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D713A-57A0-CD1F-490B-3C33E3D97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E2ED2-8E6B-867E-3E48-8706C628D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C603-EB45-054F-8858-1185431E1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BAF4-7D73-F460-030E-4583A151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C0217-8936-CB83-A0E9-E04E0456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5A3E-09DE-A8E3-AA11-0F782B64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78C5F-901F-3713-FA7C-61332AE29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5F0B3-EDB8-3859-223D-48D0B380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73AC-3212-D213-1A49-DECE3C5D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AB01-C71E-F8B0-FE31-BF3957BA7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0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214C45-9532-A49A-B786-6CBE96A1D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385C68-D665-159C-01C4-D7AD109B3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48A04-C0B1-A74F-B208-121BD7E3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5DC45-9D0E-9A5A-8561-BB37ECA9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D00E9-4C05-A65B-E3FC-F70847A3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7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F8B16-451E-3F64-9545-41DFEE48C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63A9-7D57-C6E6-8294-B6284A0D6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EC69E-A3EB-0015-85C7-E43EBB28D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CFE7-14F0-E419-2452-65640F0C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EECCB-07A6-4343-4362-FAE36A88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6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4D20B-3CC4-C463-4467-871AFE011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D8A42-3557-565B-487A-2B3449AB3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F5DAF-9483-6714-230A-B31DBED0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419D4-1059-1E36-2DF7-D9DA35C6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EEEAF-F1BB-466A-8794-97A46CCE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4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A989-3504-0737-D74C-BA7C0E69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CBF64-23A7-ED46-DD37-27441A613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F9E2E-3181-3B52-2548-F81AE04F0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CB3A1-0FBF-8056-FEEA-0C5270E5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F875F-74D7-873E-7CD4-4631BFA6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D984D-73CE-9018-D300-3C3EB48B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8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6269-C1E6-261C-7C6A-599745BC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88648-A334-1D10-D2F4-841C96D84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491D9-59EC-7F64-5C54-BD56ED6C1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327638-7622-B082-3E24-6093AF17F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17B18-F079-7546-AE01-9CDB1ADDA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135D4-6830-F22D-6BAD-FE66FCBA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007C2-7ECE-84E2-3CD0-5F616B34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1A62AF-FBFC-CC1C-8D4C-A03C9A58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64DAD-4F73-06BC-06FD-89C53E9B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94B21-3C9A-1DC8-1145-61D89898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05757-33E0-9DF6-4996-1D0489DC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10216E-A320-C465-AFE3-E9373B28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8F9D0-3D19-0794-C5E3-C50F52B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F4E13-0F40-B9DE-1947-A5AA608B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54695-E1C0-9BE6-B7A6-20B475C1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0DF44-71C6-E4D0-BA95-43DFA9FC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AB375-2CD1-5BC2-8788-72BB89CF6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01D8E-CADD-3957-08DF-BD50A95B7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3843E-EC18-59A0-2109-F5748497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672A2-00D8-BDCF-4369-DF19887C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33990-6759-39E5-0A52-627641DC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2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B2E42-BDBE-DC9D-9AA6-9E3553767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9791F-99D0-9087-F860-7A2B63099E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0793E-1D9D-B8A8-8DA4-C1767108A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5006B-CFCB-E460-96BE-94EEECF9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5E2AC-F697-E04F-9756-88A42881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28E07-FD40-8202-F9E9-B59ED3BA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8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48A26-AC65-D423-B79A-A602E930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E6943-B607-8C01-F2F3-38664529D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B42E3-585B-E74F-0FCB-006F9BEAF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B53B-4B81-4C85-879E-DD0CE1317003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1F28-7E5E-CAE7-17DA-191AFE836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DF4D7-B4B8-07B2-879F-785B9E886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032D-76D0-4436-B75B-5B8852F90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7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Arial Black" panose="020B0A04020102020204" pitchFamily="34" charset="0"/>
              </a:rPr>
              <a:t>Welcome to </a:t>
            </a:r>
          </a:p>
          <a:p>
            <a:pPr marL="0" indent="0" algn="ctr">
              <a:buNone/>
            </a:pPr>
            <a:r>
              <a:rPr lang="en-US" sz="6000" dirty="0">
                <a:latin typeface="Arial Black" panose="020B0A04020102020204" pitchFamily="34" charset="0"/>
              </a:rPr>
              <a:t>University Senate!</a:t>
            </a:r>
          </a:p>
        </p:txBody>
      </p:sp>
    </p:spTree>
    <p:extLst>
      <p:ext uri="{BB962C8B-B14F-4D97-AF65-F5344CB8AC3E}">
        <p14:creationId xmlns:p14="http://schemas.microsoft.com/office/powerpoint/2010/main" val="1831056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Action Items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Listed under </a:t>
            </a:r>
            <a:r>
              <a:rPr lang="en-US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Business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the first meeting, background on the topic is provided and initial discussion occurs. Debate is not necessary, but senators seek feedback from their constituents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proposal returns as </a:t>
            </a:r>
            <a:r>
              <a:rPr lang="en-US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Business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motion to accept, followed by debate, and one of the following actions: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Voted up or down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 back to committee for revision and resubmission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Modified via amendments, which are handled separately prior to the vote on the original motion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Time extension, tabling, or referral to committee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4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Rules of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Familiarize yourself with Robert’s Rules of Order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“Cheat sheet” provided on Senate website, copy in senate office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Voting on motions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Unanimous consent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Acclamation – most typical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Roll-call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Ballot – takes precedence over all others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Debate – moderated by the chair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Only senators speak, when called on by the chair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Senators are limited to one comment and one retort per discussion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Legitimate interruptions to the debate process: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Point of order – question of procedure to the chair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Point of information – question of expertise to another senator or visitor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Point of inquiry – request for clarification on a proposal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*Point of personal privilege – addressing personal comfort/safety (rare)*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4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General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Come prepared and engage in the process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Read materials in advance and prepare questions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feedback to committees before meetings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questions ready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Bring alternative views/perspectives to debate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on issues, not individuals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 in good faith and assume others are doing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 same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Value everyone’s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Just Another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“About once a month, on scores of college and university campuses around the United States, dozens or hundreds of people mill into the auditorium, resigned to the fact that it’s going to be a while. There is gavel-pounding. There is heated debate over comma vs. semicolon usage in biology department literature. The institution’s president is barraged with questions. And, yes, there are PowerPoint presentations.” - J.B. Jones, Chronicle of Higher Education, Sept. 2011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4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University Senate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“The University Senate will be regarded as a respected, relevant and independent representative body that leads by promoting faculty and staff interests in the shared governance of the University. Its actions support the University mission and the day-to-day professional activities of faculty and staff. The University Senate is an active partner in University decisions affecting academic and administrative affairs.”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7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Role in Supporting this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oversight of academic quality by promoting a rigorous and relevant curriculum with attractive and innovative degree programs that best serve students and society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Serve as the legislative authority for academic policies and educational guidelines that encourage and ensure student learning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Promote ethical behavior, professional discourse, and mutual respect among all members of the University community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that academic freedom and tenure is encouraged and protected in all forms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a source of advice and support for the University administration and Board of Trustees by making recommendations regarding faculty and professional staff issues, University finances, compensation, and the workplace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5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“A-List”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curricular matters, including establishment, dissolution, and changes in degree programs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Requirements for certificates and academic degrees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Regulations regarding attendance, examinations, grading, scholastic standing, probation, and honors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quality and the evaluation of teaching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appointment, promotion, tenure, dismissal, and leaves of academic faculty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Criteria for positions that are to be accorded academic rank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Regulations concerning the awarding of honorary degrees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Requirements and criteria for unit charters for each academic department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 areas under authority as may be granted by the Board of Trustees, the University President, or their designated representative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3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Academic Policy Flow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9131AE-D1CF-C977-CA6E-A1C07F1A93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14500" y="1305386"/>
            <a:ext cx="3869158" cy="553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8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“B-List”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Fringe benefits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Prioritization of the university's human, fiscal, and physical resources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Van Pelt Library, computing facilities, audiovisual support, Lauren Bookstore, A.E.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Seaman Mineral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Museum, et cetera as they affect scholarly, instructional, and research activities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Admission standards and procedures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 financial aid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Selection and review of the University President, the Provost, and other upper administrators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Administrative procedures and organizational structure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6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University Senate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action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our role as the chief advocate for faculty and professional staff, and use our granted authority on academic policy and shared governance matters</a:t>
            </a:r>
          </a:p>
          <a:p>
            <a:r>
              <a:rPr lang="en-US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faculty and professional staff feedback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the administration, university committees, and the Board of Trustees when requested</a:t>
            </a:r>
          </a:p>
          <a:p>
            <a:r>
              <a:rPr lang="en-US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 our constituents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current university activities, plans, and policy changes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three main categories of meeting agenda items: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Informational items - memos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items - proposals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5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F4E3-CE6C-B3A9-ED9B-C4FA150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Agenda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A7FF-CBCC-901A-AECC-5C93035A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may be provided by the president and/or committee chairs as needed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items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points of business not requiring action 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items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(proposals) require approval and are discussed and debated over two meetings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6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858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Office Theme</vt:lpstr>
      <vt:lpstr>PowerPoint Presentation</vt:lpstr>
      <vt:lpstr>Just Another Thursday</vt:lpstr>
      <vt:lpstr>University Senate Vision</vt:lpstr>
      <vt:lpstr>Role in Supporting this Vision</vt:lpstr>
      <vt:lpstr>“A-List” Items</vt:lpstr>
      <vt:lpstr>Academic Policy Flow</vt:lpstr>
      <vt:lpstr>“B-List” Examples</vt:lpstr>
      <vt:lpstr>University Senate Functions</vt:lpstr>
      <vt:lpstr>Agenda Items</vt:lpstr>
      <vt:lpstr>Action Items (Continued)</vt:lpstr>
      <vt:lpstr>Rules of Order</vt:lpstr>
      <vt:lpstr>General Productivity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Hutchinson</dc:creator>
  <cp:lastModifiedBy>atbuchan</cp:lastModifiedBy>
  <cp:revision>7</cp:revision>
  <dcterms:created xsi:type="dcterms:W3CDTF">2023-09-06T13:40:18Z</dcterms:created>
  <dcterms:modified xsi:type="dcterms:W3CDTF">2024-09-25T13:44:51Z</dcterms:modified>
</cp:coreProperties>
</file>