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 id="2147483688"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Helvetica Neue" panose="020B060402020202020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66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38"/>
      </p:cViewPr>
      <p:guideLst>
        <p:guide orient="horz" pos="1620"/>
        <p:guide pos="2880"/>
        <p:guide orient="horz" pos="6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tu.edu/senate/policies-procedures/list-policies/406.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tu.edu/senate/policies-procedures/list-policies/108.1.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tu.edu/senate/policies-procedures/list-policies/406.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mtu.edu/senate/policies-procedures/list-policies/108.1.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tu.edu/senate/policies-procedures/list-policies/406.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tu.edu/senate/policies-procedures/list-policies/108.1.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feb8c80763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feb8c80763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feb8c8076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feb8c8076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2a087f72cc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2a087f72c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Marika?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32c20ffc97_0_7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32c20ffc9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sz="1200">
                <a:solidFill>
                  <a:schemeClr val="dk1"/>
                </a:solidFill>
              </a:rPr>
              <a:t>In addition to the requirements for inclusion in Essential Education, minors must follow all </a:t>
            </a:r>
            <a:r>
              <a:rPr lang="en" sz="1200" u="sng">
                <a:solidFill>
                  <a:srgbClr val="1155CC"/>
                </a:solidFill>
                <a:hlinkClick r:id="rId3">
                  <a:extLst>
                    <a:ext uri="{A12FA001-AC4F-418D-AE19-62706E023703}">
                      <ahyp:hlinkClr xmlns:ahyp="http://schemas.microsoft.com/office/drawing/2018/hyperlinkcolor" val="tx"/>
                    </a:ext>
                  </a:extLst>
                </a:hlinkClick>
              </a:rPr>
              <a:t>normal senate policies</a:t>
            </a:r>
            <a:r>
              <a:rPr lang="en" sz="1200">
                <a:solidFill>
                  <a:schemeClr val="dk1"/>
                </a:solidFill>
              </a:rPr>
              <a:t> and </a:t>
            </a:r>
            <a:r>
              <a:rPr lang="en" sz="1200" u="sng">
                <a:solidFill>
                  <a:srgbClr val="1155CC"/>
                </a:solidFill>
                <a:hlinkClick r:id="rId4">
                  <a:extLst>
                    <a:ext uri="{A12FA001-AC4F-418D-AE19-62706E023703}">
                      <ahyp:hlinkClr xmlns:ahyp="http://schemas.microsoft.com/office/drawing/2018/hyperlinkcolor" val="tx"/>
                    </a:ext>
                  </a:extLst>
                </a:hlinkClick>
              </a:rPr>
              <a:t>procedures </a:t>
            </a:r>
            <a:r>
              <a:rPr lang="en" sz="1200">
                <a:solidFill>
                  <a:schemeClr val="dk1"/>
                </a:solidFill>
              </a:rPr>
              <a:t>related to minors and program proposals.</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Essential Education Minors must include 18 credits with 6 credits from outside of the proposing unit.</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The minor must be designed so that it is impossible for a student to complete the minor without meeting this requirement. Two minor choice points must include ONLY courses from outside the proposing unit.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Note that 6 credits is a minimum. As these are interdisciplinary minors, we encourage minors that provide students with the opportunity to take courses from a variety of SHAPE units.</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All minors must ensure students take 6 courses as specified below:</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Communication Intensive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Intercultural Competency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Upper division SHAPE elective OR Essential Education Experience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Unrestricted Category</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Each category of courses must include sufficient choices/options to ensure a minimum throughput of 50 students per year.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If you choose to have only a single course in a category (effectively making it a minor required course), you must demonstrate that you can offer multiple sections per year to accommodate students from a variety of different majors.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Alternatively, ensure that there are enough choices in each category so that there are sufficient seats in both fall and spring semesters. Consider the demand for these courses from Essential Education as well as from other majors or minors that require these courses. Please consult with other units when adding courses from outside of your own department.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As Essential Education is designed to provide breadth to a student’s overall education, minor-hosting units should indicate whether any majors in their unit have significant overlap (e.g., more than 6 credits) with the minor. If so, these majors should be restricted from taking this Essential Education minor.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32c20ffc9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32c20ffc9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sz="1200">
                <a:solidFill>
                  <a:schemeClr val="dk1"/>
                </a:solidFill>
              </a:rPr>
              <a:t>In addition to the requirements for inclusion in Essential Education, minors must follow all </a:t>
            </a:r>
            <a:r>
              <a:rPr lang="en" sz="1200" u="sng">
                <a:solidFill>
                  <a:srgbClr val="1155CC"/>
                </a:solidFill>
                <a:hlinkClick r:id="rId3">
                  <a:extLst>
                    <a:ext uri="{A12FA001-AC4F-418D-AE19-62706E023703}">
                      <ahyp:hlinkClr xmlns:ahyp="http://schemas.microsoft.com/office/drawing/2018/hyperlinkcolor" val="tx"/>
                    </a:ext>
                  </a:extLst>
                </a:hlinkClick>
              </a:rPr>
              <a:t>normal senate policies</a:t>
            </a:r>
            <a:r>
              <a:rPr lang="en" sz="1200">
                <a:solidFill>
                  <a:schemeClr val="dk1"/>
                </a:solidFill>
              </a:rPr>
              <a:t> and </a:t>
            </a:r>
            <a:r>
              <a:rPr lang="en" sz="1200" u="sng">
                <a:solidFill>
                  <a:srgbClr val="1155CC"/>
                </a:solidFill>
                <a:hlinkClick r:id="rId4">
                  <a:extLst>
                    <a:ext uri="{A12FA001-AC4F-418D-AE19-62706E023703}">
                      <ahyp:hlinkClr xmlns:ahyp="http://schemas.microsoft.com/office/drawing/2018/hyperlinkcolor" val="tx"/>
                    </a:ext>
                  </a:extLst>
                </a:hlinkClick>
              </a:rPr>
              <a:t>procedures </a:t>
            </a:r>
            <a:r>
              <a:rPr lang="en" sz="1200">
                <a:solidFill>
                  <a:schemeClr val="dk1"/>
                </a:solidFill>
              </a:rPr>
              <a:t>related to minors and program proposals.</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Essential Education Minors must include 18 credits with 6 credits from outside of the proposing unit.</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The minor must be designed so that it is impossible for a student to complete the minor without meeting this requirement. Two minor choice points must include ONLY courses from outside the proposing unit.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Note that 6 credits is a minimum. As these are interdisciplinary minors, we encourage minors that provide students with the opportunity to take courses from a variety of SHAPE units.</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All minors must ensure students take 6 courses as specified below:</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Communication Intensive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Intercultural Competency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Upper division SHAPE elective OR Essential Education Experience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Unrestricted Category</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Each category of courses must include sufficient choices/options to ensure a minimum throughput of 50 students per year.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If you choose to have only a single course in a category (effectively making it a minor required course), you must demonstrate that you can offer multiple sections per year to accommodate students from a variety of different majors.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Alternatively, ensure that there are enough choices in each category so that there are sufficient seats in both fall and spring semesters. Consider the demand for these courses from Essential Education as well as from other majors or minors that require these courses. Please consult with other units when adding courses from outside of your own department.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As Essential Education is designed to provide breadth to a student’s overall education, minor-hosting units should indicate whether any majors in their unit have significant overlap (e.g., more than 6 credits) with the minor. If so, these majors should be restricted from taking this Essential Education minor.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32c20ffc97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32c20ffc9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sz="1200">
                <a:solidFill>
                  <a:schemeClr val="dk1"/>
                </a:solidFill>
              </a:rPr>
              <a:t>In addition to the requirements for inclusion in Essential Education, minors must follow all </a:t>
            </a:r>
            <a:r>
              <a:rPr lang="en" sz="1200" u="sng">
                <a:solidFill>
                  <a:srgbClr val="1155CC"/>
                </a:solidFill>
                <a:hlinkClick r:id="rId3">
                  <a:extLst>
                    <a:ext uri="{A12FA001-AC4F-418D-AE19-62706E023703}">
                      <ahyp:hlinkClr xmlns:ahyp="http://schemas.microsoft.com/office/drawing/2018/hyperlinkcolor" val="tx"/>
                    </a:ext>
                  </a:extLst>
                </a:hlinkClick>
              </a:rPr>
              <a:t>normal senate policies</a:t>
            </a:r>
            <a:r>
              <a:rPr lang="en" sz="1200">
                <a:solidFill>
                  <a:schemeClr val="dk1"/>
                </a:solidFill>
              </a:rPr>
              <a:t> and </a:t>
            </a:r>
            <a:r>
              <a:rPr lang="en" sz="1200" u="sng">
                <a:solidFill>
                  <a:srgbClr val="1155CC"/>
                </a:solidFill>
                <a:hlinkClick r:id="rId4">
                  <a:extLst>
                    <a:ext uri="{A12FA001-AC4F-418D-AE19-62706E023703}">
                      <ahyp:hlinkClr xmlns:ahyp="http://schemas.microsoft.com/office/drawing/2018/hyperlinkcolor" val="tx"/>
                    </a:ext>
                  </a:extLst>
                </a:hlinkClick>
              </a:rPr>
              <a:t>procedures </a:t>
            </a:r>
            <a:r>
              <a:rPr lang="en" sz="1200">
                <a:solidFill>
                  <a:schemeClr val="dk1"/>
                </a:solidFill>
              </a:rPr>
              <a:t>related to minors and program proposals.</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Essential Education Minors must include 18 credits with 6 credits from outside of the proposing unit.</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The minor must be designed so that it is impossible for a student to complete the minor without meeting this requirement. Two minor choice points must include ONLY courses from outside the proposing unit.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Note that 6 credits is a minimum. As these are interdisciplinary minors, we encourage minors that provide students with the opportunity to take courses from a variety of SHAPE units.</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All minors must ensure students take 6 courses as specified below:</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Communication Intensive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Intercultural Competency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Upper division SHAPE elective OR Essential Education Experience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Unrestricted Category</a:t>
            </a: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 sz="1200">
                <a:solidFill>
                  <a:schemeClr val="dk1"/>
                </a:solidFill>
              </a:rPr>
              <a:t>Each category of courses must include sufficient choices/options to ensure a minimum throughput of 50 students per year.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If you choose to have only a single course in a category (effectively making it a minor required course), you must demonstrate that you can offer multiple sections per year to accommodate students from a variety of different majors. </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Alternatively, ensure that there are enough choices in each category so that there are sufficient seats in both fall and spring semesters. Consider the demand for these courses from Essential Education as well as from other majors or minors that require these courses. Please consult with other units when adding courses from outside of your own department.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As Essential Education is designed to provide breadth to a student’s overall education, minor-hosting units should indicate whether any majors in their unit have significant overlap (e.g., more than 6 credits) with the minor. If so, these majors should be restricted from taking this Essential Education minor.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32c20ffc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332c20ffc9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Kelly?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2c20ffc9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332c20ffc9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Kelly?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7381c2f29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g27381c2f29b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essential-ed-l@mtu.edu" TargetMode="External"/><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1">
  <p:cSld name="TITLE_1">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0"/>
            <a:ext cx="9144003" cy="5143499"/>
          </a:xfrm>
          <a:prstGeom prst="rect">
            <a:avLst/>
          </a:prstGeom>
          <a:noFill/>
          <a:ln>
            <a:noFill/>
          </a:ln>
        </p:spPr>
      </p:pic>
      <p:pic>
        <p:nvPicPr>
          <p:cNvPr id="52" name="Google Shape;52;p13"/>
          <p:cNvPicPr preferRelativeResize="0"/>
          <p:nvPr/>
        </p:nvPicPr>
        <p:blipFill rotWithShape="1">
          <a:blip r:embed="rId3">
            <a:alphaModFix/>
          </a:blip>
          <a:srcRect r="8113" b="6489"/>
          <a:stretch/>
        </p:blipFill>
        <p:spPr>
          <a:xfrm>
            <a:off x="4902200" y="446225"/>
            <a:ext cx="4241802" cy="4697277"/>
          </a:xfrm>
          <a:prstGeom prst="rect">
            <a:avLst/>
          </a:prstGeom>
          <a:noFill/>
          <a:ln>
            <a:noFill/>
          </a:ln>
        </p:spPr>
      </p:pic>
      <p:pic>
        <p:nvPicPr>
          <p:cNvPr id="53" name="Google Shape;53;p13"/>
          <p:cNvPicPr preferRelativeResize="0"/>
          <p:nvPr/>
        </p:nvPicPr>
        <p:blipFill rotWithShape="1">
          <a:blip r:embed="rId4">
            <a:alphaModFix/>
          </a:blip>
          <a:srcRect r="5580" b="3091"/>
          <a:stretch/>
        </p:blipFill>
        <p:spPr>
          <a:xfrm>
            <a:off x="4870125" y="370025"/>
            <a:ext cx="4273876" cy="4773473"/>
          </a:xfrm>
          <a:prstGeom prst="rect">
            <a:avLst/>
          </a:prstGeom>
          <a:noFill/>
          <a:ln>
            <a:noFill/>
          </a:ln>
        </p:spPr>
      </p:pic>
      <p:pic>
        <p:nvPicPr>
          <p:cNvPr id="54" name="Google Shape;54;p13"/>
          <p:cNvPicPr preferRelativeResize="0"/>
          <p:nvPr/>
        </p:nvPicPr>
        <p:blipFill rotWithShape="1">
          <a:blip r:embed="rId5">
            <a:alphaModFix/>
          </a:blip>
          <a:srcRect/>
          <a:stretch/>
        </p:blipFill>
        <p:spPr>
          <a:xfrm>
            <a:off x="867250" y="570500"/>
            <a:ext cx="1673150" cy="554575"/>
          </a:xfrm>
          <a:prstGeom prst="rect">
            <a:avLst/>
          </a:prstGeom>
          <a:noFill/>
          <a:ln>
            <a:noFill/>
          </a:ln>
        </p:spPr>
      </p:pic>
      <p:sp>
        <p:nvSpPr>
          <p:cNvPr id="55" name="Google Shape;55;p13"/>
          <p:cNvSpPr/>
          <p:nvPr/>
        </p:nvSpPr>
        <p:spPr>
          <a:xfrm rot="5400000">
            <a:off x="1384200" y="2893775"/>
            <a:ext cx="75300" cy="1109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txBox="1">
            <a:spLocks noGrp="1"/>
          </p:cNvSpPr>
          <p:nvPr>
            <p:ph type="subTitle" idx="1"/>
          </p:nvPr>
        </p:nvSpPr>
        <p:spPr>
          <a:xfrm>
            <a:off x="770400" y="2847285"/>
            <a:ext cx="4131900" cy="3963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3"/>
          <p:cNvSpPr txBox="1">
            <a:spLocks noGrp="1"/>
          </p:cNvSpPr>
          <p:nvPr>
            <p:ph type="ctrTitle"/>
          </p:nvPr>
        </p:nvSpPr>
        <p:spPr>
          <a:xfrm>
            <a:off x="719073" y="1649972"/>
            <a:ext cx="4183200" cy="1293000"/>
          </a:xfrm>
          <a:prstGeom prst="rect">
            <a:avLst/>
          </a:prstGeom>
          <a:noFill/>
          <a:ln>
            <a:noFill/>
          </a:ln>
        </p:spPr>
        <p:txBody>
          <a:bodyPr spcFirstLastPara="1" wrap="square" lIns="91425" tIns="91425" rIns="91425" bIns="91425" anchor="t" anchorCtr="0">
            <a:noAutofit/>
          </a:bodyPr>
          <a:lstStyle>
            <a:lvl1pPr lvl="0" algn="l" rtl="0">
              <a:lnSpc>
                <a:spcPct val="90000"/>
              </a:lnSpc>
              <a:spcBef>
                <a:spcPts val="0"/>
              </a:spcBef>
              <a:spcAft>
                <a:spcPts val="0"/>
              </a:spcAft>
              <a:buSzPts val="5200"/>
              <a:buNone/>
              <a:defRPr sz="4000" b="1"/>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8" name="Google Shape;58;p13"/>
          <p:cNvSpPr txBox="1">
            <a:spLocks noGrp="1"/>
          </p:cNvSpPr>
          <p:nvPr>
            <p:ph type="body" idx="2"/>
          </p:nvPr>
        </p:nvSpPr>
        <p:spPr>
          <a:xfrm>
            <a:off x="770400" y="3918251"/>
            <a:ext cx="4131900" cy="450300"/>
          </a:xfrm>
          <a:prstGeom prst="rect">
            <a:avLst/>
          </a:prstGeom>
          <a:noFill/>
          <a:ln>
            <a:noFill/>
          </a:ln>
        </p:spPr>
        <p:txBody>
          <a:bodyPr spcFirstLastPara="1" wrap="square" lIns="91425" tIns="45700" rIns="91425" bIns="45700" anchor="ctr" anchorCtr="0">
            <a:normAutofit/>
          </a:bodyPr>
          <a:lstStyle>
            <a:lvl1pPr marL="457200" lvl="0" indent="-323850" algn="l" rtl="0">
              <a:lnSpc>
                <a:spcPct val="100000"/>
              </a:lnSpc>
              <a:spcBef>
                <a:spcPts val="0"/>
              </a:spcBef>
              <a:spcAft>
                <a:spcPts val="0"/>
              </a:spcAft>
              <a:buSzPts val="1500"/>
              <a:buChar char="●"/>
              <a:defRPr sz="1500"/>
            </a:lvl1pPr>
            <a:lvl2pPr marL="914400" lvl="1" indent="-342900" algn="l" rtl="0">
              <a:lnSpc>
                <a:spcPct val="100000"/>
              </a:lnSpc>
              <a:spcBef>
                <a:spcPts val="1000"/>
              </a:spcBef>
              <a:spcAft>
                <a:spcPts val="0"/>
              </a:spcAft>
              <a:buSzPts val="1800"/>
              <a:buChar char="○"/>
              <a:defRPr/>
            </a:lvl2pPr>
            <a:lvl3pPr marL="1371600" lvl="2" indent="-342900" algn="l" rtl="0">
              <a:lnSpc>
                <a:spcPct val="100000"/>
              </a:lnSpc>
              <a:spcBef>
                <a:spcPts val="1000"/>
              </a:spcBef>
              <a:spcAft>
                <a:spcPts val="0"/>
              </a:spcAft>
              <a:buSzPts val="1800"/>
              <a:buChar char="■"/>
              <a:defRPr/>
            </a:lvl3pPr>
            <a:lvl4pPr marL="1828800" lvl="3" indent="-342900" algn="l" rtl="0">
              <a:lnSpc>
                <a:spcPct val="100000"/>
              </a:lnSpc>
              <a:spcBef>
                <a:spcPts val="1000"/>
              </a:spcBef>
              <a:spcAft>
                <a:spcPts val="0"/>
              </a:spcAft>
              <a:buSzPts val="1800"/>
              <a:buChar char="●"/>
              <a:defRPr/>
            </a:lvl4pPr>
            <a:lvl5pPr marL="2286000" lvl="4" indent="-342900" algn="l" rtl="0">
              <a:lnSpc>
                <a:spcPct val="100000"/>
              </a:lnSpc>
              <a:spcBef>
                <a:spcPts val="1000"/>
              </a:spcBef>
              <a:spcAft>
                <a:spcPts val="0"/>
              </a:spcAft>
              <a:buSzPts val="1800"/>
              <a:buChar char="○"/>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1">
  <p:cSld name="TITLE_2">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Autofit/>
          </a:bodyPr>
          <a:lstStyle>
            <a:lvl1pPr lvl="0" algn="ctr" rtl="0">
              <a:lnSpc>
                <a:spcPct val="100000"/>
              </a:lnSpc>
              <a:spcBef>
                <a:spcPts val="0"/>
              </a:spcBef>
              <a:spcAft>
                <a:spcPts val="0"/>
              </a:spcAft>
              <a:buClr>
                <a:srgbClr val="000000"/>
              </a:buClr>
              <a:buSzPts val="700"/>
              <a:buNone/>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
        <p:nvSpPr>
          <p:cNvPr id="61" name="Google Shape;61;p14"/>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Autofit/>
          </a:bodyPr>
          <a:lstStyle>
            <a:lvl1pPr marL="457200" lvl="0" indent="-228600" algn="ctr" rtl="0">
              <a:lnSpc>
                <a:spcPct val="100000"/>
              </a:lnSpc>
              <a:spcBef>
                <a:spcPts val="0"/>
              </a:spcBef>
              <a:spcAft>
                <a:spcPts val="0"/>
              </a:spcAft>
              <a:buClr>
                <a:srgbClr val="000000"/>
              </a:buClr>
              <a:buSzPts val="2000"/>
              <a:buFont typeface="Helvetica Neue"/>
              <a:buNone/>
              <a:defRPr sz="2000"/>
            </a:lvl1pPr>
            <a:lvl2pPr marL="914400" lvl="1" indent="-228600" algn="ctr" rtl="0">
              <a:lnSpc>
                <a:spcPct val="100000"/>
              </a:lnSpc>
              <a:spcBef>
                <a:spcPts val="0"/>
              </a:spcBef>
              <a:spcAft>
                <a:spcPts val="0"/>
              </a:spcAft>
              <a:buClr>
                <a:srgbClr val="000000"/>
              </a:buClr>
              <a:buSzPts val="2000"/>
              <a:buFont typeface="Helvetica Neue"/>
              <a:buNone/>
              <a:defRPr sz="2000"/>
            </a:lvl2pPr>
            <a:lvl3pPr marL="1371600" lvl="2" indent="-228600" algn="ctr" rtl="0">
              <a:lnSpc>
                <a:spcPct val="100000"/>
              </a:lnSpc>
              <a:spcBef>
                <a:spcPts val="0"/>
              </a:spcBef>
              <a:spcAft>
                <a:spcPts val="0"/>
              </a:spcAft>
              <a:buClr>
                <a:srgbClr val="000000"/>
              </a:buClr>
              <a:buSzPts val="2000"/>
              <a:buFont typeface="Helvetica Neue"/>
              <a:buNone/>
              <a:defRPr sz="2000"/>
            </a:lvl3pPr>
            <a:lvl4pPr marL="1828800" lvl="3" indent="-228600" algn="ctr" rtl="0">
              <a:lnSpc>
                <a:spcPct val="100000"/>
              </a:lnSpc>
              <a:spcBef>
                <a:spcPts val="0"/>
              </a:spcBef>
              <a:spcAft>
                <a:spcPts val="0"/>
              </a:spcAft>
              <a:buClr>
                <a:srgbClr val="000000"/>
              </a:buClr>
              <a:buSzPts val="2000"/>
              <a:buFont typeface="Helvetica Neue"/>
              <a:buNone/>
              <a:defRPr sz="2000"/>
            </a:lvl4pPr>
            <a:lvl5pPr marL="2286000" lvl="4" indent="-228600" algn="ctr" rtl="0">
              <a:lnSpc>
                <a:spcPct val="100000"/>
              </a:lnSpc>
              <a:spcBef>
                <a:spcPts val="0"/>
              </a:spcBef>
              <a:spcAft>
                <a:spcPts val="0"/>
              </a:spcAft>
              <a:buClr>
                <a:srgbClr val="000000"/>
              </a:buClr>
              <a:buSzPts val="2000"/>
              <a:buFont typeface="Helvetica Neue"/>
              <a:buNone/>
              <a:defRPr sz="2000"/>
            </a:lvl5pPr>
            <a:lvl6pPr marL="2743200" lvl="5" indent="-279400" algn="l" rtl="0">
              <a:lnSpc>
                <a:spcPct val="100000"/>
              </a:lnSpc>
              <a:spcBef>
                <a:spcPts val="2200"/>
              </a:spcBef>
              <a:spcAft>
                <a:spcPts val="0"/>
              </a:spcAft>
              <a:buClr>
                <a:srgbClr val="000000"/>
              </a:buClr>
              <a:buSzPts val="800"/>
              <a:buChar char="•"/>
              <a:defRPr/>
            </a:lvl6pPr>
            <a:lvl7pPr marL="3200400" lvl="6" indent="-279400" algn="l" rtl="0">
              <a:lnSpc>
                <a:spcPct val="100000"/>
              </a:lnSpc>
              <a:spcBef>
                <a:spcPts val="2200"/>
              </a:spcBef>
              <a:spcAft>
                <a:spcPts val="0"/>
              </a:spcAft>
              <a:buClr>
                <a:srgbClr val="000000"/>
              </a:buClr>
              <a:buSzPts val="800"/>
              <a:buChar char="•"/>
              <a:defRPr/>
            </a:lvl7pPr>
            <a:lvl8pPr marL="3657600" lvl="7" indent="-279400" algn="l" rtl="0">
              <a:lnSpc>
                <a:spcPct val="100000"/>
              </a:lnSpc>
              <a:spcBef>
                <a:spcPts val="2200"/>
              </a:spcBef>
              <a:spcAft>
                <a:spcPts val="0"/>
              </a:spcAft>
              <a:buClr>
                <a:srgbClr val="000000"/>
              </a:buClr>
              <a:buSzPts val="800"/>
              <a:buChar char="•"/>
              <a:defRPr/>
            </a:lvl8pPr>
            <a:lvl9pPr marL="4114800" lvl="8" indent="-279400" algn="l" rtl="0">
              <a:lnSpc>
                <a:spcPct val="100000"/>
              </a:lnSpc>
              <a:spcBef>
                <a:spcPts val="2200"/>
              </a:spcBef>
              <a:spcAft>
                <a:spcPts val="0"/>
              </a:spcAft>
              <a:buClr>
                <a:srgbClr val="000000"/>
              </a:buClr>
              <a:buSzPts val="800"/>
              <a:buChar char="•"/>
              <a:defRPr/>
            </a:lvl9pPr>
          </a:lstStyle>
          <a:p>
            <a:endParaRPr/>
          </a:p>
        </p:txBody>
      </p:sp>
      <p:sp>
        <p:nvSpPr>
          <p:cNvPr id="62" name="Google Shape;62;p14"/>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0" y="0"/>
            <a:ext cx="9144003" cy="5143499"/>
          </a:xfrm>
          <a:prstGeom prst="rect">
            <a:avLst/>
          </a:prstGeom>
          <a:noFill/>
          <a:ln>
            <a:noFill/>
          </a:ln>
        </p:spPr>
      </p:pic>
      <p:pic>
        <p:nvPicPr>
          <p:cNvPr id="71" name="Google Shape;71;p16"/>
          <p:cNvPicPr preferRelativeResize="0"/>
          <p:nvPr/>
        </p:nvPicPr>
        <p:blipFill rotWithShape="1">
          <a:blip r:embed="rId3">
            <a:alphaModFix/>
          </a:blip>
          <a:srcRect r="8113" b="6489"/>
          <a:stretch/>
        </p:blipFill>
        <p:spPr>
          <a:xfrm>
            <a:off x="4902200" y="446225"/>
            <a:ext cx="4241802" cy="4697277"/>
          </a:xfrm>
          <a:prstGeom prst="rect">
            <a:avLst/>
          </a:prstGeom>
          <a:noFill/>
          <a:ln>
            <a:noFill/>
          </a:ln>
        </p:spPr>
      </p:pic>
      <p:pic>
        <p:nvPicPr>
          <p:cNvPr id="72" name="Google Shape;72;p16"/>
          <p:cNvPicPr preferRelativeResize="0"/>
          <p:nvPr/>
        </p:nvPicPr>
        <p:blipFill rotWithShape="1">
          <a:blip r:embed="rId4">
            <a:alphaModFix/>
          </a:blip>
          <a:srcRect r="5580" b="3091"/>
          <a:stretch/>
        </p:blipFill>
        <p:spPr>
          <a:xfrm>
            <a:off x="4870125" y="370025"/>
            <a:ext cx="4273876" cy="4773473"/>
          </a:xfrm>
          <a:prstGeom prst="rect">
            <a:avLst/>
          </a:prstGeom>
          <a:noFill/>
          <a:ln>
            <a:noFill/>
          </a:ln>
        </p:spPr>
      </p:pic>
      <p:pic>
        <p:nvPicPr>
          <p:cNvPr id="73" name="Google Shape;73;p16"/>
          <p:cNvPicPr preferRelativeResize="0"/>
          <p:nvPr/>
        </p:nvPicPr>
        <p:blipFill rotWithShape="1">
          <a:blip r:embed="rId5">
            <a:alphaModFix/>
          </a:blip>
          <a:srcRect/>
          <a:stretch/>
        </p:blipFill>
        <p:spPr>
          <a:xfrm>
            <a:off x="867250" y="570500"/>
            <a:ext cx="1673150" cy="554575"/>
          </a:xfrm>
          <a:prstGeom prst="rect">
            <a:avLst/>
          </a:prstGeom>
          <a:noFill/>
          <a:ln>
            <a:noFill/>
          </a:ln>
        </p:spPr>
      </p:pic>
      <p:sp>
        <p:nvSpPr>
          <p:cNvPr id="74" name="Google Shape;74;p16"/>
          <p:cNvSpPr/>
          <p:nvPr/>
        </p:nvSpPr>
        <p:spPr>
          <a:xfrm rot="5400000">
            <a:off x="1384200" y="2893775"/>
            <a:ext cx="75300" cy="1109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6"/>
          <p:cNvSpPr txBox="1">
            <a:spLocks noGrp="1"/>
          </p:cNvSpPr>
          <p:nvPr>
            <p:ph type="subTitle" idx="1"/>
          </p:nvPr>
        </p:nvSpPr>
        <p:spPr>
          <a:xfrm>
            <a:off x="770400" y="2847285"/>
            <a:ext cx="4131900" cy="39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6" name="Google Shape;76;p16"/>
          <p:cNvSpPr txBox="1">
            <a:spLocks noGrp="1"/>
          </p:cNvSpPr>
          <p:nvPr>
            <p:ph type="ctrTitle"/>
          </p:nvPr>
        </p:nvSpPr>
        <p:spPr>
          <a:xfrm>
            <a:off x="719073" y="1649972"/>
            <a:ext cx="4183200" cy="12930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5200"/>
              <a:buNone/>
              <a:defRPr sz="40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7" name="Google Shape;77;p16"/>
          <p:cNvSpPr txBox="1">
            <a:spLocks noGrp="1"/>
          </p:cNvSpPr>
          <p:nvPr>
            <p:ph type="body" idx="2"/>
          </p:nvPr>
        </p:nvSpPr>
        <p:spPr>
          <a:xfrm>
            <a:off x="770400" y="3918251"/>
            <a:ext cx="4131900" cy="4503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8"/>
        <p:cNvGrpSpPr/>
        <p:nvPr/>
      </p:nvGrpSpPr>
      <p:grpSpPr>
        <a:xfrm>
          <a:off x="0" y="0"/>
          <a:ext cx="0" cy="0"/>
          <a:chOff x="0" y="0"/>
          <a:chExt cx="0" cy="0"/>
        </a:xfrm>
      </p:grpSpPr>
      <p:sp>
        <p:nvSpPr>
          <p:cNvPr id="79" name="Google Shape;79;p17"/>
          <p:cNvSpPr/>
          <p:nvPr/>
        </p:nvSpPr>
        <p:spPr>
          <a:xfrm>
            <a:off x="0" y="-1"/>
            <a:ext cx="59613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17"/>
          <p:cNvPicPr preferRelativeResize="0"/>
          <p:nvPr/>
        </p:nvPicPr>
        <p:blipFill rotWithShape="1">
          <a:blip r:embed="rId2">
            <a:alphaModFix/>
          </a:blip>
          <a:srcRect/>
          <a:stretch/>
        </p:blipFill>
        <p:spPr>
          <a:xfrm>
            <a:off x="5961300" y="0"/>
            <a:ext cx="3182700" cy="5143499"/>
          </a:xfrm>
          <a:prstGeom prst="rect">
            <a:avLst/>
          </a:prstGeom>
          <a:noFill/>
          <a:ln>
            <a:noFill/>
          </a:ln>
        </p:spPr>
      </p:pic>
      <p:pic>
        <p:nvPicPr>
          <p:cNvPr id="81" name="Google Shape;81;p17"/>
          <p:cNvPicPr preferRelativeResize="0"/>
          <p:nvPr/>
        </p:nvPicPr>
        <p:blipFill rotWithShape="1">
          <a:blip r:embed="rId3">
            <a:alphaModFix/>
          </a:blip>
          <a:srcRect l="-32317" t="-52269" r="52105" b="45965"/>
          <a:stretch/>
        </p:blipFill>
        <p:spPr>
          <a:xfrm>
            <a:off x="5728699" y="217625"/>
            <a:ext cx="3415298" cy="4925875"/>
          </a:xfrm>
          <a:prstGeom prst="rect">
            <a:avLst/>
          </a:prstGeom>
          <a:noFill/>
          <a:ln>
            <a:noFill/>
          </a:ln>
        </p:spPr>
      </p:pic>
      <p:sp>
        <p:nvSpPr>
          <p:cNvPr id="82" name="Google Shape;82;p17"/>
          <p:cNvSpPr txBox="1">
            <a:spLocks noGrp="1"/>
          </p:cNvSpPr>
          <p:nvPr>
            <p:ph type="title"/>
          </p:nvPr>
        </p:nvSpPr>
        <p:spPr>
          <a:xfrm>
            <a:off x="586501" y="1799236"/>
            <a:ext cx="4099800" cy="1354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800">
                <a:solidFill>
                  <a:srgbClr val="FFCD00"/>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85899" y="174500"/>
            <a:ext cx="85206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5" name="Google Shape;85;p18"/>
          <p:cNvSpPr txBox="1">
            <a:spLocks noGrp="1"/>
          </p:cNvSpPr>
          <p:nvPr>
            <p:ph type="body" idx="1"/>
          </p:nvPr>
        </p:nvSpPr>
        <p:spPr>
          <a:xfrm>
            <a:off x="282750" y="900953"/>
            <a:ext cx="8423700" cy="3468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185900" y="174500"/>
            <a:ext cx="85206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19"/>
          <p:cNvSpPr txBox="1">
            <a:spLocks noGrp="1"/>
          </p:cNvSpPr>
          <p:nvPr>
            <p:ph type="body" idx="1"/>
          </p:nvPr>
        </p:nvSpPr>
        <p:spPr>
          <a:xfrm>
            <a:off x="282750" y="900953"/>
            <a:ext cx="3999900" cy="3667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89" name="Google Shape;89;p19"/>
          <p:cNvSpPr txBox="1">
            <a:spLocks noGrp="1"/>
          </p:cNvSpPr>
          <p:nvPr>
            <p:ph type="body" idx="2"/>
          </p:nvPr>
        </p:nvSpPr>
        <p:spPr>
          <a:xfrm>
            <a:off x="4572000" y="900952"/>
            <a:ext cx="3999900" cy="3667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185900" y="174500"/>
            <a:ext cx="8520600" cy="52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185898" y="174500"/>
            <a:ext cx="4878900" cy="5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4" name="Google Shape;94;p21"/>
          <p:cNvSpPr txBox="1">
            <a:spLocks noGrp="1"/>
          </p:cNvSpPr>
          <p:nvPr>
            <p:ph type="body" idx="1"/>
          </p:nvPr>
        </p:nvSpPr>
        <p:spPr>
          <a:xfrm>
            <a:off x="282748" y="900953"/>
            <a:ext cx="4782000" cy="3468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pic>
        <p:nvPicPr>
          <p:cNvPr id="95" name="Google Shape;95;p21"/>
          <p:cNvPicPr preferRelativeResize="0"/>
          <p:nvPr/>
        </p:nvPicPr>
        <p:blipFill rotWithShape="1">
          <a:blip r:embed="rId2">
            <a:alphaModFix/>
          </a:blip>
          <a:srcRect/>
          <a:stretch/>
        </p:blipFill>
        <p:spPr>
          <a:xfrm>
            <a:off x="6122850" y="-100"/>
            <a:ext cx="3021148" cy="4683201"/>
          </a:xfrm>
          <a:prstGeom prst="rect">
            <a:avLst/>
          </a:prstGeom>
          <a:noFill/>
          <a:ln>
            <a:noFill/>
          </a:ln>
        </p:spPr>
      </p:pic>
      <p:pic>
        <p:nvPicPr>
          <p:cNvPr id="96" name="Google Shape;96;p21"/>
          <p:cNvPicPr preferRelativeResize="0"/>
          <p:nvPr/>
        </p:nvPicPr>
        <p:blipFill rotWithShape="1">
          <a:blip r:embed="rId3">
            <a:alphaModFix/>
          </a:blip>
          <a:srcRect l="-19441" t="-5270" r="52952" b="55548"/>
          <a:stretch/>
        </p:blipFill>
        <p:spPr>
          <a:xfrm>
            <a:off x="6549300" y="2571750"/>
            <a:ext cx="2594699" cy="21114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97"/>
        <p:cNvGrpSpPr/>
        <p:nvPr/>
      </p:nvGrpSpPr>
      <p:grpSpPr>
        <a:xfrm>
          <a:off x="0" y="0"/>
          <a:ext cx="0" cy="0"/>
          <a:chOff x="0" y="0"/>
          <a:chExt cx="0" cy="0"/>
        </a:xfrm>
      </p:grpSpPr>
      <p:sp>
        <p:nvSpPr>
          <p:cNvPr id="98" name="Google Shape;98;p2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2"/>
          <p:cNvSpPr txBox="1">
            <a:spLocks noGrp="1"/>
          </p:cNvSpPr>
          <p:nvPr>
            <p:ph type="title"/>
          </p:nvPr>
        </p:nvSpPr>
        <p:spPr>
          <a:xfrm>
            <a:off x="674124" y="1799237"/>
            <a:ext cx="7795800" cy="1354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3800">
                <a:solidFill>
                  <a:srgbClr val="FFCD00"/>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pic>
        <p:nvPicPr>
          <p:cNvPr id="101" name="Google Shape;101;p23"/>
          <p:cNvPicPr preferRelativeResize="0"/>
          <p:nvPr/>
        </p:nvPicPr>
        <p:blipFill rotWithShape="1">
          <a:blip r:embed="rId2">
            <a:alphaModFix/>
          </a:blip>
          <a:srcRect/>
          <a:stretch/>
        </p:blipFill>
        <p:spPr>
          <a:xfrm>
            <a:off x="0" y="0"/>
            <a:ext cx="2961475" cy="2237999"/>
          </a:xfrm>
          <a:prstGeom prst="rect">
            <a:avLst/>
          </a:prstGeom>
          <a:noFill/>
          <a:ln>
            <a:noFill/>
          </a:ln>
        </p:spPr>
      </p:pic>
      <p:sp>
        <p:nvSpPr>
          <p:cNvPr id="102" name="Google Shape;102;p23"/>
          <p:cNvSpPr txBox="1">
            <a:spLocks noGrp="1"/>
          </p:cNvSpPr>
          <p:nvPr>
            <p:ph type="subTitle" idx="1"/>
          </p:nvPr>
        </p:nvSpPr>
        <p:spPr>
          <a:xfrm>
            <a:off x="3895599" y="277300"/>
            <a:ext cx="4689900" cy="44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2200" b="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23"/>
          <p:cNvSpPr txBox="1">
            <a:spLocks noGrp="1"/>
          </p:cNvSpPr>
          <p:nvPr>
            <p:ph type="body" idx="2"/>
          </p:nvPr>
        </p:nvSpPr>
        <p:spPr>
          <a:xfrm>
            <a:off x="3895599" y="961465"/>
            <a:ext cx="4689900" cy="34578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6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pic>
        <p:nvPicPr>
          <p:cNvPr id="104" name="Google Shape;104;p23"/>
          <p:cNvPicPr preferRelativeResize="0"/>
          <p:nvPr/>
        </p:nvPicPr>
        <p:blipFill rotWithShape="1">
          <a:blip r:embed="rId3">
            <a:alphaModFix/>
          </a:blip>
          <a:srcRect l="74667" t="-14314" r="-27279" b="61610"/>
          <a:stretch/>
        </p:blipFill>
        <p:spPr>
          <a:xfrm>
            <a:off x="0" y="1"/>
            <a:ext cx="2053177" cy="2237998"/>
          </a:xfrm>
          <a:prstGeom prst="rect">
            <a:avLst/>
          </a:prstGeom>
          <a:noFill/>
          <a:ln>
            <a:noFill/>
          </a:ln>
        </p:spPr>
      </p:pic>
      <p:sp>
        <p:nvSpPr>
          <p:cNvPr id="105" name="Google Shape;105;p23"/>
          <p:cNvSpPr txBox="1">
            <a:spLocks noGrp="1"/>
          </p:cNvSpPr>
          <p:nvPr>
            <p:ph type="title"/>
          </p:nvPr>
        </p:nvSpPr>
        <p:spPr>
          <a:xfrm>
            <a:off x="201838" y="608200"/>
            <a:ext cx="2561400" cy="1046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00"/>
              <a:buNone/>
              <a:defRPr sz="2800" b="1"/>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107"/>
        <p:cNvGrpSpPr/>
        <p:nvPr/>
      </p:nvGrpSpPr>
      <p:grpSpPr>
        <a:xfrm>
          <a:off x="0" y="0"/>
          <a:ext cx="0" cy="0"/>
          <a:chOff x="0" y="0"/>
          <a:chExt cx="0" cy="0"/>
        </a:xfrm>
      </p:grpSpPr>
      <p:pic>
        <p:nvPicPr>
          <p:cNvPr id="108" name="Google Shape;108;p25"/>
          <p:cNvPicPr preferRelativeResize="0"/>
          <p:nvPr/>
        </p:nvPicPr>
        <p:blipFill rotWithShape="1">
          <a:blip r:embed="rId2">
            <a:alphaModFix/>
          </a:blip>
          <a:srcRect/>
          <a:stretch/>
        </p:blipFill>
        <p:spPr>
          <a:xfrm>
            <a:off x="6406201" y="0"/>
            <a:ext cx="2737802" cy="5143499"/>
          </a:xfrm>
          <a:prstGeom prst="rect">
            <a:avLst/>
          </a:prstGeom>
          <a:noFill/>
          <a:ln>
            <a:noFill/>
          </a:ln>
        </p:spPr>
      </p:pic>
      <p:sp>
        <p:nvSpPr>
          <p:cNvPr id="109" name="Google Shape;109;p25"/>
          <p:cNvSpPr/>
          <p:nvPr/>
        </p:nvSpPr>
        <p:spPr>
          <a:xfrm>
            <a:off x="0" y="0"/>
            <a:ext cx="64062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25"/>
          <p:cNvPicPr preferRelativeResize="0"/>
          <p:nvPr/>
        </p:nvPicPr>
        <p:blipFill rotWithShape="1">
          <a:blip r:embed="rId3">
            <a:alphaModFix/>
          </a:blip>
          <a:srcRect l="-4066" t="-3878" r="51666" b="51673"/>
          <a:stretch/>
        </p:blipFill>
        <p:spPr>
          <a:xfrm>
            <a:off x="6772060" y="2571750"/>
            <a:ext cx="2371936" cy="2571750"/>
          </a:xfrm>
          <a:prstGeom prst="rect">
            <a:avLst/>
          </a:prstGeom>
          <a:noFill/>
          <a:ln>
            <a:noFill/>
          </a:ln>
        </p:spPr>
      </p:pic>
      <p:sp>
        <p:nvSpPr>
          <p:cNvPr id="111" name="Google Shape;111;p25"/>
          <p:cNvSpPr txBox="1"/>
          <p:nvPr/>
        </p:nvSpPr>
        <p:spPr>
          <a:xfrm>
            <a:off x="581550" y="4540424"/>
            <a:ext cx="5590800" cy="450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For more information, please reach out to: </a:t>
            </a:r>
            <a:r>
              <a:rPr lang="en" sz="1200" b="0" i="0" u="sng" strike="noStrike" cap="none">
                <a:solidFill>
                  <a:schemeClr val="lt1"/>
                </a:solidFill>
                <a:latin typeface="Arial"/>
                <a:ea typeface="Arial"/>
                <a:cs typeface="Arial"/>
                <a:sym typeface="Arial"/>
              </a:rPr>
              <a:t>essential-ed-l@mtu.edu</a:t>
            </a:r>
            <a:endParaRPr sz="1200" b="0" i="0" u="sng" strike="noStrike" cap="none">
              <a:solidFill>
                <a:schemeClr val="lt1"/>
              </a:solidFill>
              <a:latin typeface="Arial"/>
              <a:ea typeface="Arial"/>
              <a:cs typeface="Arial"/>
              <a:sym typeface="Arial"/>
            </a:endParaRPr>
          </a:p>
        </p:txBody>
      </p:sp>
      <p:sp>
        <p:nvSpPr>
          <p:cNvPr id="112" name="Google Shape;112;p25"/>
          <p:cNvSpPr txBox="1">
            <a:spLocks noGrp="1"/>
          </p:cNvSpPr>
          <p:nvPr>
            <p:ph type="body" idx="1"/>
          </p:nvPr>
        </p:nvSpPr>
        <p:spPr>
          <a:xfrm>
            <a:off x="600399" y="603075"/>
            <a:ext cx="5349900" cy="1723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5000"/>
              <a:buNone/>
              <a:defRPr sz="5000" b="1">
                <a:solidFill>
                  <a:srgbClr val="FFCD00"/>
                </a:solidFill>
                <a:latin typeface="Open Sans"/>
                <a:ea typeface="Open Sans"/>
                <a:cs typeface="Open Sans"/>
                <a:sym typeface="Open Sans"/>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body" idx="2"/>
          </p:nvPr>
        </p:nvSpPr>
        <p:spPr>
          <a:xfrm>
            <a:off x="600399" y="2380486"/>
            <a:ext cx="5349900" cy="382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114"/>
        <p:cNvGrpSpPr/>
        <p:nvPr/>
      </p:nvGrpSpPr>
      <p:grpSpPr>
        <a:xfrm>
          <a:off x="0" y="0"/>
          <a:ext cx="0" cy="0"/>
          <a:chOff x="0" y="0"/>
          <a:chExt cx="0" cy="0"/>
        </a:xfrm>
      </p:grpSpPr>
      <p:pic>
        <p:nvPicPr>
          <p:cNvPr id="115" name="Google Shape;115;p26"/>
          <p:cNvPicPr preferRelativeResize="0"/>
          <p:nvPr/>
        </p:nvPicPr>
        <p:blipFill rotWithShape="1">
          <a:blip r:embed="rId2">
            <a:alphaModFix/>
          </a:blip>
          <a:srcRect/>
          <a:stretch/>
        </p:blipFill>
        <p:spPr>
          <a:xfrm>
            <a:off x="0" y="0"/>
            <a:ext cx="9144003" cy="5143499"/>
          </a:xfrm>
          <a:prstGeom prst="rect">
            <a:avLst/>
          </a:prstGeom>
          <a:noFill/>
          <a:ln>
            <a:noFill/>
          </a:ln>
        </p:spPr>
      </p:pic>
      <p:sp>
        <p:nvSpPr>
          <p:cNvPr id="116" name="Google Shape;116;p26"/>
          <p:cNvSpPr/>
          <p:nvPr/>
        </p:nvSpPr>
        <p:spPr>
          <a:xfrm>
            <a:off x="567675" y="0"/>
            <a:ext cx="1957800" cy="1899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6"/>
          <p:cNvSpPr txBox="1"/>
          <p:nvPr/>
        </p:nvSpPr>
        <p:spPr>
          <a:xfrm>
            <a:off x="544850" y="2381900"/>
            <a:ext cx="4465200" cy="9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dk1"/>
                </a:solidFill>
                <a:latin typeface="Open Sans"/>
                <a:ea typeface="Open Sans"/>
                <a:cs typeface="Open Sans"/>
                <a:sym typeface="Open Sans"/>
              </a:rPr>
              <a:t>For more information: </a:t>
            </a:r>
            <a:r>
              <a:rPr lang="en" sz="2200" b="1"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essential-ed-l@mtu.edu</a:t>
            </a:r>
            <a:endParaRPr sz="2200" b="1" i="0" u="none" strike="noStrike" cap="none">
              <a:solidFill>
                <a:schemeClr val="dk1"/>
              </a:solidFill>
              <a:latin typeface="Open Sans"/>
              <a:ea typeface="Open Sans"/>
              <a:cs typeface="Open Sans"/>
              <a:sym typeface="Open Sans"/>
            </a:endParaRPr>
          </a:p>
        </p:txBody>
      </p:sp>
      <p:pic>
        <p:nvPicPr>
          <p:cNvPr id="118" name="Google Shape;118;p26"/>
          <p:cNvPicPr preferRelativeResize="0"/>
          <p:nvPr/>
        </p:nvPicPr>
        <p:blipFill rotWithShape="1">
          <a:blip r:embed="rId4">
            <a:alphaModFix/>
          </a:blip>
          <a:srcRect/>
          <a:stretch/>
        </p:blipFill>
        <p:spPr>
          <a:xfrm>
            <a:off x="810626" y="792925"/>
            <a:ext cx="1471901" cy="849725"/>
          </a:xfrm>
          <a:prstGeom prst="rect">
            <a:avLst/>
          </a:prstGeom>
          <a:noFill/>
          <a:ln>
            <a:noFill/>
          </a:ln>
        </p:spPr>
      </p:pic>
      <p:pic>
        <p:nvPicPr>
          <p:cNvPr id="119" name="Google Shape;119;p26"/>
          <p:cNvPicPr preferRelativeResize="0"/>
          <p:nvPr/>
        </p:nvPicPr>
        <p:blipFill rotWithShape="1">
          <a:blip r:embed="rId5">
            <a:alphaModFix/>
          </a:blip>
          <a:srcRect r="8113" b="6489"/>
          <a:stretch/>
        </p:blipFill>
        <p:spPr>
          <a:xfrm>
            <a:off x="4902200" y="446225"/>
            <a:ext cx="4241802" cy="4697277"/>
          </a:xfrm>
          <a:prstGeom prst="rect">
            <a:avLst/>
          </a:prstGeom>
          <a:noFill/>
          <a:ln>
            <a:noFill/>
          </a:ln>
        </p:spPr>
      </p:pic>
      <p:pic>
        <p:nvPicPr>
          <p:cNvPr id="120" name="Google Shape;120;p26"/>
          <p:cNvPicPr preferRelativeResize="0"/>
          <p:nvPr/>
        </p:nvPicPr>
        <p:blipFill rotWithShape="1">
          <a:blip r:embed="rId6">
            <a:alphaModFix/>
          </a:blip>
          <a:srcRect r="5580" b="3091"/>
          <a:stretch/>
        </p:blipFill>
        <p:spPr>
          <a:xfrm>
            <a:off x="4818475" y="370025"/>
            <a:ext cx="4273876" cy="4773473"/>
          </a:xfrm>
          <a:prstGeom prst="rect">
            <a:avLst/>
          </a:prstGeom>
          <a:noFill/>
          <a:ln>
            <a:noFill/>
          </a:ln>
        </p:spPr>
      </p:pic>
      <p:sp>
        <p:nvSpPr>
          <p:cNvPr id="121" name="Google Shape;121;p26"/>
          <p:cNvSpPr txBox="1">
            <a:spLocks noGrp="1"/>
          </p:cNvSpPr>
          <p:nvPr>
            <p:ph type="body" idx="1"/>
          </p:nvPr>
        </p:nvSpPr>
        <p:spPr>
          <a:xfrm>
            <a:off x="567675" y="3476624"/>
            <a:ext cx="4004400" cy="12903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o"/>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Subtitle 1">
  <p:cSld name="TITLE_2">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24" name="Google Shape;124;p27"/>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25" name="Google Shape;125;p27"/>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2" name="Google Shape;132;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3" name="Google Shape;13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6" name="Google Shape;13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9" name="Google Shape;13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40" name="Google Shape;14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3" name="Google Shape;143;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44" name="Google Shape;144;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45" name="Google Shape;14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8" name="Google Shape;14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9"/>
        <p:cNvGrpSpPr/>
        <p:nvPr/>
      </p:nvGrpSpPr>
      <p:grpSpPr>
        <a:xfrm>
          <a:off x="0" y="0"/>
          <a:ext cx="0" cy="0"/>
          <a:chOff x="0" y="0"/>
          <a:chExt cx="0" cy="0"/>
        </a:xfrm>
      </p:grpSpPr>
      <p:sp>
        <p:nvSpPr>
          <p:cNvPr id="150" name="Google Shape;150;p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51" name="Google Shape;151;p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52" name="Google Shape;15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
        <p:cNvGrpSpPr/>
        <p:nvPr/>
      </p:nvGrpSpPr>
      <p:grpSpPr>
        <a:xfrm>
          <a:off x="0" y="0"/>
          <a:ext cx="0" cy="0"/>
          <a:chOff x="0" y="0"/>
          <a:chExt cx="0" cy="0"/>
        </a:xfrm>
      </p:grpSpPr>
      <p:sp>
        <p:nvSpPr>
          <p:cNvPr id="154" name="Google Shape;154;p3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5" name="Google Shape;15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9" name="Google Shape;159;p3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0" name="Google Shape;160;p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61" name="Google Shape;16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2"/>
        <p:cNvGrpSpPr/>
        <p:nvPr/>
      </p:nvGrpSpPr>
      <p:grpSpPr>
        <a:xfrm>
          <a:off x="0" y="0"/>
          <a:ext cx="0" cy="0"/>
          <a:chOff x="0" y="0"/>
          <a:chExt cx="0" cy="0"/>
        </a:xfrm>
      </p:grpSpPr>
      <p:sp>
        <p:nvSpPr>
          <p:cNvPr id="163" name="Google Shape;163;p3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64" name="Google Shape;164;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
        <p:cNvGrpSpPr/>
        <p:nvPr/>
      </p:nvGrpSpPr>
      <p:grpSpPr>
        <a:xfrm>
          <a:off x="0" y="0"/>
          <a:ext cx="0" cy="0"/>
          <a:chOff x="0" y="0"/>
          <a:chExt cx="0" cy="0"/>
        </a:xfrm>
      </p:grpSpPr>
      <p:sp>
        <p:nvSpPr>
          <p:cNvPr id="166" name="Google Shape;166;p3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67" name="Google Shape;167;p3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68" name="Google Shape;16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Subtitle 1">
  <p:cSld name="TITLE_2">
    <p:spTree>
      <p:nvGrpSpPr>
        <p:cNvPr id="1" name="Shape 171"/>
        <p:cNvGrpSpPr/>
        <p:nvPr/>
      </p:nvGrpSpPr>
      <p:grpSpPr>
        <a:xfrm>
          <a:off x="0" y="0"/>
          <a:ext cx="0" cy="0"/>
          <a:chOff x="0" y="0"/>
          <a:chExt cx="0" cy="0"/>
        </a:xfrm>
      </p:grpSpPr>
      <p:sp>
        <p:nvSpPr>
          <p:cNvPr id="172" name="Google Shape;172;p40"/>
          <p:cNvSpPr txBox="1">
            <a:spLocks noGrp="1"/>
          </p:cNvSpPr>
          <p:nvPr>
            <p:ph type="title"/>
          </p:nvPr>
        </p:nvSpPr>
        <p:spPr>
          <a:xfrm>
            <a:off x="666750" y="862013"/>
            <a:ext cx="7810500" cy="1743000"/>
          </a:xfrm>
          <a:prstGeom prst="rect">
            <a:avLst/>
          </a:prstGeom>
          <a:noFill/>
          <a:ln>
            <a:noFill/>
          </a:ln>
        </p:spPr>
        <p:txBody>
          <a:bodyPr spcFirstLastPara="1" wrap="square" lIns="19050" tIns="19050" rIns="19050" bIns="19050" anchor="b"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173" name="Google Shape;173;p40"/>
          <p:cNvSpPr txBox="1">
            <a:spLocks noGrp="1"/>
          </p:cNvSpPr>
          <p:nvPr>
            <p:ph type="body" idx="1"/>
          </p:nvPr>
        </p:nvSpPr>
        <p:spPr>
          <a:xfrm>
            <a:off x="666750" y="2652713"/>
            <a:ext cx="7810500" cy="595200"/>
          </a:xfrm>
          <a:prstGeom prst="rect">
            <a:avLst/>
          </a:prstGeom>
          <a:noFill/>
          <a:ln>
            <a:noFill/>
          </a:ln>
        </p:spPr>
        <p:txBody>
          <a:bodyPr spcFirstLastPara="1" wrap="square" lIns="19050" tIns="19050" rIns="19050" bIns="19050"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79400" algn="l">
              <a:lnSpc>
                <a:spcPct val="100000"/>
              </a:lnSpc>
              <a:spcBef>
                <a:spcPts val="2200"/>
              </a:spcBef>
              <a:spcAft>
                <a:spcPts val="0"/>
              </a:spcAft>
              <a:buClr>
                <a:srgbClr val="000000"/>
              </a:buClr>
              <a:buSzPts val="800"/>
              <a:buChar char="•"/>
              <a:defRPr/>
            </a:lvl6pPr>
            <a:lvl7pPr marL="3200400" lvl="6" indent="-279400" algn="l">
              <a:lnSpc>
                <a:spcPct val="100000"/>
              </a:lnSpc>
              <a:spcBef>
                <a:spcPts val="2200"/>
              </a:spcBef>
              <a:spcAft>
                <a:spcPts val="0"/>
              </a:spcAft>
              <a:buClr>
                <a:srgbClr val="000000"/>
              </a:buClr>
              <a:buSzPts val="800"/>
              <a:buChar char="•"/>
              <a:defRPr/>
            </a:lvl7pPr>
            <a:lvl8pPr marL="3657600" lvl="7" indent="-279400" algn="l">
              <a:lnSpc>
                <a:spcPct val="100000"/>
              </a:lnSpc>
              <a:spcBef>
                <a:spcPts val="2200"/>
              </a:spcBef>
              <a:spcAft>
                <a:spcPts val="0"/>
              </a:spcAft>
              <a:buClr>
                <a:srgbClr val="000000"/>
              </a:buClr>
              <a:buSzPts val="800"/>
              <a:buChar char="•"/>
              <a:defRPr/>
            </a:lvl8pPr>
            <a:lvl9pPr marL="4114800" lvl="8" indent="-279400" algn="l">
              <a:lnSpc>
                <a:spcPct val="100000"/>
              </a:lnSpc>
              <a:spcBef>
                <a:spcPts val="2200"/>
              </a:spcBef>
              <a:spcAft>
                <a:spcPts val="0"/>
              </a:spcAft>
              <a:buClr>
                <a:srgbClr val="000000"/>
              </a:buClr>
              <a:buSzPts val="800"/>
              <a:buChar char="•"/>
              <a:defRPr/>
            </a:lvl9pPr>
          </a:lstStyle>
          <a:p>
            <a:endParaRPr/>
          </a:p>
        </p:txBody>
      </p:sp>
      <p:sp>
        <p:nvSpPr>
          <p:cNvPr id="174" name="Google Shape;174;p40"/>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Google Shape;176;p4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7" name="Google Shape;177;p41"/>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78" name="Google Shape;178;p4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9" name="Google Shape;179;p4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80" name="Google Shape;180;p4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14">
            <a:alphaModFix/>
          </a:blip>
          <a:srcRect/>
          <a:stretch/>
        </p:blipFill>
        <p:spPr>
          <a:xfrm>
            <a:off x="0" y="4683100"/>
            <a:ext cx="2162625" cy="460450"/>
          </a:xfrm>
          <a:prstGeom prst="rect">
            <a:avLst/>
          </a:prstGeom>
          <a:noFill/>
          <a:ln>
            <a:noFill/>
          </a:ln>
        </p:spPr>
      </p:pic>
      <p:sp>
        <p:nvSpPr>
          <p:cNvPr id="65" name="Google Shape;65;p15"/>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15"/>
          <p:cNvPicPr preferRelativeResize="0"/>
          <p:nvPr/>
        </p:nvPicPr>
        <p:blipFill rotWithShape="1">
          <a:blip r:embed="rId15">
            <a:alphaModFix/>
          </a:blip>
          <a:srcRect/>
          <a:stretch/>
        </p:blipFill>
        <p:spPr>
          <a:xfrm>
            <a:off x="5988175" y="4843450"/>
            <a:ext cx="2961475" cy="167750"/>
          </a:xfrm>
          <a:prstGeom prst="rect">
            <a:avLst/>
          </a:prstGeom>
          <a:noFill/>
          <a:ln>
            <a:noFill/>
          </a:ln>
        </p:spPr>
      </p:pic>
      <p:sp>
        <p:nvSpPr>
          <p:cNvPr id="67" name="Google Shape;67;p15"/>
          <p:cNvSpPr txBox="1">
            <a:spLocks noGrp="1"/>
          </p:cNvSpPr>
          <p:nvPr>
            <p:ph type="title"/>
          </p:nvPr>
        </p:nvSpPr>
        <p:spPr>
          <a:xfrm>
            <a:off x="185900" y="179816"/>
            <a:ext cx="8763900" cy="517800"/>
          </a:xfrm>
          <a:prstGeom prst="rect">
            <a:avLst/>
          </a:prstGeom>
          <a:noFill/>
          <a:ln>
            <a:noFill/>
          </a:ln>
        </p:spPr>
        <p:txBody>
          <a:bodyPr spcFirstLastPara="1" wrap="square" lIns="91425" tIns="45700" rIns="91425" bIns="45700" anchor="ctr" anchorCtr="0">
            <a:normAutofit/>
          </a:bodyPr>
          <a:lstStyle>
            <a:lvl1pPr marR="0" lvl="0" algn="l">
              <a:lnSpc>
                <a:spcPct val="100000"/>
              </a:lnSpc>
              <a:spcBef>
                <a:spcPts val="0"/>
              </a:spcBef>
              <a:spcAft>
                <a:spcPts val="0"/>
              </a:spcAft>
              <a:buSzPts val="1400"/>
              <a:buNone/>
              <a:defRPr sz="2200" b="0" i="0" u="none" strike="noStrike" cap="none">
                <a:solidFill>
                  <a:srgbClr val="000000"/>
                </a:solidFill>
                <a:latin typeface="Open Sans"/>
                <a:ea typeface="Open Sans"/>
                <a:cs typeface="Open Sans"/>
                <a:sym typeface="Open Sans"/>
              </a:defRPr>
            </a:lvl1pPr>
            <a:lvl2pPr marR="0" lvl="1"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8" name="Google Shape;68;p15"/>
          <p:cNvSpPr txBox="1">
            <a:spLocks noGrp="1"/>
          </p:cNvSpPr>
          <p:nvPr>
            <p:ph type="body" idx="1"/>
          </p:nvPr>
        </p:nvSpPr>
        <p:spPr>
          <a:xfrm>
            <a:off x="185900" y="774505"/>
            <a:ext cx="8763900" cy="1797600"/>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000"/>
              </a:spcBef>
              <a:spcAft>
                <a:spcPts val="0"/>
              </a:spcAft>
              <a:buClr>
                <a:srgbClr val="000000"/>
              </a:buClr>
              <a:buSzPts val="1400"/>
              <a:buFont typeface="Arial"/>
              <a:buNone/>
              <a:defRPr sz="1400" b="0" i="0" u="none" strike="noStrike" cap="none">
                <a:solidFill>
                  <a:srgbClr val="000000"/>
                </a:solidFill>
                <a:latin typeface="Open Sans"/>
                <a:ea typeface="Open Sans"/>
                <a:cs typeface="Open Sans"/>
                <a:sym typeface="Open Sans"/>
              </a:defRPr>
            </a:lvl1pPr>
            <a:lvl2pPr marL="914400" marR="0" lvl="1" indent="-317500" algn="l">
              <a:lnSpc>
                <a:spcPct val="100000"/>
              </a:lnSpc>
              <a:spcBef>
                <a:spcPts val="1000"/>
              </a:spcBef>
              <a:spcAft>
                <a:spcPts val="0"/>
              </a:spcAft>
              <a:buClr>
                <a:srgbClr val="000000"/>
              </a:buClr>
              <a:buSzPts val="1400"/>
              <a:buFont typeface="Arial"/>
              <a:buChar char="●"/>
              <a:defRPr sz="1400" b="0" i="0" u="none" strike="noStrike" cap="none">
                <a:solidFill>
                  <a:srgbClr val="000000"/>
                </a:solidFill>
                <a:latin typeface="Open Sans"/>
                <a:ea typeface="Open Sans"/>
                <a:cs typeface="Open Sans"/>
                <a:sym typeface="Open Sans"/>
              </a:defRPr>
            </a:lvl2pPr>
            <a:lvl3pPr marL="1371600" marR="0" lvl="2" indent="-317500" algn="l">
              <a:lnSpc>
                <a:spcPct val="100000"/>
              </a:lnSpc>
              <a:spcBef>
                <a:spcPts val="1000"/>
              </a:spcBef>
              <a:spcAft>
                <a:spcPts val="0"/>
              </a:spcAft>
              <a:buClr>
                <a:srgbClr val="000000"/>
              </a:buClr>
              <a:buSzPts val="1400"/>
              <a:buFont typeface="Courier New"/>
              <a:buChar char="o"/>
              <a:defRPr sz="1400" b="0" i="0" u="none" strike="noStrike" cap="none">
                <a:solidFill>
                  <a:srgbClr val="000000"/>
                </a:solidFill>
                <a:latin typeface="Open Sans"/>
                <a:ea typeface="Open Sans"/>
                <a:cs typeface="Open Sans"/>
                <a:sym typeface="Open Sans"/>
              </a:defRPr>
            </a:lvl3pPr>
            <a:lvl4pPr marL="1828800" marR="0" lvl="3" indent="-317500" algn="l">
              <a:lnSpc>
                <a:spcPct val="100000"/>
              </a:lnSpc>
              <a:spcBef>
                <a:spcPts val="100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4pPr>
            <a:lvl5pPr marL="2286000" marR="0" lvl="4" indent="-317500" algn="l">
              <a:lnSpc>
                <a:spcPct val="100000"/>
              </a:lnSpc>
              <a:spcBef>
                <a:spcPts val="1000"/>
              </a:spcBef>
              <a:spcAft>
                <a:spcPts val="0"/>
              </a:spcAft>
              <a:buClr>
                <a:srgbClr val="000000"/>
              </a:buClr>
              <a:buSzPts val="1400"/>
              <a:buFont typeface="Arial"/>
              <a:buChar char="•"/>
              <a:defRPr sz="1400" b="0" i="0" u="none" strike="noStrike" cap="none">
                <a:solidFill>
                  <a:srgbClr val="000000"/>
                </a:solidFill>
                <a:latin typeface="Open Sans"/>
                <a:ea typeface="Open Sans"/>
                <a:cs typeface="Open Sans"/>
                <a:sym typeface="Open Sans"/>
              </a:defRPr>
            </a:lvl5pPr>
            <a:lvl6pPr marL="2743200" marR="0" lvl="5"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28" name="Google Shape;128;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9" name="Google Shape;12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hyperlink" Target="mailto:essential-ed-l@mt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2"/>
          <p:cNvSpPr txBox="1">
            <a:spLocks noGrp="1"/>
          </p:cNvSpPr>
          <p:nvPr>
            <p:ph type="subTitle" idx="1"/>
          </p:nvPr>
        </p:nvSpPr>
        <p:spPr>
          <a:xfrm>
            <a:off x="770400" y="2847285"/>
            <a:ext cx="4131796" cy="3963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
                <a:solidFill>
                  <a:schemeClr val="lt1"/>
                </a:solidFill>
              </a:rPr>
              <a:t>Launching Fall 2025</a:t>
            </a:r>
            <a:endParaRPr>
              <a:solidFill>
                <a:schemeClr val="lt1"/>
              </a:solidFill>
            </a:endParaRPr>
          </a:p>
        </p:txBody>
      </p:sp>
      <p:sp>
        <p:nvSpPr>
          <p:cNvPr id="186" name="Google Shape;186;p42"/>
          <p:cNvSpPr txBox="1">
            <a:spLocks noGrp="1"/>
          </p:cNvSpPr>
          <p:nvPr>
            <p:ph type="ctrTitle"/>
          </p:nvPr>
        </p:nvSpPr>
        <p:spPr>
          <a:xfrm>
            <a:off x="719075" y="1480025"/>
            <a:ext cx="4183200" cy="1463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5200"/>
              <a:buNone/>
            </a:pPr>
            <a:r>
              <a:rPr lang="en" sz="3200">
                <a:solidFill>
                  <a:schemeClr val="lt1"/>
                </a:solidFill>
              </a:rPr>
              <a:t>Essential </a:t>
            </a:r>
            <a:endParaRPr sz="3200">
              <a:solidFill>
                <a:schemeClr val="lt1"/>
              </a:solidFill>
            </a:endParaRPr>
          </a:p>
          <a:p>
            <a:pPr marL="0" lvl="0" indent="0" algn="l" rtl="0">
              <a:lnSpc>
                <a:spcPct val="90000"/>
              </a:lnSpc>
              <a:spcBef>
                <a:spcPts val="0"/>
              </a:spcBef>
              <a:spcAft>
                <a:spcPts val="0"/>
              </a:spcAft>
              <a:buSzPts val="5200"/>
              <a:buNone/>
            </a:pPr>
            <a:r>
              <a:rPr lang="en" sz="3200">
                <a:solidFill>
                  <a:schemeClr val="lt1"/>
                </a:solidFill>
              </a:rPr>
              <a:t>Education</a:t>
            </a:r>
            <a:endParaRPr sz="3200">
              <a:solidFill>
                <a:schemeClr val="lt1"/>
              </a:solidFill>
            </a:endParaRPr>
          </a:p>
          <a:p>
            <a:pPr marL="0" lvl="0" indent="0" algn="l" rtl="0">
              <a:lnSpc>
                <a:spcPct val="90000"/>
              </a:lnSpc>
              <a:spcBef>
                <a:spcPts val="0"/>
              </a:spcBef>
              <a:spcAft>
                <a:spcPts val="0"/>
              </a:spcAft>
              <a:buSzPts val="5200"/>
              <a:buNone/>
            </a:pPr>
            <a:r>
              <a:rPr lang="en" sz="3200">
                <a:solidFill>
                  <a:schemeClr val="lt1"/>
                </a:solidFill>
              </a:rPr>
              <a:t>Minors  </a:t>
            </a:r>
            <a:endParaRPr sz="3200">
              <a:solidFill>
                <a:schemeClr val="lt1"/>
              </a:solidFill>
            </a:endParaRPr>
          </a:p>
        </p:txBody>
      </p:sp>
      <p:sp>
        <p:nvSpPr>
          <p:cNvPr id="187" name="Google Shape;187;p42"/>
          <p:cNvSpPr txBox="1">
            <a:spLocks noGrp="1"/>
          </p:cNvSpPr>
          <p:nvPr>
            <p:ph type="body" idx="2"/>
          </p:nvPr>
        </p:nvSpPr>
        <p:spPr>
          <a:xfrm>
            <a:off x="770400" y="3628575"/>
            <a:ext cx="5835600" cy="1141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00"/>
              <a:buNone/>
            </a:pPr>
            <a:r>
              <a:rPr lang="en">
                <a:solidFill>
                  <a:schemeClr val="lt1"/>
                </a:solidFill>
              </a:rPr>
              <a:t>University Senate</a:t>
            </a:r>
            <a:endParaRPr>
              <a:solidFill>
                <a:schemeClr val="lt1"/>
              </a:solidFill>
            </a:endParaRPr>
          </a:p>
          <a:p>
            <a:pPr marL="0" lvl="0" indent="0" algn="l" rtl="0">
              <a:lnSpc>
                <a:spcPct val="100000"/>
              </a:lnSpc>
              <a:spcBef>
                <a:spcPts val="0"/>
              </a:spcBef>
              <a:spcAft>
                <a:spcPts val="0"/>
              </a:spcAft>
              <a:buSzPts val="1500"/>
              <a:buNone/>
            </a:pPr>
            <a:r>
              <a:rPr lang="en">
                <a:solidFill>
                  <a:schemeClr val="lt1"/>
                </a:solidFill>
              </a:rPr>
              <a:t>March 6, 2025</a:t>
            </a:r>
            <a:endParaRPr>
              <a:solidFill>
                <a:schemeClr val="lt1"/>
              </a:solidFill>
            </a:endParaRPr>
          </a:p>
          <a:p>
            <a:pPr marL="0" lvl="0" indent="0" algn="l" rtl="0">
              <a:lnSpc>
                <a:spcPct val="100000"/>
              </a:lnSpc>
              <a:spcBef>
                <a:spcPts val="0"/>
              </a:spcBef>
              <a:spcAft>
                <a:spcPts val="0"/>
              </a:spcAft>
              <a:buSzPts val="1500"/>
              <a:buNone/>
            </a:pPr>
            <a:endParaRPr>
              <a:solidFill>
                <a:schemeClr val="lt1"/>
              </a:solidFill>
            </a:endParaRPr>
          </a:p>
          <a:p>
            <a:pPr marL="0" lvl="0" indent="0" algn="l" rtl="0">
              <a:lnSpc>
                <a:spcPct val="100000"/>
              </a:lnSpc>
              <a:spcBef>
                <a:spcPts val="0"/>
              </a:spcBef>
              <a:spcAft>
                <a:spcPts val="0"/>
              </a:spcAft>
              <a:buSzPts val="1500"/>
              <a:buNone/>
            </a:pPr>
            <a:r>
              <a:rPr lang="en">
                <a:solidFill>
                  <a:schemeClr val="lt1"/>
                </a:solidFill>
              </a:rPr>
              <a:t>Kelly Steelman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51"/>
          <p:cNvPicPr preferRelativeResize="0"/>
          <p:nvPr/>
        </p:nvPicPr>
        <p:blipFill>
          <a:blip r:embed="rId3">
            <a:alphaModFix/>
          </a:blip>
          <a:stretch>
            <a:fillRect/>
          </a:stretch>
        </p:blipFill>
        <p:spPr>
          <a:xfrm>
            <a:off x="-51650" y="-69625"/>
            <a:ext cx="9144003" cy="5143499"/>
          </a:xfrm>
          <a:prstGeom prst="rect">
            <a:avLst/>
          </a:prstGeom>
          <a:noFill/>
          <a:ln>
            <a:noFill/>
          </a:ln>
        </p:spPr>
      </p:pic>
      <p:sp>
        <p:nvSpPr>
          <p:cNvPr id="334" name="Google Shape;334;p51"/>
          <p:cNvSpPr/>
          <p:nvPr/>
        </p:nvSpPr>
        <p:spPr>
          <a:xfrm>
            <a:off x="567675" y="0"/>
            <a:ext cx="1957800" cy="18993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p51"/>
          <p:cNvSpPr txBox="1"/>
          <p:nvPr/>
        </p:nvSpPr>
        <p:spPr>
          <a:xfrm>
            <a:off x="567675" y="2181725"/>
            <a:ext cx="4465200" cy="257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b="1">
                <a:solidFill>
                  <a:schemeClr val="dk1"/>
                </a:solidFill>
                <a:latin typeface="Avenir"/>
                <a:ea typeface="Avenir"/>
                <a:cs typeface="Avenir"/>
                <a:sym typeface="Avenir"/>
              </a:rPr>
              <a:t>For more information: </a:t>
            </a:r>
            <a:r>
              <a:rPr lang="en" sz="2200" b="1" u="sng">
                <a:solidFill>
                  <a:schemeClr val="dk1"/>
                </a:solidFill>
                <a:latin typeface="Avenir"/>
                <a:ea typeface="Avenir"/>
                <a:cs typeface="Avenir"/>
                <a:sym typeface="Avenir"/>
                <a:hlinkClick r:id="rId4">
                  <a:extLst>
                    <a:ext uri="{A12FA001-AC4F-418D-AE19-62706E023703}">
                      <ahyp:hlinkClr xmlns:ahyp="http://schemas.microsoft.com/office/drawing/2018/hyperlinkcolor" val="tx"/>
                    </a:ext>
                  </a:extLst>
                </a:hlinkClick>
              </a:rPr>
              <a:t>essential-ed-l@mtu.edu</a:t>
            </a:r>
            <a:endParaRPr sz="2200" b="1">
              <a:solidFill>
                <a:schemeClr val="dk1"/>
              </a:solidFill>
              <a:latin typeface="Avenir"/>
              <a:ea typeface="Avenir"/>
              <a:cs typeface="Avenir"/>
              <a:sym typeface="Avenir"/>
            </a:endParaRPr>
          </a:p>
          <a:p>
            <a:pPr marL="0" lvl="0" indent="0" algn="l" rtl="0">
              <a:lnSpc>
                <a:spcPct val="115000"/>
              </a:lnSpc>
              <a:spcBef>
                <a:spcPts val="0"/>
              </a:spcBef>
              <a:spcAft>
                <a:spcPts val="0"/>
              </a:spcAft>
              <a:buNone/>
            </a:pPr>
            <a:endParaRPr sz="600" b="1">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Darren Bausano</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Maria Bergstrom</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Jeannie DeClerck</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Alex Guth</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Anna McClatchy</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Steve Patchin</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Cassandra Reed-VanDam</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Marika Seigel</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Kelly Steelman</a:t>
            </a:r>
            <a:endParaRPr sz="110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Andrew Storer</a:t>
            </a:r>
            <a:endParaRPr sz="1100">
              <a:solidFill>
                <a:schemeClr val="dk1"/>
              </a:solidFill>
              <a:latin typeface="Avenir"/>
              <a:ea typeface="Avenir"/>
              <a:cs typeface="Avenir"/>
              <a:sym typeface="Avenir"/>
            </a:endParaRPr>
          </a:p>
        </p:txBody>
      </p:sp>
      <p:pic>
        <p:nvPicPr>
          <p:cNvPr id="336" name="Google Shape;336;p51"/>
          <p:cNvPicPr preferRelativeResize="0"/>
          <p:nvPr/>
        </p:nvPicPr>
        <p:blipFill>
          <a:blip r:embed="rId5">
            <a:alphaModFix/>
          </a:blip>
          <a:stretch>
            <a:fillRect/>
          </a:stretch>
        </p:blipFill>
        <p:spPr>
          <a:xfrm>
            <a:off x="810626" y="792925"/>
            <a:ext cx="1471901" cy="849725"/>
          </a:xfrm>
          <a:prstGeom prst="rect">
            <a:avLst/>
          </a:prstGeom>
          <a:noFill/>
          <a:ln>
            <a:noFill/>
          </a:ln>
        </p:spPr>
      </p:pic>
      <p:pic>
        <p:nvPicPr>
          <p:cNvPr id="337" name="Google Shape;337;p51"/>
          <p:cNvPicPr preferRelativeResize="0"/>
          <p:nvPr/>
        </p:nvPicPr>
        <p:blipFill rotWithShape="1">
          <a:blip r:embed="rId6">
            <a:alphaModFix/>
          </a:blip>
          <a:srcRect r="8113" b="6489"/>
          <a:stretch/>
        </p:blipFill>
        <p:spPr>
          <a:xfrm>
            <a:off x="4902200" y="446225"/>
            <a:ext cx="4241802" cy="4697277"/>
          </a:xfrm>
          <a:prstGeom prst="rect">
            <a:avLst/>
          </a:prstGeom>
          <a:noFill/>
          <a:ln>
            <a:noFill/>
          </a:ln>
        </p:spPr>
      </p:pic>
      <p:pic>
        <p:nvPicPr>
          <p:cNvPr id="338" name="Google Shape;338;p51"/>
          <p:cNvPicPr preferRelativeResize="0"/>
          <p:nvPr/>
        </p:nvPicPr>
        <p:blipFill rotWithShape="1">
          <a:blip r:embed="rId7">
            <a:alphaModFix/>
          </a:blip>
          <a:srcRect r="5580" b="3091"/>
          <a:stretch/>
        </p:blipFill>
        <p:spPr>
          <a:xfrm>
            <a:off x="4818475" y="370025"/>
            <a:ext cx="4273876" cy="47734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43"/>
          <p:cNvPicPr preferRelativeResize="0"/>
          <p:nvPr/>
        </p:nvPicPr>
        <p:blipFill>
          <a:blip r:embed="rId3">
            <a:alphaModFix/>
          </a:blip>
          <a:stretch>
            <a:fillRect/>
          </a:stretch>
        </p:blipFill>
        <p:spPr>
          <a:xfrm>
            <a:off x="0" y="4683100"/>
            <a:ext cx="2162625" cy="460450"/>
          </a:xfrm>
          <a:prstGeom prst="rect">
            <a:avLst/>
          </a:prstGeom>
          <a:noFill/>
          <a:ln>
            <a:noFill/>
          </a:ln>
        </p:spPr>
      </p:pic>
      <p:sp>
        <p:nvSpPr>
          <p:cNvPr id="193" name="Google Shape;193;p43"/>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4" name="Google Shape;194;p43"/>
          <p:cNvPicPr preferRelativeResize="0"/>
          <p:nvPr/>
        </p:nvPicPr>
        <p:blipFill>
          <a:blip r:embed="rId4">
            <a:alphaModFix/>
          </a:blip>
          <a:stretch>
            <a:fillRect/>
          </a:stretch>
        </p:blipFill>
        <p:spPr>
          <a:xfrm>
            <a:off x="5988175" y="4843450"/>
            <a:ext cx="2961475" cy="167750"/>
          </a:xfrm>
          <a:prstGeom prst="rect">
            <a:avLst/>
          </a:prstGeom>
          <a:noFill/>
          <a:ln>
            <a:noFill/>
          </a:ln>
        </p:spPr>
      </p:pic>
      <p:sp>
        <p:nvSpPr>
          <p:cNvPr id="195" name="Google Shape;195;p43"/>
          <p:cNvSpPr/>
          <p:nvPr/>
        </p:nvSpPr>
        <p:spPr>
          <a:xfrm>
            <a:off x="6562640" y="1812577"/>
            <a:ext cx="2071200" cy="2071200"/>
          </a:xfrm>
          <a:prstGeom prst="ellipse">
            <a:avLst/>
          </a:prstGeom>
          <a:solidFill>
            <a:srgbClr val="FFCE09">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3"/>
          <p:cNvSpPr txBox="1"/>
          <p:nvPr/>
        </p:nvSpPr>
        <p:spPr>
          <a:xfrm>
            <a:off x="428075" y="838500"/>
            <a:ext cx="4166400" cy="4063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Allows all students the opportunity to earn a secondary credential, usually using only credits required within their degree program.</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Helps students leverage connections between their STEM programs and the SHAPE disciplines to solve the problems of the modern world.</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Emphasizes the intersections among the human, digital, built, and natural worlds.</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Helps students build and articulate their 21st century skills.</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p:txBody>
      </p:sp>
      <p:sp>
        <p:nvSpPr>
          <p:cNvPr id="197" name="Google Shape;197;p43"/>
          <p:cNvSpPr txBox="1"/>
          <p:nvPr/>
        </p:nvSpPr>
        <p:spPr>
          <a:xfrm>
            <a:off x="3718075" y="4356475"/>
            <a:ext cx="563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000000"/>
                </a:solidFill>
                <a:latin typeface="Avenir"/>
                <a:ea typeface="Avenir"/>
                <a:cs typeface="Avenir"/>
                <a:sym typeface="Avenir"/>
              </a:rPr>
              <a:t>SHAPE = Social Sciences Humanities &amp; the Arts for People and the Economy/Environment</a:t>
            </a:r>
            <a:endParaRPr sz="1000">
              <a:latin typeface="Avenir"/>
              <a:ea typeface="Avenir"/>
              <a:cs typeface="Avenir"/>
              <a:sym typeface="Avenir"/>
            </a:endParaRPr>
          </a:p>
        </p:txBody>
      </p:sp>
      <p:sp>
        <p:nvSpPr>
          <p:cNvPr id="198" name="Google Shape;198;p43"/>
          <p:cNvSpPr txBox="1"/>
          <p:nvPr/>
        </p:nvSpPr>
        <p:spPr>
          <a:xfrm>
            <a:off x="7386157" y="2955654"/>
            <a:ext cx="1201200" cy="5826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sz="1100">
                <a:solidFill>
                  <a:schemeClr val="dk1"/>
                </a:solidFill>
                <a:latin typeface="Avenir"/>
                <a:ea typeface="Avenir"/>
                <a:cs typeface="Avenir"/>
                <a:sym typeface="Avenir"/>
              </a:rPr>
              <a:t>Digital World</a:t>
            </a:r>
            <a:endParaRPr sz="1100">
              <a:solidFill>
                <a:schemeClr val="dk1"/>
              </a:solidFill>
              <a:latin typeface="Avenir"/>
              <a:ea typeface="Avenir"/>
              <a:cs typeface="Avenir"/>
              <a:sym typeface="Avenir"/>
            </a:endParaRPr>
          </a:p>
        </p:txBody>
      </p:sp>
      <p:sp>
        <p:nvSpPr>
          <p:cNvPr id="199" name="Google Shape;199;p43"/>
          <p:cNvSpPr/>
          <p:nvPr/>
        </p:nvSpPr>
        <p:spPr>
          <a:xfrm>
            <a:off x="5347226" y="1812577"/>
            <a:ext cx="2071200" cy="2071200"/>
          </a:xfrm>
          <a:prstGeom prst="ellipse">
            <a:avLst/>
          </a:prstGeom>
          <a:solidFill>
            <a:srgbClr val="FFCE09">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3"/>
          <p:cNvSpPr txBox="1"/>
          <p:nvPr/>
        </p:nvSpPr>
        <p:spPr>
          <a:xfrm>
            <a:off x="5478338" y="2955654"/>
            <a:ext cx="1201200" cy="582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chemeClr val="dk1"/>
                </a:solidFill>
                <a:latin typeface="Avenir"/>
                <a:ea typeface="Avenir"/>
                <a:cs typeface="Avenir"/>
                <a:sym typeface="Avenir"/>
              </a:rPr>
              <a:t>Built World</a:t>
            </a:r>
            <a:endParaRPr sz="1100">
              <a:solidFill>
                <a:schemeClr val="dk1"/>
              </a:solidFill>
              <a:latin typeface="Avenir"/>
              <a:ea typeface="Avenir"/>
              <a:cs typeface="Avenir"/>
              <a:sym typeface="Avenir"/>
            </a:endParaRPr>
          </a:p>
        </p:txBody>
      </p:sp>
      <p:sp>
        <p:nvSpPr>
          <p:cNvPr id="201" name="Google Shape;201;p43"/>
          <p:cNvSpPr/>
          <p:nvPr/>
        </p:nvSpPr>
        <p:spPr>
          <a:xfrm>
            <a:off x="5968163" y="750151"/>
            <a:ext cx="2071200" cy="2071200"/>
          </a:xfrm>
          <a:prstGeom prst="ellipse">
            <a:avLst/>
          </a:prstGeom>
          <a:solidFill>
            <a:srgbClr val="FFCE09">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3"/>
          <p:cNvSpPr txBox="1"/>
          <p:nvPr/>
        </p:nvSpPr>
        <p:spPr>
          <a:xfrm>
            <a:off x="6282851" y="1000773"/>
            <a:ext cx="1441800" cy="582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chemeClr val="dk1"/>
                </a:solidFill>
                <a:latin typeface="Avenir"/>
                <a:ea typeface="Avenir"/>
                <a:cs typeface="Avenir"/>
                <a:sym typeface="Avenir"/>
              </a:rPr>
              <a:t>Natural World</a:t>
            </a:r>
            <a:endParaRPr sz="1100">
              <a:solidFill>
                <a:schemeClr val="dk1"/>
              </a:solidFill>
              <a:latin typeface="Avenir"/>
              <a:ea typeface="Avenir"/>
              <a:cs typeface="Avenir"/>
              <a:sym typeface="Avenir"/>
            </a:endParaRPr>
          </a:p>
        </p:txBody>
      </p:sp>
      <p:sp>
        <p:nvSpPr>
          <p:cNvPr id="203" name="Google Shape;203;p43"/>
          <p:cNvSpPr/>
          <p:nvPr/>
        </p:nvSpPr>
        <p:spPr>
          <a:xfrm>
            <a:off x="6082451" y="1590436"/>
            <a:ext cx="1842600" cy="1816200"/>
          </a:xfrm>
          <a:prstGeom prst="ellipse">
            <a:avLst/>
          </a:prstGeom>
          <a:solidFill>
            <a:srgbClr val="FFCE09">
              <a:alpha val="5190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chemeClr val="dk1"/>
                </a:solidFill>
                <a:latin typeface="Avenir"/>
                <a:ea typeface="Avenir"/>
                <a:cs typeface="Avenir"/>
                <a:sym typeface="Avenir"/>
              </a:rPr>
              <a:t>The Human/Social</a:t>
            </a:r>
            <a:endParaRPr b="1">
              <a:solidFill>
                <a:schemeClr val="dk1"/>
              </a:solidFill>
              <a:latin typeface="Avenir"/>
              <a:ea typeface="Avenir"/>
              <a:cs typeface="Avenir"/>
              <a:sym typeface="Avenir"/>
            </a:endParaRPr>
          </a:p>
          <a:p>
            <a:pPr marL="0" lvl="0" indent="0" algn="ctr" rtl="0">
              <a:spcBef>
                <a:spcPts val="0"/>
              </a:spcBef>
              <a:spcAft>
                <a:spcPts val="0"/>
              </a:spcAft>
              <a:buNone/>
            </a:pPr>
            <a:r>
              <a:rPr lang="en" b="1">
                <a:solidFill>
                  <a:schemeClr val="dk1"/>
                </a:solidFill>
                <a:latin typeface="Avenir"/>
                <a:ea typeface="Avenir"/>
                <a:cs typeface="Avenir"/>
                <a:sym typeface="Avenir"/>
              </a:rPr>
              <a:t>World</a:t>
            </a:r>
            <a:endParaRPr b="1">
              <a:solidFill>
                <a:schemeClr val="dk1"/>
              </a:solidFill>
              <a:latin typeface="Avenir"/>
              <a:ea typeface="Avenir"/>
              <a:cs typeface="Avenir"/>
              <a:sym typeface="Avenir"/>
            </a:endParaRPr>
          </a:p>
        </p:txBody>
      </p:sp>
      <p:sp>
        <p:nvSpPr>
          <p:cNvPr id="204" name="Google Shape;204;p43"/>
          <p:cNvSpPr txBox="1"/>
          <p:nvPr/>
        </p:nvSpPr>
        <p:spPr>
          <a:xfrm>
            <a:off x="185900" y="174500"/>
            <a:ext cx="4878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Avenir"/>
                <a:ea typeface="Avenir"/>
                <a:cs typeface="Avenir"/>
                <a:sym typeface="Avenir"/>
              </a:rPr>
              <a:t>Essential Education Minors</a:t>
            </a:r>
            <a:endParaRPr sz="2200">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4"/>
          <p:cNvSpPr/>
          <p:nvPr/>
        </p:nvSpPr>
        <p:spPr>
          <a:xfrm>
            <a:off x="1150" y="-13750"/>
            <a:ext cx="2532900" cy="1050300"/>
          </a:xfrm>
          <a:prstGeom prst="rect">
            <a:avLst/>
          </a:prstGeom>
          <a:solidFill>
            <a:srgbClr val="FFCE0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0" name="Google Shape;210;p44"/>
          <p:cNvCxnSpPr>
            <a:stCxn id="211" idx="3"/>
            <a:endCxn id="212" idx="3"/>
          </p:cNvCxnSpPr>
          <p:nvPr/>
        </p:nvCxnSpPr>
        <p:spPr>
          <a:xfrm>
            <a:off x="6913525" y="815600"/>
            <a:ext cx="1786800" cy="1556400"/>
          </a:xfrm>
          <a:prstGeom prst="bentConnector3">
            <a:avLst>
              <a:gd name="adj1" fmla="val 113326"/>
            </a:avLst>
          </a:prstGeom>
          <a:noFill/>
          <a:ln w="19050" cap="flat" cmpd="sng">
            <a:solidFill>
              <a:srgbClr val="CCCCCC"/>
            </a:solidFill>
            <a:prstDash val="solid"/>
            <a:round/>
            <a:headEnd type="none" w="med" len="med"/>
            <a:tailEnd type="none" w="med" len="med"/>
          </a:ln>
        </p:spPr>
      </p:cxnSp>
      <p:cxnSp>
        <p:nvCxnSpPr>
          <p:cNvPr id="213" name="Google Shape;213;p44"/>
          <p:cNvCxnSpPr/>
          <p:nvPr/>
        </p:nvCxnSpPr>
        <p:spPr>
          <a:xfrm flipH="1">
            <a:off x="1568427" y="815601"/>
            <a:ext cx="1771500" cy="1669500"/>
          </a:xfrm>
          <a:prstGeom prst="bentConnector3">
            <a:avLst>
              <a:gd name="adj1" fmla="val 117035"/>
            </a:avLst>
          </a:prstGeom>
          <a:noFill/>
          <a:ln w="19050" cap="flat" cmpd="sng">
            <a:solidFill>
              <a:srgbClr val="CCCCCC"/>
            </a:solidFill>
            <a:prstDash val="solid"/>
            <a:round/>
            <a:headEnd type="none" w="med" len="med"/>
            <a:tailEnd type="none" w="med" len="med"/>
          </a:ln>
        </p:spPr>
      </p:cxnSp>
      <p:sp>
        <p:nvSpPr>
          <p:cNvPr id="214" name="Google Shape;214;p44"/>
          <p:cNvSpPr txBox="1"/>
          <p:nvPr/>
        </p:nvSpPr>
        <p:spPr>
          <a:xfrm>
            <a:off x="1150" y="209250"/>
            <a:ext cx="25329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dk1"/>
                </a:solidFill>
                <a:latin typeface="Avenir"/>
                <a:ea typeface="Avenir"/>
                <a:cs typeface="Avenir"/>
                <a:sym typeface="Avenir"/>
              </a:rPr>
              <a:t>Essential Education</a:t>
            </a:r>
            <a:endParaRPr sz="1500" b="1">
              <a:solidFill>
                <a:schemeClr val="dk1"/>
              </a:solidFill>
              <a:latin typeface="Avenir"/>
              <a:ea typeface="Avenir"/>
              <a:cs typeface="Avenir"/>
              <a:sym typeface="Avenir"/>
            </a:endParaRPr>
          </a:p>
          <a:p>
            <a:pPr marL="0" lvl="0" indent="0" algn="ctr" rtl="0">
              <a:lnSpc>
                <a:spcPct val="90000"/>
              </a:lnSpc>
              <a:spcBef>
                <a:spcPts val="0"/>
              </a:spcBef>
              <a:spcAft>
                <a:spcPts val="0"/>
              </a:spcAft>
              <a:buNone/>
            </a:pPr>
            <a:r>
              <a:rPr lang="en" sz="1500" b="1">
                <a:solidFill>
                  <a:schemeClr val="dk1"/>
                </a:solidFill>
                <a:latin typeface="Avenir"/>
                <a:ea typeface="Avenir"/>
                <a:cs typeface="Avenir"/>
                <a:sym typeface="Avenir"/>
              </a:rPr>
              <a:t>Launches in 2025</a:t>
            </a:r>
            <a:endParaRPr sz="1500" b="1">
              <a:solidFill>
                <a:schemeClr val="dk1"/>
              </a:solidFill>
              <a:latin typeface="Avenir"/>
              <a:ea typeface="Avenir"/>
              <a:cs typeface="Avenir"/>
              <a:sym typeface="Avenir"/>
            </a:endParaRPr>
          </a:p>
        </p:txBody>
      </p:sp>
      <p:sp>
        <p:nvSpPr>
          <p:cNvPr id="215" name="Google Shape;215;p44"/>
          <p:cNvSpPr/>
          <p:nvPr/>
        </p:nvSpPr>
        <p:spPr>
          <a:xfrm>
            <a:off x="1500050" y="1618450"/>
            <a:ext cx="3573600" cy="14982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6" name="Google Shape;216;p44"/>
          <p:cNvSpPr/>
          <p:nvPr/>
        </p:nvSpPr>
        <p:spPr>
          <a:xfrm>
            <a:off x="1500050" y="1618455"/>
            <a:ext cx="3573600" cy="34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 name="Google Shape;217;p44"/>
          <p:cNvSpPr txBox="1"/>
          <p:nvPr/>
        </p:nvSpPr>
        <p:spPr>
          <a:xfrm>
            <a:off x="1500050" y="1609395"/>
            <a:ext cx="35736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CE09"/>
                </a:solidFill>
                <a:latin typeface="Avenir"/>
                <a:ea typeface="Avenir"/>
                <a:cs typeface="Avenir"/>
                <a:sym typeface="Avenir"/>
              </a:rPr>
              <a:t>DISTRIBUTION PATHWAY (18 Credits)</a:t>
            </a:r>
            <a:endParaRPr sz="1200" b="1">
              <a:solidFill>
                <a:srgbClr val="FFCE09"/>
              </a:solidFill>
              <a:latin typeface="Avenir"/>
              <a:ea typeface="Avenir"/>
              <a:cs typeface="Avenir"/>
              <a:sym typeface="Avenir"/>
            </a:endParaRPr>
          </a:p>
        </p:txBody>
      </p:sp>
      <p:sp>
        <p:nvSpPr>
          <p:cNvPr id="218" name="Google Shape;218;p44"/>
          <p:cNvSpPr txBox="1"/>
          <p:nvPr/>
        </p:nvSpPr>
        <p:spPr>
          <a:xfrm>
            <a:off x="1568402" y="1959951"/>
            <a:ext cx="3413100" cy="10503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Communication Intensive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Intercultural Competency (Upper Division)</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Arts and Culture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SHAPE Elective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STEM</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Essential Education Experience (Upper Division)</a:t>
            </a:r>
            <a:endParaRPr sz="900">
              <a:solidFill>
                <a:schemeClr val="dk2"/>
              </a:solidFill>
              <a:latin typeface="Open Sans"/>
              <a:ea typeface="Open Sans"/>
              <a:cs typeface="Open Sans"/>
              <a:sym typeface="Open Sans"/>
            </a:endParaRPr>
          </a:p>
        </p:txBody>
      </p:sp>
      <p:sp>
        <p:nvSpPr>
          <p:cNvPr id="212" name="Google Shape;212;p44"/>
          <p:cNvSpPr/>
          <p:nvPr/>
        </p:nvSpPr>
        <p:spPr>
          <a:xfrm>
            <a:off x="5126702" y="1622867"/>
            <a:ext cx="3573600" cy="14982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9" name="Google Shape;219;p44"/>
          <p:cNvSpPr/>
          <p:nvPr/>
        </p:nvSpPr>
        <p:spPr>
          <a:xfrm>
            <a:off x="5126710" y="1622985"/>
            <a:ext cx="3573600" cy="34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0" name="Google Shape;220;p44"/>
          <p:cNvSpPr txBox="1"/>
          <p:nvPr/>
        </p:nvSpPr>
        <p:spPr>
          <a:xfrm>
            <a:off x="5126710" y="1613925"/>
            <a:ext cx="35736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CE09"/>
                </a:solidFill>
                <a:latin typeface="Avenir"/>
                <a:ea typeface="Avenir"/>
                <a:cs typeface="Avenir"/>
                <a:sym typeface="Avenir"/>
              </a:rPr>
              <a:t>ESSENTIAL EDUCATION MINOR (18 Credits)</a:t>
            </a:r>
            <a:endParaRPr sz="1200" b="1">
              <a:solidFill>
                <a:srgbClr val="FFCE09"/>
              </a:solidFill>
              <a:latin typeface="Avenir"/>
              <a:ea typeface="Avenir"/>
              <a:cs typeface="Avenir"/>
              <a:sym typeface="Avenir"/>
            </a:endParaRPr>
          </a:p>
        </p:txBody>
      </p:sp>
      <p:sp>
        <p:nvSpPr>
          <p:cNvPr id="221" name="Google Shape;221;p44"/>
          <p:cNvSpPr txBox="1"/>
          <p:nvPr/>
        </p:nvSpPr>
        <p:spPr>
          <a:xfrm>
            <a:off x="5195063" y="1964481"/>
            <a:ext cx="3413100" cy="10503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Communication Intensive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Intercultural Competency (Upper Division)</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Minor Course (SHAPE)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Minor Course (SHAPE)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Minor Course (not restricted to any list)</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Char char="●"/>
            </a:pPr>
            <a:r>
              <a:rPr lang="en" sz="900">
                <a:solidFill>
                  <a:schemeClr val="dk2"/>
                </a:solidFill>
                <a:latin typeface="Open Sans"/>
                <a:ea typeface="Open Sans"/>
                <a:cs typeface="Open Sans"/>
                <a:sym typeface="Open Sans"/>
              </a:rPr>
              <a:t>Minor Course (SHAPE) or Essential Education Experience (Upper Division)</a:t>
            </a:r>
            <a:endParaRPr sz="900">
              <a:solidFill>
                <a:schemeClr val="dk2"/>
              </a:solidFill>
              <a:latin typeface="Open Sans"/>
              <a:ea typeface="Open Sans"/>
              <a:cs typeface="Open Sans"/>
              <a:sym typeface="Open Sans"/>
            </a:endParaRPr>
          </a:p>
        </p:txBody>
      </p:sp>
      <p:sp>
        <p:nvSpPr>
          <p:cNvPr id="222" name="Google Shape;222;p44"/>
          <p:cNvSpPr/>
          <p:nvPr/>
        </p:nvSpPr>
        <p:spPr>
          <a:xfrm>
            <a:off x="1500050" y="3208475"/>
            <a:ext cx="7200300" cy="869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44"/>
          <p:cNvSpPr/>
          <p:nvPr/>
        </p:nvSpPr>
        <p:spPr>
          <a:xfrm>
            <a:off x="1500050" y="3208475"/>
            <a:ext cx="7200300" cy="34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44"/>
          <p:cNvSpPr txBox="1"/>
          <p:nvPr/>
        </p:nvSpPr>
        <p:spPr>
          <a:xfrm>
            <a:off x="1500175" y="3199425"/>
            <a:ext cx="72003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CE09"/>
                </a:solidFill>
                <a:latin typeface="Avenir"/>
                <a:ea typeface="Avenir"/>
                <a:cs typeface="Avenir"/>
                <a:sym typeface="Avenir"/>
              </a:rPr>
              <a:t>ACTIVITIES FOR WELL-BEING AND SUCCESS (3 Credits)</a:t>
            </a:r>
            <a:endParaRPr sz="1200" b="1">
              <a:solidFill>
                <a:srgbClr val="FFCE09"/>
              </a:solidFill>
              <a:latin typeface="Avenir"/>
              <a:ea typeface="Avenir"/>
              <a:cs typeface="Avenir"/>
              <a:sym typeface="Avenir"/>
            </a:endParaRPr>
          </a:p>
        </p:txBody>
      </p:sp>
      <p:sp>
        <p:nvSpPr>
          <p:cNvPr id="225" name="Google Shape;225;p44"/>
          <p:cNvSpPr txBox="1"/>
          <p:nvPr/>
        </p:nvSpPr>
        <p:spPr>
          <a:xfrm>
            <a:off x="2534150" y="3597550"/>
            <a:ext cx="51321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latin typeface="Open Sans"/>
                <a:ea typeface="Open Sans"/>
                <a:cs typeface="Open Sans"/>
                <a:sym typeface="Open Sans"/>
              </a:rPr>
              <a:t>Expands the current co-curricular offerings with new options to support students’ personal development, health, and well being. Most will be 1 or .5 credit courses.</a:t>
            </a:r>
            <a:endParaRPr sz="900">
              <a:solidFill>
                <a:schemeClr val="dk2"/>
              </a:solidFill>
              <a:latin typeface="Open Sans"/>
              <a:ea typeface="Open Sans"/>
              <a:cs typeface="Open Sans"/>
              <a:sym typeface="Open Sans"/>
            </a:endParaRPr>
          </a:p>
        </p:txBody>
      </p:sp>
      <p:sp>
        <p:nvSpPr>
          <p:cNvPr id="226" name="Google Shape;226;p44"/>
          <p:cNvSpPr/>
          <p:nvPr/>
        </p:nvSpPr>
        <p:spPr>
          <a:xfrm>
            <a:off x="1499988" y="4169700"/>
            <a:ext cx="7200300" cy="869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44"/>
          <p:cNvSpPr/>
          <p:nvPr/>
        </p:nvSpPr>
        <p:spPr>
          <a:xfrm>
            <a:off x="1499988" y="4169700"/>
            <a:ext cx="7200300" cy="34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8" name="Google Shape;228;p44"/>
          <p:cNvSpPr txBox="1"/>
          <p:nvPr/>
        </p:nvSpPr>
        <p:spPr>
          <a:xfrm>
            <a:off x="1500113" y="4160650"/>
            <a:ext cx="72003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CE09"/>
                </a:solidFill>
                <a:latin typeface="Avenir"/>
                <a:ea typeface="Avenir"/>
                <a:cs typeface="Avenir"/>
                <a:sym typeface="Avenir"/>
              </a:rPr>
              <a:t>ePORTFOLIO</a:t>
            </a:r>
            <a:endParaRPr sz="1200" b="1">
              <a:solidFill>
                <a:srgbClr val="FFCE09"/>
              </a:solidFill>
              <a:latin typeface="Avenir"/>
              <a:ea typeface="Avenir"/>
              <a:cs typeface="Avenir"/>
              <a:sym typeface="Avenir"/>
            </a:endParaRPr>
          </a:p>
        </p:txBody>
      </p:sp>
      <p:sp>
        <p:nvSpPr>
          <p:cNvPr id="229" name="Google Shape;229;p44"/>
          <p:cNvSpPr txBox="1"/>
          <p:nvPr/>
        </p:nvSpPr>
        <p:spPr>
          <a:xfrm>
            <a:off x="2353976" y="4558775"/>
            <a:ext cx="55455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latin typeface="Open Sans"/>
                <a:ea typeface="Open Sans"/>
                <a:cs typeface="Open Sans"/>
                <a:sym typeface="Open Sans"/>
              </a:rPr>
              <a:t>A high impact practice that provides a structured opportunity for students to integrate their learning within Essential Ed and also with their work in their major and extracurricular activities. </a:t>
            </a:r>
            <a:endParaRPr sz="900">
              <a:solidFill>
                <a:schemeClr val="dk2"/>
              </a:solidFill>
              <a:latin typeface="Open Sans"/>
              <a:ea typeface="Open Sans"/>
              <a:cs typeface="Open Sans"/>
              <a:sym typeface="Open Sans"/>
            </a:endParaRPr>
          </a:p>
        </p:txBody>
      </p:sp>
      <p:cxnSp>
        <p:nvCxnSpPr>
          <p:cNvPr id="230" name="Google Shape;230;p44"/>
          <p:cNvCxnSpPr>
            <a:endCxn id="228" idx="1"/>
          </p:cNvCxnSpPr>
          <p:nvPr/>
        </p:nvCxnSpPr>
        <p:spPr>
          <a:xfrm rot="5400000">
            <a:off x="637763" y="1678000"/>
            <a:ext cx="3564600" cy="1839900"/>
          </a:xfrm>
          <a:prstGeom prst="bentConnector4">
            <a:avLst>
              <a:gd name="adj1" fmla="val 159"/>
              <a:gd name="adj2" fmla="val 112942"/>
            </a:avLst>
          </a:prstGeom>
          <a:noFill/>
          <a:ln w="19050" cap="flat" cmpd="sng">
            <a:solidFill>
              <a:srgbClr val="CCCCCC"/>
            </a:solidFill>
            <a:prstDash val="solid"/>
            <a:round/>
            <a:headEnd type="none" w="med" len="med"/>
            <a:tailEnd type="none" w="med" len="med"/>
          </a:ln>
        </p:spPr>
      </p:cxnSp>
      <p:cxnSp>
        <p:nvCxnSpPr>
          <p:cNvPr id="231" name="Google Shape;231;p44"/>
          <p:cNvCxnSpPr/>
          <p:nvPr/>
        </p:nvCxnSpPr>
        <p:spPr>
          <a:xfrm rot="5400000">
            <a:off x="2799468" y="1116645"/>
            <a:ext cx="592200" cy="488700"/>
          </a:xfrm>
          <a:prstGeom prst="bentConnector3">
            <a:avLst>
              <a:gd name="adj1" fmla="val 202"/>
            </a:avLst>
          </a:prstGeom>
          <a:noFill/>
          <a:ln w="38100" cap="flat" cmpd="sng">
            <a:solidFill>
              <a:srgbClr val="FFCE09"/>
            </a:solidFill>
            <a:prstDash val="solid"/>
            <a:round/>
            <a:headEnd type="none" w="med" len="med"/>
            <a:tailEnd type="triangle" w="med" len="med"/>
          </a:ln>
        </p:spPr>
      </p:cxnSp>
      <p:cxnSp>
        <p:nvCxnSpPr>
          <p:cNvPr id="232" name="Google Shape;232;p44"/>
          <p:cNvCxnSpPr/>
          <p:nvPr/>
        </p:nvCxnSpPr>
        <p:spPr>
          <a:xfrm rot="-5400000" flipH="1">
            <a:off x="6849475" y="1100445"/>
            <a:ext cx="620700" cy="492600"/>
          </a:xfrm>
          <a:prstGeom prst="bentConnector3">
            <a:avLst>
              <a:gd name="adj1" fmla="val 782"/>
            </a:avLst>
          </a:prstGeom>
          <a:noFill/>
          <a:ln w="38100" cap="flat" cmpd="sng">
            <a:solidFill>
              <a:srgbClr val="FFCE09"/>
            </a:solidFill>
            <a:prstDash val="solid"/>
            <a:round/>
            <a:headEnd type="none" w="med" len="med"/>
            <a:tailEnd type="triangle" w="med" len="med"/>
          </a:ln>
        </p:spPr>
      </p:cxnSp>
      <p:sp>
        <p:nvSpPr>
          <p:cNvPr id="211" name="Google Shape;211;p44"/>
          <p:cNvSpPr/>
          <p:nvPr/>
        </p:nvSpPr>
        <p:spPr>
          <a:xfrm>
            <a:off x="3339925" y="129800"/>
            <a:ext cx="3573600" cy="13716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44"/>
          <p:cNvSpPr/>
          <p:nvPr/>
        </p:nvSpPr>
        <p:spPr>
          <a:xfrm>
            <a:off x="3339915" y="129810"/>
            <a:ext cx="3573600" cy="347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 name="Google Shape;234;p44"/>
          <p:cNvSpPr txBox="1"/>
          <p:nvPr/>
        </p:nvSpPr>
        <p:spPr>
          <a:xfrm>
            <a:off x="3339915" y="120750"/>
            <a:ext cx="3573600" cy="4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FFCE09"/>
                </a:solidFill>
                <a:latin typeface="Avenir"/>
                <a:ea typeface="Avenir"/>
                <a:cs typeface="Avenir"/>
                <a:sym typeface="Avenir"/>
              </a:rPr>
              <a:t>FIRST YEAR EXPERIENCE (16 Credits)</a:t>
            </a:r>
            <a:endParaRPr sz="1200" b="1">
              <a:solidFill>
                <a:srgbClr val="FFCE09"/>
              </a:solidFill>
              <a:latin typeface="Avenir"/>
              <a:ea typeface="Avenir"/>
              <a:cs typeface="Avenir"/>
              <a:sym typeface="Avenir"/>
            </a:endParaRPr>
          </a:p>
        </p:txBody>
      </p:sp>
      <p:sp>
        <p:nvSpPr>
          <p:cNvPr id="235" name="Google Shape;235;p44"/>
          <p:cNvSpPr txBox="1"/>
          <p:nvPr/>
        </p:nvSpPr>
        <p:spPr>
          <a:xfrm>
            <a:off x="3408268" y="471306"/>
            <a:ext cx="3413100" cy="1050300"/>
          </a:xfrm>
          <a:prstGeom prst="rect">
            <a:avLst/>
          </a:prstGeom>
          <a:noFill/>
          <a:ln>
            <a:noFill/>
          </a:ln>
        </p:spPr>
        <p:txBody>
          <a:bodyPr spcFirstLastPara="1" wrap="square" lIns="91425" tIns="91425" rIns="91425" bIns="91425" anchor="t" anchorCtr="0">
            <a:noAutofit/>
          </a:bodyPr>
          <a:lstStyle/>
          <a:p>
            <a:pPr marL="457200" lvl="0" indent="-285750" algn="l" rtl="0">
              <a:spcBef>
                <a:spcPts val="0"/>
              </a:spcBef>
              <a:spcAft>
                <a:spcPts val="0"/>
              </a:spcAft>
              <a:buClr>
                <a:schemeClr val="dk2"/>
              </a:buClr>
              <a:buSzPts val="900"/>
              <a:buFont typeface="Open Sans"/>
              <a:buAutoNum type="arabicPeriod"/>
            </a:pPr>
            <a:r>
              <a:rPr lang="en" sz="900">
                <a:solidFill>
                  <a:schemeClr val="dk2"/>
                </a:solidFill>
                <a:latin typeface="Open Sans"/>
                <a:ea typeface="Open Sans"/>
                <a:cs typeface="Open Sans"/>
                <a:sym typeface="Open Sans"/>
              </a:rPr>
              <a:t>Michigan Tech Seminar</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AutoNum type="arabicPeriod"/>
            </a:pPr>
            <a:r>
              <a:rPr lang="en" sz="900">
                <a:solidFill>
                  <a:schemeClr val="dk2"/>
                </a:solidFill>
                <a:latin typeface="Open Sans"/>
                <a:ea typeface="Open Sans"/>
                <a:cs typeface="Open Sans"/>
                <a:sym typeface="Open Sans"/>
              </a:rPr>
              <a:t>Math</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AutoNum type="arabicPeriod"/>
            </a:pPr>
            <a:r>
              <a:rPr lang="en" sz="900">
                <a:solidFill>
                  <a:schemeClr val="dk2"/>
                </a:solidFill>
                <a:latin typeface="Open Sans"/>
                <a:ea typeface="Open Sans"/>
                <a:cs typeface="Open Sans"/>
                <a:sym typeface="Open Sans"/>
              </a:rPr>
              <a:t>Natural and Physical Science</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AutoNum type="arabicPeriod"/>
            </a:pPr>
            <a:r>
              <a:rPr lang="en" sz="900">
                <a:solidFill>
                  <a:schemeClr val="dk2"/>
                </a:solidFill>
                <a:latin typeface="Open Sans"/>
                <a:ea typeface="Open Sans"/>
                <a:cs typeface="Open Sans"/>
                <a:sym typeface="Open Sans"/>
              </a:rPr>
              <a:t>STEM</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AutoNum type="arabicPeriod"/>
            </a:pPr>
            <a:r>
              <a:rPr lang="en" sz="900">
                <a:solidFill>
                  <a:schemeClr val="dk2"/>
                </a:solidFill>
                <a:latin typeface="Open Sans"/>
                <a:ea typeface="Open Sans"/>
                <a:cs typeface="Open Sans"/>
                <a:sym typeface="Open Sans"/>
              </a:rPr>
              <a:t>Composition</a:t>
            </a:r>
            <a:endParaRPr sz="900">
              <a:solidFill>
                <a:schemeClr val="dk2"/>
              </a:solidFill>
              <a:latin typeface="Open Sans"/>
              <a:ea typeface="Open Sans"/>
              <a:cs typeface="Open Sans"/>
              <a:sym typeface="Open Sans"/>
            </a:endParaRPr>
          </a:p>
          <a:p>
            <a:pPr marL="457200" lvl="0" indent="-285750" algn="l" rtl="0">
              <a:spcBef>
                <a:spcPts val="0"/>
              </a:spcBef>
              <a:spcAft>
                <a:spcPts val="0"/>
              </a:spcAft>
              <a:buClr>
                <a:schemeClr val="dk2"/>
              </a:buClr>
              <a:buSzPts val="900"/>
              <a:buFont typeface="Open Sans"/>
              <a:buAutoNum type="arabicPeriod"/>
            </a:pPr>
            <a:r>
              <a:rPr lang="en" sz="900">
                <a:solidFill>
                  <a:schemeClr val="dk2"/>
                </a:solidFill>
                <a:latin typeface="Open Sans"/>
                <a:ea typeface="Open Sans"/>
                <a:cs typeface="Open Sans"/>
                <a:sym typeface="Open Sans"/>
              </a:rPr>
              <a:t>Foundations in the Human World</a:t>
            </a:r>
            <a:endParaRPr sz="900">
              <a:solidFill>
                <a:schemeClr val="dk2"/>
              </a:solidFill>
              <a:latin typeface="Open Sans"/>
              <a:ea typeface="Open Sans"/>
              <a:cs typeface="Open Sans"/>
              <a:sym typeface="Open Sans"/>
            </a:endParaRPr>
          </a:p>
        </p:txBody>
      </p:sp>
      <p:cxnSp>
        <p:nvCxnSpPr>
          <p:cNvPr id="236" name="Google Shape;236;p44"/>
          <p:cNvCxnSpPr>
            <a:stCxn id="228" idx="3"/>
            <a:endCxn id="211" idx="3"/>
          </p:cNvCxnSpPr>
          <p:nvPr/>
        </p:nvCxnSpPr>
        <p:spPr>
          <a:xfrm rot="10800000">
            <a:off x="6913613" y="815650"/>
            <a:ext cx="1786800" cy="3564600"/>
          </a:xfrm>
          <a:prstGeom prst="bentConnector3">
            <a:avLst>
              <a:gd name="adj1" fmla="val -13327"/>
            </a:avLst>
          </a:prstGeom>
          <a:noFill/>
          <a:ln w="19050" cap="flat" cmpd="sng">
            <a:solidFill>
              <a:srgbClr val="B7B7B7"/>
            </a:solidFill>
            <a:prstDash val="solid"/>
            <a:round/>
            <a:headEnd type="none" w="med" len="med"/>
            <a:tailEnd type="none" w="med" len="med"/>
          </a:ln>
        </p:spPr>
      </p:cxnSp>
      <p:cxnSp>
        <p:nvCxnSpPr>
          <p:cNvPr id="237" name="Google Shape;237;p44"/>
          <p:cNvCxnSpPr/>
          <p:nvPr/>
        </p:nvCxnSpPr>
        <p:spPr>
          <a:xfrm rot="10800000" flipH="1">
            <a:off x="1363313" y="4380250"/>
            <a:ext cx="213000" cy="3600"/>
          </a:xfrm>
          <a:prstGeom prst="straightConnector1">
            <a:avLst/>
          </a:prstGeom>
          <a:noFill/>
          <a:ln w="19050" cap="flat" cmpd="sng">
            <a:solidFill>
              <a:srgbClr val="CCCCCC"/>
            </a:solidFill>
            <a:prstDash val="solid"/>
            <a:round/>
            <a:headEnd type="none" w="med" len="med"/>
            <a:tailEnd type="triangle" w="med" len="med"/>
          </a:ln>
        </p:spPr>
      </p:cxnSp>
      <p:cxnSp>
        <p:nvCxnSpPr>
          <p:cNvPr id="238" name="Google Shape;238;p44"/>
          <p:cNvCxnSpPr/>
          <p:nvPr/>
        </p:nvCxnSpPr>
        <p:spPr>
          <a:xfrm rot="10800000">
            <a:off x="8617350" y="4380250"/>
            <a:ext cx="248100" cy="0"/>
          </a:xfrm>
          <a:prstGeom prst="straightConnector1">
            <a:avLst/>
          </a:prstGeom>
          <a:noFill/>
          <a:ln w="19050" cap="flat" cmpd="sng">
            <a:solidFill>
              <a:srgbClr val="CCCCCC"/>
            </a:solidFill>
            <a:prstDash val="solid"/>
            <a:round/>
            <a:headEnd type="none" w="med" len="med"/>
            <a:tailEnd type="triangle" w="med" len="med"/>
          </a:ln>
        </p:spPr>
      </p:cxnSp>
      <p:cxnSp>
        <p:nvCxnSpPr>
          <p:cNvPr id="239" name="Google Shape;239;p44"/>
          <p:cNvCxnSpPr/>
          <p:nvPr/>
        </p:nvCxnSpPr>
        <p:spPr>
          <a:xfrm rot="10800000">
            <a:off x="1266775" y="3398475"/>
            <a:ext cx="233400" cy="0"/>
          </a:xfrm>
          <a:prstGeom prst="straightConnector1">
            <a:avLst/>
          </a:prstGeom>
          <a:noFill/>
          <a:ln w="19050" cap="flat" cmpd="sng">
            <a:solidFill>
              <a:srgbClr val="CCCCCC"/>
            </a:solidFill>
            <a:prstDash val="solid"/>
            <a:round/>
            <a:headEnd type="none" w="med" len="med"/>
            <a:tailEnd type="none" w="med" len="med"/>
          </a:ln>
        </p:spPr>
      </p:cxnSp>
      <p:cxnSp>
        <p:nvCxnSpPr>
          <p:cNvPr id="240" name="Google Shape;240;p44"/>
          <p:cNvCxnSpPr/>
          <p:nvPr/>
        </p:nvCxnSpPr>
        <p:spPr>
          <a:xfrm rot="10800000">
            <a:off x="8700300" y="3396875"/>
            <a:ext cx="233400" cy="0"/>
          </a:xfrm>
          <a:prstGeom prst="straightConnector1">
            <a:avLst/>
          </a:prstGeom>
          <a:noFill/>
          <a:ln w="19050" cap="flat" cmpd="sng">
            <a:solidFill>
              <a:srgbClr val="CCCCCC"/>
            </a:solidFill>
            <a:prstDash val="solid"/>
            <a:round/>
            <a:headEnd type="none" w="med" len="med"/>
            <a:tailEnd type="none" w="med" len="med"/>
          </a:ln>
        </p:spPr>
      </p:cxnSp>
      <p:sp>
        <p:nvSpPr>
          <p:cNvPr id="241" name="Google Shape;241;p44"/>
          <p:cNvSpPr/>
          <p:nvPr/>
        </p:nvSpPr>
        <p:spPr>
          <a:xfrm>
            <a:off x="5147800" y="1639450"/>
            <a:ext cx="3553800" cy="1532700"/>
          </a:xfrm>
          <a:prstGeom prst="rect">
            <a:avLst/>
          </a:prstGeom>
          <a:noFill/>
          <a:ln w="76200" cap="flat"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45"/>
          <p:cNvPicPr preferRelativeResize="0"/>
          <p:nvPr/>
        </p:nvPicPr>
        <p:blipFill>
          <a:blip r:embed="rId3">
            <a:alphaModFix/>
          </a:blip>
          <a:stretch>
            <a:fillRect/>
          </a:stretch>
        </p:blipFill>
        <p:spPr>
          <a:xfrm>
            <a:off x="0" y="4683100"/>
            <a:ext cx="2162625" cy="460450"/>
          </a:xfrm>
          <a:prstGeom prst="rect">
            <a:avLst/>
          </a:prstGeom>
          <a:noFill/>
          <a:ln>
            <a:noFill/>
          </a:ln>
        </p:spPr>
      </p:pic>
      <p:sp>
        <p:nvSpPr>
          <p:cNvPr id="247" name="Google Shape;247;p45"/>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8" name="Google Shape;248;p45"/>
          <p:cNvPicPr preferRelativeResize="0"/>
          <p:nvPr/>
        </p:nvPicPr>
        <p:blipFill>
          <a:blip r:embed="rId4">
            <a:alphaModFix/>
          </a:blip>
          <a:stretch>
            <a:fillRect/>
          </a:stretch>
        </p:blipFill>
        <p:spPr>
          <a:xfrm>
            <a:off x="5988175" y="4843450"/>
            <a:ext cx="2961475" cy="167750"/>
          </a:xfrm>
          <a:prstGeom prst="rect">
            <a:avLst/>
          </a:prstGeom>
          <a:noFill/>
          <a:ln>
            <a:noFill/>
          </a:ln>
        </p:spPr>
      </p:pic>
      <p:sp>
        <p:nvSpPr>
          <p:cNvPr id="249" name="Google Shape;249;p45"/>
          <p:cNvSpPr txBox="1"/>
          <p:nvPr/>
        </p:nvSpPr>
        <p:spPr>
          <a:xfrm>
            <a:off x="185900" y="174500"/>
            <a:ext cx="7176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Avenir"/>
                <a:ea typeface="Avenir"/>
                <a:cs typeface="Avenir"/>
                <a:sym typeface="Avenir"/>
              </a:rPr>
              <a:t>Essential Education Minor Development Process</a:t>
            </a:r>
            <a:endParaRPr sz="2200">
              <a:latin typeface="Avenir"/>
              <a:ea typeface="Avenir"/>
              <a:cs typeface="Avenir"/>
              <a:sym typeface="Avenir"/>
            </a:endParaRPr>
          </a:p>
        </p:txBody>
      </p:sp>
      <p:grpSp>
        <p:nvGrpSpPr>
          <p:cNvPr id="250" name="Google Shape;250;p45"/>
          <p:cNvGrpSpPr/>
          <p:nvPr/>
        </p:nvGrpSpPr>
        <p:grpSpPr>
          <a:xfrm>
            <a:off x="308838" y="1242975"/>
            <a:ext cx="3558375" cy="924600"/>
            <a:chOff x="308838" y="1242975"/>
            <a:chExt cx="3558375" cy="924600"/>
          </a:xfrm>
        </p:grpSpPr>
        <p:cxnSp>
          <p:nvCxnSpPr>
            <p:cNvPr id="251" name="Google Shape;251;p45"/>
            <p:cNvCxnSpPr/>
            <p:nvPr/>
          </p:nvCxnSpPr>
          <p:spPr>
            <a:xfrm rot="10800000">
              <a:off x="2642013" y="1654113"/>
              <a:ext cx="1225200" cy="0"/>
            </a:xfrm>
            <a:prstGeom prst="straightConnector1">
              <a:avLst/>
            </a:prstGeom>
            <a:noFill/>
            <a:ln w="9525" cap="flat" cmpd="sng">
              <a:solidFill>
                <a:srgbClr val="505050"/>
              </a:solidFill>
              <a:prstDash val="solid"/>
              <a:round/>
              <a:headEnd type="none" w="sm" len="sm"/>
              <a:tailEnd type="oval" w="med" len="med"/>
            </a:ln>
          </p:spPr>
        </p:cxnSp>
        <p:sp>
          <p:nvSpPr>
            <p:cNvPr id="252" name="Google Shape;252;p45"/>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solidFill>
                    <a:schemeClr val="dk1"/>
                  </a:solidFill>
                  <a:latin typeface="Roboto"/>
                  <a:ea typeface="Roboto"/>
                  <a:cs typeface="Roboto"/>
                  <a:sym typeface="Roboto"/>
                </a:rPr>
                <a:t>Minor Ideation Sessions</a:t>
              </a: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r>
                <a:rPr lang="en" sz="1000">
                  <a:solidFill>
                    <a:schemeClr val="dk1"/>
                  </a:solidFill>
                  <a:latin typeface="Roboto"/>
                  <a:ea typeface="Roboto"/>
                  <a:cs typeface="Roboto"/>
                  <a:sym typeface="Roboto"/>
                </a:rPr>
                <a:t>Open calls to campus for participation in multiple minor ideation workshops</a:t>
              </a:r>
              <a:endParaRPr sz="1000">
                <a:latin typeface="Roboto"/>
                <a:ea typeface="Roboto"/>
                <a:cs typeface="Roboto"/>
                <a:sym typeface="Roboto"/>
              </a:endParaRPr>
            </a:p>
          </p:txBody>
        </p:sp>
      </p:grpSp>
      <p:grpSp>
        <p:nvGrpSpPr>
          <p:cNvPr id="253" name="Google Shape;253;p45"/>
          <p:cNvGrpSpPr/>
          <p:nvPr/>
        </p:nvGrpSpPr>
        <p:grpSpPr>
          <a:xfrm>
            <a:off x="308838" y="2646125"/>
            <a:ext cx="3263100" cy="924600"/>
            <a:chOff x="308838" y="2646125"/>
            <a:chExt cx="3263100" cy="924600"/>
          </a:xfrm>
        </p:grpSpPr>
        <p:cxnSp>
          <p:nvCxnSpPr>
            <p:cNvPr id="254" name="Google Shape;254;p45"/>
            <p:cNvCxnSpPr/>
            <p:nvPr/>
          </p:nvCxnSpPr>
          <p:spPr>
            <a:xfrm rot="10800000">
              <a:off x="2641938" y="3108425"/>
              <a:ext cx="930000" cy="0"/>
            </a:xfrm>
            <a:prstGeom prst="straightConnector1">
              <a:avLst/>
            </a:prstGeom>
            <a:noFill/>
            <a:ln w="9525" cap="flat" cmpd="sng">
              <a:solidFill>
                <a:srgbClr val="464646"/>
              </a:solidFill>
              <a:prstDash val="solid"/>
              <a:round/>
              <a:headEnd type="none" w="sm" len="sm"/>
              <a:tailEnd type="oval" w="med" len="med"/>
            </a:ln>
          </p:spPr>
        </p:cxnSp>
        <p:sp>
          <p:nvSpPr>
            <p:cNvPr id="255" name="Google Shape;255;p45"/>
            <p:cNvSpPr txBox="1"/>
            <p:nvPr/>
          </p:nvSpPr>
          <p:spPr>
            <a:xfrm>
              <a:off x="308838" y="264612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solidFill>
                    <a:schemeClr val="dk1"/>
                  </a:solidFill>
                  <a:latin typeface="Roboto"/>
                  <a:ea typeface="Roboto"/>
                  <a:cs typeface="Roboto"/>
                  <a:sym typeface="Roboto"/>
                </a:rPr>
                <a:t>Minors Working Group</a:t>
              </a:r>
              <a:endParaRPr sz="1200" b="1">
                <a:latin typeface="Roboto"/>
                <a:ea typeface="Roboto"/>
                <a:cs typeface="Roboto"/>
                <a:sym typeface="Roboto"/>
              </a:endParaRPr>
            </a:p>
            <a:p>
              <a:pPr marL="0" lvl="0" indent="0" algn="r" rtl="0">
                <a:spcBef>
                  <a:spcPts val="0"/>
                </a:spcBef>
                <a:spcAft>
                  <a:spcPts val="0"/>
                </a:spcAft>
                <a:buNone/>
              </a:pPr>
              <a:endParaRPr sz="800" b="1">
                <a:latin typeface="Roboto"/>
                <a:ea typeface="Roboto"/>
                <a:cs typeface="Roboto"/>
                <a:sym typeface="Roboto"/>
              </a:endParaRPr>
            </a:p>
            <a:p>
              <a:pPr marL="0" lvl="0" indent="0" algn="r" rtl="0">
                <a:spcBef>
                  <a:spcPts val="0"/>
                </a:spcBef>
                <a:spcAft>
                  <a:spcPts val="1600"/>
                </a:spcAft>
                <a:buNone/>
              </a:pPr>
              <a:r>
                <a:rPr lang="en" sz="1000">
                  <a:solidFill>
                    <a:schemeClr val="dk1"/>
                  </a:solidFill>
                  <a:latin typeface="Roboto"/>
                  <a:ea typeface="Roboto"/>
                  <a:cs typeface="Roboto"/>
                  <a:sym typeface="Roboto"/>
                </a:rPr>
                <a:t>Faculty and staff from across campus identified a set of 17 interdisciplinary topics to pursue</a:t>
              </a:r>
              <a:endParaRPr sz="1000">
                <a:latin typeface="Roboto"/>
                <a:ea typeface="Roboto"/>
                <a:cs typeface="Roboto"/>
                <a:sym typeface="Roboto"/>
              </a:endParaRPr>
            </a:p>
          </p:txBody>
        </p:sp>
      </p:grpSp>
      <p:grpSp>
        <p:nvGrpSpPr>
          <p:cNvPr id="256" name="Google Shape;256;p45"/>
          <p:cNvGrpSpPr/>
          <p:nvPr/>
        </p:nvGrpSpPr>
        <p:grpSpPr>
          <a:xfrm>
            <a:off x="4657738" y="3391700"/>
            <a:ext cx="4162750" cy="924600"/>
            <a:chOff x="4657738" y="3391700"/>
            <a:chExt cx="4162750" cy="924600"/>
          </a:xfrm>
        </p:grpSpPr>
        <p:cxnSp>
          <p:nvCxnSpPr>
            <p:cNvPr id="257" name="Google Shape;257;p45"/>
            <p:cNvCxnSpPr/>
            <p:nvPr/>
          </p:nvCxnSpPr>
          <p:spPr>
            <a:xfrm>
              <a:off x="4657738" y="3854000"/>
              <a:ext cx="1838700" cy="0"/>
            </a:xfrm>
            <a:prstGeom prst="straightConnector1">
              <a:avLst/>
            </a:prstGeom>
            <a:noFill/>
            <a:ln w="9525" cap="flat" cmpd="sng">
              <a:solidFill>
                <a:srgbClr val="414141"/>
              </a:solidFill>
              <a:prstDash val="solid"/>
              <a:round/>
              <a:headEnd type="none" w="sm" len="sm"/>
              <a:tailEnd type="oval" w="med" len="med"/>
            </a:ln>
          </p:spPr>
        </p:cxnSp>
        <p:sp>
          <p:nvSpPr>
            <p:cNvPr id="258" name="Google Shape;258;p45"/>
            <p:cNvSpPr txBox="1"/>
            <p:nvPr/>
          </p:nvSpPr>
          <p:spPr>
            <a:xfrm>
              <a:off x="6696488" y="339170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Roboto"/>
                  <a:ea typeface="Roboto"/>
                  <a:cs typeface="Roboto"/>
                  <a:sym typeface="Roboto"/>
                </a:rPr>
                <a:t>SHAPE Unit Leadership</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1000">
                  <a:solidFill>
                    <a:schemeClr val="dk1"/>
                  </a:solidFill>
                  <a:latin typeface="Roboto"/>
                  <a:ea typeface="Roboto"/>
                  <a:cs typeface="Roboto"/>
                  <a:sym typeface="Roboto"/>
                </a:rPr>
                <a:t>Agreed on who would host and/or contribute to each minor</a:t>
              </a:r>
              <a:endParaRPr sz="1000">
                <a:latin typeface="Roboto"/>
                <a:ea typeface="Roboto"/>
                <a:cs typeface="Roboto"/>
                <a:sym typeface="Roboto"/>
              </a:endParaRPr>
            </a:p>
          </p:txBody>
        </p:sp>
      </p:grpSp>
      <p:grpSp>
        <p:nvGrpSpPr>
          <p:cNvPr id="259" name="Google Shape;259;p45"/>
          <p:cNvGrpSpPr/>
          <p:nvPr/>
        </p:nvGrpSpPr>
        <p:grpSpPr>
          <a:xfrm>
            <a:off x="5209838" y="1242975"/>
            <a:ext cx="3610650" cy="924600"/>
            <a:chOff x="5209838" y="1242975"/>
            <a:chExt cx="3610650" cy="924600"/>
          </a:xfrm>
        </p:grpSpPr>
        <p:sp>
          <p:nvSpPr>
            <p:cNvPr id="260" name="Google Shape;260;p45"/>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EssEd Steering Committee</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1000">
                  <a:latin typeface="Roboto"/>
                  <a:ea typeface="Roboto"/>
                  <a:cs typeface="Roboto"/>
                  <a:sym typeface="Roboto"/>
                </a:rPr>
                <a:t>Each minor reviewed by the Essential Education Steering Committee prior to submission to the Senate</a:t>
              </a:r>
              <a:endParaRPr sz="1000" b="1">
                <a:latin typeface="Roboto"/>
                <a:ea typeface="Roboto"/>
                <a:cs typeface="Roboto"/>
                <a:sym typeface="Roboto"/>
              </a:endParaRPr>
            </a:p>
          </p:txBody>
        </p:sp>
        <p:cxnSp>
          <p:nvCxnSpPr>
            <p:cNvPr id="261" name="Google Shape;261;p45"/>
            <p:cNvCxnSpPr/>
            <p:nvPr/>
          </p:nvCxnSpPr>
          <p:spPr>
            <a:xfrm>
              <a:off x="5209838" y="1654113"/>
              <a:ext cx="1286700" cy="0"/>
            </a:xfrm>
            <a:prstGeom prst="straightConnector1">
              <a:avLst/>
            </a:prstGeom>
            <a:noFill/>
            <a:ln w="9525" cap="flat" cmpd="sng">
              <a:solidFill>
                <a:srgbClr val="2F2F2F"/>
              </a:solidFill>
              <a:prstDash val="solid"/>
              <a:round/>
              <a:headEnd type="none" w="sm" len="sm"/>
              <a:tailEnd type="oval" w="med" len="med"/>
            </a:ln>
          </p:spPr>
        </p:cxnSp>
      </p:grpSp>
      <p:grpSp>
        <p:nvGrpSpPr>
          <p:cNvPr id="262" name="Google Shape;262;p45"/>
          <p:cNvGrpSpPr/>
          <p:nvPr/>
        </p:nvGrpSpPr>
        <p:grpSpPr>
          <a:xfrm>
            <a:off x="5610288" y="2313350"/>
            <a:ext cx="3210200" cy="924600"/>
            <a:chOff x="5610288" y="2313350"/>
            <a:chExt cx="3210200" cy="924600"/>
          </a:xfrm>
        </p:grpSpPr>
        <p:cxnSp>
          <p:nvCxnSpPr>
            <p:cNvPr id="263" name="Google Shape;263;p45"/>
            <p:cNvCxnSpPr/>
            <p:nvPr/>
          </p:nvCxnSpPr>
          <p:spPr>
            <a:xfrm>
              <a:off x="5610288" y="2775650"/>
              <a:ext cx="886200" cy="0"/>
            </a:xfrm>
            <a:prstGeom prst="straightConnector1">
              <a:avLst/>
            </a:prstGeom>
            <a:noFill/>
            <a:ln w="9525" cap="flat" cmpd="sng">
              <a:solidFill>
                <a:srgbClr val="3D3D3D"/>
              </a:solidFill>
              <a:prstDash val="solid"/>
              <a:round/>
              <a:headEnd type="none" w="sm" len="sm"/>
              <a:tailEnd type="oval" w="med" len="med"/>
            </a:ln>
          </p:spPr>
        </p:cxnSp>
        <p:sp>
          <p:nvSpPr>
            <p:cNvPr id="264" name="Google Shape;264;p45"/>
            <p:cNvSpPr txBox="1"/>
            <p:nvPr/>
          </p:nvSpPr>
          <p:spPr>
            <a:xfrm>
              <a:off x="6696488" y="231335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Roboto"/>
                  <a:ea typeface="Roboto"/>
                  <a:cs typeface="Roboto"/>
                  <a:sym typeface="Roboto"/>
                </a:rPr>
                <a:t>Minor Design Teams</a:t>
              </a:r>
              <a:endParaRPr sz="1200" b="1">
                <a:latin typeface="Roboto"/>
                <a:ea typeface="Roboto"/>
                <a:cs typeface="Roboto"/>
                <a:sym typeface="Roboto"/>
              </a:endParaRPr>
            </a:p>
            <a:p>
              <a:pPr marL="0" lvl="0" indent="0" algn="l" rtl="0">
                <a:spcBef>
                  <a:spcPts val="0"/>
                </a:spcBef>
                <a:spcAft>
                  <a:spcPts val="0"/>
                </a:spcAft>
                <a:buNone/>
              </a:pPr>
              <a:endParaRPr sz="800" b="1">
                <a:latin typeface="Roboto"/>
                <a:ea typeface="Roboto"/>
                <a:cs typeface="Roboto"/>
                <a:sym typeface="Roboto"/>
              </a:endParaRPr>
            </a:p>
            <a:p>
              <a:pPr marL="0" lvl="0" indent="0" algn="l" rtl="0">
                <a:spcBef>
                  <a:spcPts val="0"/>
                </a:spcBef>
                <a:spcAft>
                  <a:spcPts val="1600"/>
                </a:spcAft>
                <a:buNone/>
              </a:pPr>
              <a:r>
                <a:rPr lang="en" sz="1000">
                  <a:solidFill>
                    <a:schemeClr val="dk1"/>
                  </a:solidFill>
                  <a:latin typeface="Roboto"/>
                  <a:ea typeface="Roboto"/>
                  <a:cs typeface="Roboto"/>
                  <a:sym typeface="Roboto"/>
                </a:rPr>
                <a:t>Host departments identified a chair and committee of 3-4 individuals, with representatives from multiple departments</a:t>
              </a:r>
              <a:endParaRPr sz="1000">
                <a:latin typeface="Roboto"/>
                <a:ea typeface="Roboto"/>
                <a:cs typeface="Roboto"/>
                <a:sym typeface="Roboto"/>
              </a:endParaRPr>
            </a:p>
          </p:txBody>
        </p:sp>
      </p:grpSp>
      <p:grpSp>
        <p:nvGrpSpPr>
          <p:cNvPr id="265" name="Google Shape;265;p45"/>
          <p:cNvGrpSpPr/>
          <p:nvPr/>
        </p:nvGrpSpPr>
        <p:grpSpPr>
          <a:xfrm>
            <a:off x="2601236" y="654951"/>
            <a:ext cx="3922200" cy="3915924"/>
            <a:chOff x="2610905" y="610653"/>
            <a:chExt cx="3922200" cy="3922200"/>
          </a:xfrm>
        </p:grpSpPr>
        <p:sp>
          <p:nvSpPr>
            <p:cNvPr id="266" name="Google Shape;266;p45"/>
            <p:cNvSpPr/>
            <p:nvPr/>
          </p:nvSpPr>
          <p:spPr>
            <a:xfrm rot="-4980021">
              <a:off x="3204123" y="1186472"/>
              <a:ext cx="2771960" cy="2771960"/>
            </a:xfrm>
            <a:prstGeom prst="blockArc">
              <a:avLst>
                <a:gd name="adj1" fmla="val 12602522"/>
                <a:gd name="adj2" fmla="val 16867657"/>
                <a:gd name="adj3" fmla="val 20844"/>
              </a:avLst>
            </a:pr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5"/>
            <p:cNvSpPr/>
            <p:nvPr/>
          </p:nvSpPr>
          <p:spPr>
            <a:xfrm rot="7920309">
              <a:off x="3183402" y="1183149"/>
              <a:ext cx="2777207" cy="2777207"/>
            </a:xfrm>
            <a:prstGeom prst="blockArc">
              <a:avLst>
                <a:gd name="adj1" fmla="val 12602522"/>
                <a:gd name="adj2" fmla="val 16867657"/>
                <a:gd name="adj3" fmla="val 20844"/>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5"/>
            <p:cNvSpPr/>
            <p:nvPr/>
          </p:nvSpPr>
          <p:spPr>
            <a:xfrm rot="3600063">
              <a:off x="3186335" y="1195681"/>
              <a:ext cx="2777488" cy="2777488"/>
            </a:xfrm>
            <a:prstGeom prst="blockArc">
              <a:avLst>
                <a:gd name="adj1" fmla="val 12602522"/>
                <a:gd name="adj2" fmla="val 16867657"/>
                <a:gd name="adj3" fmla="val 20844"/>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5"/>
            <p:cNvSpPr/>
            <p:nvPr/>
          </p:nvSpPr>
          <p:spPr>
            <a:xfrm rot="4024705">
              <a:off x="5326681" y="1940898"/>
              <a:ext cx="578477" cy="579147"/>
            </a:xfrm>
            <a:prstGeom prst="pie">
              <a:avLst>
                <a:gd name="adj1" fmla="val 6190354"/>
                <a:gd name="adj2" fmla="val 14996165"/>
              </a:avLst>
            </a:prstGeom>
            <a:solidFill>
              <a:srgbClr val="3D3D3D"/>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5"/>
            <p:cNvSpPr/>
            <p:nvPr/>
          </p:nvSpPr>
          <p:spPr>
            <a:xfrm rot="-6816027">
              <a:off x="5326729" y="1940918"/>
              <a:ext cx="578485" cy="579035"/>
            </a:xfrm>
            <a:prstGeom prst="pie">
              <a:avLst>
                <a:gd name="adj1" fmla="val 4028252"/>
                <a:gd name="adj2" fmla="val 17183677"/>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5"/>
            <p:cNvSpPr/>
            <p:nvPr/>
          </p:nvSpPr>
          <p:spPr>
            <a:xfrm rot="-9359762">
              <a:off x="3193941" y="1176205"/>
              <a:ext cx="2777287" cy="2777287"/>
            </a:xfrm>
            <a:prstGeom prst="blockArc">
              <a:avLst>
                <a:gd name="adj1" fmla="val 12602522"/>
                <a:gd name="adj2" fmla="val 16867657"/>
                <a:gd name="adj3" fmla="val 20844"/>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5"/>
            <p:cNvSpPr/>
            <p:nvPr/>
          </p:nvSpPr>
          <p:spPr>
            <a:xfrm rot="-8936366">
              <a:off x="3659126" y="3173505"/>
              <a:ext cx="578551" cy="578963"/>
            </a:xfrm>
            <a:prstGeom prst="pie">
              <a:avLst>
                <a:gd name="adj1" fmla="val 6190354"/>
                <a:gd name="adj2" fmla="val 14996165"/>
              </a:avLst>
            </a:prstGeom>
            <a:solidFill>
              <a:srgbClr val="464646"/>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p:nvPr/>
          </p:nvSpPr>
          <p:spPr>
            <a:xfrm rot="1824498">
              <a:off x="3659375" y="3173497"/>
              <a:ext cx="578475" cy="578885"/>
            </a:xfrm>
            <a:prstGeom prst="pie">
              <a:avLst>
                <a:gd name="adj1" fmla="val 4028252"/>
                <a:gd name="adj2" fmla="val 17183677"/>
              </a:avLst>
            </a:pr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5"/>
            <p:cNvSpPr/>
            <p:nvPr/>
          </p:nvSpPr>
          <p:spPr>
            <a:xfrm rot="-600092">
              <a:off x="3198852" y="1195456"/>
              <a:ext cx="2777611" cy="2777611"/>
            </a:xfrm>
            <a:prstGeom prst="blockArc">
              <a:avLst>
                <a:gd name="adj1" fmla="val 12513247"/>
                <a:gd name="adj2" fmla="val 16867657"/>
                <a:gd name="adj3" fmla="val 20844"/>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5"/>
            <p:cNvSpPr/>
            <p:nvPr/>
          </p:nvSpPr>
          <p:spPr>
            <a:xfrm rot="-176551">
              <a:off x="4312105" y="1195442"/>
              <a:ext cx="578563" cy="579162"/>
            </a:xfrm>
            <a:prstGeom prst="pie">
              <a:avLst>
                <a:gd name="adj1" fmla="val 6190354"/>
                <a:gd name="adj2" fmla="val 14996165"/>
              </a:avLst>
            </a:prstGeom>
            <a:solidFill>
              <a:srgbClr val="2F2F2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5"/>
            <p:cNvSpPr/>
            <p:nvPr/>
          </p:nvSpPr>
          <p:spPr>
            <a:xfrm rot="10584085">
              <a:off x="4312088" y="1195622"/>
              <a:ext cx="578340" cy="578939"/>
            </a:xfrm>
            <a:prstGeom prst="pie">
              <a:avLst>
                <a:gd name="adj1" fmla="val 4028252"/>
                <a:gd name="adj2" fmla="val 17183677"/>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5"/>
            <p:cNvSpPr/>
            <p:nvPr/>
          </p:nvSpPr>
          <p:spPr>
            <a:xfrm rot="8344778">
              <a:off x="4940929" y="3162886"/>
              <a:ext cx="578465" cy="578888"/>
            </a:xfrm>
            <a:prstGeom prst="pie">
              <a:avLst>
                <a:gd name="adj1" fmla="val 6190354"/>
                <a:gd name="adj2" fmla="val 14996165"/>
              </a:avLst>
            </a:prstGeom>
            <a:solidFill>
              <a:srgbClr val="41414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5"/>
            <p:cNvSpPr/>
            <p:nvPr/>
          </p:nvSpPr>
          <p:spPr>
            <a:xfrm rot="-2495643">
              <a:off x="4941000" y="3162728"/>
              <a:ext cx="578445" cy="579093"/>
            </a:xfrm>
            <a:prstGeom prst="pie">
              <a:avLst>
                <a:gd name="adj1" fmla="val 4028252"/>
                <a:gd name="adj2" fmla="val 17183677"/>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5"/>
            <p:cNvSpPr/>
            <p:nvPr/>
          </p:nvSpPr>
          <p:spPr>
            <a:xfrm rot="-4556960">
              <a:off x="3257335" y="1939059"/>
              <a:ext cx="578302" cy="578957"/>
            </a:xfrm>
            <a:prstGeom prst="pie">
              <a:avLst>
                <a:gd name="adj1" fmla="val 6190354"/>
                <a:gd name="adj2" fmla="val 14996165"/>
              </a:avLst>
            </a:prstGeom>
            <a:solidFill>
              <a:srgbClr val="50505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5"/>
            <p:cNvSpPr/>
            <p:nvPr/>
          </p:nvSpPr>
          <p:spPr>
            <a:xfrm rot="6204541">
              <a:off x="3257468" y="1938977"/>
              <a:ext cx="578264" cy="578917"/>
            </a:xfrm>
            <a:prstGeom prst="pie">
              <a:avLst>
                <a:gd name="adj1" fmla="val 4028252"/>
                <a:gd name="adj2" fmla="val 17183677"/>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5"/>
            <p:cNvSpPr txBox="1"/>
            <p:nvPr/>
          </p:nvSpPr>
          <p:spPr>
            <a:xfrm>
              <a:off x="4341900" y="127189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05</a:t>
              </a:r>
              <a:endParaRPr sz="1600" b="1">
                <a:solidFill>
                  <a:srgbClr val="FFFFFF"/>
                </a:solidFill>
                <a:latin typeface="Roboto"/>
                <a:ea typeface="Roboto"/>
                <a:cs typeface="Roboto"/>
                <a:sym typeface="Roboto"/>
              </a:endParaRPr>
            </a:p>
          </p:txBody>
        </p:sp>
        <p:sp>
          <p:nvSpPr>
            <p:cNvPr id="282" name="Google Shape;282;p45"/>
            <p:cNvSpPr txBox="1"/>
            <p:nvPr/>
          </p:nvSpPr>
          <p:spPr>
            <a:xfrm>
              <a:off x="3274219"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01</a:t>
              </a:r>
              <a:endParaRPr sz="1600" b="1">
                <a:solidFill>
                  <a:srgbClr val="FFFFFF"/>
                </a:solidFill>
                <a:latin typeface="Roboto"/>
                <a:ea typeface="Roboto"/>
                <a:cs typeface="Roboto"/>
                <a:sym typeface="Roboto"/>
              </a:endParaRPr>
            </a:p>
          </p:txBody>
        </p:sp>
        <p:sp>
          <p:nvSpPr>
            <p:cNvPr id="283" name="Google Shape;283;p45"/>
            <p:cNvSpPr txBox="1"/>
            <p:nvPr/>
          </p:nvSpPr>
          <p:spPr>
            <a:xfrm>
              <a:off x="3685317"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02</a:t>
              </a:r>
              <a:endParaRPr sz="1600" b="1">
                <a:solidFill>
                  <a:srgbClr val="FFFFFF"/>
                </a:solidFill>
                <a:latin typeface="Roboto"/>
                <a:ea typeface="Roboto"/>
                <a:cs typeface="Roboto"/>
                <a:sym typeface="Roboto"/>
              </a:endParaRPr>
            </a:p>
          </p:txBody>
        </p:sp>
        <p:sp>
          <p:nvSpPr>
            <p:cNvPr id="284" name="Google Shape;284;p45"/>
            <p:cNvSpPr txBox="1"/>
            <p:nvPr/>
          </p:nvSpPr>
          <p:spPr>
            <a:xfrm>
              <a:off x="4955323"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03</a:t>
              </a:r>
              <a:endParaRPr sz="1600" b="1">
                <a:solidFill>
                  <a:srgbClr val="FFFFFF"/>
                </a:solidFill>
                <a:latin typeface="Roboto"/>
                <a:ea typeface="Roboto"/>
                <a:cs typeface="Roboto"/>
                <a:sym typeface="Roboto"/>
              </a:endParaRPr>
            </a:p>
          </p:txBody>
        </p:sp>
        <p:sp>
          <p:nvSpPr>
            <p:cNvPr id="285" name="Google Shape;285;p45"/>
            <p:cNvSpPr txBox="1"/>
            <p:nvPr/>
          </p:nvSpPr>
          <p:spPr>
            <a:xfrm>
              <a:off x="5364737"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oboto"/>
                  <a:ea typeface="Roboto"/>
                  <a:cs typeface="Roboto"/>
                  <a:sym typeface="Roboto"/>
                </a:rPr>
                <a:t>04</a:t>
              </a:r>
              <a:endParaRPr sz="1600" b="1">
                <a:solidFill>
                  <a:srgbClr val="FFFFFF"/>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6"/>
          <p:cNvPicPr preferRelativeResize="0"/>
          <p:nvPr/>
        </p:nvPicPr>
        <p:blipFill>
          <a:blip r:embed="rId3">
            <a:alphaModFix/>
          </a:blip>
          <a:stretch>
            <a:fillRect/>
          </a:stretch>
        </p:blipFill>
        <p:spPr>
          <a:xfrm>
            <a:off x="0" y="4683100"/>
            <a:ext cx="2162625" cy="460450"/>
          </a:xfrm>
          <a:prstGeom prst="rect">
            <a:avLst/>
          </a:prstGeom>
          <a:noFill/>
          <a:ln>
            <a:noFill/>
          </a:ln>
        </p:spPr>
      </p:pic>
      <p:sp>
        <p:nvSpPr>
          <p:cNvPr id="291" name="Google Shape;291;p46"/>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2" name="Google Shape;292;p46"/>
          <p:cNvPicPr preferRelativeResize="0"/>
          <p:nvPr/>
        </p:nvPicPr>
        <p:blipFill>
          <a:blip r:embed="rId4">
            <a:alphaModFix/>
          </a:blip>
          <a:stretch>
            <a:fillRect/>
          </a:stretch>
        </p:blipFill>
        <p:spPr>
          <a:xfrm>
            <a:off x="5988175" y="4843450"/>
            <a:ext cx="2961475" cy="167750"/>
          </a:xfrm>
          <a:prstGeom prst="rect">
            <a:avLst/>
          </a:prstGeom>
          <a:noFill/>
          <a:ln>
            <a:noFill/>
          </a:ln>
        </p:spPr>
      </p:pic>
      <p:sp>
        <p:nvSpPr>
          <p:cNvPr id="293" name="Google Shape;293;p46"/>
          <p:cNvSpPr txBox="1"/>
          <p:nvPr/>
        </p:nvSpPr>
        <p:spPr>
          <a:xfrm>
            <a:off x="428075" y="838500"/>
            <a:ext cx="7740000" cy="361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311150" algn="l" rtl="0">
              <a:lnSpc>
                <a:spcPct val="115000"/>
              </a:lnSpc>
              <a:spcBef>
                <a:spcPts val="0"/>
              </a:spcBef>
              <a:spcAft>
                <a:spcPts val="0"/>
              </a:spcAft>
              <a:buClr>
                <a:schemeClr val="dk1"/>
              </a:buClr>
              <a:buSzPts val="1300"/>
              <a:buFont typeface="Open Sans"/>
              <a:buChar char="●"/>
            </a:pPr>
            <a:r>
              <a:rPr lang="en">
                <a:solidFill>
                  <a:schemeClr val="dk1"/>
                </a:solidFill>
                <a:latin typeface="Open Sans"/>
                <a:ea typeface="Open Sans"/>
                <a:cs typeface="Open Sans"/>
                <a:sym typeface="Open Sans"/>
              </a:rPr>
              <a:t>All minors must ensure students take 6 courses as specified below:</a:t>
            </a:r>
            <a:endParaRPr>
              <a:solidFill>
                <a:schemeClr val="dk1"/>
              </a:solidFill>
              <a:latin typeface="Open Sans"/>
              <a:ea typeface="Open Sans"/>
              <a:cs typeface="Open Sans"/>
              <a:sym typeface="Open Sans"/>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Communication Intensive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Intercultural Competency Course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SHAPE Course (any category)</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Upper division SHAPE elective OR Essential Education Experience</a:t>
            </a:r>
            <a:endParaRPr sz="120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200">
                <a:solidFill>
                  <a:schemeClr val="dk1"/>
                </a:solidFill>
              </a:rPr>
              <a:t>Unrestricted Category</a:t>
            </a:r>
            <a:endParaRPr sz="1200">
              <a:solidFill>
                <a:schemeClr val="dk1"/>
              </a:solidFill>
            </a:endParaRPr>
          </a:p>
          <a:p>
            <a:pPr marL="914400" lvl="0" indent="0" algn="l" rtl="0">
              <a:lnSpc>
                <a:spcPct val="115000"/>
              </a:lnSpc>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latin typeface="Open Sans"/>
                <a:ea typeface="Open Sans"/>
                <a:cs typeface="Open Sans"/>
                <a:sym typeface="Open Sans"/>
              </a:rPr>
              <a:t>Essential Education Minors must include 18 credits with 6 credits from outside of the hosting unit.</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457200" lvl="0" indent="-304800" algn="l" rtl="0">
              <a:spcBef>
                <a:spcPts val="0"/>
              </a:spcBef>
              <a:spcAft>
                <a:spcPts val="0"/>
              </a:spcAft>
              <a:buClr>
                <a:schemeClr val="dk1"/>
              </a:buClr>
              <a:buSzPts val="1200"/>
              <a:buChar char="●"/>
            </a:pPr>
            <a:r>
              <a:rPr lang="en">
                <a:solidFill>
                  <a:schemeClr val="dk1"/>
                </a:solidFill>
                <a:latin typeface="Open Sans"/>
                <a:ea typeface="Open Sans"/>
                <a:cs typeface="Open Sans"/>
                <a:sym typeface="Open Sans"/>
              </a:rPr>
              <a:t>Essential Education, minors must also follow all normal senate policies and procedures related to minors and program proposals</a:t>
            </a:r>
            <a:endParaRPr sz="1200">
              <a:solidFill>
                <a:schemeClr val="dk1"/>
              </a:solidFill>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p:txBody>
      </p:sp>
      <p:sp>
        <p:nvSpPr>
          <p:cNvPr id="294" name="Google Shape;294;p46"/>
          <p:cNvSpPr txBox="1"/>
          <p:nvPr/>
        </p:nvSpPr>
        <p:spPr>
          <a:xfrm>
            <a:off x="3718075" y="4356475"/>
            <a:ext cx="563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000000"/>
                </a:solidFill>
                <a:latin typeface="Avenir"/>
                <a:ea typeface="Avenir"/>
                <a:cs typeface="Avenir"/>
                <a:sym typeface="Avenir"/>
              </a:rPr>
              <a:t>SHAPE = Social Sciences Humanities &amp; the Arts for People and the Economy/Environment</a:t>
            </a:r>
            <a:endParaRPr sz="1000">
              <a:latin typeface="Avenir"/>
              <a:ea typeface="Avenir"/>
              <a:cs typeface="Avenir"/>
              <a:sym typeface="Avenir"/>
            </a:endParaRPr>
          </a:p>
        </p:txBody>
      </p:sp>
      <p:sp>
        <p:nvSpPr>
          <p:cNvPr id="295" name="Google Shape;295;p46"/>
          <p:cNvSpPr txBox="1"/>
          <p:nvPr/>
        </p:nvSpPr>
        <p:spPr>
          <a:xfrm>
            <a:off x="185900" y="174500"/>
            <a:ext cx="4878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Avenir"/>
                <a:ea typeface="Avenir"/>
                <a:cs typeface="Avenir"/>
                <a:sym typeface="Avenir"/>
              </a:rPr>
              <a:t>Essential Education Minor Guidelines</a:t>
            </a:r>
            <a:endParaRPr sz="2200">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47"/>
          <p:cNvPicPr preferRelativeResize="0"/>
          <p:nvPr/>
        </p:nvPicPr>
        <p:blipFill>
          <a:blip r:embed="rId3">
            <a:alphaModFix/>
          </a:blip>
          <a:stretch>
            <a:fillRect/>
          </a:stretch>
        </p:blipFill>
        <p:spPr>
          <a:xfrm>
            <a:off x="0" y="4683100"/>
            <a:ext cx="2162625" cy="460450"/>
          </a:xfrm>
          <a:prstGeom prst="rect">
            <a:avLst/>
          </a:prstGeom>
          <a:noFill/>
          <a:ln>
            <a:noFill/>
          </a:ln>
        </p:spPr>
      </p:pic>
      <p:sp>
        <p:nvSpPr>
          <p:cNvPr id="301" name="Google Shape;301;p47"/>
          <p:cNvSpPr/>
          <p:nvPr/>
        </p:nvSpPr>
        <p:spPr>
          <a:xfrm>
            <a:off x="2162625" y="4683200"/>
            <a:ext cx="6981600" cy="460500"/>
          </a:xfrm>
          <a:prstGeom prst="rect">
            <a:avLst/>
          </a:prstGeom>
          <a:solidFill>
            <a:srgbClr val="FFCE0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2" name="Google Shape;302;p47"/>
          <p:cNvPicPr preferRelativeResize="0"/>
          <p:nvPr/>
        </p:nvPicPr>
        <p:blipFill>
          <a:blip r:embed="rId4">
            <a:alphaModFix/>
          </a:blip>
          <a:stretch>
            <a:fillRect/>
          </a:stretch>
        </p:blipFill>
        <p:spPr>
          <a:xfrm>
            <a:off x="5988175" y="4843450"/>
            <a:ext cx="2961475" cy="167750"/>
          </a:xfrm>
          <a:prstGeom prst="rect">
            <a:avLst/>
          </a:prstGeom>
          <a:noFill/>
          <a:ln>
            <a:noFill/>
          </a:ln>
        </p:spPr>
      </p:pic>
      <p:sp>
        <p:nvSpPr>
          <p:cNvPr id="303" name="Google Shape;303;p47"/>
          <p:cNvSpPr txBox="1"/>
          <p:nvPr/>
        </p:nvSpPr>
        <p:spPr>
          <a:xfrm>
            <a:off x="428075" y="838500"/>
            <a:ext cx="77400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Each category of courses must include sufficient choices/options to ensure a minimum throughput of 50 students per year. </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As Essential Education is designed to provide breadth to a student’s overall education, minor-hosting units should indicate whether any majors in their unit have significant overlap (e.g., more than 6 credits) with the minor. If so, these majors should be restricted from taking this Essential Education minor.</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Avenir"/>
              <a:ea typeface="Avenir"/>
              <a:cs typeface="Avenir"/>
              <a:sym typeface="Avenir"/>
            </a:endParaRPr>
          </a:p>
          <a:p>
            <a:pPr marL="0" lvl="0" indent="0" algn="l" rtl="0">
              <a:spcBef>
                <a:spcPts val="0"/>
              </a:spcBef>
              <a:spcAft>
                <a:spcPts val="0"/>
              </a:spcAft>
              <a:buNone/>
            </a:pPr>
            <a:endParaRPr>
              <a:latin typeface="Avenir"/>
              <a:ea typeface="Avenir"/>
              <a:cs typeface="Avenir"/>
              <a:sym typeface="Avenir"/>
            </a:endParaRPr>
          </a:p>
        </p:txBody>
      </p:sp>
      <p:sp>
        <p:nvSpPr>
          <p:cNvPr id="304" name="Google Shape;304;p47"/>
          <p:cNvSpPr txBox="1"/>
          <p:nvPr/>
        </p:nvSpPr>
        <p:spPr>
          <a:xfrm>
            <a:off x="3718075" y="4356475"/>
            <a:ext cx="563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000000"/>
                </a:solidFill>
                <a:latin typeface="Avenir"/>
                <a:ea typeface="Avenir"/>
                <a:cs typeface="Avenir"/>
                <a:sym typeface="Avenir"/>
              </a:rPr>
              <a:t>SHAPE = Social Sciences Humanities &amp; the Arts for People and the Economy/Environment</a:t>
            </a:r>
            <a:endParaRPr sz="1000">
              <a:latin typeface="Avenir"/>
              <a:ea typeface="Avenir"/>
              <a:cs typeface="Avenir"/>
              <a:sym typeface="Avenir"/>
            </a:endParaRPr>
          </a:p>
        </p:txBody>
      </p:sp>
      <p:sp>
        <p:nvSpPr>
          <p:cNvPr id="305" name="Google Shape;305;p47"/>
          <p:cNvSpPr txBox="1"/>
          <p:nvPr/>
        </p:nvSpPr>
        <p:spPr>
          <a:xfrm>
            <a:off x="185900" y="174500"/>
            <a:ext cx="4878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venir"/>
                <a:ea typeface="Avenir"/>
                <a:cs typeface="Avenir"/>
                <a:sym typeface="Avenir"/>
              </a:rPr>
              <a:t>Essential Education Minor Guidelines</a:t>
            </a:r>
            <a:endParaRPr sz="22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p:nvPr/>
        </p:nvSpPr>
        <p:spPr>
          <a:xfrm>
            <a:off x="0" y="0"/>
            <a:ext cx="59613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p48"/>
          <p:cNvPicPr preferRelativeResize="0"/>
          <p:nvPr/>
        </p:nvPicPr>
        <p:blipFill rotWithShape="1">
          <a:blip r:embed="rId3">
            <a:alphaModFix/>
          </a:blip>
          <a:srcRect/>
          <a:stretch/>
        </p:blipFill>
        <p:spPr>
          <a:xfrm>
            <a:off x="5961300" y="0"/>
            <a:ext cx="3182700" cy="5143499"/>
          </a:xfrm>
          <a:prstGeom prst="rect">
            <a:avLst/>
          </a:prstGeom>
          <a:noFill/>
          <a:ln>
            <a:noFill/>
          </a:ln>
        </p:spPr>
      </p:pic>
      <p:pic>
        <p:nvPicPr>
          <p:cNvPr id="312" name="Google Shape;312;p48"/>
          <p:cNvPicPr preferRelativeResize="0"/>
          <p:nvPr/>
        </p:nvPicPr>
        <p:blipFill rotWithShape="1">
          <a:blip r:embed="rId4">
            <a:alphaModFix/>
          </a:blip>
          <a:srcRect l="-32317" t="-52269" r="52105" b="45965"/>
          <a:stretch/>
        </p:blipFill>
        <p:spPr>
          <a:xfrm>
            <a:off x="5728699" y="217625"/>
            <a:ext cx="3415298" cy="4925875"/>
          </a:xfrm>
          <a:prstGeom prst="rect">
            <a:avLst/>
          </a:prstGeom>
          <a:noFill/>
          <a:ln>
            <a:noFill/>
          </a:ln>
        </p:spPr>
      </p:pic>
      <p:sp>
        <p:nvSpPr>
          <p:cNvPr id="313" name="Google Shape;313;p48"/>
          <p:cNvSpPr txBox="1">
            <a:spLocks noGrp="1"/>
          </p:cNvSpPr>
          <p:nvPr>
            <p:ph type="title"/>
          </p:nvPr>
        </p:nvSpPr>
        <p:spPr>
          <a:xfrm>
            <a:off x="258600" y="595450"/>
            <a:ext cx="5444100" cy="41523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400" b="1">
                <a:solidFill>
                  <a:schemeClr val="lt1"/>
                </a:solidFill>
                <a:latin typeface="Open Sans"/>
                <a:ea typeface="Open Sans"/>
                <a:cs typeface="Open Sans"/>
                <a:sym typeface="Open Sans"/>
              </a:rPr>
              <a:t>Completed:</a:t>
            </a:r>
            <a:endParaRPr sz="1400" b="1">
              <a:solidFill>
                <a:schemeClr val="lt1"/>
              </a:solidFill>
              <a:latin typeface="Open Sans"/>
              <a:ea typeface="Open Sans"/>
              <a:cs typeface="Open Sans"/>
              <a:sym typeface="Open Sans"/>
            </a:endParaRPr>
          </a:p>
          <a:p>
            <a:pPr marL="457200" lvl="0" indent="-317500" algn="l" rtl="0">
              <a:lnSpc>
                <a:spcPct val="115000"/>
              </a:lnSpc>
              <a:spcBef>
                <a:spcPts val="30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Leadership (Pavlis; completed via binder change)</a:t>
            </a: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r>
              <a:rPr lang="en" sz="1400" b="1">
                <a:solidFill>
                  <a:schemeClr val="lt1"/>
                </a:solidFill>
                <a:latin typeface="Open Sans"/>
                <a:ea typeface="Open Sans"/>
                <a:cs typeface="Open Sans"/>
                <a:sym typeface="Open Sans"/>
              </a:rPr>
              <a:t>Coming to the Senate Soon:</a:t>
            </a:r>
            <a:endParaRPr sz="1400" b="1">
              <a:solidFill>
                <a:schemeClr val="lt1"/>
              </a:solidFill>
              <a:latin typeface="Open Sans"/>
              <a:ea typeface="Open Sans"/>
              <a:cs typeface="Open Sans"/>
              <a:sym typeface="Open Sans"/>
            </a:endParaRPr>
          </a:p>
          <a:p>
            <a:pPr marL="457200" lvl="0" indent="-317500" algn="l" rtl="0">
              <a:lnSpc>
                <a:spcPct val="115000"/>
              </a:lnSpc>
              <a:spcBef>
                <a:spcPts val="30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Creativity and Expression (VPA)</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Economics and Society (COB)</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Entrepreneurship (COB)</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Population Health (KIP)</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Public Policy and Law (SS)</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Sustainability (SS; name change only)</a:t>
            </a: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r>
              <a:rPr lang="en" sz="1400" b="1">
                <a:solidFill>
                  <a:schemeClr val="lt1"/>
                </a:solidFill>
                <a:latin typeface="Open Sans"/>
                <a:ea typeface="Open Sans"/>
                <a:cs typeface="Open Sans"/>
                <a:sym typeface="Open Sans"/>
              </a:rPr>
              <a:t>Under review by Deans Council:</a:t>
            </a:r>
            <a:endParaRPr sz="1400" b="1">
              <a:solidFill>
                <a:schemeClr val="lt1"/>
              </a:solidFill>
              <a:latin typeface="Open Sans"/>
              <a:ea typeface="Open Sans"/>
              <a:cs typeface="Open Sans"/>
              <a:sym typeface="Open Sans"/>
            </a:endParaRPr>
          </a:p>
          <a:p>
            <a:pPr marL="457200" lvl="0" indent="-317500" algn="l" rtl="0">
              <a:lnSpc>
                <a:spcPct val="115000"/>
              </a:lnSpc>
              <a:spcBef>
                <a:spcPts val="30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AI Ethics (HU)</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Human-Centered Design (PHF)</a:t>
            </a:r>
            <a:endParaRPr sz="1400">
              <a:solidFill>
                <a:schemeClr val="lt1"/>
              </a:solidFill>
              <a:latin typeface="Open Sans"/>
              <a:ea typeface="Open Sans"/>
              <a:cs typeface="Open Sans"/>
              <a:sym typeface="Open Sans"/>
            </a:endParaRPr>
          </a:p>
          <a:p>
            <a:pPr marL="457200" lvl="0" indent="0" algn="l" rtl="0">
              <a:spcBef>
                <a:spcPts val="300"/>
              </a:spcBef>
              <a:spcAft>
                <a:spcPts val="0"/>
              </a:spcAft>
              <a:buNone/>
            </a:pPr>
            <a:endParaRPr sz="1400">
              <a:solidFill>
                <a:schemeClr val="lt1"/>
              </a:solidFill>
              <a:latin typeface="Open Sans"/>
              <a:ea typeface="Open Sans"/>
              <a:cs typeface="Open Sans"/>
              <a:sym typeface="Open Sans"/>
            </a:endParaRPr>
          </a:p>
          <a:p>
            <a:pPr marL="0" lvl="0" indent="0" algn="l" rtl="0">
              <a:spcBef>
                <a:spcPts val="300"/>
              </a:spcBef>
              <a:spcAft>
                <a:spcPts val="1000"/>
              </a:spcAft>
              <a:buNone/>
            </a:pPr>
            <a:endParaRPr sz="1600">
              <a:solidFill>
                <a:schemeClr val="lt1"/>
              </a:solidFill>
              <a:latin typeface="Open Sans"/>
              <a:ea typeface="Open Sans"/>
              <a:cs typeface="Open Sans"/>
              <a:sym typeface="Open Sans"/>
            </a:endParaRPr>
          </a:p>
        </p:txBody>
      </p:sp>
      <p:sp>
        <p:nvSpPr>
          <p:cNvPr id="314" name="Google Shape;314;p48"/>
          <p:cNvSpPr txBox="1">
            <a:spLocks noGrp="1"/>
          </p:cNvSpPr>
          <p:nvPr>
            <p:ph type="title"/>
          </p:nvPr>
        </p:nvSpPr>
        <p:spPr>
          <a:xfrm>
            <a:off x="5979900" y="293075"/>
            <a:ext cx="3145500" cy="171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endParaRPr sz="240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r>
              <a:rPr lang="en" sz="2800" b="1">
                <a:solidFill>
                  <a:srgbClr val="000000"/>
                </a:solidFill>
                <a:latin typeface="Avenir"/>
                <a:ea typeface="Avenir"/>
                <a:cs typeface="Avenir"/>
                <a:sym typeface="Avenir"/>
              </a:rPr>
              <a:t>Essential Ed</a:t>
            </a:r>
            <a:endParaRPr sz="2800" b="1">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r>
              <a:rPr lang="en" sz="2800" b="1">
                <a:solidFill>
                  <a:srgbClr val="000000"/>
                </a:solidFill>
                <a:latin typeface="Avenir"/>
                <a:ea typeface="Avenir"/>
                <a:cs typeface="Avenir"/>
                <a:sym typeface="Avenir"/>
              </a:rPr>
              <a:t>Minors</a:t>
            </a:r>
            <a:endParaRPr sz="2800" b="1">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800" b="1">
              <a:solidFill>
                <a:srgbClr val="000000"/>
              </a:solidFill>
              <a:latin typeface="Avenir"/>
              <a:ea typeface="Avenir"/>
              <a:cs typeface="Avenir"/>
              <a:sym typeface="Avenir"/>
            </a:endParaRPr>
          </a:p>
          <a:p>
            <a:pPr marL="0" lvl="0" indent="0" algn="l" rtl="0">
              <a:lnSpc>
                <a:spcPct val="100000"/>
              </a:lnSpc>
              <a:spcBef>
                <a:spcPts val="0"/>
              </a:spcBef>
              <a:spcAft>
                <a:spcPts val="0"/>
              </a:spcAft>
              <a:buSzPts val="3600"/>
              <a:buNone/>
            </a:pPr>
            <a:endParaRPr sz="2400">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p:nvPr/>
        </p:nvSpPr>
        <p:spPr>
          <a:xfrm>
            <a:off x="0" y="0"/>
            <a:ext cx="59613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p49"/>
          <p:cNvPicPr preferRelativeResize="0"/>
          <p:nvPr/>
        </p:nvPicPr>
        <p:blipFill rotWithShape="1">
          <a:blip r:embed="rId3">
            <a:alphaModFix/>
          </a:blip>
          <a:srcRect/>
          <a:stretch/>
        </p:blipFill>
        <p:spPr>
          <a:xfrm>
            <a:off x="5961300" y="0"/>
            <a:ext cx="3182700" cy="5143499"/>
          </a:xfrm>
          <a:prstGeom prst="rect">
            <a:avLst/>
          </a:prstGeom>
          <a:noFill/>
          <a:ln>
            <a:noFill/>
          </a:ln>
        </p:spPr>
      </p:pic>
      <p:pic>
        <p:nvPicPr>
          <p:cNvPr id="321" name="Google Shape;321;p49"/>
          <p:cNvPicPr preferRelativeResize="0"/>
          <p:nvPr/>
        </p:nvPicPr>
        <p:blipFill rotWithShape="1">
          <a:blip r:embed="rId4">
            <a:alphaModFix/>
          </a:blip>
          <a:srcRect l="-32317" t="-52269" r="52105" b="45965"/>
          <a:stretch/>
        </p:blipFill>
        <p:spPr>
          <a:xfrm>
            <a:off x="5728699" y="217625"/>
            <a:ext cx="3415298" cy="4925875"/>
          </a:xfrm>
          <a:prstGeom prst="rect">
            <a:avLst/>
          </a:prstGeom>
          <a:noFill/>
          <a:ln>
            <a:noFill/>
          </a:ln>
        </p:spPr>
      </p:pic>
      <p:sp>
        <p:nvSpPr>
          <p:cNvPr id="322" name="Google Shape;322;p49"/>
          <p:cNvSpPr txBox="1">
            <a:spLocks noGrp="1"/>
          </p:cNvSpPr>
          <p:nvPr>
            <p:ph type="title"/>
          </p:nvPr>
        </p:nvSpPr>
        <p:spPr>
          <a:xfrm>
            <a:off x="243150" y="642425"/>
            <a:ext cx="5444100" cy="43521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r>
              <a:rPr lang="en" sz="1400" b="1">
                <a:solidFill>
                  <a:schemeClr val="lt1"/>
                </a:solidFill>
                <a:latin typeface="Open Sans"/>
                <a:ea typeface="Open Sans"/>
                <a:cs typeface="Open Sans"/>
                <a:sym typeface="Open Sans"/>
              </a:rPr>
              <a:t>Next round of development:</a:t>
            </a:r>
            <a:endParaRPr sz="1400" b="1">
              <a:solidFill>
                <a:schemeClr val="lt1"/>
              </a:solidFill>
              <a:latin typeface="Open Sans"/>
              <a:ea typeface="Open Sans"/>
              <a:cs typeface="Open Sans"/>
              <a:sym typeface="Open Sans"/>
            </a:endParaRPr>
          </a:p>
          <a:p>
            <a:pPr marL="0" lvl="0" indent="0" algn="l" rtl="0">
              <a:spcBef>
                <a:spcPts val="300"/>
              </a:spcBef>
              <a:spcAft>
                <a:spcPts val="0"/>
              </a:spcAft>
              <a:buNone/>
            </a:pPr>
            <a:endParaRPr sz="1400">
              <a:solidFill>
                <a:schemeClr val="lt1"/>
              </a:solidFill>
              <a:latin typeface="Open Sans"/>
              <a:ea typeface="Open Sans"/>
              <a:cs typeface="Open Sans"/>
              <a:sym typeface="Open Sans"/>
            </a:endParaRPr>
          </a:p>
          <a:p>
            <a:pPr marL="457200" lvl="0" indent="-317500" algn="l" rtl="0">
              <a:lnSpc>
                <a:spcPct val="115000"/>
              </a:lnSpc>
              <a:spcBef>
                <a:spcPts val="30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Adaptation to Global Change </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Communication and Change </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Data and Decisions</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Diversity Studies</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Humans and the Environment</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Education, Outreach, and Community Engagement </a:t>
            </a:r>
            <a:endParaRPr sz="14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Global Cultures</a:t>
            </a:r>
            <a:endParaRPr sz="1000">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sz="1400">
                <a:solidFill>
                  <a:schemeClr val="lt1"/>
                </a:solidFill>
                <a:latin typeface="Open Sans"/>
                <a:ea typeface="Open Sans"/>
                <a:cs typeface="Open Sans"/>
                <a:sym typeface="Open Sans"/>
              </a:rPr>
              <a:t>Personal Health and Wellness</a:t>
            </a:r>
            <a:endParaRPr sz="1400">
              <a:solidFill>
                <a:schemeClr val="lt1"/>
              </a:solidFill>
              <a:latin typeface="Open Sans"/>
              <a:ea typeface="Open Sans"/>
              <a:cs typeface="Open Sans"/>
              <a:sym typeface="Open Sans"/>
            </a:endParaRPr>
          </a:p>
          <a:p>
            <a:pPr marL="0" lvl="0" indent="0" algn="l" rtl="0">
              <a:spcBef>
                <a:spcPts val="300"/>
              </a:spcBef>
              <a:spcAft>
                <a:spcPts val="0"/>
              </a:spcAft>
              <a:buNone/>
            </a:pPr>
            <a:endParaRPr sz="1400">
              <a:solidFill>
                <a:schemeClr val="lt1"/>
              </a:solidFill>
              <a:latin typeface="Open Sans"/>
              <a:ea typeface="Open Sans"/>
              <a:cs typeface="Open Sans"/>
              <a:sym typeface="Open Sans"/>
            </a:endParaRPr>
          </a:p>
          <a:p>
            <a:pPr marL="0" lvl="0" indent="0" algn="l" rtl="0">
              <a:spcBef>
                <a:spcPts val="300"/>
              </a:spcBef>
              <a:spcAft>
                <a:spcPts val="1000"/>
              </a:spcAft>
              <a:buNone/>
            </a:pPr>
            <a:endParaRPr sz="1600">
              <a:solidFill>
                <a:schemeClr val="lt1"/>
              </a:solidFill>
              <a:latin typeface="Open Sans"/>
              <a:ea typeface="Open Sans"/>
              <a:cs typeface="Open Sans"/>
              <a:sym typeface="Open Sans"/>
            </a:endParaRPr>
          </a:p>
        </p:txBody>
      </p:sp>
      <p:sp>
        <p:nvSpPr>
          <p:cNvPr id="323" name="Google Shape;323;p49"/>
          <p:cNvSpPr txBox="1">
            <a:spLocks noGrp="1"/>
          </p:cNvSpPr>
          <p:nvPr>
            <p:ph type="title"/>
          </p:nvPr>
        </p:nvSpPr>
        <p:spPr>
          <a:xfrm>
            <a:off x="5979900" y="293075"/>
            <a:ext cx="3145500" cy="1717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endParaRPr sz="2400">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r>
              <a:rPr lang="en" sz="2800" b="1">
                <a:solidFill>
                  <a:srgbClr val="000000"/>
                </a:solidFill>
                <a:latin typeface="Avenir"/>
                <a:ea typeface="Avenir"/>
                <a:cs typeface="Avenir"/>
                <a:sym typeface="Avenir"/>
              </a:rPr>
              <a:t>Essential Ed</a:t>
            </a:r>
            <a:endParaRPr sz="2800" b="1">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r>
              <a:rPr lang="en" sz="2800" b="1">
                <a:solidFill>
                  <a:srgbClr val="000000"/>
                </a:solidFill>
                <a:latin typeface="Avenir"/>
                <a:ea typeface="Avenir"/>
                <a:cs typeface="Avenir"/>
                <a:sym typeface="Avenir"/>
              </a:rPr>
              <a:t>Minors</a:t>
            </a:r>
            <a:endParaRPr sz="2800" b="1">
              <a:solidFill>
                <a:srgbClr val="000000"/>
              </a:solidFill>
              <a:latin typeface="Avenir"/>
              <a:ea typeface="Avenir"/>
              <a:cs typeface="Avenir"/>
              <a:sym typeface="Avenir"/>
            </a:endParaRPr>
          </a:p>
          <a:p>
            <a:pPr marL="0" lvl="0" indent="0" algn="ctr" rtl="0">
              <a:lnSpc>
                <a:spcPct val="100000"/>
              </a:lnSpc>
              <a:spcBef>
                <a:spcPts val="0"/>
              </a:spcBef>
              <a:spcAft>
                <a:spcPts val="0"/>
              </a:spcAft>
              <a:buNone/>
            </a:pPr>
            <a:endParaRPr sz="2800" b="1">
              <a:solidFill>
                <a:srgbClr val="000000"/>
              </a:solidFill>
              <a:latin typeface="Avenir"/>
              <a:ea typeface="Avenir"/>
              <a:cs typeface="Avenir"/>
              <a:sym typeface="Avenir"/>
            </a:endParaRPr>
          </a:p>
          <a:p>
            <a:pPr marL="0" lvl="0" indent="0" algn="l" rtl="0">
              <a:lnSpc>
                <a:spcPct val="100000"/>
              </a:lnSpc>
              <a:spcBef>
                <a:spcPts val="0"/>
              </a:spcBef>
              <a:spcAft>
                <a:spcPts val="0"/>
              </a:spcAft>
              <a:buSzPts val="3600"/>
              <a:buNone/>
            </a:pPr>
            <a:endParaRPr sz="2400">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p:nvPr/>
        </p:nvSpPr>
        <p:spPr>
          <a:xfrm>
            <a:off x="674124" y="1799237"/>
            <a:ext cx="7795800" cy="135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a:solidFill>
                  <a:srgbClr val="FFCD00"/>
                </a:solidFill>
                <a:latin typeface="Open Sans"/>
                <a:ea typeface="Open Sans"/>
                <a:cs typeface="Open Sans"/>
                <a:sym typeface="Open Sans"/>
              </a:rPr>
              <a:t>Questions?</a:t>
            </a:r>
            <a:endParaRPr sz="3800">
              <a:solidFill>
                <a:srgbClr val="FFCD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Educ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On-screen Show (16:9)</PresentationFormat>
  <Paragraphs>185</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Helvetica Neue</vt:lpstr>
      <vt:lpstr>Calibri</vt:lpstr>
      <vt:lpstr>Roboto</vt:lpstr>
      <vt:lpstr>Avenir</vt:lpstr>
      <vt:lpstr>Arial</vt:lpstr>
      <vt:lpstr>Open Sans</vt:lpstr>
      <vt:lpstr>Simple Dark</vt:lpstr>
      <vt:lpstr>Essential Education</vt:lpstr>
      <vt:lpstr>Simple Light</vt:lpstr>
      <vt:lpstr>Essential  Education Minors  </vt:lpstr>
      <vt:lpstr>PowerPoint Presentation</vt:lpstr>
      <vt:lpstr>PowerPoint Presentation</vt:lpstr>
      <vt:lpstr>PowerPoint Presentation</vt:lpstr>
      <vt:lpstr>PowerPoint Presentation</vt:lpstr>
      <vt:lpstr>PowerPoint Presentation</vt:lpstr>
      <vt:lpstr>Completed: Leadership (Pavlis; completed via binder change)  Coming to the Senate Soon: Creativity and Expression (VPA) Economics and Society (COB) Entrepreneurship (COB) Population Health (KIP) Public Policy and Law (SS) Sustainability (SS; name change only)  Under review by Deans Council: AI Ethics (HU) Human-Centered Design (PHF)  </vt:lpstr>
      <vt:lpstr>  Next round of development:  Adaptation to Global Change  Communication and Change  Data and Decisions Diversity Studies Humans and the Environment Education, Outreach, and Community Engagement  Global Cultures Personal Health and Wellness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atbuchan</dc:creator>
  <cp:lastModifiedBy>atbuchan</cp:lastModifiedBy>
  <cp:revision>1</cp:revision>
  <dcterms:modified xsi:type="dcterms:W3CDTF">2025-03-06T16:00:05Z</dcterms:modified>
</cp:coreProperties>
</file>