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6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D8337E-3C80-43F8-B686-B6886B500898}">
  <a:tblStyle styleId="{F5D8337E-3C80-43F8-B686-B6886B5008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00" y="96"/>
      </p:cViewPr>
      <p:guideLst>
        <p:guide orient="horz" pos="1620"/>
        <p:guide pos="2880"/>
        <p:guide orient="horz" pos="6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3aa3acb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43aa3acb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eb8c8076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eb8c80763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3aa3acba7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3aa3acba7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3aa3acba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3aa3acba7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3aa3acba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43aa3acba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3aa3acba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3aa3acba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3aa0c77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3aa0c77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3aa3acba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43aa3acba7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3aa0c77a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43aa0c77a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Kelly?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381c2f2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7381c2f2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mailto:essential-ed-l@mtu.edu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r="8113" b="6489"/>
          <a:stretch/>
        </p:blipFill>
        <p:spPr>
          <a:xfrm>
            <a:off x="4902200" y="446225"/>
            <a:ext cx="4241802" cy="46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 r="5580" b="3091"/>
          <a:stretch/>
        </p:blipFill>
        <p:spPr>
          <a:xfrm>
            <a:off x="4870125" y="370025"/>
            <a:ext cx="4273876" cy="477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250" y="570500"/>
            <a:ext cx="1673150" cy="5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5400000">
            <a:off x="1384200" y="2893775"/>
            <a:ext cx="75300" cy="11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70400" y="2847285"/>
            <a:ext cx="4131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719073" y="1649972"/>
            <a:ext cx="418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770400" y="3918251"/>
            <a:ext cx="4131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1">
  <p:cSld name="TITLE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r="8113" b="6489"/>
          <a:stretch/>
        </p:blipFill>
        <p:spPr>
          <a:xfrm>
            <a:off x="4902200" y="446225"/>
            <a:ext cx="4241802" cy="46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r="5580" b="3091"/>
          <a:stretch/>
        </p:blipFill>
        <p:spPr>
          <a:xfrm>
            <a:off x="4870125" y="370025"/>
            <a:ext cx="4273876" cy="477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250" y="570500"/>
            <a:ext cx="1673150" cy="5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 rot="5400000">
            <a:off x="1384200" y="2893775"/>
            <a:ext cx="75300" cy="110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770400" y="2847285"/>
            <a:ext cx="4131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719073" y="1649972"/>
            <a:ext cx="418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770400" y="3918251"/>
            <a:ext cx="4131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-1"/>
            <a:ext cx="5961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1300" y="0"/>
            <a:ext cx="31827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-32317" t="-52269" r="52105" b="45965"/>
          <a:stretch/>
        </p:blipFill>
        <p:spPr>
          <a:xfrm>
            <a:off x="5728699" y="217625"/>
            <a:ext cx="3415298" cy="49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86501" y="1799236"/>
            <a:ext cx="4099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rgbClr val="FFCD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84237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282750" y="900953"/>
            <a:ext cx="39999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572000" y="900952"/>
            <a:ext cx="39999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185898" y="174500"/>
            <a:ext cx="487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282748" y="900953"/>
            <a:ext cx="47820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2850" y="-100"/>
            <a:ext cx="3021148" cy="468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 rotWithShape="1">
          <a:blip r:embed="rId3">
            <a:alphaModFix/>
          </a:blip>
          <a:srcRect l="-19441" t="-5270" r="52952" b="55548"/>
          <a:stretch/>
        </p:blipFill>
        <p:spPr>
          <a:xfrm>
            <a:off x="6549300" y="2571750"/>
            <a:ext cx="2594699" cy="211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674124" y="1799237"/>
            <a:ext cx="7795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800">
                <a:solidFill>
                  <a:srgbClr val="FFCD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961475" cy="22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subTitle" idx="1"/>
          </p:nvPr>
        </p:nvSpPr>
        <p:spPr>
          <a:xfrm>
            <a:off x="3895599" y="277300"/>
            <a:ext cx="46899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3895599" y="961465"/>
            <a:ext cx="4689900" cy="3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l="74667" t="-14314" r="-27279" b="61610"/>
          <a:stretch/>
        </p:blipFill>
        <p:spPr>
          <a:xfrm>
            <a:off x="0" y="1"/>
            <a:ext cx="2053177" cy="223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201838" y="608200"/>
            <a:ext cx="2561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>
  <p:cSld name="CLOSING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6201" y="0"/>
            <a:ext cx="27378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/>
          <p:nvPr/>
        </p:nvSpPr>
        <p:spPr>
          <a:xfrm>
            <a:off x="0" y="0"/>
            <a:ext cx="6406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l="-4066" t="-3878" r="51666" b="51673"/>
          <a:stretch/>
        </p:blipFill>
        <p:spPr>
          <a:xfrm>
            <a:off x="6772060" y="2571750"/>
            <a:ext cx="237193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581550" y="4540424"/>
            <a:ext cx="559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information, please reach out to: </a:t>
            </a:r>
            <a:r>
              <a:rPr lang="en" sz="1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essential-ed-l@mtu.edu</a:t>
            </a:r>
            <a:endParaRPr sz="12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600399" y="603075"/>
            <a:ext cx="5349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000"/>
              <a:buNone/>
              <a:defRPr sz="5000" b="1">
                <a:solidFill>
                  <a:srgbClr val="FFCD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2"/>
          </p:nvPr>
        </p:nvSpPr>
        <p:spPr>
          <a:xfrm>
            <a:off x="600399" y="2380486"/>
            <a:ext cx="5349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/>
          <p:nvPr/>
        </p:nvSpPr>
        <p:spPr>
          <a:xfrm>
            <a:off x="567675" y="0"/>
            <a:ext cx="1957800" cy="18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44850" y="2381900"/>
            <a:ext cx="4465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information: </a:t>
            </a:r>
            <a:r>
              <a:rPr lang="en" sz="22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essential-ed-l@mtu.edu</a:t>
            </a:r>
            <a:endParaRPr sz="2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626" y="792925"/>
            <a:ext cx="1471901" cy="8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 rotWithShape="1">
          <a:blip r:embed="rId5">
            <a:alphaModFix/>
          </a:blip>
          <a:srcRect r="8113" b="6489"/>
          <a:stretch/>
        </p:blipFill>
        <p:spPr>
          <a:xfrm>
            <a:off x="4902200" y="446225"/>
            <a:ext cx="4241802" cy="46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6">
            <a:alphaModFix/>
          </a:blip>
          <a:srcRect r="5580" b="3091"/>
          <a:stretch/>
        </p:blipFill>
        <p:spPr>
          <a:xfrm>
            <a:off x="4818475" y="370025"/>
            <a:ext cx="4273876" cy="477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567675" y="3476624"/>
            <a:ext cx="40044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1">
  <p:cSld name="TITLE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1">
  <p:cSld name="TITLE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683100"/>
            <a:ext cx="2162625" cy="4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2162625" y="4683200"/>
            <a:ext cx="6981600" cy="460500"/>
          </a:xfrm>
          <a:prstGeom prst="rect">
            <a:avLst/>
          </a:prstGeom>
          <a:solidFill>
            <a:srgbClr val="FFCE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8175" y="4843450"/>
            <a:ext cx="2961475" cy="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85900" y="179816"/>
            <a:ext cx="87639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85900" y="774505"/>
            <a:ext cx="8763900" cy="17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shorturl.at/vPJS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R6DD-9Nlm2DQG-sPOZ18palrK_2D75bbQRWWko8X71g/edit?slide=id.g32cdd9acb4f_0_90#slide=id.g32cdd9acb4f_0_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qMvqqKgzvNmN8zbufNPP7_tc0_xFB7qxy2sNEasNC1Q/edit#slide=id.g32ffcc33617_1_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jwdoNb5hugfcYwHqkPCdQfBO8D47Jper1bxqi56nKE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s.google.com/presentation/d/1IbVJ82tW5APmLmRJg_3M-Te_Zm85u1tkDLStX1bS3mc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forms.gle/MQACYBeGReMYmBzR9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jsdecler@mtu.edu" TargetMode="External"/><Relationship Id="rId5" Type="http://schemas.openxmlformats.org/officeDocument/2006/relationships/hyperlink" Target="https://drive.google.com/file/d/1RLeqQ8-ZBBAo18fq568V0glt9nSVSn4F/view?usp=sharin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subTitle" idx="1"/>
          </p:nvPr>
        </p:nvSpPr>
        <p:spPr>
          <a:xfrm>
            <a:off x="770400" y="2847285"/>
            <a:ext cx="4131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lt1"/>
                </a:solidFill>
              </a:rPr>
              <a:t>Instructor Agency and Support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6" name="Google Shape;186;p42"/>
          <p:cNvSpPr txBox="1">
            <a:spLocks noGrp="1"/>
          </p:cNvSpPr>
          <p:nvPr>
            <p:ph type="ctrTitle"/>
          </p:nvPr>
        </p:nvSpPr>
        <p:spPr>
          <a:xfrm>
            <a:off x="719075" y="1480025"/>
            <a:ext cx="4183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 dirty="0">
                <a:solidFill>
                  <a:schemeClr val="lt1"/>
                </a:solidFill>
              </a:rPr>
              <a:t>Essential 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 dirty="0">
                <a:solidFill>
                  <a:schemeClr val="lt1"/>
                </a:solidFill>
              </a:rPr>
              <a:t>Education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187" name="Google Shape;187;p42"/>
          <p:cNvSpPr txBox="1">
            <a:spLocks noGrp="1"/>
          </p:cNvSpPr>
          <p:nvPr>
            <p:ph type="body" idx="2"/>
          </p:nvPr>
        </p:nvSpPr>
        <p:spPr>
          <a:xfrm>
            <a:off x="770400" y="3628575"/>
            <a:ext cx="58356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solidFill>
                  <a:schemeClr val="lt1"/>
                </a:solidFill>
              </a:rPr>
              <a:t>University Senate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solidFill>
                  <a:schemeClr val="lt1"/>
                </a:solidFill>
              </a:rPr>
              <a:t>March 27, 2025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solidFill>
                  <a:schemeClr val="lt1"/>
                </a:solidFill>
              </a:rPr>
              <a:t>Jeannie DeClerck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solidFill>
                  <a:schemeClr val="lt1"/>
                </a:solidFill>
              </a:rPr>
              <a:t>Office of Assessment for Curricular Effectiveness (ACE Office)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650" y="-69625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1"/>
          <p:cNvSpPr/>
          <p:nvPr/>
        </p:nvSpPr>
        <p:spPr>
          <a:xfrm>
            <a:off x="567675" y="0"/>
            <a:ext cx="1957800" cy="189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1"/>
          <p:cNvSpPr txBox="1"/>
          <p:nvPr/>
        </p:nvSpPr>
        <p:spPr>
          <a:xfrm>
            <a:off x="567675" y="2181725"/>
            <a:ext cx="4465200" cy="25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For more information: </a:t>
            </a: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 and Resources</a:t>
            </a:r>
            <a:b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(https://shorturl.at/vPJSr)</a:t>
            </a: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5" name="Google Shape;25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6" y="792925"/>
            <a:ext cx="1471901" cy="8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1"/>
          <p:cNvPicPr preferRelativeResize="0"/>
          <p:nvPr/>
        </p:nvPicPr>
        <p:blipFill rotWithShape="1">
          <a:blip r:embed="rId6">
            <a:alphaModFix/>
          </a:blip>
          <a:srcRect r="8113" b="6489"/>
          <a:stretch/>
        </p:blipFill>
        <p:spPr>
          <a:xfrm>
            <a:off x="4902200" y="446225"/>
            <a:ext cx="4241802" cy="469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1"/>
          <p:cNvPicPr preferRelativeResize="0"/>
          <p:nvPr/>
        </p:nvPicPr>
        <p:blipFill rotWithShape="1">
          <a:blip r:embed="rId7">
            <a:alphaModFix/>
          </a:blip>
          <a:srcRect r="5580" b="3091"/>
          <a:stretch/>
        </p:blipFill>
        <p:spPr>
          <a:xfrm>
            <a:off x="4818475" y="370025"/>
            <a:ext cx="4273876" cy="477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 Ed is for our students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>
            <a:off x="282750" y="900950"/>
            <a:ext cx="5376000" cy="3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Essential Education Program provides a system for students to develop key competencies to support their future personal and professional success.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</a:rPr>
              <a:t>Integrate their learning through documentation and reflection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</a:rPr>
              <a:t>Develop metacognitive skills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</a:rPr>
              <a:t>Develop Essential Abilities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course plays a role in supporting students in these.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4" name="Google Shape;194;p43"/>
          <p:cNvGraphicFramePr/>
          <p:nvPr/>
        </p:nvGraphicFramePr>
        <p:xfrm>
          <a:off x="5931550" y="82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{F5D8337E-3C80-43F8-B686-B6886B500898}</a:tableStyleId>
              </a:tblPr>
              <a:tblGrid>
                <a:gridCol w="269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2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Essential Abilities</a:t>
                      </a:r>
                      <a:endParaRPr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Question Assumptions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Evaluate Information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Analyze Ethical Implications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Communicate Quantitatively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Communicate Contextually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Foster Collaboration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Explore Diverse Perspectives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Reflect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Welcome Challenge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Engage in Civic Life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Innovate Solutions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Agency - Flexibility in choosing…</a:t>
            </a:r>
            <a:endParaRPr/>
          </a:p>
        </p:txBody>
      </p:sp>
      <p:graphicFrame>
        <p:nvGraphicFramePr>
          <p:cNvPr id="200" name="Google Shape;200;p44"/>
          <p:cNvGraphicFramePr/>
          <p:nvPr/>
        </p:nvGraphicFramePr>
        <p:xfrm>
          <a:off x="508550" y="8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{F5D8337E-3C80-43F8-B686-B6886B500898}</a:tableStyleId>
              </a:tblPr>
              <a:tblGrid>
                <a:gridCol w="16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Course Design</a:t>
                      </a:r>
                      <a:endParaRPr sz="1500">
                        <a:solidFill>
                          <a:schemeClr val="accent2"/>
                        </a:solidFill>
                      </a:endParaRPr>
                    </a:p>
                  </a:txBody>
                  <a:tcPr marL="27425" marR="27425" marT="27425" marB="27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Student Upload </a:t>
                      </a:r>
                      <a:br>
                        <a:rPr lang="en" sz="15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5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Husky Folio</a:t>
                      </a:r>
                      <a:endParaRPr sz="1500">
                        <a:solidFill>
                          <a:schemeClr val="accent2"/>
                        </a:solidFill>
                      </a:endParaRPr>
                    </a:p>
                  </a:txBody>
                  <a:tcPr marL="27425" marR="27425" marT="27425" marB="27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accent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Your EA Assessment for Improvement</a:t>
                      </a:r>
                      <a:endParaRPr sz="1500">
                        <a:solidFill>
                          <a:schemeClr val="accent2"/>
                        </a:solidFill>
                      </a:endParaRPr>
                    </a:p>
                  </a:txBody>
                  <a:tcPr marL="27425" marR="27425" marT="27425" marB="27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Essential Ability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 For many of the course lists,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instructors have options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which Essential Abilities they support and assess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Assignment(s)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you ask students will upload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 reflection questions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you provide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the semester students upload to Husky Folio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Your grading approach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complete/not-complete or grade, rubric, providing feedback, etc.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Assignments --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evidence of student progress on the EA (Can be the same assignments selected for Husky Folio but don’t need to be.)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Criteria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-- use official EA rubric or use an adapted or custom rubric so applicable to your course and assignment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Scoring Methodology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hand scoring, data from Canvas assignment rubric or quiz, etc.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Agency - Instructor-based assessment reporting</a:t>
            </a:r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body" idx="1"/>
          </p:nvPr>
        </p:nvSpPr>
        <p:spPr>
          <a:xfrm>
            <a:off x="311700" y="778100"/>
            <a:ext cx="86298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You plan your approach </a:t>
            </a:r>
            <a:r>
              <a:rPr lang="en" sz="1500" b="1">
                <a:solidFill>
                  <a:schemeClr val="dk1"/>
                </a:solidFill>
              </a:rPr>
              <a:t>to provide you with meaningful insights</a:t>
            </a:r>
            <a:r>
              <a:rPr lang="en" sz="1500">
                <a:solidFill>
                  <a:schemeClr val="dk1"/>
                </a:solidFill>
              </a:rPr>
              <a:t> into student weaknesses and strengths -- helping you choose the focus for course-improvement efforts.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Used in Math and Science courses since 2014, and piloted for other course types from 2021-23. </a:t>
            </a:r>
            <a:endParaRPr sz="1500">
              <a:solidFill>
                <a:schemeClr val="dk1"/>
              </a:solidFill>
            </a:endParaRPr>
          </a:p>
        </p:txBody>
      </p:sp>
      <p:graphicFrame>
        <p:nvGraphicFramePr>
          <p:cNvPr id="207" name="Google Shape;207;p45"/>
          <p:cNvGraphicFramePr/>
          <p:nvPr/>
        </p:nvGraphicFramePr>
        <p:xfrm>
          <a:off x="1618975" y="18532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{F5D8337E-3C80-43F8-B686-B6886B500898}</a:tableStyleId>
              </a:tblPr>
              <a:tblGrid>
                <a:gridCol w="574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1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b="1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Instructor-Reported Advantages</a:t>
                      </a:r>
                      <a:r>
                        <a:rPr lang="en" sz="15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lvl="0" indent="-2667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Allows quick course adjustments based on findings.</a:t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lvl="0" indent="-2667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Develops transferable skills and insights for other courses.</a:t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lvl="0" indent="-2667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time-consuming, but better for supporting learning outcomes (i.e., Essential Abilities) in courses.</a:t>
                      </a:r>
                      <a:endParaRPr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lvl="0" indent="-26670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Char char="●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Findings </a:t>
                      </a:r>
                      <a:r>
                        <a:rPr lang="en" sz="15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 more robust and actionable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due to the larger sample sizes (often 100% vs. 10%).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8" name="Google Shape;208;p45"/>
          <p:cNvSpPr txBox="1"/>
          <p:nvPr/>
        </p:nvSpPr>
        <p:spPr>
          <a:xfrm>
            <a:off x="311700" y="3960981"/>
            <a:ext cx="83949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Since instructor tells their own story, summer reviewers are able to prepare meaningful </a:t>
            </a: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feedback for the instructor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… and identify instructors to recognize.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185899" y="174500"/>
            <a:ext cx="85206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Agency - Essential Ed system that welcomes instructor feedback</a:t>
            </a:r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"/>
          </p:nvPr>
        </p:nvSpPr>
        <p:spPr>
          <a:xfrm>
            <a:off x="282750" y="845950"/>
            <a:ext cx="8423700" cy="3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In-Unit Representative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Reach out to your in-unit representative(s) </a:t>
            </a:r>
            <a:r>
              <a:rPr lang="en" sz="1500">
                <a:solidFill>
                  <a:schemeClr val="dk1"/>
                </a:solidFill>
              </a:rPr>
              <a:t>on either the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Steering Committee or Course List Teams</a:t>
            </a:r>
            <a:r>
              <a:rPr lang="en" sz="1500">
                <a:solidFill>
                  <a:schemeClr val="dk1"/>
                </a:solidFill>
              </a:rPr>
              <a:t>. Nearly all </a:t>
            </a:r>
            <a:r>
              <a:rPr lang="en" sz="1500"/>
              <a:t>departments and colleges have representation. 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/>
              <a:t>Early-semester 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Complete/submit the </a:t>
            </a:r>
            <a:r>
              <a:rPr lang="en" sz="1500" b="1"/>
              <a:t>Course Planning Tool</a:t>
            </a:r>
            <a:r>
              <a:rPr lang="en" sz="1500"/>
              <a:t> (Google Form) for each of your courses - 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Less than 15 minutes to complete; every semester; every year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Guides you in specific features of the course list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Way to provide feedback and request assistance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/>
              <a:t>End-of-Semester 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Prepare Essential Ability (EA) summary of assessment findings and improvement plans 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3-year cycle</a:t>
            </a:r>
            <a:r>
              <a:rPr lang="en" sz="1500"/>
              <a:t> -- </a:t>
            </a:r>
            <a:r>
              <a:rPr lang="en" sz="1500" b="1"/>
              <a:t>reports </a:t>
            </a:r>
            <a:r>
              <a:rPr lang="en" sz="1500"/>
              <a:t>(Year 1) and </a:t>
            </a:r>
            <a:r>
              <a:rPr lang="en" sz="1500" b="1"/>
              <a:t>updates </a:t>
            </a:r>
            <a:r>
              <a:rPr lang="en" sz="1500"/>
              <a:t>(Year 2) 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Upload reports/updates and provide feedback/suggestions </a:t>
            </a:r>
            <a:r>
              <a:rPr lang="en" sz="1500">
                <a:solidFill>
                  <a:schemeClr val="dk1"/>
                </a:solidFill>
              </a:rPr>
              <a:t>(using a Google Form) 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3100"/>
            <a:ext cx="2162625" cy="4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7"/>
          <p:cNvSpPr/>
          <p:nvPr/>
        </p:nvSpPr>
        <p:spPr>
          <a:xfrm>
            <a:off x="2162625" y="4683200"/>
            <a:ext cx="6981600" cy="460500"/>
          </a:xfrm>
          <a:prstGeom prst="rect">
            <a:avLst/>
          </a:prstGeom>
          <a:solidFill>
            <a:srgbClr val="FFCE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175" y="4843450"/>
            <a:ext cx="2961475" cy="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7"/>
          <p:cNvSpPr txBox="1"/>
          <p:nvPr/>
        </p:nvSpPr>
        <p:spPr>
          <a:xfrm>
            <a:off x="428075" y="838500"/>
            <a:ext cx="83691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Essential Ed Workshops for Instructors - offerings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https://forms.gle/MQACYBeGReMYmBzR9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Other CTL co-sponsored events next year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Essential Ed Symposium - April 30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47"/>
          <p:cNvSpPr txBox="1"/>
          <p:nvPr/>
        </p:nvSpPr>
        <p:spPr>
          <a:xfrm>
            <a:off x="3718075" y="4356475"/>
            <a:ext cx="563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SHAPE = Social Sciences Humanities &amp; the Arts for People and the Economy/Environment</a:t>
            </a:r>
            <a:endParaRPr sz="1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4" name="Google Shape;224;p47"/>
          <p:cNvSpPr txBox="1"/>
          <p:nvPr/>
        </p:nvSpPr>
        <p:spPr>
          <a:xfrm>
            <a:off x="185900" y="174500"/>
            <a:ext cx="805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nir"/>
                <a:ea typeface="Avenir"/>
                <a:cs typeface="Avenir"/>
                <a:sym typeface="Avenir"/>
              </a:rPr>
              <a:t>Support - Professional development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25" name="Google Shape;225;p47"/>
          <p:cNvGraphicFramePr/>
          <p:nvPr/>
        </p:nvGraphicFramePr>
        <p:xfrm>
          <a:off x="1028525" y="124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{F5D8337E-3C80-43F8-B686-B6886B500898}</a:tableStyleId>
              </a:tblPr>
              <a:tblGrid>
                <a:gridCol w="347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 1 - Setting Up Your Course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Brief overview of Essential Ed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Completing the Course Planning Tool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Connecting courses to the Essential Ed framework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Aligning your course with Essential Abilities</a:t>
                      </a:r>
                      <a:endParaRPr sz="1300"/>
                    </a:p>
                  </a:txBody>
                  <a:tcPr marL="27425" marR="27425" marT="27425" marB="27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 2 - Husky Folio &amp; Continuous Improvement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Brief overview of Husky Folio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Husky Folio walk through of students uploading an assignment and reflection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Continuous improvement for Essential Abilities</a:t>
                      </a:r>
                      <a:endParaRPr sz="1300">
                        <a:solidFill>
                          <a:srgbClr val="202124"/>
                        </a:solidFill>
                      </a:endParaRPr>
                    </a:p>
                    <a:p>
                      <a:pPr marL="182880" lvl="0" indent="-17399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1300"/>
                        <a:buChar char="⁓"/>
                      </a:pPr>
                      <a:r>
                        <a:rPr lang="en" sz="1300">
                          <a:solidFill>
                            <a:srgbClr val="202124"/>
                          </a:solidFill>
                        </a:rPr>
                        <a:t>Preparing an instructor EA report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27425" marB="27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 txBox="1">
            <a:spLocks noGrp="1"/>
          </p:cNvSpPr>
          <p:nvPr>
            <p:ph type="title"/>
          </p:nvPr>
        </p:nvSpPr>
        <p:spPr>
          <a:xfrm>
            <a:off x="185900" y="174500"/>
            <a:ext cx="85206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- Collaboration Possibilities</a:t>
            </a:r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body" idx="1"/>
          </p:nvPr>
        </p:nvSpPr>
        <p:spPr>
          <a:xfrm>
            <a:off x="421200" y="697700"/>
            <a:ext cx="82854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not required, collaboration has many potential benefits.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p48"/>
          <p:cNvGraphicFramePr/>
          <p:nvPr/>
        </p:nvGraphicFramePr>
        <p:xfrm>
          <a:off x="421125" y="11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{F5D8337E-3C80-43F8-B686-B6886B500898}</a:tableStyleId>
              </a:tblPr>
              <a:tblGrid>
                <a:gridCol w="29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Value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Potential Collaborators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</a:rPr>
                        <a:t>Course Setup</a:t>
                      </a:r>
                      <a:endParaRPr sz="1150" b="1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Essential Ability (EA) selection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Husky Folio and reflection strategy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Rubric sharing 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Assignment ideas 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</a:rPr>
                        <a:t>Course Enhancement </a:t>
                      </a:r>
                      <a:endParaRPr sz="1150" b="1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Approaches to address student weaknesses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Instructional techniques 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246888" lvl="0" indent="-210184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Char char="●"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Assessment methodology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</a:rPr>
                        <a:t>Department, degree program, or disciplinary Subgroup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192024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Tailor content to align with shared disciplinary perspectives/goals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192024" lvl="0" indent="0" algn="l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i="1">
                          <a:solidFill>
                            <a:schemeClr val="dk1"/>
                          </a:solidFill>
                        </a:rPr>
                        <a:t>Note:</a:t>
                      </a:r>
                      <a:r>
                        <a:rPr lang="en" sz="1150" b="1" i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150" i="1">
                          <a:solidFill>
                            <a:schemeClr val="dk1"/>
                          </a:solidFill>
                        </a:rPr>
                        <a:t>Degree programs </a:t>
                      </a:r>
                      <a:r>
                        <a:rPr lang="en" sz="1150" i="1">
                          <a:solidFill>
                            <a:srgbClr val="9900FF"/>
                          </a:solidFill>
                        </a:rPr>
                        <a:t>do not have to</a:t>
                      </a:r>
                      <a:r>
                        <a:rPr lang="en" sz="1150" i="1">
                          <a:solidFill>
                            <a:schemeClr val="dk1"/>
                          </a:solidFill>
                        </a:rPr>
                        <a:t> assess Essential Ed’s Essential Abilities (EAs), but that they can leverage them if desired.</a:t>
                      </a:r>
                      <a:endParaRPr sz="115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</a:rPr>
                        <a:t>Course List or Essential Ability (EA) Subgroup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192024" lvl="0" indent="0" algn="l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Streamline sharing of strategies and materials, while discussing specific challenges and solutions to enhance student EA proficiency</a:t>
                      </a:r>
                      <a:endParaRPr sz="115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 b="1">
                          <a:solidFill>
                            <a:schemeClr val="dk1"/>
                          </a:solidFill>
                        </a:rPr>
                        <a:t>Cross-disciplinary Subgroup -- based on availability</a:t>
                      </a:r>
                      <a:endParaRPr sz="1150" b="1">
                        <a:solidFill>
                          <a:schemeClr val="dk1"/>
                        </a:solidFill>
                      </a:endParaRPr>
                    </a:p>
                    <a:p>
                      <a:pPr marL="192024" lvl="0" indent="0" algn="l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50">
                          <a:solidFill>
                            <a:schemeClr val="dk1"/>
                          </a:solidFill>
                        </a:rPr>
                        <a:t>Bring together diverse teaching and assessment perspectives to foster creative solutions for enhancing students' EAs and integrative learning skills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3100"/>
            <a:ext cx="2162625" cy="4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9"/>
          <p:cNvSpPr/>
          <p:nvPr/>
        </p:nvSpPr>
        <p:spPr>
          <a:xfrm>
            <a:off x="2162625" y="4683200"/>
            <a:ext cx="6981600" cy="460500"/>
          </a:xfrm>
          <a:prstGeom prst="rect">
            <a:avLst/>
          </a:prstGeom>
          <a:solidFill>
            <a:srgbClr val="FFCE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175" y="4843450"/>
            <a:ext cx="2961475" cy="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9"/>
          <p:cNvSpPr txBox="1"/>
          <p:nvPr/>
        </p:nvSpPr>
        <p:spPr>
          <a:xfrm>
            <a:off x="428075" y="838500"/>
            <a:ext cx="8521500" cy="4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Instructors receive feedback for the EA reports/updates they submit.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One-on-one consultations </a:t>
            </a:r>
            <a:b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Essential Ed Office hours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Two Canvas Courses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22960" lvl="1" indent="-22606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PebblePad Basics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22960" lvl="1" indent="-22606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and Help Resources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ongoing development by the ACE Office, Steering Committee, and Course-List Teams.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your convenience, </a:t>
            </a:r>
            <a:r>
              <a:rPr lang="en" b="1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 and Resources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(also linked at www.mtu.edu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/learning-goals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49"/>
          <p:cNvSpPr txBox="1"/>
          <p:nvPr/>
        </p:nvSpPr>
        <p:spPr>
          <a:xfrm>
            <a:off x="185900" y="174500"/>
            <a:ext cx="805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nir"/>
                <a:ea typeface="Avenir"/>
                <a:cs typeface="Avenir"/>
                <a:sym typeface="Avenir"/>
              </a:rPr>
              <a:t>Assistance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42" name="Google Shape;242;p49"/>
          <p:cNvGraphicFramePr/>
          <p:nvPr/>
        </p:nvGraphicFramePr>
        <p:xfrm>
          <a:off x="1028525" y="154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{F5D8337E-3C80-43F8-B686-B6886B500898}</a:tableStyleId>
              </a:tblPr>
              <a:tblGrid>
                <a:gridCol w="37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Jeannie Straw DeClerck</a:t>
                      </a:r>
                      <a:b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Office of Assessment for Curricular   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Effectiveness (ACE Office)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Library 218 or </a:t>
                      </a:r>
                      <a:r>
                        <a:rPr lang="en" u="sng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jsdecler@mtu.edu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Nancy Barr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PhD, NREMT</a:t>
                      </a:r>
                      <a:b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 for Husky Folio, 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powered by PebblePad</a:t>
                      </a:r>
                      <a:endParaRPr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Walker 106 or nbbarr@mtu.edu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/>
          <p:nvPr/>
        </p:nvSpPr>
        <p:spPr>
          <a:xfrm>
            <a:off x="674124" y="1799237"/>
            <a:ext cx="7795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CD00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800">
              <a:solidFill>
                <a:srgbClr val="FFCD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 Educ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891</Words>
  <Application>Microsoft Office PowerPoint</Application>
  <PresentationFormat>On-screen Show (16:9)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</vt:lpstr>
      <vt:lpstr>Helvetica Neue</vt:lpstr>
      <vt:lpstr>Calibri</vt:lpstr>
      <vt:lpstr>Arial</vt:lpstr>
      <vt:lpstr>Avenir</vt:lpstr>
      <vt:lpstr>Simple Dark</vt:lpstr>
      <vt:lpstr>Essential Education</vt:lpstr>
      <vt:lpstr>Simple Light</vt:lpstr>
      <vt:lpstr>Essential  Education</vt:lpstr>
      <vt:lpstr>Essential Ed is for our students </vt:lpstr>
      <vt:lpstr>Agency - Flexibility in choosing…</vt:lpstr>
      <vt:lpstr>Agency - Instructor-based assessment reporting</vt:lpstr>
      <vt:lpstr>Agency - Essential Ed system that welcomes instructor feedback</vt:lpstr>
      <vt:lpstr>PowerPoint Presentation</vt:lpstr>
      <vt:lpstr>Support - Collaboration Possibilities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atbuchan</dc:creator>
  <cp:lastModifiedBy>atbuchan</cp:lastModifiedBy>
  <cp:revision>1</cp:revision>
  <dcterms:modified xsi:type="dcterms:W3CDTF">2025-03-27T18:13:39Z</dcterms:modified>
</cp:coreProperties>
</file>