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6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00" y="96"/>
      </p:cViewPr>
      <p:guideLst>
        <p:guide orient="horz" pos="1620"/>
        <p:guide pos="2880"/>
        <p:guide orient="horz" pos="6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3155625c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3155625c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5888a79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335888a79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essential-ed-l@mtu.edu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r="8113" b="6489"/>
          <a:stretch/>
        </p:blipFill>
        <p:spPr>
          <a:xfrm>
            <a:off x="4902200" y="446225"/>
            <a:ext cx="4241802" cy="469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r="5580" b="3090"/>
          <a:stretch/>
        </p:blipFill>
        <p:spPr>
          <a:xfrm>
            <a:off x="4870125" y="370025"/>
            <a:ext cx="4273876" cy="477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250" y="570500"/>
            <a:ext cx="1673150" cy="5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rot="5400000">
            <a:off x="1384200" y="2893775"/>
            <a:ext cx="75300" cy="110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70400" y="2847285"/>
            <a:ext cx="4131796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19073" y="1649972"/>
            <a:ext cx="4183126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770400" y="3918251"/>
            <a:ext cx="4131797" cy="45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>
  <p:cSld name="CLOSING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6201" y="0"/>
            <a:ext cx="27378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/>
          <p:nvPr/>
        </p:nvSpPr>
        <p:spPr>
          <a:xfrm>
            <a:off x="0" y="0"/>
            <a:ext cx="6406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3">
            <a:alphaModFix/>
          </a:blip>
          <a:srcRect l="-4065" t="-3877" r="51664" b="51670"/>
          <a:stretch/>
        </p:blipFill>
        <p:spPr>
          <a:xfrm>
            <a:off x="6772060" y="2571750"/>
            <a:ext cx="2371937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/>
          <p:nvPr/>
        </p:nvSpPr>
        <p:spPr>
          <a:xfrm>
            <a:off x="581550" y="4540424"/>
            <a:ext cx="5590650" cy="4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more information, please reach out to: </a:t>
            </a:r>
            <a:r>
              <a:rPr lang="en" sz="1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essential-ed-l@mtu.edu</a:t>
            </a:r>
            <a:endParaRPr sz="1200" b="0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600399" y="603075"/>
            <a:ext cx="5349969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000"/>
              <a:buNone/>
              <a:defRPr sz="5000" b="1">
                <a:solidFill>
                  <a:srgbClr val="FFCD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2"/>
          </p:nvPr>
        </p:nvSpPr>
        <p:spPr>
          <a:xfrm>
            <a:off x="600399" y="2380486"/>
            <a:ext cx="5349968" cy="38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/>
          <p:nvPr/>
        </p:nvSpPr>
        <p:spPr>
          <a:xfrm>
            <a:off x="567675" y="0"/>
            <a:ext cx="1957800" cy="18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 txBox="1"/>
          <p:nvPr/>
        </p:nvSpPr>
        <p:spPr>
          <a:xfrm>
            <a:off x="544850" y="2381900"/>
            <a:ext cx="4465200" cy="95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more information: </a:t>
            </a:r>
            <a:r>
              <a:rPr lang="en" sz="22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essential-ed-l@mtu.edu</a:t>
            </a:r>
            <a:endParaRPr sz="2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626" y="792925"/>
            <a:ext cx="1471901" cy="8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2"/>
          <p:cNvPicPr preferRelativeResize="0"/>
          <p:nvPr/>
        </p:nvPicPr>
        <p:blipFill rotWithShape="1">
          <a:blip r:embed="rId5">
            <a:alphaModFix/>
          </a:blip>
          <a:srcRect r="8113" b="6489"/>
          <a:stretch/>
        </p:blipFill>
        <p:spPr>
          <a:xfrm>
            <a:off x="4902200" y="446225"/>
            <a:ext cx="4241802" cy="469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2"/>
          <p:cNvPicPr preferRelativeResize="0"/>
          <p:nvPr/>
        </p:nvPicPr>
        <p:blipFill rotWithShape="1">
          <a:blip r:embed="rId6">
            <a:alphaModFix/>
          </a:blip>
          <a:srcRect r="5580" b="3090"/>
          <a:stretch/>
        </p:blipFill>
        <p:spPr>
          <a:xfrm>
            <a:off x="4818475" y="370025"/>
            <a:ext cx="4273876" cy="477347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567675" y="3476624"/>
            <a:ext cx="4004325" cy="129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-1"/>
            <a:ext cx="5961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1300" y="0"/>
            <a:ext cx="31827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l="-32317" t="-52269" r="52105" b="45964"/>
          <a:stretch/>
        </p:blipFill>
        <p:spPr>
          <a:xfrm>
            <a:off x="5728699" y="217625"/>
            <a:ext cx="3415298" cy="49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586501" y="1799236"/>
            <a:ext cx="4099799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>
                <a:solidFill>
                  <a:srgbClr val="FFCD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85899" y="174500"/>
            <a:ext cx="852060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82750" y="900953"/>
            <a:ext cx="8423750" cy="346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85900" y="174500"/>
            <a:ext cx="852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282750" y="900953"/>
            <a:ext cx="3999900" cy="366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572000" y="900952"/>
            <a:ext cx="3999900" cy="366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85900" y="174500"/>
            <a:ext cx="852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85898" y="174500"/>
            <a:ext cx="4878902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282748" y="900953"/>
            <a:ext cx="4782051" cy="346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22850" y="-100"/>
            <a:ext cx="3021148" cy="468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l="-19441" t="-5271" r="52951" b="55550"/>
          <a:stretch/>
        </p:blipFill>
        <p:spPr>
          <a:xfrm>
            <a:off x="6549300" y="2571750"/>
            <a:ext cx="2594699" cy="21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74124" y="1799237"/>
            <a:ext cx="7795752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800">
                <a:solidFill>
                  <a:srgbClr val="FFCD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961475" cy="22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895599" y="277300"/>
            <a:ext cx="4689899" cy="44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3895599" y="961465"/>
            <a:ext cx="4689899" cy="345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3">
            <a:alphaModFix/>
          </a:blip>
          <a:srcRect l="74667" t="-14314" r="-27279" b="61610"/>
          <a:stretch/>
        </p:blipFill>
        <p:spPr>
          <a:xfrm>
            <a:off x="0" y="1"/>
            <a:ext cx="2053177" cy="223799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01838" y="608200"/>
            <a:ext cx="2561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683100"/>
            <a:ext cx="2162625" cy="4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2162625" y="4683200"/>
            <a:ext cx="6981600" cy="460500"/>
          </a:xfrm>
          <a:prstGeom prst="rect">
            <a:avLst/>
          </a:prstGeom>
          <a:solidFill>
            <a:srgbClr val="FFCE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88175" y="4843450"/>
            <a:ext cx="2961475" cy="1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85900" y="179816"/>
            <a:ext cx="8763750" cy="51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85900" y="774505"/>
            <a:ext cx="8763750" cy="179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u.edu/registrar/essential-education/program-requirements/activiti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770400" y="2847285"/>
            <a:ext cx="4131796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/>
              <a:t>Crystal McLeod</a:t>
            </a:r>
            <a:endParaRPr sz="1600"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/>
          </p:nvPr>
        </p:nvSpPr>
        <p:spPr>
          <a:xfrm>
            <a:off x="719073" y="1649972"/>
            <a:ext cx="4183126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600"/>
              <a:t>Essential Ed Activities for Well-being and Success Update</a:t>
            </a:r>
            <a:endParaRPr sz="260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770400" y="3918250"/>
            <a:ext cx="41319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University Senate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March 13, 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00" y="0"/>
            <a:ext cx="8144457" cy="45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185899" y="174500"/>
            <a:ext cx="852060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Activities for Well-being and Success (3 Credits)</a:t>
            </a:r>
            <a:endParaRPr sz="2600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282750" y="900953"/>
            <a:ext cx="8423750" cy="346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Activities for Well-being and Success Working Group: Looking at co-curriculars traditionally being offered; potential additional opportunities were identified in the areas of art and creativity, expression of emotion, mental health, student and career success.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These activity-based courses will reinforce importance of forming strong habits of personal development and lifelong learning.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Expands the current co-curricular offerings with new options to support students’ personal development, health, and well-being. Most will be 1 or .5 credit courses. 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197200" y="208400"/>
            <a:ext cx="84630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/>
              <a:t>4 Categories of Well-being and Success Courses (3 credits from any combination of categories):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Physical Well-being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/>
              <a:t>Activities that focus on improving physical health.</a:t>
            </a:r>
            <a:endParaRPr sz="1600"/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WB Factors: physical, emotional, intellectual, social, behavioral.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Mental/Emotional Well-being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Activities that directly address and focus on mental, emotional, spiritual, social, and behavioral health. </a:t>
            </a:r>
            <a:endParaRPr sz="1600"/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WB Factors: emotional, spiritual, social, behavioral.</a:t>
            </a:r>
            <a:r>
              <a:rPr lang="en" sz="1400"/>
              <a:t>		</a:t>
            </a:r>
            <a:endParaRPr sz="14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Creative Expression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Activities that focus on making, creating, or expressing as an act of creativity.</a:t>
            </a:r>
            <a:endParaRPr sz="1600"/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WB Factors: emotional, intellectual, spiritual, social, behavioral.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Success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Activities that focus on leadership, as well as student and career success. </a:t>
            </a:r>
            <a:endParaRPr sz="1600"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WB Factors: emotional, intellectual, social, occupational, behavioral.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85900" y="174500"/>
            <a:ext cx="852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Academic and Non-academic departments involved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282750" y="900953"/>
            <a:ext cx="3999900" cy="3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Academic Departments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Well-being- KIP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Mental/Emotional Well-being- PSY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Creative Expression- VPA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Success- Pavlis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Activities Courses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AR/AF, ART, PE, ENT, SND, MUS, THEA, PSY, UN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4572000" y="900952"/>
            <a:ext cx="3999900" cy="366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Non-Academic Departments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Center for Student Mental Health and Well-being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Waino Whatera Center for Student Success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Student Leadership and Involvement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Residential Education/Housing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Career Services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185898" y="174500"/>
            <a:ext cx="4878902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/>
              <a:t>Essential Ability: Welcome Challenge</a:t>
            </a:r>
            <a:endParaRPr sz="1900"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82748" y="900953"/>
            <a:ext cx="4782051" cy="346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Activities courses support students in development of Welcome Challenge EA within the ADAPT Learning Goal: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9144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Students demonstrate willingness to try new things, persevere in the face of obstacles, learn from mistakes, and appreciate learning and growth in addition to achievement.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Focus on development of skills and mindsets that support lifelong learning, personal and professional growth, agility, and resilience.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85899" y="174500"/>
            <a:ext cx="85206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New Courses Offered: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82750" y="900953"/>
            <a:ext cx="8423700" cy="3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PSY: </a:t>
            </a:r>
            <a:r>
              <a:rPr lang="en" sz="1500"/>
              <a:t>(course creation and instruction by CSMHW clinical staff)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Foundations of Well-being, Mindfulness Based Stress Reduction, Enhanced Performance through Biofeedback, Motivation through Self-Compassion, Practical Approaches for Emotional Regulation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ART: </a:t>
            </a:r>
            <a:endParaRPr sz="18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Special Arts Activities for Wellness + Success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SA: </a:t>
            </a:r>
            <a:endParaRPr sz="18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Exploring Majors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185898" y="174500"/>
            <a:ext cx="487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/>
              <a:t>Next Steps:</a:t>
            </a:r>
            <a:endParaRPr sz="190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282748" y="900953"/>
            <a:ext cx="47820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Instructor Resources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Assessment Pieces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Fall 2025 Course selection for soft launch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674124" y="1799237"/>
            <a:ext cx="7795752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sential Educ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On-screen Show (16:9)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Open Sans</vt:lpstr>
      <vt:lpstr>Essential Education</vt:lpstr>
      <vt:lpstr>Essential Ed Activities for Well-being and Success Update</vt:lpstr>
      <vt:lpstr>PowerPoint Presentation</vt:lpstr>
      <vt:lpstr>Activities for Well-being and Success (3 Credits)</vt:lpstr>
      <vt:lpstr>4 Categories of Well-being and Success Courses (3 credits from any combination of categories):  Physical Well-being Activities that focus on improving physical health. WB Factors: physical, emotional, intellectual, social, behavioral. Mental/Emotional Well-being Activities that directly address and focus on mental, emotional, spiritual, social, and behavioral health.  WB Factors: emotional, spiritual, social, behavioral.   Creative Expression Activities that focus on making, creating, or expressing as an act of creativity. WB Factors: emotional, intellectual, spiritual, social, behavioral. Success Activities that focus on leadership, as well as student and career success.  WB Factors: emotional, intellectual, social, occupational, behavioral.</vt:lpstr>
      <vt:lpstr>Academic and Non-academic departments involved</vt:lpstr>
      <vt:lpstr>Essential Ability: Welcome Challenge</vt:lpstr>
      <vt:lpstr>New Courses Offered:  </vt:lpstr>
      <vt:lpstr>Next Steps: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atbuchan</dc:creator>
  <cp:lastModifiedBy>atbuchan</cp:lastModifiedBy>
  <cp:revision>1</cp:revision>
  <dcterms:modified xsi:type="dcterms:W3CDTF">2025-03-13T15:32:37Z</dcterms:modified>
</cp:coreProperties>
</file>