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notesMasterIdLst>
    <p:notesMasterId r:id="rId16"/>
  </p:notesMasterIdLst>
  <p:handoutMasterIdLst>
    <p:handoutMasterId r:id="rId17"/>
  </p:handoutMasterIdLst>
  <p:sldIdLst>
    <p:sldId id="352" r:id="rId5"/>
    <p:sldId id="438" r:id="rId6"/>
    <p:sldId id="1902" r:id="rId7"/>
    <p:sldId id="391" r:id="rId8"/>
    <p:sldId id="262" r:id="rId9"/>
    <p:sldId id="355" r:id="rId10"/>
    <p:sldId id="1894" r:id="rId11"/>
    <p:sldId id="1893" r:id="rId12"/>
    <p:sldId id="421" r:id="rId13"/>
    <p:sldId id="390" r:id="rId14"/>
    <p:sldId id="19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1C19D5-7EB8-6556-3548-DE85D63054AA}" name="Samantha Bromley" initials="SB" userId="S::sbromley@ccsfundraising.com::80f16ecb-ad16-4b32-8f9b-e0c53aea70b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dy Scott" initials="MS" lastIdx="2" clrIdx="0">
    <p:extLst>
      <p:ext uri="{19B8F6BF-5375-455C-9EA6-DF929625EA0E}">
        <p15:presenceInfo xmlns:p15="http://schemas.microsoft.com/office/powerpoint/2012/main" userId="S::MScott@ccsfundraising.com::f9e3ac8c-0f4a-436a-bdc9-9242619d01b2" providerId="AD"/>
      </p:ext>
    </p:extLst>
  </p:cmAuthor>
  <p:cmAuthor id="2" name="Evelyn Chen" initials="EC" lastIdx="8" clrIdx="1">
    <p:extLst>
      <p:ext uri="{19B8F6BF-5375-455C-9EA6-DF929625EA0E}">
        <p15:presenceInfo xmlns:p15="http://schemas.microsoft.com/office/powerpoint/2012/main" userId="S::EChen@ccsfundraising.com::98a28577-9fe9-4988-9871-860ecdee57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A5D"/>
    <a:srgbClr val="8A8C8C"/>
    <a:srgbClr val="E1CE00"/>
    <a:srgbClr val="E1B22D"/>
    <a:srgbClr val="DBE9E6"/>
    <a:srgbClr val="2BCCD3"/>
    <a:srgbClr val="026173"/>
    <a:srgbClr val="E1523D"/>
    <a:srgbClr val="6B8E92"/>
    <a:srgbClr val="65B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>
      <p:cViewPr varScale="1">
        <p:scale>
          <a:sx n="122" d="100"/>
          <a:sy n="122" d="100"/>
        </p:scale>
        <p:origin x="108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pPr>
            <a:r>
              <a:rPr lang="en-US" spc="200" baseline="0" dirty="0">
                <a:solidFill>
                  <a:schemeClr val="bg1">
                    <a:lumMod val="50000"/>
                  </a:schemeClr>
                </a:solidFill>
                <a:latin typeface="Karla Medium" panose="020B0004030503030003" pitchFamily="34" charset="77"/>
              </a:rPr>
              <a:t>CAMPAIGN PRIORITIES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>
                  <a:lumMod val="50000"/>
                </a:schemeClr>
              </a:solidFill>
              <a:latin typeface="Karla Medium" panose="020B0004030503030003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7A-8B4D-8BD1-7C772906FFED}"/>
              </c:ext>
            </c:extLst>
          </c:dPt>
          <c:dPt>
            <c:idx val="1"/>
            <c:bubble3D val="0"/>
            <c:spPr>
              <a:solidFill>
                <a:srgbClr val="254A5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7A-8B4D-8BD1-7C772906FFED}"/>
              </c:ext>
            </c:extLst>
          </c:dPt>
          <c:dPt>
            <c:idx val="2"/>
            <c:bubble3D val="0"/>
            <c:spPr>
              <a:solidFill>
                <a:srgbClr val="ECB22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C7A-8B4D-8BD1-7C772906FFED}"/>
              </c:ext>
            </c:extLst>
          </c:dPt>
          <c:dPt>
            <c:idx val="3"/>
            <c:bubble3D val="0"/>
            <c:spPr>
              <a:solidFill>
                <a:srgbClr val="E1523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7A-8B4D-8BD1-7C772906FF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B4-D94E-8E34-C30729500FE1}"/>
              </c:ext>
            </c:extLst>
          </c:dPt>
          <c:cat>
            <c:strRef>
              <c:f>Sheet1!$A$2:$A$6</c:f>
              <c:strCache>
                <c:ptCount val="5"/>
                <c:pt idx="0">
                  <c:v>Students</c:v>
                </c:pt>
                <c:pt idx="1">
                  <c:v>Faculty</c:v>
                </c:pt>
                <c:pt idx="2">
                  <c:v>Centers of Excellence</c:v>
                </c:pt>
                <c:pt idx="3">
                  <c:v>Campus</c:v>
                </c:pt>
                <c:pt idx="4">
                  <c:v>Student Experience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</c:v>
                </c:pt>
                <c:pt idx="1">
                  <c:v>29</c:v>
                </c:pt>
                <c:pt idx="2">
                  <c:v>10</c:v>
                </c:pt>
                <c:pt idx="3">
                  <c:v>25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A-8B4D-8BD1-7C772906F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3"/>
        <c:holeSize val="68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075477768552403E-2"/>
          <c:y val="0.8962002826569756"/>
          <c:w val="0.97258427460545416"/>
          <c:h val="8.84151019584090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>
                  <a:lumMod val="50000"/>
                </a:schemeClr>
              </a:solidFill>
              <a:latin typeface="Karla Light" panose="020B0004030503030003" pitchFamily="34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E0C661-1CDD-4480-92EF-BEDCD04461CD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26C42D07-263A-4368-8DE6-1B4B3D47C9A8}">
      <dgm:prSet phldrT="[Text]"/>
      <dgm:spPr/>
      <dgm:t>
        <a:bodyPr/>
        <a:lstStyle/>
        <a:p>
          <a:r>
            <a:rPr lang="en-US" b="0" dirty="0">
              <a:solidFill>
                <a:schemeClr val="bg1"/>
              </a:solidFill>
              <a:latin typeface="Karla ExtraBold" panose="020B0004030503030003" pitchFamily="34" charset="0"/>
            </a:rPr>
            <a:t>QUIET PHASE</a:t>
          </a:r>
        </a:p>
      </dgm:t>
    </dgm:pt>
    <dgm:pt modelId="{CDC14FC3-E1D7-45CE-A5BC-58726BA48DD5}" type="parTrans" cxnId="{DFCDAE08-5838-4A11-AE13-B56F4D835CD4}">
      <dgm:prSet/>
      <dgm:spPr/>
      <dgm:t>
        <a:bodyPr/>
        <a:lstStyle/>
        <a:p>
          <a:endParaRPr lang="en-US"/>
        </a:p>
      </dgm:t>
    </dgm:pt>
    <dgm:pt modelId="{0ECBD116-979A-4896-A4D5-C1018909D753}" type="sibTrans" cxnId="{DFCDAE08-5838-4A11-AE13-B56F4D835CD4}">
      <dgm:prSet/>
      <dgm:spPr/>
      <dgm:t>
        <a:bodyPr/>
        <a:lstStyle/>
        <a:p>
          <a:endParaRPr lang="en-US"/>
        </a:p>
      </dgm:t>
    </dgm:pt>
    <dgm:pt modelId="{EDF8510E-1EE3-42FA-9ECA-036C1376A2C5}" type="pres">
      <dgm:prSet presAssocID="{20E0C661-1CDD-4480-92EF-BEDCD04461CD}" presName="Name0" presStyleCnt="0">
        <dgm:presLayoutVars>
          <dgm:dir/>
          <dgm:animLvl val="lvl"/>
          <dgm:resizeHandles val="exact"/>
        </dgm:presLayoutVars>
      </dgm:prSet>
      <dgm:spPr/>
    </dgm:pt>
    <dgm:pt modelId="{FD650A9C-FC47-49F8-B332-B64AD8459114}" type="pres">
      <dgm:prSet presAssocID="{20E0C661-1CDD-4480-92EF-BEDCD04461CD}" presName="dummy" presStyleCnt="0"/>
      <dgm:spPr/>
    </dgm:pt>
    <dgm:pt modelId="{C776E757-F670-4A0C-9109-DE5A84FBD5E2}" type="pres">
      <dgm:prSet presAssocID="{20E0C661-1CDD-4480-92EF-BEDCD04461CD}" presName="linH" presStyleCnt="0"/>
      <dgm:spPr/>
    </dgm:pt>
    <dgm:pt modelId="{B3CAD909-15DF-4E53-9585-6F7227F44FF2}" type="pres">
      <dgm:prSet presAssocID="{20E0C661-1CDD-4480-92EF-BEDCD04461CD}" presName="padding1" presStyleCnt="0"/>
      <dgm:spPr/>
    </dgm:pt>
    <dgm:pt modelId="{2974613B-EF72-4CAD-8B44-EAAD26FDB0C2}" type="pres">
      <dgm:prSet presAssocID="{26C42D07-263A-4368-8DE6-1B4B3D47C9A8}" presName="linV" presStyleCnt="0"/>
      <dgm:spPr/>
    </dgm:pt>
    <dgm:pt modelId="{023A9C23-2278-4B8B-8E5A-04D9B9D0F96D}" type="pres">
      <dgm:prSet presAssocID="{26C42D07-263A-4368-8DE6-1B4B3D47C9A8}" presName="spVertical1" presStyleCnt="0"/>
      <dgm:spPr/>
    </dgm:pt>
    <dgm:pt modelId="{B670502A-6A20-4124-BFD8-4305704FA6E4}" type="pres">
      <dgm:prSet presAssocID="{26C42D07-263A-4368-8DE6-1B4B3D47C9A8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E374193E-7517-456B-9183-475E8D4A6E78}" type="pres">
      <dgm:prSet presAssocID="{26C42D07-263A-4368-8DE6-1B4B3D47C9A8}" presName="spVertical2" presStyleCnt="0"/>
      <dgm:spPr/>
    </dgm:pt>
    <dgm:pt modelId="{89DA3F28-900F-426F-B0B8-DFBF2569A8F4}" type="pres">
      <dgm:prSet presAssocID="{26C42D07-263A-4368-8DE6-1B4B3D47C9A8}" presName="spVertical3" presStyleCnt="0"/>
      <dgm:spPr/>
    </dgm:pt>
    <dgm:pt modelId="{D8A4E7BB-5005-43A2-84B5-D47DE3FD9229}" type="pres">
      <dgm:prSet presAssocID="{20E0C661-1CDD-4480-92EF-BEDCD04461CD}" presName="padding2" presStyleCnt="0"/>
      <dgm:spPr/>
    </dgm:pt>
    <dgm:pt modelId="{DAB61F49-F1AB-4DEA-9187-238994B64BF2}" type="pres">
      <dgm:prSet presAssocID="{20E0C661-1CDD-4480-92EF-BEDCD04461CD}" presName="negArrow" presStyleCnt="0"/>
      <dgm:spPr/>
    </dgm:pt>
    <dgm:pt modelId="{F2DA4304-C9B6-41E3-BC85-793534F00D5E}" type="pres">
      <dgm:prSet presAssocID="{20E0C661-1CDD-4480-92EF-BEDCD04461CD}" presName="backgroundArrow" presStyleLbl="node1" presStyleIdx="0" presStyleCnt="1"/>
      <dgm:spPr/>
    </dgm:pt>
  </dgm:ptLst>
  <dgm:cxnLst>
    <dgm:cxn modelId="{DFCDAE08-5838-4A11-AE13-B56F4D835CD4}" srcId="{20E0C661-1CDD-4480-92EF-BEDCD04461CD}" destId="{26C42D07-263A-4368-8DE6-1B4B3D47C9A8}" srcOrd="0" destOrd="0" parTransId="{CDC14FC3-E1D7-45CE-A5BC-58726BA48DD5}" sibTransId="{0ECBD116-979A-4896-A4D5-C1018909D753}"/>
    <dgm:cxn modelId="{DF835E83-05E2-46D2-B1B6-BF9333F19CDD}" type="presOf" srcId="{26C42D07-263A-4368-8DE6-1B4B3D47C9A8}" destId="{B670502A-6A20-4124-BFD8-4305704FA6E4}" srcOrd="0" destOrd="0" presId="urn:microsoft.com/office/officeart/2005/8/layout/hProcess3"/>
    <dgm:cxn modelId="{4EFD6687-0629-465E-B02A-EA8242880F19}" type="presOf" srcId="{20E0C661-1CDD-4480-92EF-BEDCD04461CD}" destId="{EDF8510E-1EE3-42FA-9ECA-036C1376A2C5}" srcOrd="0" destOrd="0" presId="urn:microsoft.com/office/officeart/2005/8/layout/hProcess3"/>
    <dgm:cxn modelId="{3D6EB191-668F-4350-81F7-D410508B08BF}" type="presParOf" srcId="{EDF8510E-1EE3-42FA-9ECA-036C1376A2C5}" destId="{FD650A9C-FC47-49F8-B332-B64AD8459114}" srcOrd="0" destOrd="0" presId="urn:microsoft.com/office/officeart/2005/8/layout/hProcess3"/>
    <dgm:cxn modelId="{016FF7D4-3446-4978-80AC-DC321EEFF6C9}" type="presParOf" srcId="{EDF8510E-1EE3-42FA-9ECA-036C1376A2C5}" destId="{C776E757-F670-4A0C-9109-DE5A84FBD5E2}" srcOrd="1" destOrd="0" presId="urn:microsoft.com/office/officeart/2005/8/layout/hProcess3"/>
    <dgm:cxn modelId="{8832842B-F653-451E-8C55-CA9CE1B5B5C6}" type="presParOf" srcId="{C776E757-F670-4A0C-9109-DE5A84FBD5E2}" destId="{B3CAD909-15DF-4E53-9585-6F7227F44FF2}" srcOrd="0" destOrd="0" presId="urn:microsoft.com/office/officeart/2005/8/layout/hProcess3"/>
    <dgm:cxn modelId="{BC8B970C-DF74-495F-A1FC-BC3C82E7ECDE}" type="presParOf" srcId="{C776E757-F670-4A0C-9109-DE5A84FBD5E2}" destId="{2974613B-EF72-4CAD-8B44-EAAD26FDB0C2}" srcOrd="1" destOrd="0" presId="urn:microsoft.com/office/officeart/2005/8/layout/hProcess3"/>
    <dgm:cxn modelId="{24D700AA-88BE-46B7-A3F2-95B4B0E3D906}" type="presParOf" srcId="{2974613B-EF72-4CAD-8B44-EAAD26FDB0C2}" destId="{023A9C23-2278-4B8B-8E5A-04D9B9D0F96D}" srcOrd="0" destOrd="0" presId="urn:microsoft.com/office/officeart/2005/8/layout/hProcess3"/>
    <dgm:cxn modelId="{800CA548-29F6-4F36-BA58-991D9BB2022D}" type="presParOf" srcId="{2974613B-EF72-4CAD-8B44-EAAD26FDB0C2}" destId="{B670502A-6A20-4124-BFD8-4305704FA6E4}" srcOrd="1" destOrd="0" presId="urn:microsoft.com/office/officeart/2005/8/layout/hProcess3"/>
    <dgm:cxn modelId="{D7DFEA5E-84D6-4A56-9CDC-5C7349C5F488}" type="presParOf" srcId="{2974613B-EF72-4CAD-8B44-EAAD26FDB0C2}" destId="{E374193E-7517-456B-9183-475E8D4A6E78}" srcOrd="2" destOrd="0" presId="urn:microsoft.com/office/officeart/2005/8/layout/hProcess3"/>
    <dgm:cxn modelId="{020ED500-61E7-46A5-B833-AFA766282D53}" type="presParOf" srcId="{2974613B-EF72-4CAD-8B44-EAAD26FDB0C2}" destId="{89DA3F28-900F-426F-B0B8-DFBF2569A8F4}" srcOrd="3" destOrd="0" presId="urn:microsoft.com/office/officeart/2005/8/layout/hProcess3"/>
    <dgm:cxn modelId="{A4BF0AFF-B428-494D-AE25-019B2EB59BDC}" type="presParOf" srcId="{C776E757-F670-4A0C-9109-DE5A84FBD5E2}" destId="{D8A4E7BB-5005-43A2-84B5-D47DE3FD9229}" srcOrd="2" destOrd="0" presId="urn:microsoft.com/office/officeart/2005/8/layout/hProcess3"/>
    <dgm:cxn modelId="{A686DDBC-054A-4A84-9F23-88B2D950F305}" type="presParOf" srcId="{C776E757-F670-4A0C-9109-DE5A84FBD5E2}" destId="{DAB61F49-F1AB-4DEA-9187-238994B64BF2}" srcOrd="3" destOrd="0" presId="urn:microsoft.com/office/officeart/2005/8/layout/hProcess3"/>
    <dgm:cxn modelId="{A69A2C43-3DFD-4BB1-B284-B9F2F39C64EA}" type="presParOf" srcId="{C776E757-F670-4A0C-9109-DE5A84FBD5E2}" destId="{F2DA4304-C9B6-41E3-BC85-793534F00D5E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412F9E-0DAF-465B-A37E-D8DD32F5B772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77E641C-252C-47A0-9E8B-2BEF007A926A}">
      <dgm:prSet custT="1"/>
      <dgm:spPr/>
      <dgm:t>
        <a:bodyPr/>
        <a:lstStyle/>
        <a:p>
          <a:r>
            <a:rPr lang="en-US" sz="1500" b="0" dirty="0">
              <a:latin typeface="Karla Medium" panose="020B0004030503030003" pitchFamily="34" charset="0"/>
              <a:ea typeface="FangSong" panose="020B0503020204020204" pitchFamily="49" charset="-122"/>
            </a:rPr>
            <a:t>Michigan Tech invited approximately 60+ stakeholders across various constituencies to participate. </a:t>
          </a:r>
          <a:endParaRPr lang="en-US" sz="1500" dirty="0">
            <a:latin typeface="Karla Medium" panose="020B0004030503030003" pitchFamily="34" charset="0"/>
            <a:ea typeface="FangSong" panose="020B0503020204020204" pitchFamily="49" charset="-122"/>
          </a:endParaRPr>
        </a:p>
      </dgm:t>
    </dgm:pt>
    <dgm:pt modelId="{C8211A43-88ED-4499-9B3E-5AE089533045}" type="parTrans" cxnId="{A2AF18C9-B7E3-4317-B1EF-DDDE9CD32A3B}">
      <dgm:prSet/>
      <dgm:spPr/>
      <dgm:t>
        <a:bodyPr/>
        <a:lstStyle/>
        <a:p>
          <a:endParaRPr lang="en-US"/>
        </a:p>
      </dgm:t>
    </dgm:pt>
    <dgm:pt modelId="{CB0E3134-610E-41B5-B453-4C76ECCE1603}" type="sibTrans" cxnId="{A2AF18C9-B7E3-4317-B1EF-DDDE9CD32A3B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8CDF21A1-97A8-417A-9476-703696DB260A}">
      <dgm:prSet custT="1"/>
      <dgm:spPr/>
      <dgm:t>
        <a:bodyPr/>
        <a:lstStyle/>
        <a:p>
          <a:r>
            <a:rPr lang="en-US" sz="1800" b="0" dirty="0">
              <a:latin typeface="Karla Medium" panose="020B0004030503030003" pitchFamily="34" charset="0"/>
            </a:rPr>
            <a:t>From this group, CCS conducted 27 interviews with 29 individuals. </a:t>
          </a:r>
          <a:endParaRPr lang="en-US" sz="1800" dirty="0">
            <a:latin typeface="Karla Medium" panose="020B0004030503030003" pitchFamily="34" charset="0"/>
          </a:endParaRPr>
        </a:p>
      </dgm:t>
    </dgm:pt>
    <dgm:pt modelId="{1F250C63-EDF5-4A14-9B91-11B20F31A76F}" type="parTrans" cxnId="{EE1A952F-CC7F-44BD-BFE5-0DA646615D02}">
      <dgm:prSet/>
      <dgm:spPr/>
      <dgm:t>
        <a:bodyPr/>
        <a:lstStyle/>
        <a:p>
          <a:endParaRPr lang="en-US"/>
        </a:p>
      </dgm:t>
    </dgm:pt>
    <dgm:pt modelId="{1AB78D74-D384-45F7-BBD2-4AA41A93A487}" type="sibTrans" cxnId="{EE1A952F-CC7F-44BD-BFE5-0DA646615D02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6F78BCD6-3226-49E5-B5D6-C11449E8942A}">
      <dgm:prSet custT="1"/>
      <dgm:spPr/>
      <dgm:t>
        <a:bodyPr/>
        <a:lstStyle/>
        <a:p>
          <a:r>
            <a:rPr lang="en-US" sz="1200" b="0" dirty="0">
              <a:latin typeface="Karla Medium" panose="020B0004030503030003" pitchFamily="34" charset="0"/>
            </a:rPr>
            <a:t>Participants included current and former members of the Board of Trustees, members of the Michigan Tech Fund Board, and many current and former members of advisory boards for specific schools.</a:t>
          </a:r>
        </a:p>
        <a:p>
          <a:endParaRPr lang="en-US" sz="1100" dirty="0"/>
        </a:p>
      </dgm:t>
    </dgm:pt>
    <dgm:pt modelId="{5AE3E13F-BA6D-49A8-890B-1394656F3379}" type="parTrans" cxnId="{D0BB7FEA-4531-4220-A957-094C547404AC}">
      <dgm:prSet/>
      <dgm:spPr/>
      <dgm:t>
        <a:bodyPr/>
        <a:lstStyle/>
        <a:p>
          <a:endParaRPr lang="en-US"/>
        </a:p>
      </dgm:t>
    </dgm:pt>
    <dgm:pt modelId="{B04A1208-1018-4539-AF0C-A09DF1819DC5}" type="sibTrans" cxnId="{D0BB7FEA-4531-4220-A957-094C547404AC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4EAB35FF-E78F-4BB3-8FBB-0DA72A0307B3}" type="pres">
      <dgm:prSet presAssocID="{CB412F9E-0DAF-465B-A37E-D8DD32F5B772}" presName="Name0" presStyleCnt="0">
        <dgm:presLayoutVars>
          <dgm:animLvl val="lvl"/>
          <dgm:resizeHandles val="exact"/>
        </dgm:presLayoutVars>
      </dgm:prSet>
      <dgm:spPr/>
    </dgm:pt>
    <dgm:pt modelId="{C2BE25E8-BAC1-4969-8208-D7C229BC2A3D}" type="pres">
      <dgm:prSet presAssocID="{677E641C-252C-47A0-9E8B-2BEF007A926A}" presName="compositeNode" presStyleCnt="0">
        <dgm:presLayoutVars>
          <dgm:bulletEnabled val="1"/>
        </dgm:presLayoutVars>
      </dgm:prSet>
      <dgm:spPr/>
    </dgm:pt>
    <dgm:pt modelId="{8D034541-6E51-4D5B-AEA1-E67A2520F351}" type="pres">
      <dgm:prSet presAssocID="{677E641C-252C-47A0-9E8B-2BEF007A926A}" presName="bgRect" presStyleLbl="alignNode1" presStyleIdx="0" presStyleCnt="3" custScaleX="101551" custScaleY="231053" custLinFactNeighborX="-114" custLinFactNeighborY="42605"/>
      <dgm:spPr/>
    </dgm:pt>
    <dgm:pt modelId="{FA9E896B-1A7C-401B-9CC0-A3702F2B2B6E}" type="pres">
      <dgm:prSet presAssocID="{CB0E3134-610E-41B5-B453-4C76ECCE1603}" presName="sibTransNodeRect" presStyleLbl="alignNode1" presStyleIdx="0" presStyleCnt="3" custLinFactNeighborX="-1006" custLinFactNeighborY="-27943">
        <dgm:presLayoutVars>
          <dgm:chMax val="0"/>
          <dgm:bulletEnabled val="1"/>
        </dgm:presLayoutVars>
      </dgm:prSet>
      <dgm:spPr/>
    </dgm:pt>
    <dgm:pt modelId="{4CBB79D3-F364-46DF-8CEC-061ED6F9E353}" type="pres">
      <dgm:prSet presAssocID="{677E641C-252C-47A0-9E8B-2BEF007A926A}" presName="nodeRect" presStyleLbl="alignNode1" presStyleIdx="0" presStyleCnt="3">
        <dgm:presLayoutVars>
          <dgm:bulletEnabled val="1"/>
        </dgm:presLayoutVars>
      </dgm:prSet>
      <dgm:spPr/>
    </dgm:pt>
    <dgm:pt modelId="{061479A0-C90C-4295-91EB-1C838E1E5C26}" type="pres">
      <dgm:prSet presAssocID="{CB0E3134-610E-41B5-B453-4C76ECCE1603}" presName="sibTrans" presStyleCnt="0"/>
      <dgm:spPr/>
    </dgm:pt>
    <dgm:pt modelId="{93898B72-7CE7-4F11-A86F-ADDD64C9AE36}" type="pres">
      <dgm:prSet presAssocID="{8CDF21A1-97A8-417A-9476-703696DB260A}" presName="compositeNode" presStyleCnt="0">
        <dgm:presLayoutVars>
          <dgm:bulletEnabled val="1"/>
        </dgm:presLayoutVars>
      </dgm:prSet>
      <dgm:spPr/>
    </dgm:pt>
    <dgm:pt modelId="{CFC87B29-81A7-4495-97D7-84E8D8B302A4}" type="pres">
      <dgm:prSet presAssocID="{8CDF21A1-97A8-417A-9476-703696DB260A}" presName="bgRect" presStyleLbl="alignNode1" presStyleIdx="1" presStyleCnt="3" custScaleY="231959" custLinFactNeighborX="-929" custLinFactNeighborY="36726"/>
      <dgm:spPr/>
    </dgm:pt>
    <dgm:pt modelId="{619DD86D-AF29-495F-A8FE-FFB0CDA5D3FF}" type="pres">
      <dgm:prSet presAssocID="{1AB78D74-D384-45F7-BBD2-4AA41A93A487}" presName="sibTransNodeRect" presStyleLbl="alignNode1" presStyleIdx="1" presStyleCnt="3" custLinFactNeighborX="-2031" custLinFactNeighborY="-29076">
        <dgm:presLayoutVars>
          <dgm:chMax val="0"/>
          <dgm:bulletEnabled val="1"/>
        </dgm:presLayoutVars>
      </dgm:prSet>
      <dgm:spPr/>
    </dgm:pt>
    <dgm:pt modelId="{1B995ADA-3810-4A1D-A5BB-C5DFF3720407}" type="pres">
      <dgm:prSet presAssocID="{8CDF21A1-97A8-417A-9476-703696DB260A}" presName="nodeRect" presStyleLbl="alignNode1" presStyleIdx="1" presStyleCnt="3">
        <dgm:presLayoutVars>
          <dgm:bulletEnabled val="1"/>
        </dgm:presLayoutVars>
      </dgm:prSet>
      <dgm:spPr/>
    </dgm:pt>
    <dgm:pt modelId="{3B719D67-4213-43F9-A1B7-F3BF0380A3A0}" type="pres">
      <dgm:prSet presAssocID="{1AB78D74-D384-45F7-BBD2-4AA41A93A487}" presName="sibTrans" presStyleCnt="0"/>
      <dgm:spPr/>
    </dgm:pt>
    <dgm:pt modelId="{57D46CFA-32A0-4E7E-9C8A-456FB016196B}" type="pres">
      <dgm:prSet presAssocID="{6F78BCD6-3226-49E5-B5D6-C11449E8942A}" presName="compositeNode" presStyleCnt="0">
        <dgm:presLayoutVars>
          <dgm:bulletEnabled val="1"/>
        </dgm:presLayoutVars>
      </dgm:prSet>
      <dgm:spPr/>
    </dgm:pt>
    <dgm:pt modelId="{A255DFD9-694F-4D3E-9A86-3C55A11B6DD8}" type="pres">
      <dgm:prSet presAssocID="{6F78BCD6-3226-49E5-B5D6-C11449E8942A}" presName="bgRect" presStyleLbl="alignNode1" presStyleIdx="2" presStyleCnt="3" custScaleY="232866" custLinFactNeighborX="-1088" custLinFactNeighborY="36726"/>
      <dgm:spPr/>
    </dgm:pt>
    <dgm:pt modelId="{60F7A94B-0927-40E7-8DAD-C56DCD2BD2EF}" type="pres">
      <dgm:prSet presAssocID="{B04A1208-1018-4539-AF0C-A09DF1819DC5}" presName="sibTransNodeRect" presStyleLbl="alignNode1" presStyleIdx="2" presStyleCnt="3" custLinFactNeighborX="-1800" custLinFactNeighborY="-30209">
        <dgm:presLayoutVars>
          <dgm:chMax val="0"/>
          <dgm:bulletEnabled val="1"/>
        </dgm:presLayoutVars>
      </dgm:prSet>
      <dgm:spPr/>
    </dgm:pt>
    <dgm:pt modelId="{F28C6149-1681-4B77-A63E-55E7748908FE}" type="pres">
      <dgm:prSet presAssocID="{6F78BCD6-3226-49E5-B5D6-C11449E8942A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EE1A952F-CC7F-44BD-BFE5-0DA646615D02}" srcId="{CB412F9E-0DAF-465B-A37E-D8DD32F5B772}" destId="{8CDF21A1-97A8-417A-9476-703696DB260A}" srcOrd="1" destOrd="0" parTransId="{1F250C63-EDF5-4A14-9B91-11B20F31A76F}" sibTransId="{1AB78D74-D384-45F7-BBD2-4AA41A93A487}"/>
    <dgm:cxn modelId="{D0753A5D-94D8-40BB-869D-1A35D9F844BC}" type="presOf" srcId="{6F78BCD6-3226-49E5-B5D6-C11449E8942A}" destId="{F28C6149-1681-4B77-A63E-55E7748908FE}" srcOrd="1" destOrd="0" presId="urn:microsoft.com/office/officeart/2016/7/layout/LinearBlockProcessNumbered"/>
    <dgm:cxn modelId="{7C3CE071-3B4B-441C-9FC8-107B3738611E}" type="presOf" srcId="{1AB78D74-D384-45F7-BBD2-4AA41A93A487}" destId="{619DD86D-AF29-495F-A8FE-FFB0CDA5D3FF}" srcOrd="0" destOrd="0" presId="urn:microsoft.com/office/officeart/2016/7/layout/LinearBlockProcessNumbered"/>
    <dgm:cxn modelId="{69D8EE7A-5C7E-4370-A240-41946EA5A892}" type="presOf" srcId="{CB412F9E-0DAF-465B-A37E-D8DD32F5B772}" destId="{4EAB35FF-E78F-4BB3-8FBB-0DA72A0307B3}" srcOrd="0" destOrd="0" presId="urn:microsoft.com/office/officeart/2016/7/layout/LinearBlockProcessNumbered"/>
    <dgm:cxn modelId="{FEB4AE8B-7CD8-4531-AA72-8971864A9430}" type="presOf" srcId="{6F78BCD6-3226-49E5-B5D6-C11449E8942A}" destId="{A255DFD9-694F-4D3E-9A86-3C55A11B6DD8}" srcOrd="0" destOrd="0" presId="urn:microsoft.com/office/officeart/2016/7/layout/LinearBlockProcessNumbered"/>
    <dgm:cxn modelId="{08F3B9B3-94A5-45A2-A9F2-587E763D4985}" type="presOf" srcId="{677E641C-252C-47A0-9E8B-2BEF007A926A}" destId="{8D034541-6E51-4D5B-AEA1-E67A2520F351}" srcOrd="0" destOrd="0" presId="urn:microsoft.com/office/officeart/2016/7/layout/LinearBlockProcessNumbered"/>
    <dgm:cxn modelId="{A2AF18C9-B7E3-4317-B1EF-DDDE9CD32A3B}" srcId="{CB412F9E-0DAF-465B-A37E-D8DD32F5B772}" destId="{677E641C-252C-47A0-9E8B-2BEF007A926A}" srcOrd="0" destOrd="0" parTransId="{C8211A43-88ED-4499-9B3E-5AE089533045}" sibTransId="{CB0E3134-610E-41B5-B453-4C76ECCE1603}"/>
    <dgm:cxn modelId="{0FDE3BCE-9BE6-46BC-B6B0-5830E414605A}" type="presOf" srcId="{CB0E3134-610E-41B5-B453-4C76ECCE1603}" destId="{FA9E896B-1A7C-401B-9CC0-A3702F2B2B6E}" srcOrd="0" destOrd="0" presId="urn:microsoft.com/office/officeart/2016/7/layout/LinearBlockProcessNumbered"/>
    <dgm:cxn modelId="{CD750CDC-A31A-4A02-8AA6-1363E0B5AE05}" type="presOf" srcId="{8CDF21A1-97A8-417A-9476-703696DB260A}" destId="{1B995ADA-3810-4A1D-A5BB-C5DFF3720407}" srcOrd="1" destOrd="0" presId="urn:microsoft.com/office/officeart/2016/7/layout/LinearBlockProcessNumbered"/>
    <dgm:cxn modelId="{100B12EA-0D6C-45F3-8B47-FC7A28BF51C0}" type="presOf" srcId="{677E641C-252C-47A0-9E8B-2BEF007A926A}" destId="{4CBB79D3-F364-46DF-8CEC-061ED6F9E353}" srcOrd="1" destOrd="0" presId="urn:microsoft.com/office/officeart/2016/7/layout/LinearBlockProcessNumbered"/>
    <dgm:cxn modelId="{D0BB7FEA-4531-4220-A957-094C547404AC}" srcId="{CB412F9E-0DAF-465B-A37E-D8DD32F5B772}" destId="{6F78BCD6-3226-49E5-B5D6-C11449E8942A}" srcOrd="2" destOrd="0" parTransId="{5AE3E13F-BA6D-49A8-890B-1394656F3379}" sibTransId="{B04A1208-1018-4539-AF0C-A09DF1819DC5}"/>
    <dgm:cxn modelId="{5BD9B2F4-CDE5-4DEE-914F-DFB7F81EB842}" type="presOf" srcId="{B04A1208-1018-4539-AF0C-A09DF1819DC5}" destId="{60F7A94B-0927-40E7-8DAD-C56DCD2BD2EF}" srcOrd="0" destOrd="0" presId="urn:microsoft.com/office/officeart/2016/7/layout/LinearBlockProcessNumbered"/>
    <dgm:cxn modelId="{9817AEF6-1D5B-4C44-A62C-5FEA07836095}" type="presOf" srcId="{8CDF21A1-97A8-417A-9476-703696DB260A}" destId="{CFC87B29-81A7-4495-97D7-84E8D8B302A4}" srcOrd="0" destOrd="0" presId="urn:microsoft.com/office/officeart/2016/7/layout/LinearBlockProcessNumbered"/>
    <dgm:cxn modelId="{0BB1AA54-2C70-44F7-8080-8E7882CDFBB8}" type="presParOf" srcId="{4EAB35FF-E78F-4BB3-8FBB-0DA72A0307B3}" destId="{C2BE25E8-BAC1-4969-8208-D7C229BC2A3D}" srcOrd="0" destOrd="0" presId="urn:microsoft.com/office/officeart/2016/7/layout/LinearBlockProcessNumbered"/>
    <dgm:cxn modelId="{1D268A35-36F1-45F0-A0FE-5BF6777E347F}" type="presParOf" srcId="{C2BE25E8-BAC1-4969-8208-D7C229BC2A3D}" destId="{8D034541-6E51-4D5B-AEA1-E67A2520F351}" srcOrd="0" destOrd="0" presId="urn:microsoft.com/office/officeart/2016/7/layout/LinearBlockProcessNumbered"/>
    <dgm:cxn modelId="{EA49FCEB-F7BD-4BCF-88CF-45DDF8063571}" type="presParOf" srcId="{C2BE25E8-BAC1-4969-8208-D7C229BC2A3D}" destId="{FA9E896B-1A7C-401B-9CC0-A3702F2B2B6E}" srcOrd="1" destOrd="0" presId="urn:microsoft.com/office/officeart/2016/7/layout/LinearBlockProcessNumbered"/>
    <dgm:cxn modelId="{01550C75-E2F2-41E9-B288-FDD45FE26022}" type="presParOf" srcId="{C2BE25E8-BAC1-4969-8208-D7C229BC2A3D}" destId="{4CBB79D3-F364-46DF-8CEC-061ED6F9E353}" srcOrd="2" destOrd="0" presId="urn:microsoft.com/office/officeart/2016/7/layout/LinearBlockProcessNumbered"/>
    <dgm:cxn modelId="{817EE1E3-93E3-4B40-8BE3-8ABFFA62E414}" type="presParOf" srcId="{4EAB35FF-E78F-4BB3-8FBB-0DA72A0307B3}" destId="{061479A0-C90C-4295-91EB-1C838E1E5C26}" srcOrd="1" destOrd="0" presId="urn:microsoft.com/office/officeart/2016/7/layout/LinearBlockProcessNumbered"/>
    <dgm:cxn modelId="{958E4A2B-1603-46C0-9DFA-04A6A1CFE3D4}" type="presParOf" srcId="{4EAB35FF-E78F-4BB3-8FBB-0DA72A0307B3}" destId="{93898B72-7CE7-4F11-A86F-ADDD64C9AE36}" srcOrd="2" destOrd="0" presId="urn:microsoft.com/office/officeart/2016/7/layout/LinearBlockProcessNumbered"/>
    <dgm:cxn modelId="{7EC0378E-E417-45E3-A9B7-7A2FA1609407}" type="presParOf" srcId="{93898B72-7CE7-4F11-A86F-ADDD64C9AE36}" destId="{CFC87B29-81A7-4495-97D7-84E8D8B302A4}" srcOrd="0" destOrd="0" presId="urn:microsoft.com/office/officeart/2016/7/layout/LinearBlockProcessNumbered"/>
    <dgm:cxn modelId="{41749E98-260E-4543-A825-58F8C11FCE96}" type="presParOf" srcId="{93898B72-7CE7-4F11-A86F-ADDD64C9AE36}" destId="{619DD86D-AF29-495F-A8FE-FFB0CDA5D3FF}" srcOrd="1" destOrd="0" presId="urn:microsoft.com/office/officeart/2016/7/layout/LinearBlockProcessNumbered"/>
    <dgm:cxn modelId="{B8307240-D3D0-4191-AFB5-07CA4F574C28}" type="presParOf" srcId="{93898B72-7CE7-4F11-A86F-ADDD64C9AE36}" destId="{1B995ADA-3810-4A1D-A5BB-C5DFF3720407}" srcOrd="2" destOrd="0" presId="urn:microsoft.com/office/officeart/2016/7/layout/LinearBlockProcessNumbered"/>
    <dgm:cxn modelId="{C9C4C618-4486-42B6-B05D-74D974726668}" type="presParOf" srcId="{4EAB35FF-E78F-4BB3-8FBB-0DA72A0307B3}" destId="{3B719D67-4213-43F9-A1B7-F3BF0380A3A0}" srcOrd="3" destOrd="0" presId="urn:microsoft.com/office/officeart/2016/7/layout/LinearBlockProcessNumbered"/>
    <dgm:cxn modelId="{9202A80F-5B14-4401-B31C-4F6B008E2F57}" type="presParOf" srcId="{4EAB35FF-E78F-4BB3-8FBB-0DA72A0307B3}" destId="{57D46CFA-32A0-4E7E-9C8A-456FB016196B}" srcOrd="4" destOrd="0" presId="urn:microsoft.com/office/officeart/2016/7/layout/LinearBlockProcessNumbered"/>
    <dgm:cxn modelId="{4BBD8989-7A93-4617-9C04-1C291FFD3D49}" type="presParOf" srcId="{57D46CFA-32A0-4E7E-9C8A-456FB016196B}" destId="{A255DFD9-694F-4D3E-9A86-3C55A11B6DD8}" srcOrd="0" destOrd="0" presId="urn:microsoft.com/office/officeart/2016/7/layout/LinearBlockProcessNumbered"/>
    <dgm:cxn modelId="{FC2BA35C-B33B-4C8B-81F8-630CE3B1AF85}" type="presParOf" srcId="{57D46CFA-32A0-4E7E-9C8A-456FB016196B}" destId="{60F7A94B-0927-40E7-8DAD-C56DCD2BD2EF}" srcOrd="1" destOrd="0" presId="urn:microsoft.com/office/officeart/2016/7/layout/LinearBlockProcessNumbered"/>
    <dgm:cxn modelId="{FAE6B618-E4D3-4E0B-A8DF-FC5421AD7C38}" type="presParOf" srcId="{57D46CFA-32A0-4E7E-9C8A-456FB016196B}" destId="{F28C6149-1681-4B77-A63E-55E7748908FE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F2F595-1D1C-40B0-AF77-0C29EAEE5E8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28AD41-4CD6-47B9-B60E-B67BF4D24B90}">
      <dgm:prSet phldrT="[Text]"/>
      <dgm:spPr/>
      <dgm:t>
        <a:bodyPr/>
        <a:lstStyle/>
        <a:p>
          <a:r>
            <a:rPr lang="en-US" dirty="0">
              <a:latin typeface="Karla Medium" panose="020B0004030503030003" pitchFamily="34" charset="0"/>
            </a:rPr>
            <a:t>Prospects / Donors</a:t>
          </a:r>
        </a:p>
      </dgm:t>
    </dgm:pt>
    <dgm:pt modelId="{E15CDD76-34FE-404C-B03C-A894900906A3}" type="parTrans" cxnId="{8C5C6203-1F8F-4C2B-8C9E-076FAF26533C}">
      <dgm:prSet/>
      <dgm:spPr/>
      <dgm:t>
        <a:bodyPr/>
        <a:lstStyle/>
        <a:p>
          <a:endParaRPr lang="en-US"/>
        </a:p>
      </dgm:t>
    </dgm:pt>
    <dgm:pt modelId="{0B20822F-217B-4BED-945E-7E6E4660FA75}" type="sibTrans" cxnId="{8C5C6203-1F8F-4C2B-8C9E-076FAF26533C}">
      <dgm:prSet/>
      <dgm:spPr/>
      <dgm:t>
        <a:bodyPr/>
        <a:lstStyle/>
        <a:p>
          <a:endParaRPr lang="en-US"/>
        </a:p>
      </dgm:t>
    </dgm:pt>
    <dgm:pt modelId="{0BAE18F6-823F-4179-94DE-9E82108783FA}">
      <dgm:prSet phldrT="[Text]"/>
      <dgm:spPr/>
      <dgm:t>
        <a:bodyPr/>
        <a:lstStyle/>
        <a:p>
          <a:r>
            <a:rPr lang="en-US" dirty="0">
              <a:latin typeface="Karla Medium" panose="020B0004030503030003" pitchFamily="34" charset="0"/>
            </a:rPr>
            <a:t>Advancement Team</a:t>
          </a:r>
        </a:p>
      </dgm:t>
    </dgm:pt>
    <dgm:pt modelId="{9C219AEE-8300-4DEE-A10E-A00405E75777}" type="parTrans" cxnId="{17897C7A-971A-42C4-8B0A-5699B8EE2E96}">
      <dgm:prSet/>
      <dgm:spPr/>
      <dgm:t>
        <a:bodyPr/>
        <a:lstStyle/>
        <a:p>
          <a:endParaRPr lang="en-US"/>
        </a:p>
      </dgm:t>
    </dgm:pt>
    <dgm:pt modelId="{45EA1730-9BF5-4BD6-9BCB-B5C1F2FF9FF7}" type="sibTrans" cxnId="{17897C7A-971A-42C4-8B0A-5699B8EE2E96}">
      <dgm:prSet/>
      <dgm:spPr/>
      <dgm:t>
        <a:bodyPr/>
        <a:lstStyle/>
        <a:p>
          <a:endParaRPr lang="en-US"/>
        </a:p>
      </dgm:t>
    </dgm:pt>
    <dgm:pt modelId="{B7DD5BD1-390C-4D48-8899-086B8FA820AB}">
      <dgm:prSet phldrT="[Text]"/>
      <dgm:spPr/>
      <dgm:t>
        <a:bodyPr/>
        <a:lstStyle/>
        <a:p>
          <a:r>
            <a:rPr lang="en-US" dirty="0">
              <a:latin typeface="Karla Medium" panose="020B0004030503030003" pitchFamily="34" charset="0"/>
            </a:rPr>
            <a:t>Board</a:t>
          </a:r>
        </a:p>
      </dgm:t>
    </dgm:pt>
    <dgm:pt modelId="{90A99741-EE8E-45BB-B4C3-2321FFC62899}" type="parTrans" cxnId="{D3D9F247-1BF9-4299-9A26-D782FC7B99C5}">
      <dgm:prSet/>
      <dgm:spPr/>
      <dgm:t>
        <a:bodyPr/>
        <a:lstStyle/>
        <a:p>
          <a:endParaRPr lang="en-US"/>
        </a:p>
      </dgm:t>
    </dgm:pt>
    <dgm:pt modelId="{B1D5C9E2-EB56-4E0D-A6AD-9729115BDEF0}" type="sibTrans" cxnId="{D3D9F247-1BF9-4299-9A26-D782FC7B99C5}">
      <dgm:prSet/>
      <dgm:spPr/>
      <dgm:t>
        <a:bodyPr/>
        <a:lstStyle/>
        <a:p>
          <a:endParaRPr lang="en-US"/>
        </a:p>
      </dgm:t>
    </dgm:pt>
    <dgm:pt modelId="{F07E0520-44CF-4D84-B6C3-1DE4D67211F6}">
      <dgm:prSet phldrT="[Text]"/>
      <dgm:spPr/>
      <dgm:t>
        <a:bodyPr/>
        <a:lstStyle/>
        <a:p>
          <a:r>
            <a:rPr lang="en-US" dirty="0">
              <a:latin typeface="Karla Medium" panose="020B0004030503030003" pitchFamily="34" charset="0"/>
            </a:rPr>
            <a:t>President</a:t>
          </a:r>
        </a:p>
      </dgm:t>
    </dgm:pt>
    <dgm:pt modelId="{1061A154-04F8-4B95-90F2-F2F614331FC9}" type="parTrans" cxnId="{352E2892-3EE7-4ED0-804A-7E995EB35D58}">
      <dgm:prSet/>
      <dgm:spPr/>
      <dgm:t>
        <a:bodyPr/>
        <a:lstStyle/>
        <a:p>
          <a:endParaRPr lang="en-US"/>
        </a:p>
      </dgm:t>
    </dgm:pt>
    <dgm:pt modelId="{005F718F-5871-4228-862D-70A987EF8595}" type="sibTrans" cxnId="{352E2892-3EE7-4ED0-804A-7E995EB35D58}">
      <dgm:prSet/>
      <dgm:spPr/>
      <dgm:t>
        <a:bodyPr/>
        <a:lstStyle/>
        <a:p>
          <a:endParaRPr lang="en-US"/>
        </a:p>
      </dgm:t>
    </dgm:pt>
    <dgm:pt modelId="{DA1B1BED-FD93-473D-B6CC-EE7D350EDDBD}">
      <dgm:prSet phldrT="[Text]"/>
      <dgm:spPr/>
      <dgm:t>
        <a:bodyPr/>
        <a:lstStyle/>
        <a:p>
          <a:r>
            <a:rPr lang="en-US" dirty="0">
              <a:latin typeface="Karla Medium" panose="020B0004030503030003" pitchFamily="34" charset="0"/>
            </a:rPr>
            <a:t>Provost/Deans/Campus Community</a:t>
          </a:r>
        </a:p>
      </dgm:t>
    </dgm:pt>
    <dgm:pt modelId="{5725B6E3-5F5C-4868-96F1-D032F6629350}" type="parTrans" cxnId="{904967DD-892B-407F-8879-B1767ED35B98}">
      <dgm:prSet/>
      <dgm:spPr/>
      <dgm:t>
        <a:bodyPr/>
        <a:lstStyle/>
        <a:p>
          <a:endParaRPr lang="en-US"/>
        </a:p>
      </dgm:t>
    </dgm:pt>
    <dgm:pt modelId="{8525F4F1-A152-476A-9771-39E0E806D819}" type="sibTrans" cxnId="{904967DD-892B-407F-8879-B1767ED35B98}">
      <dgm:prSet/>
      <dgm:spPr/>
      <dgm:t>
        <a:bodyPr/>
        <a:lstStyle/>
        <a:p>
          <a:endParaRPr lang="en-US"/>
        </a:p>
      </dgm:t>
    </dgm:pt>
    <dgm:pt modelId="{AC3A1DB5-88D8-40DC-B9C4-683FB2CCF3BD}" type="pres">
      <dgm:prSet presAssocID="{A3F2F595-1D1C-40B0-AF77-0C29EAEE5E8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5AEB728-46D7-4EDB-9AA3-70D6CA76ECA1}" type="pres">
      <dgm:prSet presAssocID="{5128AD41-4CD6-47B9-B60E-B67BF4D24B90}" presName="centerShape" presStyleLbl="node0" presStyleIdx="0" presStyleCnt="1"/>
      <dgm:spPr/>
    </dgm:pt>
    <dgm:pt modelId="{50B2EEA9-2090-4044-BBD1-F4480EB183B1}" type="pres">
      <dgm:prSet presAssocID="{9C219AEE-8300-4DEE-A10E-A00405E75777}" presName="parTrans" presStyleLbl="bgSibTrans2D1" presStyleIdx="0" presStyleCnt="4"/>
      <dgm:spPr/>
    </dgm:pt>
    <dgm:pt modelId="{25877B54-C64C-472A-B64E-229C3FF1BC06}" type="pres">
      <dgm:prSet presAssocID="{0BAE18F6-823F-4179-94DE-9E82108783FA}" presName="node" presStyleLbl="node1" presStyleIdx="0" presStyleCnt="4">
        <dgm:presLayoutVars>
          <dgm:bulletEnabled val="1"/>
        </dgm:presLayoutVars>
      </dgm:prSet>
      <dgm:spPr/>
    </dgm:pt>
    <dgm:pt modelId="{DCB776D7-BB37-48EC-A275-D3A5ED3EF496}" type="pres">
      <dgm:prSet presAssocID="{90A99741-EE8E-45BB-B4C3-2321FFC62899}" presName="parTrans" presStyleLbl="bgSibTrans2D1" presStyleIdx="1" presStyleCnt="4"/>
      <dgm:spPr/>
    </dgm:pt>
    <dgm:pt modelId="{D87BEDCC-A748-44E5-8C66-88062CED29B2}" type="pres">
      <dgm:prSet presAssocID="{B7DD5BD1-390C-4D48-8899-086B8FA820AB}" presName="node" presStyleLbl="node1" presStyleIdx="1" presStyleCnt="4">
        <dgm:presLayoutVars>
          <dgm:bulletEnabled val="1"/>
        </dgm:presLayoutVars>
      </dgm:prSet>
      <dgm:spPr/>
    </dgm:pt>
    <dgm:pt modelId="{576E61C0-4E71-4F5A-9B95-C04FFA5A81B8}" type="pres">
      <dgm:prSet presAssocID="{1061A154-04F8-4B95-90F2-F2F614331FC9}" presName="parTrans" presStyleLbl="bgSibTrans2D1" presStyleIdx="2" presStyleCnt="4"/>
      <dgm:spPr/>
    </dgm:pt>
    <dgm:pt modelId="{B1AD1ECB-FCE1-4A37-96F8-F45661B2FCE3}" type="pres">
      <dgm:prSet presAssocID="{F07E0520-44CF-4D84-B6C3-1DE4D67211F6}" presName="node" presStyleLbl="node1" presStyleIdx="2" presStyleCnt="4">
        <dgm:presLayoutVars>
          <dgm:bulletEnabled val="1"/>
        </dgm:presLayoutVars>
      </dgm:prSet>
      <dgm:spPr/>
    </dgm:pt>
    <dgm:pt modelId="{2F64D3EA-B348-48DC-974B-59875372B66E}" type="pres">
      <dgm:prSet presAssocID="{5725B6E3-5F5C-4868-96F1-D032F6629350}" presName="parTrans" presStyleLbl="bgSibTrans2D1" presStyleIdx="3" presStyleCnt="4"/>
      <dgm:spPr/>
    </dgm:pt>
    <dgm:pt modelId="{3D11FB49-44BE-42C6-9077-700EA57188D5}" type="pres">
      <dgm:prSet presAssocID="{DA1B1BED-FD93-473D-B6CC-EE7D350EDDBD}" presName="node" presStyleLbl="node1" presStyleIdx="3" presStyleCnt="4">
        <dgm:presLayoutVars>
          <dgm:bulletEnabled val="1"/>
        </dgm:presLayoutVars>
      </dgm:prSet>
      <dgm:spPr/>
    </dgm:pt>
  </dgm:ptLst>
  <dgm:cxnLst>
    <dgm:cxn modelId="{8C5C6203-1F8F-4C2B-8C9E-076FAF26533C}" srcId="{A3F2F595-1D1C-40B0-AF77-0C29EAEE5E8C}" destId="{5128AD41-4CD6-47B9-B60E-B67BF4D24B90}" srcOrd="0" destOrd="0" parTransId="{E15CDD76-34FE-404C-B03C-A894900906A3}" sibTransId="{0B20822F-217B-4BED-945E-7E6E4660FA75}"/>
    <dgm:cxn modelId="{0B04B72D-3D66-41EA-8BE7-89489989A064}" type="presOf" srcId="{B7DD5BD1-390C-4D48-8899-086B8FA820AB}" destId="{D87BEDCC-A748-44E5-8C66-88062CED29B2}" srcOrd="0" destOrd="0" presId="urn:microsoft.com/office/officeart/2005/8/layout/radial4"/>
    <dgm:cxn modelId="{29AAE332-9D1A-460A-903C-4B8947E188C0}" type="presOf" srcId="{F07E0520-44CF-4D84-B6C3-1DE4D67211F6}" destId="{B1AD1ECB-FCE1-4A37-96F8-F45661B2FCE3}" srcOrd="0" destOrd="0" presId="urn:microsoft.com/office/officeart/2005/8/layout/radial4"/>
    <dgm:cxn modelId="{F2062133-3CE2-4C27-9A42-8CAC9DEB9611}" type="presOf" srcId="{DA1B1BED-FD93-473D-B6CC-EE7D350EDDBD}" destId="{3D11FB49-44BE-42C6-9077-700EA57188D5}" srcOrd="0" destOrd="0" presId="urn:microsoft.com/office/officeart/2005/8/layout/radial4"/>
    <dgm:cxn modelId="{80659939-5EF1-4509-BA5B-B0E216658C3F}" type="presOf" srcId="{5725B6E3-5F5C-4868-96F1-D032F6629350}" destId="{2F64D3EA-B348-48DC-974B-59875372B66E}" srcOrd="0" destOrd="0" presId="urn:microsoft.com/office/officeart/2005/8/layout/radial4"/>
    <dgm:cxn modelId="{D3D9F247-1BF9-4299-9A26-D782FC7B99C5}" srcId="{5128AD41-4CD6-47B9-B60E-B67BF4D24B90}" destId="{B7DD5BD1-390C-4D48-8899-086B8FA820AB}" srcOrd="1" destOrd="0" parTransId="{90A99741-EE8E-45BB-B4C3-2321FFC62899}" sibTransId="{B1D5C9E2-EB56-4E0D-A6AD-9729115BDEF0}"/>
    <dgm:cxn modelId="{17897C7A-971A-42C4-8B0A-5699B8EE2E96}" srcId="{5128AD41-4CD6-47B9-B60E-B67BF4D24B90}" destId="{0BAE18F6-823F-4179-94DE-9E82108783FA}" srcOrd="0" destOrd="0" parTransId="{9C219AEE-8300-4DEE-A10E-A00405E75777}" sibTransId="{45EA1730-9BF5-4BD6-9BCB-B5C1F2FF9FF7}"/>
    <dgm:cxn modelId="{BEBF9785-D90A-4881-A10C-0304A39ED61C}" type="presOf" srcId="{A3F2F595-1D1C-40B0-AF77-0C29EAEE5E8C}" destId="{AC3A1DB5-88D8-40DC-B9C4-683FB2CCF3BD}" srcOrd="0" destOrd="0" presId="urn:microsoft.com/office/officeart/2005/8/layout/radial4"/>
    <dgm:cxn modelId="{F783A78E-0D24-44B9-9BAD-D779A722DA21}" type="presOf" srcId="{9C219AEE-8300-4DEE-A10E-A00405E75777}" destId="{50B2EEA9-2090-4044-BBD1-F4480EB183B1}" srcOrd="0" destOrd="0" presId="urn:microsoft.com/office/officeart/2005/8/layout/radial4"/>
    <dgm:cxn modelId="{352E2892-3EE7-4ED0-804A-7E995EB35D58}" srcId="{5128AD41-4CD6-47B9-B60E-B67BF4D24B90}" destId="{F07E0520-44CF-4D84-B6C3-1DE4D67211F6}" srcOrd="2" destOrd="0" parTransId="{1061A154-04F8-4B95-90F2-F2F614331FC9}" sibTransId="{005F718F-5871-4228-862D-70A987EF8595}"/>
    <dgm:cxn modelId="{B4EC9BCE-E140-4FBA-A787-2DBA6AC95A3D}" type="presOf" srcId="{5128AD41-4CD6-47B9-B60E-B67BF4D24B90}" destId="{75AEB728-46D7-4EDB-9AA3-70D6CA76ECA1}" srcOrd="0" destOrd="0" presId="urn:microsoft.com/office/officeart/2005/8/layout/radial4"/>
    <dgm:cxn modelId="{FFA61FD3-39C3-43DB-93C2-97E97C628561}" type="presOf" srcId="{90A99741-EE8E-45BB-B4C3-2321FFC62899}" destId="{DCB776D7-BB37-48EC-A275-D3A5ED3EF496}" srcOrd="0" destOrd="0" presId="urn:microsoft.com/office/officeart/2005/8/layout/radial4"/>
    <dgm:cxn modelId="{355247D3-AA7F-4298-9EE4-733A19C90287}" type="presOf" srcId="{0BAE18F6-823F-4179-94DE-9E82108783FA}" destId="{25877B54-C64C-472A-B64E-229C3FF1BC06}" srcOrd="0" destOrd="0" presId="urn:microsoft.com/office/officeart/2005/8/layout/radial4"/>
    <dgm:cxn modelId="{904967DD-892B-407F-8879-B1767ED35B98}" srcId="{5128AD41-4CD6-47B9-B60E-B67BF4D24B90}" destId="{DA1B1BED-FD93-473D-B6CC-EE7D350EDDBD}" srcOrd="3" destOrd="0" parTransId="{5725B6E3-5F5C-4868-96F1-D032F6629350}" sibTransId="{8525F4F1-A152-476A-9771-39E0E806D819}"/>
    <dgm:cxn modelId="{5B0A28F2-4746-41FD-BABF-D1BFE55CF44B}" type="presOf" srcId="{1061A154-04F8-4B95-90F2-F2F614331FC9}" destId="{576E61C0-4E71-4F5A-9B95-C04FFA5A81B8}" srcOrd="0" destOrd="0" presId="urn:microsoft.com/office/officeart/2005/8/layout/radial4"/>
    <dgm:cxn modelId="{97149C19-E2A0-49C4-A81A-A3E41A6B01B2}" type="presParOf" srcId="{AC3A1DB5-88D8-40DC-B9C4-683FB2CCF3BD}" destId="{75AEB728-46D7-4EDB-9AA3-70D6CA76ECA1}" srcOrd="0" destOrd="0" presId="urn:microsoft.com/office/officeart/2005/8/layout/radial4"/>
    <dgm:cxn modelId="{8D9C9091-BA55-49F7-B93D-5404FB9FD96B}" type="presParOf" srcId="{AC3A1DB5-88D8-40DC-B9C4-683FB2CCF3BD}" destId="{50B2EEA9-2090-4044-BBD1-F4480EB183B1}" srcOrd="1" destOrd="0" presId="urn:microsoft.com/office/officeart/2005/8/layout/radial4"/>
    <dgm:cxn modelId="{1D480131-41CF-46A1-8569-8CE013281D04}" type="presParOf" srcId="{AC3A1DB5-88D8-40DC-B9C4-683FB2CCF3BD}" destId="{25877B54-C64C-472A-B64E-229C3FF1BC06}" srcOrd="2" destOrd="0" presId="urn:microsoft.com/office/officeart/2005/8/layout/radial4"/>
    <dgm:cxn modelId="{FAF65B67-B412-49A1-BB48-8B9D0E860328}" type="presParOf" srcId="{AC3A1DB5-88D8-40DC-B9C4-683FB2CCF3BD}" destId="{DCB776D7-BB37-48EC-A275-D3A5ED3EF496}" srcOrd="3" destOrd="0" presId="urn:microsoft.com/office/officeart/2005/8/layout/radial4"/>
    <dgm:cxn modelId="{D29C84F8-CD2E-498D-926A-557FCD8AD714}" type="presParOf" srcId="{AC3A1DB5-88D8-40DC-B9C4-683FB2CCF3BD}" destId="{D87BEDCC-A748-44E5-8C66-88062CED29B2}" srcOrd="4" destOrd="0" presId="urn:microsoft.com/office/officeart/2005/8/layout/radial4"/>
    <dgm:cxn modelId="{5C9BCA3C-024E-4485-8D80-B6927CE8ED88}" type="presParOf" srcId="{AC3A1DB5-88D8-40DC-B9C4-683FB2CCF3BD}" destId="{576E61C0-4E71-4F5A-9B95-C04FFA5A81B8}" srcOrd="5" destOrd="0" presId="urn:microsoft.com/office/officeart/2005/8/layout/radial4"/>
    <dgm:cxn modelId="{01F569C7-CF34-488B-AF9C-94229A08981A}" type="presParOf" srcId="{AC3A1DB5-88D8-40DC-B9C4-683FB2CCF3BD}" destId="{B1AD1ECB-FCE1-4A37-96F8-F45661B2FCE3}" srcOrd="6" destOrd="0" presId="urn:microsoft.com/office/officeart/2005/8/layout/radial4"/>
    <dgm:cxn modelId="{49FB5551-5665-4C13-957C-C2D98B8D8310}" type="presParOf" srcId="{AC3A1DB5-88D8-40DC-B9C4-683FB2CCF3BD}" destId="{2F64D3EA-B348-48DC-974B-59875372B66E}" srcOrd="7" destOrd="0" presId="urn:microsoft.com/office/officeart/2005/8/layout/radial4"/>
    <dgm:cxn modelId="{E7D888E6-06C9-4E03-AD98-5AB866F8C307}" type="presParOf" srcId="{AC3A1DB5-88D8-40DC-B9C4-683FB2CCF3BD}" destId="{3D11FB49-44BE-42C6-9077-700EA57188D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A4304-C9B6-41E3-BC85-793534F00D5E}">
      <dsp:nvSpPr>
        <dsp:cNvPr id="0" name=""/>
        <dsp:cNvSpPr/>
      </dsp:nvSpPr>
      <dsp:spPr>
        <a:xfrm>
          <a:off x="0" y="31527"/>
          <a:ext cx="6230850" cy="108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0502A-6A20-4124-BFD8-4305704FA6E4}">
      <dsp:nvSpPr>
        <dsp:cNvPr id="0" name=""/>
        <dsp:cNvSpPr/>
      </dsp:nvSpPr>
      <dsp:spPr>
        <a:xfrm>
          <a:off x="499177" y="301528"/>
          <a:ext cx="5445908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solidFill>
                <a:schemeClr val="bg1"/>
              </a:solidFill>
              <a:latin typeface="Karla ExtraBold" panose="020B0004030503030003" pitchFamily="34" charset="0"/>
            </a:rPr>
            <a:t>QUIET PHASE</a:t>
          </a:r>
        </a:p>
      </dsp:txBody>
      <dsp:txXfrm>
        <a:off x="499177" y="301528"/>
        <a:ext cx="5445908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34541-6E51-4D5B-AEA1-E67A2520F351}">
      <dsp:nvSpPr>
        <dsp:cNvPr id="0" name=""/>
        <dsp:cNvSpPr/>
      </dsp:nvSpPr>
      <dsp:spPr>
        <a:xfrm>
          <a:off x="2550" y="-80379"/>
          <a:ext cx="2219280" cy="6059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67" tIns="0" rIns="21586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Karla Medium" panose="020B0004030503030003" pitchFamily="34" charset="0"/>
              <a:ea typeface="FangSong" panose="020B0503020204020204" pitchFamily="49" charset="-122"/>
            </a:rPr>
            <a:t>Michigan Tech invited approximately 60+ stakeholders across various constituencies to participate. </a:t>
          </a:r>
          <a:endParaRPr lang="en-US" sz="1500" kern="1200" dirty="0">
            <a:latin typeface="Karla Medium" panose="020B0004030503030003" pitchFamily="34" charset="0"/>
            <a:ea typeface="FangSong" panose="020B0503020204020204" pitchFamily="49" charset="-122"/>
          </a:endParaRPr>
        </a:p>
      </dsp:txBody>
      <dsp:txXfrm>
        <a:off x="2550" y="2343331"/>
        <a:ext cx="2219280" cy="3635566"/>
      </dsp:txXfrm>
    </dsp:sp>
    <dsp:sp modelId="{FA9E896B-1A7C-401B-9CC0-A3702F2B2B6E}">
      <dsp:nvSpPr>
        <dsp:cNvPr id="0" name=""/>
        <dsp:cNvSpPr/>
      </dsp:nvSpPr>
      <dsp:spPr>
        <a:xfrm>
          <a:off x="4" y="1344910"/>
          <a:ext cx="2185385" cy="1048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67" tIns="165100" rIns="215867" bIns="16510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01</a:t>
          </a:r>
        </a:p>
      </dsp:txBody>
      <dsp:txXfrm>
        <a:off x="4" y="1344910"/>
        <a:ext cx="2185385" cy="1048984"/>
      </dsp:txXfrm>
    </dsp:sp>
    <dsp:sp modelId="{CFC87B29-81A7-4495-97D7-84E8D8B302A4}">
      <dsp:nvSpPr>
        <dsp:cNvPr id="0" name=""/>
        <dsp:cNvSpPr/>
      </dsp:nvSpPr>
      <dsp:spPr>
        <a:xfrm>
          <a:off x="2378850" y="-80379"/>
          <a:ext cx="2185385" cy="6083036"/>
        </a:xfrm>
        <a:prstGeom prst="rect">
          <a:avLst/>
        </a:prstGeom>
        <a:solidFill>
          <a:schemeClr val="accent2">
            <a:hueOff val="-4222502"/>
            <a:satOff val="9025"/>
            <a:lumOff val="2451"/>
            <a:alphaOff val="0"/>
          </a:schemeClr>
        </a:solidFill>
        <a:ln w="12700" cap="flat" cmpd="sng" algn="ctr">
          <a:solidFill>
            <a:schemeClr val="accent2">
              <a:hueOff val="-4222502"/>
              <a:satOff val="9025"/>
              <a:lumOff val="2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67" tIns="0" rIns="21586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Karla Medium" panose="020B0004030503030003" pitchFamily="34" charset="0"/>
            </a:rPr>
            <a:t>From this group, CCS conducted 27 interviews with 29 individuals. </a:t>
          </a:r>
          <a:endParaRPr lang="en-US" sz="1800" kern="1200" dirty="0">
            <a:latin typeface="Karla Medium" panose="020B0004030503030003" pitchFamily="34" charset="0"/>
          </a:endParaRPr>
        </a:p>
      </dsp:txBody>
      <dsp:txXfrm>
        <a:off x="2378850" y="2352835"/>
        <a:ext cx="2185385" cy="3649822"/>
      </dsp:txXfrm>
    </dsp:sp>
    <dsp:sp modelId="{619DD86D-AF29-495F-A8FE-FFB0CDA5D3FF}">
      <dsp:nvSpPr>
        <dsp:cNvPr id="0" name=""/>
        <dsp:cNvSpPr/>
      </dsp:nvSpPr>
      <dsp:spPr>
        <a:xfrm>
          <a:off x="2354767" y="1344905"/>
          <a:ext cx="2185385" cy="1048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67" tIns="165100" rIns="215867" bIns="16510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02</a:t>
          </a:r>
          <a:endParaRPr lang="en-US" sz="5100" kern="1200" dirty="0"/>
        </a:p>
      </dsp:txBody>
      <dsp:txXfrm>
        <a:off x="2354767" y="1344905"/>
        <a:ext cx="2185385" cy="1048984"/>
      </dsp:txXfrm>
    </dsp:sp>
    <dsp:sp modelId="{A255DFD9-694F-4D3E-9A86-3C55A11B6DD8}">
      <dsp:nvSpPr>
        <dsp:cNvPr id="0" name=""/>
        <dsp:cNvSpPr/>
      </dsp:nvSpPr>
      <dsp:spPr>
        <a:xfrm>
          <a:off x="4735592" y="-80379"/>
          <a:ext cx="2185385" cy="6106822"/>
        </a:xfrm>
        <a:prstGeom prst="rect">
          <a:avLst/>
        </a:prstGeom>
        <a:solidFill>
          <a:schemeClr val="accent2">
            <a:hueOff val="-8445004"/>
            <a:satOff val="18051"/>
            <a:lumOff val="4902"/>
            <a:alphaOff val="0"/>
          </a:schemeClr>
        </a:solidFill>
        <a:ln w="12700" cap="flat" cmpd="sng" algn="ctr">
          <a:solidFill>
            <a:schemeClr val="accent2">
              <a:hueOff val="-8445004"/>
              <a:satOff val="18051"/>
              <a:lumOff val="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67" tIns="0" rIns="215867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Karla Medium" panose="020B0004030503030003" pitchFamily="34" charset="0"/>
            </a:rPr>
            <a:t>Participants included current and former members of the Board of Trustees, members of the Michigan Tech Fund Board, and many current and former members of advisory boards for specific schools.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4735592" y="2362349"/>
        <a:ext cx="2185385" cy="3664093"/>
      </dsp:txXfrm>
    </dsp:sp>
    <dsp:sp modelId="{60F7A94B-0927-40E7-8DAD-C56DCD2BD2EF}">
      <dsp:nvSpPr>
        <dsp:cNvPr id="0" name=""/>
        <dsp:cNvSpPr/>
      </dsp:nvSpPr>
      <dsp:spPr>
        <a:xfrm>
          <a:off x="4720032" y="1344913"/>
          <a:ext cx="2185385" cy="1048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67" tIns="165100" rIns="215867" bIns="16510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03</a:t>
          </a:r>
          <a:endParaRPr lang="en-US" sz="5100" kern="1200" dirty="0"/>
        </a:p>
      </dsp:txBody>
      <dsp:txXfrm>
        <a:off x="4720032" y="1344913"/>
        <a:ext cx="2185385" cy="1048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EB728-46D7-4EDB-9AA3-70D6CA76ECA1}">
      <dsp:nvSpPr>
        <dsp:cNvPr id="0" name=""/>
        <dsp:cNvSpPr/>
      </dsp:nvSpPr>
      <dsp:spPr>
        <a:xfrm>
          <a:off x="2966719" y="2897283"/>
          <a:ext cx="2194560" cy="2194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Karla Medium" panose="020B0004030503030003" pitchFamily="34" charset="0"/>
            </a:rPr>
            <a:t>Prospects / Donors</a:t>
          </a:r>
        </a:p>
      </dsp:txBody>
      <dsp:txXfrm>
        <a:off x="3288105" y="3218669"/>
        <a:ext cx="1551788" cy="1551788"/>
      </dsp:txXfrm>
    </dsp:sp>
    <dsp:sp modelId="{50B2EEA9-2090-4044-BBD1-F4480EB183B1}">
      <dsp:nvSpPr>
        <dsp:cNvPr id="0" name=""/>
        <dsp:cNvSpPr/>
      </dsp:nvSpPr>
      <dsp:spPr>
        <a:xfrm rot="11700000">
          <a:off x="1011106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77B54-C64C-472A-B64E-229C3FF1BC06}">
      <dsp:nvSpPr>
        <dsp:cNvPr id="0" name=""/>
        <dsp:cNvSpPr/>
      </dsp:nvSpPr>
      <dsp:spPr>
        <a:xfrm>
          <a:off x="1365" y="2351365"/>
          <a:ext cx="2084832" cy="1667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Karla Medium" panose="020B0004030503030003" pitchFamily="34" charset="0"/>
            </a:rPr>
            <a:t>Advancement Team</a:t>
          </a:r>
        </a:p>
      </dsp:txBody>
      <dsp:txXfrm>
        <a:off x="50215" y="2400215"/>
        <a:ext cx="1987132" cy="1570165"/>
      </dsp:txXfrm>
    </dsp:sp>
    <dsp:sp modelId="{DCB776D7-BB37-48EC-A275-D3A5ED3EF496}">
      <dsp:nvSpPr>
        <dsp:cNvPr id="0" name=""/>
        <dsp:cNvSpPr/>
      </dsp:nvSpPr>
      <dsp:spPr>
        <a:xfrm rot="14700000">
          <a:off x="218890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BEDCC-A748-44E5-8C66-88062CED29B2}">
      <dsp:nvSpPr>
        <dsp:cNvPr id="0" name=""/>
        <dsp:cNvSpPr/>
      </dsp:nvSpPr>
      <dsp:spPr>
        <a:xfrm>
          <a:off x="1700157" y="326823"/>
          <a:ext cx="2084832" cy="1667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Karla Medium" panose="020B0004030503030003" pitchFamily="34" charset="0"/>
            </a:rPr>
            <a:t>Board</a:t>
          </a:r>
        </a:p>
      </dsp:txBody>
      <dsp:txXfrm>
        <a:off x="1749007" y="375673"/>
        <a:ext cx="1987132" cy="1570165"/>
      </dsp:txXfrm>
    </dsp:sp>
    <dsp:sp modelId="{576E61C0-4E71-4F5A-9B95-C04FFA5A81B8}">
      <dsp:nvSpPr>
        <dsp:cNvPr id="0" name=""/>
        <dsp:cNvSpPr/>
      </dsp:nvSpPr>
      <dsp:spPr>
        <a:xfrm rot="17700000">
          <a:off x="402123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D1ECB-FCE1-4A37-96F8-F45661B2FCE3}">
      <dsp:nvSpPr>
        <dsp:cNvPr id="0" name=""/>
        <dsp:cNvSpPr/>
      </dsp:nvSpPr>
      <dsp:spPr>
        <a:xfrm>
          <a:off x="4343010" y="326823"/>
          <a:ext cx="2084832" cy="1667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Karla Medium" panose="020B0004030503030003" pitchFamily="34" charset="0"/>
            </a:rPr>
            <a:t>President</a:t>
          </a:r>
        </a:p>
      </dsp:txBody>
      <dsp:txXfrm>
        <a:off x="4391860" y="375673"/>
        <a:ext cx="1987132" cy="1570165"/>
      </dsp:txXfrm>
    </dsp:sp>
    <dsp:sp modelId="{2F64D3EA-B348-48DC-974B-59875372B66E}">
      <dsp:nvSpPr>
        <dsp:cNvPr id="0" name=""/>
        <dsp:cNvSpPr/>
      </dsp:nvSpPr>
      <dsp:spPr>
        <a:xfrm rot="20700000">
          <a:off x="5199034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1FB49-44BE-42C6-9077-700EA57188D5}">
      <dsp:nvSpPr>
        <dsp:cNvPr id="0" name=""/>
        <dsp:cNvSpPr/>
      </dsp:nvSpPr>
      <dsp:spPr>
        <a:xfrm>
          <a:off x="6041802" y="2351365"/>
          <a:ext cx="2084832" cy="1667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Karla Medium" panose="020B0004030503030003" pitchFamily="34" charset="0"/>
            </a:rPr>
            <a:t>Provost/Deans/Campus Community</a:t>
          </a:r>
        </a:p>
      </dsp:txBody>
      <dsp:txXfrm>
        <a:off x="6090652" y="2400215"/>
        <a:ext cx="1987132" cy="1570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489B7C-6CD7-48D7-AF5A-5F691EBC60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CD691-1FEF-4C8E-B2C0-FDE3F0BA47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6FA55-ADFF-4EE9-87A8-07B135219FD6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19767-F9FB-44F6-AB98-5DC65DEEAF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46DA6-6882-4C10-A1A4-D6A9C60042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A8E43-AF4C-4A0A-AF16-336CDE017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20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B7E48-D8F3-43CB-8D87-1F8B09CA002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2C2E-9B95-4A84-B8A6-83B5B80E9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2C2E-9B95-4A84-B8A6-83B5B80E9B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8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roughly a third of higher-ed campaign goals dedicated to some form of endowment fundraising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2C2E-9B95-4A84-B8A6-83B5B80E9B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9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you know, some new. Recap the steps we’ve taken, where we are now, and our immediate future. Began with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2C2E-9B95-4A84-B8A6-83B5B80E9B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Adjust transparency for photo and legibility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2C2E-9B95-4A84-B8A6-83B5B80E9B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7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 successful campaign includes not just the Advancement team, but also members of the Board, Deans, the President, and the donors/volunteers themselves.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2C2E-9B95-4A84-B8A6-83B5B80E9B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8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3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F1A7A1-ED40-7525-8839-529BDAEC1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100" y="7536"/>
            <a:ext cx="122301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A7596-A489-1AD2-F8D6-0B69788F8F98}"/>
              </a:ext>
            </a:extLst>
          </p:cNvPr>
          <p:cNvSpPr/>
          <p:nvPr userDrawn="1"/>
        </p:nvSpPr>
        <p:spPr>
          <a:xfrm>
            <a:off x="431180" y="450694"/>
            <a:ext cx="11303620" cy="59566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4CF3CE-92C2-D085-DC82-76032EA2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5861" y="2590799"/>
            <a:ext cx="5524503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>
                <a:solidFill>
                  <a:srgbClr val="254A5D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EE83F3-BAD1-BDB1-CAC5-B85D06444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8822" y="3577229"/>
            <a:ext cx="5524502" cy="38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spc="130" baseline="0">
                <a:solidFill>
                  <a:srgbClr val="6B8E92"/>
                </a:solidFill>
              </a:defRPr>
            </a:lvl1pPr>
          </a:lstStyle>
          <a:p>
            <a:pPr lvl="0"/>
            <a:r>
              <a:rPr lang="en-US"/>
              <a:t>NAME | ORGANIZATION | MONTH YEAR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34287D4-1F08-F6AB-3720-D1851C557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399" y="5486400"/>
            <a:ext cx="1717201" cy="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74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937EB3-84E6-4FF1-A3E0-E960EA35D3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5340" y="5052168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 spc="130" baseline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2BF9F666-119E-42BA-8B68-016119F29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5340" y="4612323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3E9BC6B-1B4A-1AB3-5A4F-16BC16A53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" y="1564325"/>
            <a:ext cx="2721331" cy="2721331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85AEFD26-ADB1-FF1B-76A1-D47E056D4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74103" y="5052168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AAB15D45-3B63-2ACB-B9F4-E05ED45070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4103" y="4612323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ED9815D-31CB-D0FB-3D46-F45F9D933F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65963" y="1564325"/>
            <a:ext cx="2721331" cy="2721331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015BD74C-A1AD-4CE7-B76E-FDD38F19B4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21609" y="5052168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8" name="Text Placeholder 50">
            <a:extLst>
              <a:ext uri="{FF2B5EF4-FFF2-40B4-BE49-F238E27FC236}">
                <a16:creationId xmlns:a16="http://schemas.microsoft.com/office/drawing/2014/main" id="{25F8C1B5-058C-2B2A-A604-6B798ED89B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1609" y="4612323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1FAF752-0D9F-6FA3-0562-F26454DFAA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13469" y="1564325"/>
            <a:ext cx="2721331" cy="2721331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E80172-1ECD-0E40-EBF6-C39D03B26FFF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6C286AB-BCA7-0599-E903-7F500448A5A1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93BEA-0AE0-0DB6-BBD0-0CA7B6056016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41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E6BE37D-5997-6317-BA85-5AC880CC3C6A}"/>
              </a:ext>
            </a:extLst>
          </p:cNvPr>
          <p:cNvSpPr/>
          <p:nvPr userDrawn="1"/>
        </p:nvSpPr>
        <p:spPr>
          <a:xfrm>
            <a:off x="4617720" y="2993390"/>
            <a:ext cx="2956560" cy="3413760"/>
          </a:xfrm>
          <a:prstGeom prst="rect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2AB7EE-6515-7C43-20B5-0ADF0BFE6718}"/>
              </a:ext>
            </a:extLst>
          </p:cNvPr>
          <p:cNvSpPr/>
          <p:nvPr userDrawn="1"/>
        </p:nvSpPr>
        <p:spPr>
          <a:xfrm>
            <a:off x="8791276" y="2993390"/>
            <a:ext cx="2956560" cy="341376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CB19B4-F108-ACD2-D0CD-FBD621FB0E1F}"/>
              </a:ext>
            </a:extLst>
          </p:cNvPr>
          <p:cNvSpPr/>
          <p:nvPr userDrawn="1"/>
        </p:nvSpPr>
        <p:spPr>
          <a:xfrm>
            <a:off x="450850" y="2993390"/>
            <a:ext cx="2956560" cy="3413760"/>
          </a:xfrm>
          <a:prstGeom prst="rect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937EB3-84E6-4FF1-A3E0-E960EA35D3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605" y="5058518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 spc="130" baseline="0">
                <a:solidFill>
                  <a:schemeClr val="bg1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2BF9F666-119E-42BA-8B68-016119F29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605" y="4618673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3E9BC6B-1B4A-1AB3-5A4F-16BC16A53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7713" y="1806699"/>
            <a:ext cx="2382835" cy="238283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85AEFD26-ADB1-FF1B-76A1-D47E056D4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3475" y="5062107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/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AAB15D45-3B63-2ACB-B9F4-E05ED45070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3475" y="4622262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1" kern="1200" spc="200" baseline="0" dirty="0">
                <a:solidFill>
                  <a:schemeClr val="bg1"/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FIRST LAST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ED9815D-31CB-D0FB-3D46-F45F9D933F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04583" y="1806699"/>
            <a:ext cx="2382835" cy="238283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015BD74C-A1AD-4CE7-B76E-FDD38F19B4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7031" y="5052168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/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8" name="Text Placeholder 50">
            <a:extLst>
              <a:ext uri="{FF2B5EF4-FFF2-40B4-BE49-F238E27FC236}">
                <a16:creationId xmlns:a16="http://schemas.microsoft.com/office/drawing/2014/main" id="{25F8C1B5-058C-2B2A-A604-6B798ED89B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17031" y="4612323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1" kern="1200" spc="200" baseline="0" dirty="0">
                <a:solidFill>
                  <a:schemeClr val="bg1"/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FIRST LAST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1FAF752-0D9F-6FA3-0562-F26454DFAA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78139" y="1806699"/>
            <a:ext cx="2382835" cy="238283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D1B90B-E908-0DDD-E23B-F35698EC7DCD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BCA6631-E476-3FAA-F767-34710E96B3DD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73597-DE65-14EA-EC6C-4677FE727A36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74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D1B90B-E908-0DDD-E23B-F35698EC7DCD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BCA6631-E476-3FAA-F767-34710E96B3DD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73597-DE65-14EA-EC6C-4677FE727A36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73BE95-48F6-1DA2-7D12-7E151F91F736}"/>
              </a:ext>
            </a:extLst>
          </p:cNvPr>
          <p:cNvSpPr/>
          <p:nvPr/>
        </p:nvSpPr>
        <p:spPr>
          <a:xfrm>
            <a:off x="453360" y="1989119"/>
            <a:ext cx="2305050" cy="1691460"/>
          </a:xfrm>
          <a:prstGeom prst="rect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E0BAB3-B777-72E6-23E7-FE23FBB5CA40}"/>
              </a:ext>
            </a:extLst>
          </p:cNvPr>
          <p:cNvGrpSpPr/>
          <p:nvPr userDrawn="1"/>
        </p:nvGrpSpPr>
        <p:grpSpPr>
          <a:xfrm>
            <a:off x="3448392" y="1989119"/>
            <a:ext cx="2305051" cy="1691460"/>
            <a:chOff x="457200" y="1989119"/>
            <a:chExt cx="2305051" cy="1691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A107B2-D517-1125-4DBC-1FA7E6FBBE36}"/>
                </a:ext>
              </a:extLst>
            </p:cNvPr>
            <p:cNvSpPr/>
            <p:nvPr/>
          </p:nvSpPr>
          <p:spPr>
            <a:xfrm>
              <a:off x="457200" y="1989119"/>
              <a:ext cx="2305050" cy="1691460"/>
            </a:xfrm>
            <a:prstGeom prst="rect">
              <a:avLst/>
            </a:prstGeom>
            <a:solidFill>
              <a:srgbClr val="ECB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 Placeholder 1">
              <a:extLst>
                <a:ext uri="{FF2B5EF4-FFF2-40B4-BE49-F238E27FC236}">
                  <a16:creationId xmlns:a16="http://schemas.microsoft.com/office/drawing/2014/main" id="{E3115CF8-AEB8-770F-2A93-3D8A0139B57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26372"/>
              <a:ext cx="2305051" cy="42591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Vice President | T5</a:t>
              </a:r>
            </a:p>
          </p:txBody>
        </p:sp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457806EB-831E-ECF5-3239-00ACE83712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1843"/>
              <a:ext cx="2305051" cy="42591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Karla Medium" panose="020B0004030503030003" pitchFamily="34" charset="77"/>
                </a:rPr>
                <a:t>MAUREEN KEEFE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610E0AD-EA89-B7C8-5575-A6E2B20637DC}"/>
              </a:ext>
            </a:extLst>
          </p:cNvPr>
          <p:cNvGrpSpPr/>
          <p:nvPr userDrawn="1"/>
        </p:nvGrpSpPr>
        <p:grpSpPr>
          <a:xfrm>
            <a:off x="6438259" y="1989119"/>
            <a:ext cx="2305051" cy="1691460"/>
            <a:chOff x="457200" y="1989119"/>
            <a:chExt cx="2305051" cy="169146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4C411F-0A21-CB6F-B9F8-DDEB270F9C7F}"/>
                </a:ext>
              </a:extLst>
            </p:cNvPr>
            <p:cNvSpPr/>
            <p:nvPr/>
          </p:nvSpPr>
          <p:spPr>
            <a:xfrm>
              <a:off x="457200" y="1989119"/>
              <a:ext cx="2305050" cy="1691460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 Placeholder 1">
              <a:extLst>
                <a:ext uri="{FF2B5EF4-FFF2-40B4-BE49-F238E27FC236}">
                  <a16:creationId xmlns:a16="http://schemas.microsoft.com/office/drawing/2014/main" id="{5648D1BE-4DC2-C53F-78FB-F84FA2F3243B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26372"/>
              <a:ext cx="2305051" cy="42591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Senior Director, Business Dev. &amp; Marketing | T6</a:t>
              </a:r>
            </a:p>
          </p:txBody>
        </p: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D961E6A0-BD13-3EFF-9217-613D52AEC3C8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1843"/>
              <a:ext cx="2305051" cy="42591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Karla Medium" panose="020B0004030503030003" pitchFamily="34" charset="77"/>
                </a:rPr>
                <a:t>KATIE KRUSE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533C2E-577B-9C22-E60E-AD564DF97AA2}"/>
              </a:ext>
            </a:extLst>
          </p:cNvPr>
          <p:cNvGrpSpPr/>
          <p:nvPr userDrawn="1"/>
        </p:nvGrpSpPr>
        <p:grpSpPr>
          <a:xfrm>
            <a:off x="9437428" y="1989119"/>
            <a:ext cx="2305051" cy="1691460"/>
            <a:chOff x="457200" y="1989119"/>
            <a:chExt cx="2305051" cy="169146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FF7AEE4-9F97-FAA6-0602-17A6F6AE24F6}"/>
                </a:ext>
              </a:extLst>
            </p:cNvPr>
            <p:cNvSpPr/>
            <p:nvPr/>
          </p:nvSpPr>
          <p:spPr>
            <a:xfrm>
              <a:off x="457200" y="1989119"/>
              <a:ext cx="2305050" cy="1691460"/>
            </a:xfrm>
            <a:prstGeom prst="rect">
              <a:avLst/>
            </a:prstGeom>
            <a:solidFill>
              <a:srgbClr val="6B8E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D4A86D10-1C44-54D8-8EBA-3ACB7EE5FE23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26372"/>
              <a:ext cx="2305051" cy="42591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Senior Director | T6</a:t>
              </a:r>
            </a:p>
          </p:txBody>
        </p:sp>
        <p:sp>
          <p:nvSpPr>
            <p:cNvPr id="47" name="Text Placeholder 2">
              <a:extLst>
                <a:ext uri="{FF2B5EF4-FFF2-40B4-BE49-F238E27FC236}">
                  <a16:creationId xmlns:a16="http://schemas.microsoft.com/office/drawing/2014/main" id="{0E4EF7FC-E7C2-B42C-9FFD-36FD4CBB904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1843"/>
              <a:ext cx="2305051" cy="42591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Karla Medium" panose="020B0004030503030003" pitchFamily="34" charset="77"/>
                </a:rPr>
                <a:t>COURTNEY LABETTI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BBC5ADF-2DAF-ACB7-8C1F-F28DA607BB98}"/>
              </a:ext>
            </a:extLst>
          </p:cNvPr>
          <p:cNvGrpSpPr/>
          <p:nvPr userDrawn="1"/>
        </p:nvGrpSpPr>
        <p:grpSpPr>
          <a:xfrm>
            <a:off x="1965960" y="4721154"/>
            <a:ext cx="2305051" cy="1691460"/>
            <a:chOff x="457200" y="1989119"/>
            <a:chExt cx="2305051" cy="169146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5C5309-B321-CCE2-A1A4-CB563110D6CD}"/>
                </a:ext>
              </a:extLst>
            </p:cNvPr>
            <p:cNvSpPr/>
            <p:nvPr/>
          </p:nvSpPr>
          <p:spPr>
            <a:xfrm>
              <a:off x="457200" y="1989119"/>
              <a:ext cx="2305050" cy="1691460"/>
            </a:xfrm>
            <a:prstGeom prst="rect">
              <a:avLst/>
            </a:prstGeom>
            <a:solidFill>
              <a:srgbClr val="2DC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 Placeholder 1">
              <a:extLst>
                <a:ext uri="{FF2B5EF4-FFF2-40B4-BE49-F238E27FC236}">
                  <a16:creationId xmlns:a16="http://schemas.microsoft.com/office/drawing/2014/main" id="{0B1358AE-A36C-5B45-B591-8A31D2400C6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26372"/>
              <a:ext cx="2305051" cy="42591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Senior Vice President | T5</a:t>
              </a:r>
            </a:p>
          </p:txBody>
        </p:sp>
        <p:sp>
          <p:nvSpPr>
            <p:cNvPr id="54" name="Text Placeholder 2">
              <a:extLst>
                <a:ext uri="{FF2B5EF4-FFF2-40B4-BE49-F238E27FC236}">
                  <a16:creationId xmlns:a16="http://schemas.microsoft.com/office/drawing/2014/main" id="{47F7D7BF-A781-1931-7F9C-E481B28B0937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1843"/>
              <a:ext cx="2305051" cy="42591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Karla Medium" panose="020B0004030503030003" pitchFamily="34" charset="77"/>
                </a:rPr>
                <a:t>CHRISTINA MATHIS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52248A8-CD6B-4BD0-761A-470697C30172}"/>
              </a:ext>
            </a:extLst>
          </p:cNvPr>
          <p:cNvGrpSpPr/>
          <p:nvPr userDrawn="1"/>
        </p:nvGrpSpPr>
        <p:grpSpPr>
          <a:xfrm>
            <a:off x="4959369" y="4721154"/>
            <a:ext cx="2305051" cy="1691460"/>
            <a:chOff x="457200" y="1989119"/>
            <a:chExt cx="2305051" cy="169146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C2E384F-D21E-D28C-D9F4-6EF7BEECDC7D}"/>
                </a:ext>
              </a:extLst>
            </p:cNvPr>
            <p:cNvSpPr/>
            <p:nvPr/>
          </p:nvSpPr>
          <p:spPr>
            <a:xfrm>
              <a:off x="457200" y="1989119"/>
              <a:ext cx="2305050" cy="1691460"/>
            </a:xfrm>
            <a:prstGeom prst="rect">
              <a:avLst/>
            </a:prstGeom>
            <a:solidFill>
              <a:srgbClr val="E15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B8E92"/>
                </a:solidFill>
              </a:endParaRPr>
            </a:p>
          </p:txBody>
        </p:sp>
        <p:sp>
          <p:nvSpPr>
            <p:cNvPr id="58" name="Text Placeholder 1">
              <a:extLst>
                <a:ext uri="{FF2B5EF4-FFF2-40B4-BE49-F238E27FC236}">
                  <a16:creationId xmlns:a16="http://schemas.microsoft.com/office/drawing/2014/main" id="{FADB3F1E-C53F-F71E-51B2-DC7D6919307A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26372"/>
              <a:ext cx="2305051" cy="42591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Creative Design Manager</a:t>
              </a:r>
            </a:p>
          </p:txBody>
        </p:sp>
        <p:sp>
          <p:nvSpPr>
            <p:cNvPr id="59" name="Text Placeholder 2">
              <a:extLst>
                <a:ext uri="{FF2B5EF4-FFF2-40B4-BE49-F238E27FC236}">
                  <a16:creationId xmlns:a16="http://schemas.microsoft.com/office/drawing/2014/main" id="{4ED48DAA-8B2F-C4A3-CCAF-2E88A7205876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1843"/>
              <a:ext cx="2305051" cy="42591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Karla Medium" panose="020B0004030503030003" pitchFamily="34" charset="77"/>
                </a:rPr>
                <a:t>CAROLINE BUSHMAN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D9DD82E-9E04-9738-3DCE-EE2A5E727809}"/>
              </a:ext>
            </a:extLst>
          </p:cNvPr>
          <p:cNvGrpSpPr/>
          <p:nvPr userDrawn="1"/>
        </p:nvGrpSpPr>
        <p:grpSpPr>
          <a:xfrm>
            <a:off x="7952778" y="4721154"/>
            <a:ext cx="2305051" cy="1691460"/>
            <a:chOff x="457200" y="1989119"/>
            <a:chExt cx="2305051" cy="169146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03145B5-9A53-9D7D-79C4-F86ED8A4898E}"/>
                </a:ext>
              </a:extLst>
            </p:cNvPr>
            <p:cNvSpPr/>
            <p:nvPr/>
          </p:nvSpPr>
          <p:spPr>
            <a:xfrm>
              <a:off x="457200" y="1989119"/>
              <a:ext cx="2305050" cy="1691460"/>
            </a:xfrm>
            <a:prstGeom prst="rect">
              <a:avLst/>
            </a:prstGeom>
            <a:solidFill>
              <a:srgbClr val="0261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 Placeholder 1">
              <a:extLst>
                <a:ext uri="{FF2B5EF4-FFF2-40B4-BE49-F238E27FC236}">
                  <a16:creationId xmlns:a16="http://schemas.microsoft.com/office/drawing/2014/main" id="{03CEC400-D79B-FE02-54AB-84851F3AC051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26372"/>
              <a:ext cx="2305051" cy="42591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Director | T10</a:t>
              </a:r>
            </a:p>
          </p:txBody>
        </p:sp>
        <p:sp>
          <p:nvSpPr>
            <p:cNvPr id="64" name="Text Placeholder 2">
              <a:extLst>
                <a:ext uri="{FF2B5EF4-FFF2-40B4-BE49-F238E27FC236}">
                  <a16:creationId xmlns:a16="http://schemas.microsoft.com/office/drawing/2014/main" id="{92962927-8592-8624-B539-6B682F1949D4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1843"/>
              <a:ext cx="2305051" cy="42591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1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rgbClr val="757575"/>
                  </a:solidFill>
                  <a:latin typeface="Karla Light" panose="020B0004030503030003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Karla Medium" panose="020B0004030503030003" pitchFamily="34" charset="77"/>
                </a:rPr>
                <a:t>RAJI SINGH</a:t>
              </a:r>
            </a:p>
          </p:txBody>
        </p:sp>
      </p:grp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3FFB65D8-BA0A-47B4-5E6C-A478D7C8A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360" y="3238144"/>
            <a:ext cx="2305051" cy="319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8" name="Text Placeholder 50">
            <a:extLst>
              <a:ext uri="{FF2B5EF4-FFF2-40B4-BE49-F238E27FC236}">
                <a16:creationId xmlns:a16="http://schemas.microsoft.com/office/drawing/2014/main" id="{7B592E90-35C8-61DE-2855-3E4C288C36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60" y="2851843"/>
            <a:ext cx="2305051" cy="361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7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69" name="Picture Placeholder 17">
            <a:extLst>
              <a:ext uri="{FF2B5EF4-FFF2-40B4-BE49-F238E27FC236}">
                <a16:creationId xmlns:a16="http://schemas.microsoft.com/office/drawing/2014/main" id="{BC400E22-B731-4C29-6225-4D4DF9C436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6833" y="1232546"/>
            <a:ext cx="1398105" cy="139810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B1374D3-376F-0D65-E8A4-B213D68B3A5C}"/>
              </a:ext>
            </a:extLst>
          </p:cNvPr>
          <p:cNvSpPr/>
          <p:nvPr userDrawn="1"/>
        </p:nvSpPr>
        <p:spPr>
          <a:xfrm>
            <a:off x="3448392" y="1981203"/>
            <a:ext cx="2305050" cy="1691460"/>
          </a:xfrm>
          <a:prstGeom prst="rect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 Placeholder 50">
            <a:extLst>
              <a:ext uri="{FF2B5EF4-FFF2-40B4-BE49-F238E27FC236}">
                <a16:creationId xmlns:a16="http://schemas.microsoft.com/office/drawing/2014/main" id="{E0DD0087-A3E3-3946-7A9D-68D55142E8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8392" y="3230228"/>
            <a:ext cx="2305051" cy="319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2" name="Text Placeholder 50">
            <a:extLst>
              <a:ext uri="{FF2B5EF4-FFF2-40B4-BE49-F238E27FC236}">
                <a16:creationId xmlns:a16="http://schemas.microsoft.com/office/drawing/2014/main" id="{835E2F50-D630-966C-88EA-FC8396CF5A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8392" y="2843927"/>
            <a:ext cx="2305051" cy="361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7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73" name="Picture Placeholder 17">
            <a:extLst>
              <a:ext uri="{FF2B5EF4-FFF2-40B4-BE49-F238E27FC236}">
                <a16:creationId xmlns:a16="http://schemas.microsoft.com/office/drawing/2014/main" id="{600ADDCB-DC31-18BB-FC97-53E516F25E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01865" y="1224630"/>
            <a:ext cx="1398105" cy="139810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BE7914-B4EC-B67A-9FB0-82FBFD475955}"/>
              </a:ext>
            </a:extLst>
          </p:cNvPr>
          <p:cNvSpPr/>
          <p:nvPr userDrawn="1"/>
        </p:nvSpPr>
        <p:spPr>
          <a:xfrm>
            <a:off x="6438259" y="1981203"/>
            <a:ext cx="2305050" cy="169146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 Placeholder 50">
            <a:extLst>
              <a:ext uri="{FF2B5EF4-FFF2-40B4-BE49-F238E27FC236}">
                <a16:creationId xmlns:a16="http://schemas.microsoft.com/office/drawing/2014/main" id="{379E4944-9B40-949A-E22E-891388E52F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259" y="3230228"/>
            <a:ext cx="2305051" cy="319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Text Placeholder 50">
            <a:extLst>
              <a:ext uri="{FF2B5EF4-FFF2-40B4-BE49-F238E27FC236}">
                <a16:creationId xmlns:a16="http://schemas.microsoft.com/office/drawing/2014/main" id="{F15BB8D3-CD5E-5AA4-3DF2-6297A0549F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8259" y="2843927"/>
            <a:ext cx="2305051" cy="361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7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77" name="Picture Placeholder 17">
            <a:extLst>
              <a:ext uri="{FF2B5EF4-FFF2-40B4-BE49-F238E27FC236}">
                <a16:creationId xmlns:a16="http://schemas.microsoft.com/office/drawing/2014/main" id="{C89B0BA4-9114-C173-DD51-40690868CC1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91732" y="1224630"/>
            <a:ext cx="1398105" cy="139810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515049F-18E1-A2F4-2638-4C298AE4FF0C}"/>
              </a:ext>
            </a:extLst>
          </p:cNvPr>
          <p:cNvSpPr/>
          <p:nvPr userDrawn="1"/>
        </p:nvSpPr>
        <p:spPr>
          <a:xfrm>
            <a:off x="9428125" y="1989119"/>
            <a:ext cx="2305050" cy="1691460"/>
          </a:xfrm>
          <a:prstGeom prst="rect">
            <a:avLst/>
          </a:prstGeom>
          <a:solidFill>
            <a:srgbClr val="6B8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 Placeholder 50">
            <a:extLst>
              <a:ext uri="{FF2B5EF4-FFF2-40B4-BE49-F238E27FC236}">
                <a16:creationId xmlns:a16="http://schemas.microsoft.com/office/drawing/2014/main" id="{4A67941A-A67D-6757-E1AA-8B52944294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28125" y="3238144"/>
            <a:ext cx="2305051" cy="319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2" name="Text Placeholder 50">
            <a:extLst>
              <a:ext uri="{FF2B5EF4-FFF2-40B4-BE49-F238E27FC236}">
                <a16:creationId xmlns:a16="http://schemas.microsoft.com/office/drawing/2014/main" id="{93DAC6BF-22A0-AD65-8834-B201A274E5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28125" y="2851843"/>
            <a:ext cx="2305051" cy="361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7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83" name="Picture Placeholder 17">
            <a:extLst>
              <a:ext uri="{FF2B5EF4-FFF2-40B4-BE49-F238E27FC236}">
                <a16:creationId xmlns:a16="http://schemas.microsoft.com/office/drawing/2014/main" id="{FEE2893E-97D7-C42B-4EBC-EED657414AB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881598" y="1232546"/>
            <a:ext cx="1398105" cy="139810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DE0FAD3-1B64-B108-4733-F24E636345DF}"/>
              </a:ext>
            </a:extLst>
          </p:cNvPr>
          <p:cNvSpPr/>
          <p:nvPr userDrawn="1"/>
        </p:nvSpPr>
        <p:spPr>
          <a:xfrm>
            <a:off x="4959368" y="4721154"/>
            <a:ext cx="2305050" cy="1691460"/>
          </a:xfrm>
          <a:prstGeom prst="rect">
            <a:avLst/>
          </a:prstGeom>
          <a:solidFill>
            <a:srgbClr val="E15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Text Placeholder 50">
            <a:extLst>
              <a:ext uri="{FF2B5EF4-FFF2-40B4-BE49-F238E27FC236}">
                <a16:creationId xmlns:a16="http://schemas.microsoft.com/office/drawing/2014/main" id="{3FD80989-EBE5-D80A-1BB6-BE081A70B3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59368" y="5970179"/>
            <a:ext cx="2305051" cy="319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6" name="Text Placeholder 50">
            <a:extLst>
              <a:ext uri="{FF2B5EF4-FFF2-40B4-BE49-F238E27FC236}">
                <a16:creationId xmlns:a16="http://schemas.microsoft.com/office/drawing/2014/main" id="{9D3B8CB9-C529-911E-E83C-BA0EF09A31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59368" y="5583878"/>
            <a:ext cx="2305051" cy="361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7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87" name="Picture Placeholder 17">
            <a:extLst>
              <a:ext uri="{FF2B5EF4-FFF2-40B4-BE49-F238E27FC236}">
                <a16:creationId xmlns:a16="http://schemas.microsoft.com/office/drawing/2014/main" id="{5E15EBFB-7504-03BA-58A2-C07EC5F3AE2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12841" y="3964581"/>
            <a:ext cx="1398105" cy="139810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D50D5F1-A49B-E874-A8AA-4C0782243039}"/>
              </a:ext>
            </a:extLst>
          </p:cNvPr>
          <p:cNvSpPr/>
          <p:nvPr userDrawn="1"/>
        </p:nvSpPr>
        <p:spPr>
          <a:xfrm>
            <a:off x="7952778" y="4721154"/>
            <a:ext cx="2305050" cy="1691460"/>
          </a:xfrm>
          <a:prstGeom prst="rect">
            <a:avLst/>
          </a:prstGeom>
          <a:solidFill>
            <a:srgbClr val="026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 Placeholder 50">
            <a:extLst>
              <a:ext uri="{FF2B5EF4-FFF2-40B4-BE49-F238E27FC236}">
                <a16:creationId xmlns:a16="http://schemas.microsoft.com/office/drawing/2014/main" id="{DB0E2F49-30D2-5268-477C-0EBA2CA1CD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52778" y="5970179"/>
            <a:ext cx="2305051" cy="319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0" name="Text Placeholder 50">
            <a:extLst>
              <a:ext uri="{FF2B5EF4-FFF2-40B4-BE49-F238E27FC236}">
                <a16:creationId xmlns:a16="http://schemas.microsoft.com/office/drawing/2014/main" id="{EA3F3230-D089-891A-7D92-80C15AA7F3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2778" y="5583878"/>
            <a:ext cx="2305051" cy="361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7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91" name="Picture Placeholder 17">
            <a:extLst>
              <a:ext uri="{FF2B5EF4-FFF2-40B4-BE49-F238E27FC236}">
                <a16:creationId xmlns:a16="http://schemas.microsoft.com/office/drawing/2014/main" id="{D0DF237C-C0E8-A978-6611-A36FE49C86D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406251" y="3964581"/>
            <a:ext cx="1398105" cy="139810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C6B671C-C4EB-CADF-3A0B-98398CDCD9F7}"/>
              </a:ext>
            </a:extLst>
          </p:cNvPr>
          <p:cNvSpPr/>
          <p:nvPr userDrawn="1"/>
        </p:nvSpPr>
        <p:spPr>
          <a:xfrm>
            <a:off x="1965959" y="4721154"/>
            <a:ext cx="2305050" cy="1691460"/>
          </a:xfrm>
          <a:prstGeom prst="rect">
            <a:avLst/>
          </a:prstGeom>
          <a:solidFill>
            <a:srgbClr val="2B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 Placeholder 50">
            <a:extLst>
              <a:ext uri="{FF2B5EF4-FFF2-40B4-BE49-F238E27FC236}">
                <a16:creationId xmlns:a16="http://schemas.microsoft.com/office/drawing/2014/main" id="{4F26C2AA-18B9-74D3-D5A2-8711C29CAB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65959" y="5970179"/>
            <a:ext cx="2305051" cy="319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 spc="0" baseline="0">
                <a:solidFill>
                  <a:schemeClr val="bg1"/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4" name="Text Placeholder 50">
            <a:extLst>
              <a:ext uri="{FF2B5EF4-FFF2-40B4-BE49-F238E27FC236}">
                <a16:creationId xmlns:a16="http://schemas.microsoft.com/office/drawing/2014/main" id="{EDC5A193-AAC5-53D2-A56E-05CA99E6206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59" y="5583878"/>
            <a:ext cx="2305051" cy="361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700" b="1" spc="2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95" name="Picture Placeholder 17">
            <a:extLst>
              <a:ext uri="{FF2B5EF4-FFF2-40B4-BE49-F238E27FC236}">
                <a16:creationId xmlns:a16="http://schemas.microsoft.com/office/drawing/2014/main" id="{C127687B-408E-77E3-E958-BA1F05D8652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419432" y="3964581"/>
            <a:ext cx="1398105" cy="1398105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2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3542" y="457200"/>
            <a:ext cx="6382657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3E9BC6B-1B4A-1AB3-5A4F-16BC16A53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00295" y="3429000"/>
            <a:ext cx="1484399" cy="1484399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ED9815D-31CB-D0FB-3D46-F45F9D933F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31561" y="3429000"/>
            <a:ext cx="1484399" cy="1484399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015BD74C-A1AD-4CE7-B76E-FDD38F19B4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48578" y="5633018"/>
            <a:ext cx="1932717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 spc="200" baseline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28" name="Text Placeholder 50">
            <a:extLst>
              <a:ext uri="{FF2B5EF4-FFF2-40B4-BE49-F238E27FC236}">
                <a16:creationId xmlns:a16="http://schemas.microsoft.com/office/drawing/2014/main" id="{25F8C1B5-058C-2B2A-A604-6B798ED89B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8578" y="5193173"/>
            <a:ext cx="1932717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1FAF752-0D9F-6FA3-0562-F26454DFAA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072737" y="3429000"/>
            <a:ext cx="1484399" cy="1484399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Text Placeholder 50">
            <a:extLst>
              <a:ext uri="{FF2B5EF4-FFF2-40B4-BE49-F238E27FC236}">
                <a16:creationId xmlns:a16="http://schemas.microsoft.com/office/drawing/2014/main" id="{A3010C7D-E847-3B85-3640-2864FE89AC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11778" y="5633018"/>
            <a:ext cx="1932717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 spc="200" baseline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64D9F5F7-3DDC-B83C-8451-B1CFE0DE67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11778" y="5193173"/>
            <a:ext cx="1932717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E69F6814-E079-DC37-8A1E-E2FF4CEA30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74978" y="5633018"/>
            <a:ext cx="1932717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 spc="200" baseline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22" name="Text Placeholder 50">
            <a:extLst>
              <a:ext uri="{FF2B5EF4-FFF2-40B4-BE49-F238E27FC236}">
                <a16:creationId xmlns:a16="http://schemas.microsoft.com/office/drawing/2014/main" id="{E4C557B7-8869-B96B-676F-38E96CFBFE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74978" y="5193173"/>
            <a:ext cx="1932717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27CC4-A95B-97C5-A4AB-47225FCECAF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5801" y="-17586"/>
            <a:ext cx="3980904" cy="68755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75B112-32A1-7E6C-D10D-7310B2DB960A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F1D7A5D-D64F-0F6E-2187-12049D7D1A66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033235-B317-AED1-38E0-E1325EEC6132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27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670" y="462837"/>
            <a:ext cx="6382657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3E9BC6B-1B4A-1AB3-5A4F-16BC16A53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486" y="1979107"/>
            <a:ext cx="1484399" cy="1484399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ED9815D-31CB-D0FB-3D46-F45F9D933F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16752" y="1979107"/>
            <a:ext cx="1484399" cy="1484399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015BD74C-A1AD-4CE7-B76E-FDD38F19B4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3769" y="4183125"/>
            <a:ext cx="1932717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8" name="Text Placeholder 50">
            <a:extLst>
              <a:ext uri="{FF2B5EF4-FFF2-40B4-BE49-F238E27FC236}">
                <a16:creationId xmlns:a16="http://schemas.microsoft.com/office/drawing/2014/main" id="{25F8C1B5-058C-2B2A-A604-6B798ED89B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769" y="3743280"/>
            <a:ext cx="1932717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1FAF752-0D9F-6FA3-0562-F26454DFAA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57928" y="1979107"/>
            <a:ext cx="1484399" cy="1484399"/>
          </a:xfrm>
          <a:custGeom>
            <a:avLst/>
            <a:gdLst>
              <a:gd name="connsiteX0" fmla="*/ 1360666 w 2721332"/>
              <a:gd name="connsiteY0" fmla="*/ 0 h 2721332"/>
              <a:gd name="connsiteX1" fmla="*/ 2721332 w 2721332"/>
              <a:gd name="connsiteY1" fmla="*/ 1360666 h 2721332"/>
              <a:gd name="connsiteX2" fmla="*/ 1360666 w 2721332"/>
              <a:gd name="connsiteY2" fmla="*/ 2721332 h 2721332"/>
              <a:gd name="connsiteX3" fmla="*/ 0 w 2721332"/>
              <a:gd name="connsiteY3" fmla="*/ 1360666 h 2721332"/>
              <a:gd name="connsiteX4" fmla="*/ 1360666 w 2721332"/>
              <a:gd name="connsiteY4" fmla="*/ 0 h 272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332" h="2721332">
                <a:moveTo>
                  <a:pt x="1360666" y="0"/>
                </a:moveTo>
                <a:cubicBezTo>
                  <a:pt x="2112141" y="0"/>
                  <a:pt x="2721332" y="609191"/>
                  <a:pt x="2721332" y="1360666"/>
                </a:cubicBezTo>
                <a:cubicBezTo>
                  <a:pt x="2721332" y="2112141"/>
                  <a:pt x="2112141" y="2721332"/>
                  <a:pt x="1360666" y="2721332"/>
                </a:cubicBezTo>
                <a:cubicBezTo>
                  <a:pt x="609191" y="2721332"/>
                  <a:pt x="0" y="2112141"/>
                  <a:pt x="0" y="1360666"/>
                </a:cubicBezTo>
                <a:cubicBezTo>
                  <a:pt x="0" y="609191"/>
                  <a:pt x="609191" y="0"/>
                  <a:pt x="13606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Text Placeholder 50">
            <a:extLst>
              <a:ext uri="{FF2B5EF4-FFF2-40B4-BE49-F238E27FC236}">
                <a16:creationId xmlns:a16="http://schemas.microsoft.com/office/drawing/2014/main" id="{A3010C7D-E847-3B85-3640-2864FE89AC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96969" y="4183125"/>
            <a:ext cx="1932717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64D9F5F7-3DDC-B83C-8451-B1CFE0DE67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6969" y="3743280"/>
            <a:ext cx="1932717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E69F6814-E079-DC37-8A1E-E2FF4CEA30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169" y="4183125"/>
            <a:ext cx="1932717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2" name="Text Placeholder 50">
            <a:extLst>
              <a:ext uri="{FF2B5EF4-FFF2-40B4-BE49-F238E27FC236}">
                <a16:creationId xmlns:a16="http://schemas.microsoft.com/office/drawing/2014/main" id="{E4C557B7-8869-B96B-676F-38E96CFBFE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0169" y="3743280"/>
            <a:ext cx="1932717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7A14BE5-AC9E-ED63-FF8C-6F39FC82A1B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8151" y="805595"/>
            <a:ext cx="6052406" cy="6052407"/>
          </a:xfrm>
          <a:custGeom>
            <a:avLst/>
            <a:gdLst>
              <a:gd name="connsiteX0" fmla="*/ 6052406 w 6052406"/>
              <a:gd name="connsiteY0" fmla="*/ 0 h 6052407"/>
              <a:gd name="connsiteX1" fmla="*/ 6052406 w 6052406"/>
              <a:gd name="connsiteY1" fmla="*/ 6052407 h 6052407"/>
              <a:gd name="connsiteX2" fmla="*/ 0 w 6052406"/>
              <a:gd name="connsiteY2" fmla="*/ 6052407 h 605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2406" h="6052407">
                <a:moveTo>
                  <a:pt x="6052406" y="0"/>
                </a:moveTo>
                <a:lnTo>
                  <a:pt x="6052406" y="6052407"/>
                </a:lnTo>
                <a:lnTo>
                  <a:pt x="0" y="60524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583404-CAB3-C484-061A-D592C40A0CC8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C4BBFFF-C716-B0BC-5966-FEE3F225D2A4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0245E9-A7E0-D784-8B81-16E28942F098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6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937EB3-84E6-4FF1-A3E0-E960EA35D3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079" y="5066098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2BF9F666-119E-42BA-8B68-016119F29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289" y="4626253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85AEFD26-ADB1-FF1B-76A1-D47E056D4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0446" y="5066098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AAB15D45-3B63-2ACB-B9F4-E05ED45070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0446" y="4626253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015BD74C-A1AD-4CE7-B76E-FDD38F19B4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3777" y="5049472"/>
            <a:ext cx="230505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8" name="Text Placeholder 50">
            <a:extLst>
              <a:ext uri="{FF2B5EF4-FFF2-40B4-BE49-F238E27FC236}">
                <a16:creationId xmlns:a16="http://schemas.microsoft.com/office/drawing/2014/main" id="{25F8C1B5-058C-2B2A-A604-6B798ED89B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33777" y="4609627"/>
            <a:ext cx="230505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77E3D-4C5B-E2B8-F4B6-4CB5AB2D88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308" y="1645513"/>
            <a:ext cx="2513013" cy="2513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846A57-9363-AA52-670B-82CC2DB1C64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82685" y="1645513"/>
            <a:ext cx="2513013" cy="2513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750D524-76CA-8B77-CB20-AA81564F882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09062" y="1645513"/>
            <a:ext cx="2513013" cy="2513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E62BC75-9291-D941-92A4-4C8ABFE709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229796" y="1645513"/>
            <a:ext cx="2513013" cy="2513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50">
            <a:extLst>
              <a:ext uri="{FF2B5EF4-FFF2-40B4-BE49-F238E27FC236}">
                <a16:creationId xmlns:a16="http://schemas.microsoft.com/office/drawing/2014/main" id="{BBF9F8F2-0D40-241D-67C8-789FA301C7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16843" y="5049472"/>
            <a:ext cx="2095501" cy="891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b="0" i="0" kern="1200" spc="130" baseline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Organization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50527529-F417-190B-A90B-0DF85077C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16843" y="4609627"/>
            <a:ext cx="2095501" cy="425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spc="200" baseline="0">
                <a:solidFill>
                  <a:srgbClr val="254A5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2108F7-CDD7-66F1-97B3-CEF9E2314A52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CEE687F1-A592-FCE9-B758-31BB7BFAF0A7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4E10FD-D05A-D4F8-AB47-0A777B27F5F3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2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35967-F689-8135-435D-BD24AD4CB5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chemeClr val="bg1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968B9A-DE88-7AA4-CA6E-413B4F481667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84ED7A-3675-7842-7177-0F99F9896FF4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rgbClr val="DBE9E6"/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5EAB4-1997-CA1D-1D85-4EC75EE60202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98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35967-F689-8135-435D-BD24AD4CB5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38206EE-D6AF-4C35-BEEB-1FBCA6CE7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chemeClr val="bg1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2DF223-47FC-CB68-D1B7-B38A42E7E743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89656F-70E3-00B9-5C6C-44074BA1CB06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/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65830E-D602-A21A-67BE-8B96E021F03C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6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6F2AC5-A6F6-4CD9-A615-81DFDBC05EB0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5B2991-CA84-4D24-BE43-965F2476774A}"/>
              </a:ext>
            </a:extLst>
          </p:cNvPr>
          <p:cNvGrpSpPr/>
          <p:nvPr userDrawn="1"/>
        </p:nvGrpSpPr>
        <p:grpSpPr>
          <a:xfrm>
            <a:off x="6655596" y="1372034"/>
            <a:ext cx="1780963" cy="2051709"/>
            <a:chOff x="573179" y="1722553"/>
            <a:chExt cx="2188722" cy="252145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B57B9E-ED9E-49B2-88D4-1BB552681C15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E1121F9-CC72-4C75-A34B-CB411042F895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4C8BDE-92FC-4010-B64C-EE5C5A9C5336}"/>
                </a:ext>
              </a:extLst>
            </p:cNvPr>
            <p:cNvSpPr txBox="1"/>
            <p:nvPr userDrawn="1"/>
          </p:nvSpPr>
          <p:spPr>
            <a:xfrm>
              <a:off x="787126" y="3144785"/>
              <a:ext cx="1877951" cy="71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INTERIM MANAGEMENT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E9705C-DEE6-4237-A4F6-B0273DF29801}"/>
              </a:ext>
            </a:extLst>
          </p:cNvPr>
          <p:cNvGrpSpPr/>
          <p:nvPr userDrawn="1"/>
        </p:nvGrpSpPr>
        <p:grpSpPr>
          <a:xfrm>
            <a:off x="3773667" y="1372034"/>
            <a:ext cx="1780963" cy="2051709"/>
            <a:chOff x="573179" y="1722553"/>
            <a:chExt cx="2188722" cy="25214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0B279B-284B-4693-BD4B-93828E477BD9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4633834-4955-4756-B420-C07BFA83E8AB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1EE641-1B82-4584-BC78-528DDFB45371}"/>
                </a:ext>
              </a:extLst>
            </p:cNvPr>
            <p:cNvSpPr txBox="1"/>
            <p:nvPr userDrawn="1"/>
          </p:nvSpPr>
          <p:spPr>
            <a:xfrm>
              <a:off x="649990" y="3161117"/>
              <a:ext cx="2035099" cy="71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FEASIBILITY STUDIES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AE5551-607C-4613-B18A-D76A97B81688}"/>
              </a:ext>
            </a:extLst>
          </p:cNvPr>
          <p:cNvGrpSpPr/>
          <p:nvPr userDrawn="1"/>
        </p:nvGrpSpPr>
        <p:grpSpPr>
          <a:xfrm>
            <a:off x="976724" y="1377291"/>
            <a:ext cx="1780963" cy="2051709"/>
            <a:chOff x="573179" y="1722553"/>
            <a:chExt cx="2188722" cy="252145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0A55E66-8E14-441F-A5F3-28F28F6D5851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C9A7CD4-068E-4E73-9BE1-14E2A475275E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976224-FAB3-4363-A624-65D5516ACD6B}"/>
                </a:ext>
              </a:extLst>
            </p:cNvPr>
            <p:cNvSpPr txBox="1"/>
            <p:nvPr userDrawn="1"/>
          </p:nvSpPr>
          <p:spPr>
            <a:xfrm>
              <a:off x="641816" y="3159770"/>
              <a:ext cx="2035099" cy="71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CAMPAIGN MANAGEMENT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AC94DD-845A-4290-9436-54D1EB93B22A}"/>
              </a:ext>
            </a:extLst>
          </p:cNvPr>
          <p:cNvGrpSpPr/>
          <p:nvPr userDrawn="1"/>
        </p:nvGrpSpPr>
        <p:grpSpPr>
          <a:xfrm>
            <a:off x="9452538" y="1378298"/>
            <a:ext cx="1780963" cy="2051709"/>
            <a:chOff x="573179" y="1722553"/>
            <a:chExt cx="2188722" cy="25214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4E5B604-2AF8-423A-A534-3026B23A94E5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D55AA51-722D-4085-91C0-1B3FB9D3C1CA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D51A67E-D32A-4AB7-B4A6-918935DB9DA5}"/>
                </a:ext>
              </a:extLst>
            </p:cNvPr>
            <p:cNvSpPr txBox="1"/>
            <p:nvPr userDrawn="1"/>
          </p:nvSpPr>
          <p:spPr>
            <a:xfrm>
              <a:off x="573179" y="3154853"/>
              <a:ext cx="2188722" cy="71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ASSESSMENTS  AND AUDITS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C9138C-81C0-4A79-B560-CF3ED1B56CB7}"/>
              </a:ext>
            </a:extLst>
          </p:cNvPr>
          <p:cNvGrpSpPr/>
          <p:nvPr userDrawn="1"/>
        </p:nvGrpSpPr>
        <p:grpSpPr>
          <a:xfrm>
            <a:off x="976724" y="4010750"/>
            <a:ext cx="1780963" cy="2051709"/>
            <a:chOff x="573179" y="1722553"/>
            <a:chExt cx="2188722" cy="252145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26BBC3A-D87B-448B-A613-E288ED3080D5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F60170-9B55-4B05-9A4D-3C34842A9B10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B4A453B-E08E-467C-9022-9DA667BC7234}"/>
                </a:ext>
              </a:extLst>
            </p:cNvPr>
            <p:cNvSpPr txBox="1"/>
            <p:nvPr userDrawn="1"/>
          </p:nvSpPr>
          <p:spPr>
            <a:xfrm>
              <a:off x="727887" y="3189464"/>
              <a:ext cx="1877951" cy="71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STRATEGIC PLANNING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5292825-52EF-437F-8158-477B8DD5F60B}"/>
              </a:ext>
            </a:extLst>
          </p:cNvPr>
          <p:cNvGrpSpPr/>
          <p:nvPr userDrawn="1"/>
        </p:nvGrpSpPr>
        <p:grpSpPr>
          <a:xfrm>
            <a:off x="3813598" y="4010750"/>
            <a:ext cx="1780963" cy="2051709"/>
            <a:chOff x="573179" y="1722553"/>
            <a:chExt cx="2188722" cy="252145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303BC89-112F-426B-9B00-7911CBB2C3B4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1309EE1-868C-4365-9119-9374E9F51E3C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AE0F74-B932-43B1-9199-B4399B941230}"/>
                </a:ext>
              </a:extLst>
            </p:cNvPr>
            <p:cNvSpPr txBox="1"/>
            <p:nvPr userDrawn="1"/>
          </p:nvSpPr>
          <p:spPr>
            <a:xfrm>
              <a:off x="727886" y="3169329"/>
              <a:ext cx="1877951" cy="71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SYSTEMS PROJECTS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DC3A5C4-5C03-4ECF-B00B-7DC39653E855}"/>
              </a:ext>
            </a:extLst>
          </p:cNvPr>
          <p:cNvGrpSpPr/>
          <p:nvPr userDrawn="1"/>
        </p:nvGrpSpPr>
        <p:grpSpPr>
          <a:xfrm>
            <a:off x="6651828" y="4021339"/>
            <a:ext cx="1780963" cy="2051709"/>
            <a:chOff x="573179" y="1722553"/>
            <a:chExt cx="2188722" cy="252145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5DC0D54-086C-461F-8577-8306EB0F9B36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4BBD559-34A3-42A3-A262-EFBE1F5B7939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5D1BDC-DFB9-47CB-8C46-C9DCA72A3250}"/>
                </a:ext>
              </a:extLst>
            </p:cNvPr>
            <p:cNvSpPr txBox="1"/>
            <p:nvPr userDrawn="1"/>
          </p:nvSpPr>
          <p:spPr>
            <a:xfrm>
              <a:off x="573179" y="3178876"/>
              <a:ext cx="2188722" cy="41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DATA ANALYTICS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D006AA9-785C-4F7A-AB9A-E3C531341F33}"/>
              </a:ext>
            </a:extLst>
          </p:cNvPr>
          <p:cNvGrpSpPr/>
          <p:nvPr userDrawn="1"/>
        </p:nvGrpSpPr>
        <p:grpSpPr>
          <a:xfrm>
            <a:off x="4380334" y="1536604"/>
            <a:ext cx="530345" cy="729355"/>
            <a:chOff x="4256561" y="1246103"/>
            <a:chExt cx="651770" cy="896344"/>
          </a:xfrm>
          <a:solidFill>
            <a:schemeClr val="accent1"/>
          </a:solidFill>
        </p:grpSpPr>
        <p:sp>
          <p:nvSpPr>
            <p:cNvPr id="76" name="Freeform 182">
              <a:extLst>
                <a:ext uri="{FF2B5EF4-FFF2-40B4-BE49-F238E27FC236}">
                  <a16:creationId xmlns:a16="http://schemas.microsoft.com/office/drawing/2014/main" id="{37A1F45D-EFB5-4FB9-A444-4F4A82C312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561" y="1246103"/>
              <a:ext cx="651770" cy="896344"/>
            </a:xfrm>
            <a:custGeom>
              <a:avLst/>
              <a:gdLst>
                <a:gd name="T0" fmla="*/ 199 w 215"/>
                <a:gd name="T1" fmla="*/ 38 h 296"/>
                <a:gd name="T2" fmla="*/ 164 w 215"/>
                <a:gd name="T3" fmla="*/ 38 h 296"/>
                <a:gd name="T4" fmla="*/ 150 w 215"/>
                <a:gd name="T5" fmla="*/ 28 h 296"/>
                <a:gd name="T6" fmla="*/ 125 w 215"/>
                <a:gd name="T7" fmla="*/ 17 h 296"/>
                <a:gd name="T8" fmla="*/ 108 w 215"/>
                <a:gd name="T9" fmla="*/ 0 h 296"/>
                <a:gd name="T10" fmla="*/ 108 w 215"/>
                <a:gd name="T11" fmla="*/ 0 h 296"/>
                <a:gd name="T12" fmla="*/ 91 w 215"/>
                <a:gd name="T13" fmla="*/ 17 h 296"/>
                <a:gd name="T14" fmla="*/ 66 w 215"/>
                <a:gd name="T15" fmla="*/ 28 h 296"/>
                <a:gd name="T16" fmla="*/ 51 w 215"/>
                <a:gd name="T17" fmla="*/ 38 h 296"/>
                <a:gd name="T18" fmla="*/ 17 w 215"/>
                <a:gd name="T19" fmla="*/ 38 h 296"/>
                <a:gd name="T20" fmla="*/ 0 w 215"/>
                <a:gd name="T21" fmla="*/ 54 h 296"/>
                <a:gd name="T22" fmla="*/ 0 w 215"/>
                <a:gd name="T23" fmla="*/ 280 h 296"/>
                <a:gd name="T24" fmla="*/ 17 w 215"/>
                <a:gd name="T25" fmla="*/ 296 h 296"/>
                <a:gd name="T26" fmla="*/ 199 w 215"/>
                <a:gd name="T27" fmla="*/ 296 h 296"/>
                <a:gd name="T28" fmla="*/ 215 w 215"/>
                <a:gd name="T29" fmla="*/ 280 h 296"/>
                <a:gd name="T30" fmla="*/ 215 w 215"/>
                <a:gd name="T31" fmla="*/ 54 h 296"/>
                <a:gd name="T32" fmla="*/ 199 w 215"/>
                <a:gd name="T33" fmla="*/ 38 h 296"/>
                <a:gd name="T34" fmla="*/ 108 w 215"/>
                <a:gd name="T35" fmla="*/ 7 h 296"/>
                <a:gd name="T36" fmla="*/ 117 w 215"/>
                <a:gd name="T37" fmla="*/ 17 h 296"/>
                <a:gd name="T38" fmla="*/ 108 w 215"/>
                <a:gd name="T39" fmla="*/ 27 h 296"/>
                <a:gd name="T40" fmla="*/ 98 w 215"/>
                <a:gd name="T41" fmla="*/ 17 h 296"/>
                <a:gd name="T42" fmla="*/ 108 w 215"/>
                <a:gd name="T43" fmla="*/ 7 h 296"/>
                <a:gd name="T44" fmla="*/ 147 w 215"/>
                <a:gd name="T45" fmla="*/ 272 h 296"/>
                <a:gd name="T46" fmla="*/ 147 w 215"/>
                <a:gd name="T47" fmla="*/ 235 h 296"/>
                <a:gd name="T48" fmla="*/ 156 w 215"/>
                <a:gd name="T49" fmla="*/ 226 h 296"/>
                <a:gd name="T50" fmla="*/ 194 w 215"/>
                <a:gd name="T51" fmla="*/ 226 h 296"/>
                <a:gd name="T52" fmla="*/ 147 w 215"/>
                <a:gd name="T53" fmla="*/ 272 h 296"/>
                <a:gd name="T54" fmla="*/ 194 w 215"/>
                <a:gd name="T55" fmla="*/ 217 h 296"/>
                <a:gd name="T56" fmla="*/ 194 w 215"/>
                <a:gd name="T57" fmla="*/ 217 h 296"/>
                <a:gd name="T58" fmla="*/ 156 w 215"/>
                <a:gd name="T59" fmla="*/ 217 h 296"/>
                <a:gd name="T60" fmla="*/ 138 w 215"/>
                <a:gd name="T61" fmla="*/ 235 h 296"/>
                <a:gd name="T62" fmla="*/ 138 w 215"/>
                <a:gd name="T63" fmla="*/ 272 h 296"/>
                <a:gd name="T64" fmla="*/ 31 w 215"/>
                <a:gd name="T65" fmla="*/ 272 h 296"/>
                <a:gd name="T66" fmla="*/ 22 w 215"/>
                <a:gd name="T67" fmla="*/ 264 h 296"/>
                <a:gd name="T68" fmla="*/ 22 w 215"/>
                <a:gd name="T69" fmla="*/ 61 h 296"/>
                <a:gd name="T70" fmla="*/ 31 w 215"/>
                <a:gd name="T71" fmla="*/ 52 h 296"/>
                <a:gd name="T72" fmla="*/ 52 w 215"/>
                <a:gd name="T73" fmla="*/ 52 h 296"/>
                <a:gd name="T74" fmla="*/ 66 w 215"/>
                <a:gd name="T75" fmla="*/ 59 h 296"/>
                <a:gd name="T76" fmla="*/ 150 w 215"/>
                <a:gd name="T77" fmla="*/ 59 h 296"/>
                <a:gd name="T78" fmla="*/ 163 w 215"/>
                <a:gd name="T79" fmla="*/ 52 h 296"/>
                <a:gd name="T80" fmla="*/ 185 w 215"/>
                <a:gd name="T81" fmla="*/ 52 h 296"/>
                <a:gd name="T82" fmla="*/ 194 w 215"/>
                <a:gd name="T83" fmla="*/ 61 h 296"/>
                <a:gd name="T84" fmla="*/ 194 w 215"/>
                <a:gd name="T85" fmla="*/ 21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5" h="296">
                  <a:moveTo>
                    <a:pt x="199" y="38"/>
                  </a:moveTo>
                  <a:cubicBezTo>
                    <a:pt x="164" y="38"/>
                    <a:pt x="164" y="38"/>
                    <a:pt x="164" y="38"/>
                  </a:cubicBezTo>
                  <a:cubicBezTo>
                    <a:pt x="162" y="32"/>
                    <a:pt x="156" y="28"/>
                    <a:pt x="150" y="28"/>
                  </a:cubicBezTo>
                  <a:cubicBezTo>
                    <a:pt x="133" y="28"/>
                    <a:pt x="125" y="26"/>
                    <a:pt x="125" y="17"/>
                  </a:cubicBezTo>
                  <a:cubicBezTo>
                    <a:pt x="125" y="7"/>
                    <a:pt x="117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98" y="0"/>
                    <a:pt x="91" y="7"/>
                    <a:pt x="91" y="17"/>
                  </a:cubicBezTo>
                  <a:cubicBezTo>
                    <a:pt x="91" y="26"/>
                    <a:pt x="83" y="28"/>
                    <a:pt x="66" y="28"/>
                  </a:cubicBezTo>
                  <a:cubicBezTo>
                    <a:pt x="59" y="28"/>
                    <a:pt x="54" y="32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8" y="38"/>
                    <a:pt x="0" y="45"/>
                    <a:pt x="0" y="54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89"/>
                    <a:pt x="8" y="296"/>
                    <a:pt x="17" y="296"/>
                  </a:cubicBezTo>
                  <a:cubicBezTo>
                    <a:pt x="199" y="296"/>
                    <a:pt x="199" y="296"/>
                    <a:pt x="199" y="296"/>
                  </a:cubicBezTo>
                  <a:cubicBezTo>
                    <a:pt x="208" y="296"/>
                    <a:pt x="215" y="289"/>
                    <a:pt x="215" y="280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5" y="45"/>
                    <a:pt x="208" y="38"/>
                    <a:pt x="199" y="38"/>
                  </a:cubicBezTo>
                  <a:close/>
                  <a:moveTo>
                    <a:pt x="108" y="7"/>
                  </a:moveTo>
                  <a:cubicBezTo>
                    <a:pt x="113" y="7"/>
                    <a:pt x="117" y="12"/>
                    <a:pt x="117" y="17"/>
                  </a:cubicBezTo>
                  <a:cubicBezTo>
                    <a:pt x="117" y="22"/>
                    <a:pt x="113" y="27"/>
                    <a:pt x="108" y="27"/>
                  </a:cubicBezTo>
                  <a:cubicBezTo>
                    <a:pt x="102" y="27"/>
                    <a:pt x="98" y="22"/>
                    <a:pt x="98" y="17"/>
                  </a:cubicBezTo>
                  <a:cubicBezTo>
                    <a:pt x="98" y="12"/>
                    <a:pt x="102" y="7"/>
                    <a:pt x="108" y="7"/>
                  </a:cubicBezTo>
                  <a:close/>
                  <a:moveTo>
                    <a:pt x="147" y="272"/>
                  </a:moveTo>
                  <a:cubicBezTo>
                    <a:pt x="147" y="235"/>
                    <a:pt x="147" y="235"/>
                    <a:pt x="147" y="235"/>
                  </a:cubicBezTo>
                  <a:cubicBezTo>
                    <a:pt x="147" y="230"/>
                    <a:pt x="151" y="226"/>
                    <a:pt x="156" y="226"/>
                  </a:cubicBezTo>
                  <a:cubicBezTo>
                    <a:pt x="194" y="226"/>
                    <a:pt x="194" y="226"/>
                    <a:pt x="194" y="226"/>
                  </a:cubicBezTo>
                  <a:lnTo>
                    <a:pt x="147" y="272"/>
                  </a:lnTo>
                  <a:close/>
                  <a:moveTo>
                    <a:pt x="194" y="217"/>
                  </a:moveTo>
                  <a:cubicBezTo>
                    <a:pt x="194" y="217"/>
                    <a:pt x="194" y="217"/>
                    <a:pt x="194" y="217"/>
                  </a:cubicBezTo>
                  <a:cubicBezTo>
                    <a:pt x="156" y="217"/>
                    <a:pt x="156" y="217"/>
                    <a:pt x="156" y="217"/>
                  </a:cubicBezTo>
                  <a:cubicBezTo>
                    <a:pt x="146" y="217"/>
                    <a:pt x="138" y="225"/>
                    <a:pt x="138" y="235"/>
                  </a:cubicBezTo>
                  <a:cubicBezTo>
                    <a:pt x="138" y="272"/>
                    <a:pt x="138" y="272"/>
                    <a:pt x="138" y="272"/>
                  </a:cubicBezTo>
                  <a:cubicBezTo>
                    <a:pt x="31" y="272"/>
                    <a:pt x="31" y="272"/>
                    <a:pt x="31" y="272"/>
                  </a:cubicBezTo>
                  <a:cubicBezTo>
                    <a:pt x="26" y="272"/>
                    <a:pt x="22" y="268"/>
                    <a:pt x="22" y="264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56"/>
                    <a:pt x="26" y="52"/>
                    <a:pt x="31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5" y="56"/>
                    <a:pt x="60" y="59"/>
                    <a:pt x="66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56" y="59"/>
                    <a:pt x="160" y="56"/>
                    <a:pt x="163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90" y="52"/>
                    <a:pt x="194" y="56"/>
                    <a:pt x="194" y="61"/>
                  </a:cubicBezTo>
                  <a:lnTo>
                    <a:pt x="194" y="2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77" name="Rectangle 183">
              <a:extLst>
                <a:ext uri="{FF2B5EF4-FFF2-40B4-BE49-F238E27FC236}">
                  <a16:creationId xmlns:a16="http://schemas.microsoft.com/office/drawing/2014/main" id="{1DB4172C-B659-4383-B7F9-8B0C432A38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60445" y="1667367"/>
              <a:ext cx="526770" cy="4572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78" name="Freeform 184">
              <a:extLst>
                <a:ext uri="{FF2B5EF4-FFF2-40B4-BE49-F238E27FC236}">
                  <a16:creationId xmlns:a16="http://schemas.microsoft.com/office/drawing/2014/main" id="{1BF6ADFB-E5BF-4002-AEE7-C8E480A99C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12424" y="1651171"/>
              <a:ext cx="75550" cy="78110"/>
            </a:xfrm>
            <a:custGeom>
              <a:avLst/>
              <a:gdLst>
                <a:gd name="T0" fmla="*/ 5 w 59"/>
                <a:gd name="T1" fmla="*/ 0 h 61"/>
                <a:gd name="T2" fmla="*/ 0 w 59"/>
                <a:gd name="T3" fmla="*/ 0 h 61"/>
                <a:gd name="T4" fmla="*/ 0 w 59"/>
                <a:gd name="T5" fmla="*/ 7 h 61"/>
                <a:gd name="T6" fmla="*/ 0 w 59"/>
                <a:gd name="T7" fmla="*/ 54 h 61"/>
                <a:gd name="T8" fmla="*/ 0 w 59"/>
                <a:gd name="T9" fmla="*/ 61 h 61"/>
                <a:gd name="T10" fmla="*/ 5 w 59"/>
                <a:gd name="T11" fmla="*/ 61 h 61"/>
                <a:gd name="T12" fmla="*/ 55 w 59"/>
                <a:gd name="T13" fmla="*/ 61 h 61"/>
                <a:gd name="T14" fmla="*/ 59 w 59"/>
                <a:gd name="T15" fmla="*/ 61 h 61"/>
                <a:gd name="T16" fmla="*/ 59 w 59"/>
                <a:gd name="T17" fmla="*/ 54 h 61"/>
                <a:gd name="T18" fmla="*/ 59 w 59"/>
                <a:gd name="T19" fmla="*/ 7 h 61"/>
                <a:gd name="T20" fmla="*/ 59 w 59"/>
                <a:gd name="T21" fmla="*/ 0 h 61"/>
                <a:gd name="T22" fmla="*/ 55 w 59"/>
                <a:gd name="T23" fmla="*/ 0 h 61"/>
                <a:gd name="T24" fmla="*/ 5 w 59"/>
                <a:gd name="T25" fmla="*/ 0 h 61"/>
                <a:gd name="T26" fmla="*/ 48 w 59"/>
                <a:gd name="T27" fmla="*/ 49 h 61"/>
                <a:gd name="T28" fmla="*/ 12 w 59"/>
                <a:gd name="T29" fmla="*/ 49 h 61"/>
                <a:gd name="T30" fmla="*/ 12 w 59"/>
                <a:gd name="T31" fmla="*/ 11 h 61"/>
                <a:gd name="T32" fmla="*/ 48 w 59"/>
                <a:gd name="T33" fmla="*/ 14 h 61"/>
                <a:gd name="T34" fmla="*/ 48 w 59"/>
                <a:gd name="T35" fmla="*/ 4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1">
                  <a:moveTo>
                    <a:pt x="5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5" y="61"/>
                  </a:lnTo>
                  <a:lnTo>
                    <a:pt x="55" y="61"/>
                  </a:lnTo>
                  <a:lnTo>
                    <a:pt x="59" y="61"/>
                  </a:lnTo>
                  <a:lnTo>
                    <a:pt x="59" y="54"/>
                  </a:lnTo>
                  <a:lnTo>
                    <a:pt x="59" y="7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5" y="0"/>
                  </a:lnTo>
                  <a:close/>
                  <a:moveTo>
                    <a:pt x="48" y="49"/>
                  </a:moveTo>
                  <a:lnTo>
                    <a:pt x="12" y="49"/>
                  </a:lnTo>
                  <a:lnTo>
                    <a:pt x="12" y="11"/>
                  </a:lnTo>
                  <a:lnTo>
                    <a:pt x="48" y="14"/>
                  </a:lnTo>
                  <a:lnTo>
                    <a:pt x="48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79" name="Rectangle 185">
              <a:extLst>
                <a:ext uri="{FF2B5EF4-FFF2-40B4-BE49-F238E27FC236}">
                  <a16:creationId xmlns:a16="http://schemas.microsoft.com/office/drawing/2014/main" id="{E11B9E64-4768-4B54-8D0C-5F5171F1B5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60445" y="1569306"/>
              <a:ext cx="526770" cy="4572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80" name="Freeform 186">
              <a:extLst>
                <a:ext uri="{FF2B5EF4-FFF2-40B4-BE49-F238E27FC236}">
                  <a16:creationId xmlns:a16="http://schemas.microsoft.com/office/drawing/2014/main" id="{8DA10DF7-B3AB-4901-94C0-96DD783A8C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12424" y="1553110"/>
              <a:ext cx="75550" cy="78110"/>
            </a:xfrm>
            <a:custGeom>
              <a:avLst/>
              <a:gdLst>
                <a:gd name="T0" fmla="*/ 5 w 59"/>
                <a:gd name="T1" fmla="*/ 0 h 61"/>
                <a:gd name="T2" fmla="*/ 0 w 59"/>
                <a:gd name="T3" fmla="*/ 0 h 61"/>
                <a:gd name="T4" fmla="*/ 0 w 59"/>
                <a:gd name="T5" fmla="*/ 7 h 61"/>
                <a:gd name="T6" fmla="*/ 0 w 59"/>
                <a:gd name="T7" fmla="*/ 54 h 61"/>
                <a:gd name="T8" fmla="*/ 0 w 59"/>
                <a:gd name="T9" fmla="*/ 61 h 61"/>
                <a:gd name="T10" fmla="*/ 5 w 59"/>
                <a:gd name="T11" fmla="*/ 61 h 61"/>
                <a:gd name="T12" fmla="*/ 55 w 59"/>
                <a:gd name="T13" fmla="*/ 61 h 61"/>
                <a:gd name="T14" fmla="*/ 59 w 59"/>
                <a:gd name="T15" fmla="*/ 61 h 61"/>
                <a:gd name="T16" fmla="*/ 59 w 59"/>
                <a:gd name="T17" fmla="*/ 54 h 61"/>
                <a:gd name="T18" fmla="*/ 59 w 59"/>
                <a:gd name="T19" fmla="*/ 7 h 61"/>
                <a:gd name="T20" fmla="*/ 59 w 59"/>
                <a:gd name="T21" fmla="*/ 0 h 61"/>
                <a:gd name="T22" fmla="*/ 55 w 59"/>
                <a:gd name="T23" fmla="*/ 0 h 61"/>
                <a:gd name="T24" fmla="*/ 5 w 59"/>
                <a:gd name="T25" fmla="*/ 0 h 61"/>
                <a:gd name="T26" fmla="*/ 48 w 59"/>
                <a:gd name="T27" fmla="*/ 49 h 61"/>
                <a:gd name="T28" fmla="*/ 12 w 59"/>
                <a:gd name="T29" fmla="*/ 49 h 61"/>
                <a:gd name="T30" fmla="*/ 12 w 59"/>
                <a:gd name="T31" fmla="*/ 12 h 61"/>
                <a:gd name="T32" fmla="*/ 48 w 59"/>
                <a:gd name="T33" fmla="*/ 12 h 61"/>
                <a:gd name="T34" fmla="*/ 48 w 59"/>
                <a:gd name="T35" fmla="*/ 4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1">
                  <a:moveTo>
                    <a:pt x="5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5" y="61"/>
                  </a:lnTo>
                  <a:lnTo>
                    <a:pt x="55" y="61"/>
                  </a:lnTo>
                  <a:lnTo>
                    <a:pt x="59" y="61"/>
                  </a:lnTo>
                  <a:lnTo>
                    <a:pt x="59" y="54"/>
                  </a:lnTo>
                  <a:lnTo>
                    <a:pt x="59" y="7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5" y="0"/>
                  </a:lnTo>
                  <a:close/>
                  <a:moveTo>
                    <a:pt x="48" y="49"/>
                  </a:moveTo>
                  <a:lnTo>
                    <a:pt x="12" y="49"/>
                  </a:lnTo>
                  <a:lnTo>
                    <a:pt x="12" y="12"/>
                  </a:lnTo>
                  <a:lnTo>
                    <a:pt x="48" y="12"/>
                  </a:lnTo>
                  <a:lnTo>
                    <a:pt x="48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81" name="Rectangle 187">
              <a:extLst>
                <a:ext uri="{FF2B5EF4-FFF2-40B4-BE49-F238E27FC236}">
                  <a16:creationId xmlns:a16="http://schemas.microsoft.com/office/drawing/2014/main" id="{F1318140-1506-40CD-A54D-1C9B5C16850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71423" y="1764978"/>
              <a:ext cx="504814" cy="4572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82" name="Freeform 188">
              <a:extLst>
                <a:ext uri="{FF2B5EF4-FFF2-40B4-BE49-F238E27FC236}">
                  <a16:creationId xmlns:a16="http://schemas.microsoft.com/office/drawing/2014/main" id="{E65A9EA9-A744-4AB0-B126-7F7C2EABB1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12424" y="1751413"/>
              <a:ext cx="75550" cy="75550"/>
            </a:xfrm>
            <a:custGeom>
              <a:avLst/>
              <a:gdLst>
                <a:gd name="T0" fmla="*/ 5 w 59"/>
                <a:gd name="T1" fmla="*/ 0 h 59"/>
                <a:gd name="T2" fmla="*/ 0 w 59"/>
                <a:gd name="T3" fmla="*/ 0 h 59"/>
                <a:gd name="T4" fmla="*/ 0 w 59"/>
                <a:gd name="T5" fmla="*/ 4 h 59"/>
                <a:gd name="T6" fmla="*/ 0 w 59"/>
                <a:gd name="T7" fmla="*/ 54 h 59"/>
                <a:gd name="T8" fmla="*/ 0 w 59"/>
                <a:gd name="T9" fmla="*/ 59 h 59"/>
                <a:gd name="T10" fmla="*/ 5 w 59"/>
                <a:gd name="T11" fmla="*/ 59 h 59"/>
                <a:gd name="T12" fmla="*/ 55 w 59"/>
                <a:gd name="T13" fmla="*/ 59 h 59"/>
                <a:gd name="T14" fmla="*/ 59 w 59"/>
                <a:gd name="T15" fmla="*/ 59 h 59"/>
                <a:gd name="T16" fmla="*/ 59 w 59"/>
                <a:gd name="T17" fmla="*/ 54 h 59"/>
                <a:gd name="T18" fmla="*/ 59 w 59"/>
                <a:gd name="T19" fmla="*/ 4 h 59"/>
                <a:gd name="T20" fmla="*/ 59 w 59"/>
                <a:gd name="T21" fmla="*/ 0 h 59"/>
                <a:gd name="T22" fmla="*/ 55 w 59"/>
                <a:gd name="T23" fmla="*/ 0 h 59"/>
                <a:gd name="T24" fmla="*/ 5 w 59"/>
                <a:gd name="T25" fmla="*/ 0 h 59"/>
                <a:gd name="T26" fmla="*/ 48 w 59"/>
                <a:gd name="T27" fmla="*/ 47 h 59"/>
                <a:gd name="T28" fmla="*/ 12 w 59"/>
                <a:gd name="T29" fmla="*/ 47 h 59"/>
                <a:gd name="T30" fmla="*/ 12 w 59"/>
                <a:gd name="T31" fmla="*/ 12 h 59"/>
                <a:gd name="T32" fmla="*/ 48 w 59"/>
                <a:gd name="T33" fmla="*/ 12 h 59"/>
                <a:gd name="T34" fmla="*/ 48 w 59"/>
                <a:gd name="T35" fmla="*/ 4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59">
                  <a:moveTo>
                    <a:pt x="5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5" y="59"/>
                  </a:lnTo>
                  <a:lnTo>
                    <a:pt x="55" y="59"/>
                  </a:lnTo>
                  <a:lnTo>
                    <a:pt x="59" y="59"/>
                  </a:lnTo>
                  <a:lnTo>
                    <a:pt x="59" y="54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5" y="0"/>
                  </a:lnTo>
                  <a:close/>
                  <a:moveTo>
                    <a:pt x="48" y="47"/>
                  </a:moveTo>
                  <a:lnTo>
                    <a:pt x="12" y="47"/>
                  </a:lnTo>
                  <a:lnTo>
                    <a:pt x="12" y="12"/>
                  </a:lnTo>
                  <a:lnTo>
                    <a:pt x="48" y="12"/>
                  </a:lnTo>
                  <a:lnTo>
                    <a:pt x="48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sp>
        <p:nvSpPr>
          <p:cNvPr id="85" name="Freeform 87">
            <a:extLst>
              <a:ext uri="{FF2B5EF4-FFF2-40B4-BE49-F238E27FC236}">
                <a16:creationId xmlns:a16="http://schemas.microsoft.com/office/drawing/2014/main" id="{170D9AD7-6197-4A12-8FE0-26FB65C7EA2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309268" y="4242043"/>
            <a:ext cx="452112" cy="592913"/>
          </a:xfrm>
          <a:custGeom>
            <a:avLst/>
            <a:gdLst>
              <a:gd name="T0" fmla="*/ 142 w 148"/>
              <a:gd name="T1" fmla="*/ 0 h 194"/>
              <a:gd name="T2" fmla="*/ 41 w 148"/>
              <a:gd name="T3" fmla="*/ 0 h 194"/>
              <a:gd name="T4" fmla="*/ 37 w 148"/>
              <a:gd name="T5" fmla="*/ 2 h 194"/>
              <a:gd name="T6" fmla="*/ 2 w 148"/>
              <a:gd name="T7" fmla="*/ 36 h 194"/>
              <a:gd name="T8" fmla="*/ 0 w 148"/>
              <a:gd name="T9" fmla="*/ 40 h 194"/>
              <a:gd name="T10" fmla="*/ 0 w 148"/>
              <a:gd name="T11" fmla="*/ 187 h 194"/>
              <a:gd name="T12" fmla="*/ 6 w 148"/>
              <a:gd name="T13" fmla="*/ 194 h 194"/>
              <a:gd name="T14" fmla="*/ 142 w 148"/>
              <a:gd name="T15" fmla="*/ 194 h 194"/>
              <a:gd name="T16" fmla="*/ 148 w 148"/>
              <a:gd name="T17" fmla="*/ 187 h 194"/>
              <a:gd name="T18" fmla="*/ 148 w 148"/>
              <a:gd name="T19" fmla="*/ 6 h 194"/>
              <a:gd name="T20" fmla="*/ 142 w 148"/>
              <a:gd name="T21" fmla="*/ 0 h 194"/>
              <a:gd name="T22" fmla="*/ 136 w 148"/>
              <a:gd name="T23" fmla="*/ 181 h 194"/>
              <a:gd name="T24" fmla="*/ 12 w 148"/>
              <a:gd name="T25" fmla="*/ 181 h 194"/>
              <a:gd name="T26" fmla="*/ 12 w 148"/>
              <a:gd name="T27" fmla="*/ 43 h 194"/>
              <a:gd name="T28" fmla="*/ 40 w 148"/>
              <a:gd name="T29" fmla="*/ 43 h 194"/>
              <a:gd name="T30" fmla="*/ 44 w 148"/>
              <a:gd name="T31" fmla="*/ 40 h 194"/>
              <a:gd name="T32" fmla="*/ 44 w 148"/>
              <a:gd name="T33" fmla="*/ 12 h 194"/>
              <a:gd name="T34" fmla="*/ 136 w 148"/>
              <a:gd name="T35" fmla="*/ 12 h 194"/>
              <a:gd name="T36" fmla="*/ 136 w 148"/>
              <a:gd name="T37" fmla="*/ 181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8" h="194">
                <a:moveTo>
                  <a:pt x="142" y="0"/>
                </a:moveTo>
                <a:cubicBezTo>
                  <a:pt x="41" y="0"/>
                  <a:pt x="41" y="0"/>
                  <a:pt x="41" y="0"/>
                </a:cubicBezTo>
                <a:cubicBezTo>
                  <a:pt x="40" y="0"/>
                  <a:pt x="38" y="1"/>
                  <a:pt x="37" y="2"/>
                </a:cubicBezTo>
                <a:cubicBezTo>
                  <a:pt x="2" y="36"/>
                  <a:pt x="2" y="36"/>
                  <a:pt x="2" y="36"/>
                </a:cubicBezTo>
                <a:cubicBezTo>
                  <a:pt x="1" y="37"/>
                  <a:pt x="0" y="39"/>
                  <a:pt x="0" y="40"/>
                </a:cubicBezTo>
                <a:cubicBezTo>
                  <a:pt x="0" y="187"/>
                  <a:pt x="0" y="187"/>
                  <a:pt x="0" y="187"/>
                </a:cubicBezTo>
                <a:cubicBezTo>
                  <a:pt x="0" y="191"/>
                  <a:pt x="3" y="194"/>
                  <a:pt x="6" y="194"/>
                </a:cubicBezTo>
                <a:cubicBezTo>
                  <a:pt x="142" y="194"/>
                  <a:pt x="142" y="194"/>
                  <a:pt x="142" y="194"/>
                </a:cubicBezTo>
                <a:cubicBezTo>
                  <a:pt x="146" y="194"/>
                  <a:pt x="148" y="191"/>
                  <a:pt x="148" y="187"/>
                </a:cubicBezTo>
                <a:cubicBezTo>
                  <a:pt x="148" y="6"/>
                  <a:pt x="148" y="6"/>
                  <a:pt x="148" y="6"/>
                </a:cubicBezTo>
                <a:cubicBezTo>
                  <a:pt x="148" y="3"/>
                  <a:pt x="146" y="0"/>
                  <a:pt x="142" y="0"/>
                </a:cubicBezTo>
                <a:close/>
                <a:moveTo>
                  <a:pt x="136" y="181"/>
                </a:moveTo>
                <a:cubicBezTo>
                  <a:pt x="12" y="181"/>
                  <a:pt x="12" y="181"/>
                  <a:pt x="12" y="181"/>
                </a:cubicBezTo>
                <a:cubicBezTo>
                  <a:pt x="12" y="43"/>
                  <a:pt x="12" y="43"/>
                  <a:pt x="12" y="43"/>
                </a:cubicBezTo>
                <a:cubicBezTo>
                  <a:pt x="40" y="43"/>
                  <a:pt x="40" y="43"/>
                  <a:pt x="40" y="43"/>
                </a:cubicBezTo>
                <a:cubicBezTo>
                  <a:pt x="42" y="43"/>
                  <a:pt x="44" y="42"/>
                  <a:pt x="44" y="40"/>
                </a:cubicBezTo>
                <a:cubicBezTo>
                  <a:pt x="44" y="12"/>
                  <a:pt x="44" y="12"/>
                  <a:pt x="44" y="12"/>
                </a:cubicBezTo>
                <a:cubicBezTo>
                  <a:pt x="136" y="12"/>
                  <a:pt x="136" y="12"/>
                  <a:pt x="136" y="12"/>
                </a:cubicBezTo>
                <a:lnTo>
                  <a:pt x="136" y="1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511B7C8-CF6D-4D0E-90DE-8E01329D707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356078" y="4362935"/>
            <a:ext cx="330688" cy="369440"/>
          </a:xfrm>
          <a:custGeom>
            <a:avLst/>
            <a:gdLst>
              <a:gd name="T0" fmla="*/ 17 w 108"/>
              <a:gd name="T1" fmla="*/ 60 h 121"/>
              <a:gd name="T2" fmla="*/ 0 w 108"/>
              <a:gd name="T3" fmla="*/ 62 h 121"/>
              <a:gd name="T4" fmla="*/ 17 w 108"/>
              <a:gd name="T5" fmla="*/ 64 h 121"/>
              <a:gd name="T6" fmla="*/ 1 w 108"/>
              <a:gd name="T7" fmla="*/ 94 h 121"/>
              <a:gd name="T8" fmla="*/ 1 w 108"/>
              <a:gd name="T9" fmla="*/ 97 h 121"/>
              <a:gd name="T10" fmla="*/ 20 w 108"/>
              <a:gd name="T11" fmla="*/ 65 h 121"/>
              <a:gd name="T12" fmla="*/ 29 w 108"/>
              <a:gd name="T13" fmla="*/ 93 h 121"/>
              <a:gd name="T14" fmla="*/ 31 w 108"/>
              <a:gd name="T15" fmla="*/ 98 h 121"/>
              <a:gd name="T16" fmla="*/ 34 w 108"/>
              <a:gd name="T17" fmla="*/ 93 h 121"/>
              <a:gd name="T18" fmla="*/ 59 w 108"/>
              <a:gd name="T19" fmla="*/ 115 h 121"/>
              <a:gd name="T20" fmla="*/ 61 w 108"/>
              <a:gd name="T21" fmla="*/ 121 h 121"/>
              <a:gd name="T22" fmla="*/ 63 w 108"/>
              <a:gd name="T23" fmla="*/ 115 h 121"/>
              <a:gd name="T24" fmla="*/ 89 w 108"/>
              <a:gd name="T25" fmla="*/ 64 h 121"/>
              <a:gd name="T26" fmla="*/ 92 w 108"/>
              <a:gd name="T27" fmla="*/ 64 h 121"/>
              <a:gd name="T28" fmla="*/ 108 w 108"/>
              <a:gd name="T29" fmla="*/ 62 h 121"/>
              <a:gd name="T30" fmla="*/ 94 w 108"/>
              <a:gd name="T31" fmla="*/ 60 h 121"/>
              <a:gd name="T32" fmla="*/ 103 w 108"/>
              <a:gd name="T33" fmla="*/ 7 h 121"/>
              <a:gd name="T34" fmla="*/ 102 w 108"/>
              <a:gd name="T35" fmla="*/ 0 h 121"/>
              <a:gd name="T36" fmla="*/ 100 w 108"/>
              <a:gd name="T37" fmla="*/ 6 h 121"/>
              <a:gd name="T38" fmla="*/ 81 w 108"/>
              <a:gd name="T39" fmla="*/ 33 h 121"/>
              <a:gd name="T40" fmla="*/ 78 w 108"/>
              <a:gd name="T41" fmla="*/ 28 h 121"/>
              <a:gd name="T42" fmla="*/ 76 w 108"/>
              <a:gd name="T43" fmla="*/ 33 h 121"/>
              <a:gd name="T44" fmla="*/ 45 w 108"/>
              <a:gd name="T45" fmla="*/ 60 h 121"/>
              <a:gd name="T46" fmla="*/ 39 w 108"/>
              <a:gd name="T47" fmla="*/ 60 h 121"/>
              <a:gd name="T48" fmla="*/ 20 w 108"/>
              <a:gd name="T49" fmla="*/ 59 h 121"/>
              <a:gd name="T50" fmla="*/ 88 w 108"/>
              <a:gd name="T51" fmla="*/ 58 h 121"/>
              <a:gd name="T52" fmla="*/ 75 w 108"/>
              <a:gd name="T53" fmla="*/ 60 h 121"/>
              <a:gd name="T54" fmla="*/ 45 w 108"/>
              <a:gd name="T55" fmla="*/ 64 h 121"/>
              <a:gd name="T56" fmla="*/ 61 w 108"/>
              <a:gd name="T57" fmla="*/ 112 h 121"/>
              <a:gd name="T58" fmla="*/ 45 w 108"/>
              <a:gd name="T59" fmla="*/ 64 h 121"/>
              <a:gd name="T60" fmla="*/ 39 w 108"/>
              <a:gd name="T61" fmla="*/ 64 h 121"/>
              <a:gd name="T62" fmla="*/ 23 w 108"/>
              <a:gd name="T63" fmla="*/ 64 h 121"/>
              <a:gd name="T64" fmla="*/ 39 w 108"/>
              <a:gd name="T65" fmla="*/ 64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8" h="121">
                <a:moveTo>
                  <a:pt x="20" y="59"/>
                </a:moveTo>
                <a:cubicBezTo>
                  <a:pt x="19" y="59"/>
                  <a:pt x="18" y="59"/>
                  <a:pt x="17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0"/>
                  <a:pt x="0" y="61"/>
                  <a:pt x="0" y="62"/>
                </a:cubicBezTo>
                <a:cubicBezTo>
                  <a:pt x="0" y="63"/>
                  <a:pt x="1" y="64"/>
                  <a:pt x="2" y="64"/>
                </a:cubicBezTo>
                <a:cubicBezTo>
                  <a:pt x="17" y="64"/>
                  <a:pt x="17" y="64"/>
                  <a:pt x="17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" y="94"/>
                  <a:pt x="1" y="94"/>
                  <a:pt x="1" y="94"/>
                </a:cubicBezTo>
                <a:cubicBezTo>
                  <a:pt x="1" y="94"/>
                  <a:pt x="1" y="94"/>
                  <a:pt x="1" y="94"/>
                </a:cubicBezTo>
                <a:cubicBezTo>
                  <a:pt x="0" y="95"/>
                  <a:pt x="1" y="96"/>
                  <a:pt x="1" y="97"/>
                </a:cubicBezTo>
                <a:cubicBezTo>
                  <a:pt x="2" y="97"/>
                  <a:pt x="3" y="97"/>
                  <a:pt x="4" y="96"/>
                </a:cubicBezTo>
                <a:cubicBezTo>
                  <a:pt x="20" y="65"/>
                  <a:pt x="20" y="65"/>
                  <a:pt x="20" y="65"/>
                </a:cubicBezTo>
                <a:cubicBezTo>
                  <a:pt x="20" y="65"/>
                  <a:pt x="20" y="65"/>
                  <a:pt x="20" y="65"/>
                </a:cubicBezTo>
                <a:cubicBezTo>
                  <a:pt x="29" y="93"/>
                  <a:pt x="29" y="93"/>
                  <a:pt x="29" y="93"/>
                </a:cubicBezTo>
                <a:cubicBezTo>
                  <a:pt x="28" y="93"/>
                  <a:pt x="28" y="94"/>
                  <a:pt x="28" y="95"/>
                </a:cubicBezTo>
                <a:cubicBezTo>
                  <a:pt x="28" y="97"/>
                  <a:pt x="29" y="98"/>
                  <a:pt x="31" y="98"/>
                </a:cubicBezTo>
                <a:cubicBezTo>
                  <a:pt x="33" y="98"/>
                  <a:pt x="34" y="97"/>
                  <a:pt x="34" y="95"/>
                </a:cubicBezTo>
                <a:cubicBezTo>
                  <a:pt x="34" y="94"/>
                  <a:pt x="34" y="94"/>
                  <a:pt x="34" y="93"/>
                </a:cubicBezTo>
                <a:cubicBezTo>
                  <a:pt x="42" y="66"/>
                  <a:pt x="42" y="66"/>
                  <a:pt x="42" y="66"/>
                </a:cubicBezTo>
                <a:cubicBezTo>
                  <a:pt x="59" y="115"/>
                  <a:pt x="59" y="115"/>
                  <a:pt x="59" y="115"/>
                </a:cubicBezTo>
                <a:cubicBezTo>
                  <a:pt x="58" y="116"/>
                  <a:pt x="57" y="117"/>
                  <a:pt x="57" y="118"/>
                </a:cubicBezTo>
                <a:cubicBezTo>
                  <a:pt x="57" y="120"/>
                  <a:pt x="59" y="121"/>
                  <a:pt x="61" y="121"/>
                </a:cubicBezTo>
                <a:cubicBezTo>
                  <a:pt x="63" y="121"/>
                  <a:pt x="64" y="120"/>
                  <a:pt x="64" y="118"/>
                </a:cubicBezTo>
                <a:cubicBezTo>
                  <a:pt x="64" y="117"/>
                  <a:pt x="64" y="116"/>
                  <a:pt x="63" y="115"/>
                </a:cubicBezTo>
                <a:cubicBezTo>
                  <a:pt x="74" y="64"/>
                  <a:pt x="74" y="64"/>
                  <a:pt x="74" y="64"/>
                </a:cubicBezTo>
                <a:cubicBezTo>
                  <a:pt x="89" y="64"/>
                  <a:pt x="89" y="64"/>
                  <a:pt x="89" y="64"/>
                </a:cubicBezTo>
                <a:cubicBezTo>
                  <a:pt x="89" y="64"/>
                  <a:pt x="90" y="64"/>
                  <a:pt x="90" y="64"/>
                </a:cubicBezTo>
                <a:cubicBezTo>
                  <a:pt x="91" y="64"/>
                  <a:pt x="91" y="64"/>
                  <a:pt x="9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7" y="64"/>
                  <a:pt x="108" y="63"/>
                  <a:pt x="108" y="62"/>
                </a:cubicBezTo>
                <a:cubicBezTo>
                  <a:pt x="108" y="61"/>
                  <a:pt x="107" y="60"/>
                  <a:pt x="106" y="60"/>
                </a:cubicBezTo>
                <a:cubicBezTo>
                  <a:pt x="94" y="60"/>
                  <a:pt x="94" y="60"/>
                  <a:pt x="94" y="60"/>
                </a:cubicBezTo>
                <a:cubicBezTo>
                  <a:pt x="94" y="59"/>
                  <a:pt x="93" y="58"/>
                  <a:pt x="92" y="58"/>
                </a:cubicBezTo>
                <a:cubicBezTo>
                  <a:pt x="103" y="7"/>
                  <a:pt x="103" y="7"/>
                  <a:pt x="103" y="7"/>
                </a:cubicBezTo>
                <a:cubicBezTo>
                  <a:pt x="104" y="6"/>
                  <a:pt x="105" y="5"/>
                  <a:pt x="105" y="4"/>
                </a:cubicBezTo>
                <a:cubicBezTo>
                  <a:pt x="105" y="2"/>
                  <a:pt x="104" y="0"/>
                  <a:pt x="102" y="0"/>
                </a:cubicBezTo>
                <a:cubicBezTo>
                  <a:pt x="100" y="0"/>
                  <a:pt x="99" y="2"/>
                  <a:pt x="99" y="4"/>
                </a:cubicBezTo>
                <a:cubicBezTo>
                  <a:pt x="99" y="5"/>
                  <a:pt x="99" y="5"/>
                  <a:pt x="100" y="6"/>
                </a:cubicBezTo>
                <a:cubicBezTo>
                  <a:pt x="90" y="54"/>
                  <a:pt x="90" y="54"/>
                  <a:pt x="90" y="54"/>
                </a:cubicBezTo>
                <a:cubicBezTo>
                  <a:pt x="81" y="33"/>
                  <a:pt x="81" y="33"/>
                  <a:pt x="81" y="33"/>
                </a:cubicBezTo>
                <a:cubicBezTo>
                  <a:pt x="82" y="33"/>
                  <a:pt x="82" y="32"/>
                  <a:pt x="82" y="32"/>
                </a:cubicBezTo>
                <a:cubicBezTo>
                  <a:pt x="82" y="30"/>
                  <a:pt x="80" y="28"/>
                  <a:pt x="78" y="28"/>
                </a:cubicBezTo>
                <a:cubicBezTo>
                  <a:pt x="77" y="28"/>
                  <a:pt x="75" y="30"/>
                  <a:pt x="75" y="32"/>
                </a:cubicBezTo>
                <a:cubicBezTo>
                  <a:pt x="75" y="32"/>
                  <a:pt x="75" y="33"/>
                  <a:pt x="76" y="33"/>
                </a:cubicBezTo>
                <a:cubicBezTo>
                  <a:pt x="71" y="60"/>
                  <a:pt x="71" y="60"/>
                  <a:pt x="71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4" y="59"/>
                  <a:pt x="43" y="59"/>
                  <a:pt x="42" y="59"/>
                </a:cubicBezTo>
                <a:cubicBezTo>
                  <a:pt x="41" y="59"/>
                  <a:pt x="40" y="59"/>
                  <a:pt x="39" y="60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59"/>
                  <a:pt x="22" y="59"/>
                  <a:pt x="20" y="59"/>
                </a:cubicBezTo>
                <a:close/>
                <a:moveTo>
                  <a:pt x="79" y="39"/>
                </a:moveTo>
                <a:cubicBezTo>
                  <a:pt x="88" y="58"/>
                  <a:pt x="88" y="58"/>
                  <a:pt x="88" y="58"/>
                </a:cubicBezTo>
                <a:cubicBezTo>
                  <a:pt x="88" y="59"/>
                  <a:pt x="87" y="60"/>
                  <a:pt x="87" y="60"/>
                </a:cubicBezTo>
                <a:cubicBezTo>
                  <a:pt x="75" y="60"/>
                  <a:pt x="75" y="60"/>
                  <a:pt x="75" y="60"/>
                </a:cubicBezTo>
                <a:lnTo>
                  <a:pt x="79" y="39"/>
                </a:lnTo>
                <a:close/>
                <a:moveTo>
                  <a:pt x="45" y="64"/>
                </a:moveTo>
                <a:cubicBezTo>
                  <a:pt x="70" y="64"/>
                  <a:pt x="70" y="64"/>
                  <a:pt x="70" y="64"/>
                </a:cubicBezTo>
                <a:cubicBezTo>
                  <a:pt x="61" y="112"/>
                  <a:pt x="61" y="112"/>
                  <a:pt x="61" y="112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44" y="64"/>
                  <a:pt x="45" y="64"/>
                </a:cubicBezTo>
                <a:close/>
                <a:moveTo>
                  <a:pt x="39" y="64"/>
                </a:moveTo>
                <a:cubicBezTo>
                  <a:pt x="39" y="64"/>
                  <a:pt x="39" y="64"/>
                  <a:pt x="39" y="64"/>
                </a:cubicBezTo>
                <a:cubicBezTo>
                  <a:pt x="31" y="90"/>
                  <a:pt x="31" y="90"/>
                  <a:pt x="31" y="90"/>
                </a:cubicBezTo>
                <a:cubicBezTo>
                  <a:pt x="23" y="64"/>
                  <a:pt x="23" y="64"/>
                  <a:pt x="23" y="64"/>
                </a:cubicBezTo>
                <a:cubicBezTo>
                  <a:pt x="23" y="64"/>
                  <a:pt x="23" y="64"/>
                  <a:pt x="23" y="64"/>
                </a:cubicBezTo>
                <a:lnTo>
                  <a:pt x="39" y="6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grpSp>
        <p:nvGrpSpPr>
          <p:cNvPr id="106" name="Gruppieren 241">
            <a:extLst>
              <a:ext uri="{FF2B5EF4-FFF2-40B4-BE49-F238E27FC236}">
                <a16:creationId xmlns:a16="http://schemas.microsoft.com/office/drawing/2014/main" id="{6F811C5B-0268-4629-B922-ACB1761F0992}"/>
              </a:ext>
            </a:extLst>
          </p:cNvPr>
          <p:cNvGrpSpPr/>
          <p:nvPr userDrawn="1"/>
        </p:nvGrpSpPr>
        <p:grpSpPr bwMode="gray">
          <a:xfrm>
            <a:off x="9966868" y="1586223"/>
            <a:ext cx="730678" cy="708345"/>
            <a:chOff x="98696" y="3961668"/>
            <a:chExt cx="510841" cy="495227"/>
          </a:xfrm>
          <a:solidFill>
            <a:schemeClr val="accent3"/>
          </a:solidFill>
        </p:grpSpPr>
        <p:sp>
          <p:nvSpPr>
            <p:cNvPr id="107" name="Freeform 1091">
              <a:extLst>
                <a:ext uri="{FF2B5EF4-FFF2-40B4-BE49-F238E27FC236}">
                  <a16:creationId xmlns:a16="http://schemas.microsoft.com/office/drawing/2014/main" id="{BC182C57-4513-4369-A735-D9FAE11F67CD}"/>
                </a:ext>
              </a:extLst>
            </p:cNvPr>
            <p:cNvSpPr>
              <a:spLocks/>
            </p:cNvSpPr>
            <p:nvPr/>
          </p:nvSpPr>
          <p:spPr bwMode="gray">
            <a:xfrm>
              <a:off x="98696" y="3961668"/>
              <a:ext cx="497458" cy="495227"/>
            </a:xfrm>
            <a:custGeom>
              <a:avLst/>
              <a:gdLst>
                <a:gd name="T0" fmla="*/ 290 w 313"/>
                <a:gd name="T1" fmla="*/ 104 h 311"/>
                <a:gd name="T2" fmla="*/ 227 w 313"/>
                <a:gd name="T3" fmla="*/ 278 h 311"/>
                <a:gd name="T4" fmla="*/ 48 w 313"/>
                <a:gd name="T5" fmla="*/ 243 h 311"/>
                <a:gd name="T6" fmla="*/ 59 w 313"/>
                <a:gd name="T7" fmla="*/ 54 h 311"/>
                <a:gd name="T8" fmla="*/ 245 w 313"/>
                <a:gd name="T9" fmla="*/ 43 h 311"/>
                <a:gd name="T10" fmla="*/ 242 w 313"/>
                <a:gd name="T11" fmla="*/ 46 h 311"/>
                <a:gd name="T12" fmla="*/ 224 w 313"/>
                <a:gd name="T13" fmla="*/ 61 h 311"/>
                <a:gd name="T14" fmla="*/ 217 w 313"/>
                <a:gd name="T15" fmla="*/ 61 h 311"/>
                <a:gd name="T16" fmla="*/ 144 w 313"/>
                <a:gd name="T17" fmla="*/ 45 h 311"/>
                <a:gd name="T18" fmla="*/ 53 w 313"/>
                <a:gd name="T19" fmla="*/ 119 h 311"/>
                <a:gd name="T20" fmla="*/ 81 w 313"/>
                <a:gd name="T21" fmla="*/ 234 h 311"/>
                <a:gd name="T22" fmla="*/ 190 w 313"/>
                <a:gd name="T23" fmla="*/ 260 h 311"/>
                <a:gd name="T24" fmla="*/ 265 w 313"/>
                <a:gd name="T25" fmla="*/ 182 h 311"/>
                <a:gd name="T26" fmla="*/ 267 w 313"/>
                <a:gd name="T27" fmla="*/ 137 h 311"/>
                <a:gd name="T28" fmla="*/ 269 w 313"/>
                <a:gd name="T29" fmla="*/ 131 h 311"/>
                <a:gd name="T30" fmla="*/ 290 w 313"/>
                <a:gd name="T31" fmla="*/ 1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3" h="311">
                  <a:moveTo>
                    <a:pt x="290" y="104"/>
                  </a:moveTo>
                  <a:cubicBezTo>
                    <a:pt x="313" y="163"/>
                    <a:pt x="294" y="240"/>
                    <a:pt x="227" y="278"/>
                  </a:cubicBezTo>
                  <a:cubicBezTo>
                    <a:pt x="167" y="311"/>
                    <a:pt x="92" y="298"/>
                    <a:pt x="48" y="243"/>
                  </a:cubicBezTo>
                  <a:cubicBezTo>
                    <a:pt x="0" y="184"/>
                    <a:pt x="8" y="103"/>
                    <a:pt x="59" y="54"/>
                  </a:cubicBezTo>
                  <a:cubicBezTo>
                    <a:pt x="113" y="0"/>
                    <a:pt x="194" y="2"/>
                    <a:pt x="245" y="43"/>
                  </a:cubicBezTo>
                  <a:cubicBezTo>
                    <a:pt x="244" y="44"/>
                    <a:pt x="243" y="45"/>
                    <a:pt x="242" y="46"/>
                  </a:cubicBezTo>
                  <a:cubicBezTo>
                    <a:pt x="236" y="51"/>
                    <a:pt x="230" y="56"/>
                    <a:pt x="224" y="61"/>
                  </a:cubicBezTo>
                  <a:cubicBezTo>
                    <a:pt x="221" y="63"/>
                    <a:pt x="220" y="63"/>
                    <a:pt x="217" y="61"/>
                  </a:cubicBezTo>
                  <a:cubicBezTo>
                    <a:pt x="195" y="47"/>
                    <a:pt x="170" y="41"/>
                    <a:pt x="144" y="45"/>
                  </a:cubicBezTo>
                  <a:cubicBezTo>
                    <a:pt x="99" y="51"/>
                    <a:pt x="68" y="76"/>
                    <a:pt x="53" y="119"/>
                  </a:cubicBezTo>
                  <a:cubicBezTo>
                    <a:pt x="38" y="162"/>
                    <a:pt x="48" y="202"/>
                    <a:pt x="81" y="234"/>
                  </a:cubicBezTo>
                  <a:cubicBezTo>
                    <a:pt x="112" y="264"/>
                    <a:pt x="149" y="272"/>
                    <a:pt x="190" y="260"/>
                  </a:cubicBezTo>
                  <a:cubicBezTo>
                    <a:pt x="229" y="249"/>
                    <a:pt x="254" y="221"/>
                    <a:pt x="265" y="182"/>
                  </a:cubicBezTo>
                  <a:cubicBezTo>
                    <a:pt x="269" y="167"/>
                    <a:pt x="269" y="152"/>
                    <a:pt x="267" y="137"/>
                  </a:cubicBezTo>
                  <a:cubicBezTo>
                    <a:pt x="267" y="135"/>
                    <a:pt x="268" y="132"/>
                    <a:pt x="269" y="131"/>
                  </a:cubicBezTo>
                  <a:cubicBezTo>
                    <a:pt x="275" y="122"/>
                    <a:pt x="282" y="113"/>
                    <a:pt x="29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108" name="Freeform 1092">
              <a:extLst>
                <a:ext uri="{FF2B5EF4-FFF2-40B4-BE49-F238E27FC236}">
                  <a16:creationId xmlns:a16="http://schemas.microsoft.com/office/drawing/2014/main" id="{ABA6DD75-80F7-48CD-9A1F-9512DC304939}"/>
                </a:ext>
              </a:extLst>
            </p:cNvPr>
            <p:cNvSpPr>
              <a:spLocks/>
            </p:cNvSpPr>
            <p:nvPr/>
          </p:nvSpPr>
          <p:spPr bwMode="gray">
            <a:xfrm>
              <a:off x="221386" y="3999591"/>
              <a:ext cx="388151" cy="336843"/>
            </a:xfrm>
            <a:custGeom>
              <a:avLst/>
              <a:gdLst>
                <a:gd name="T0" fmla="*/ 0 w 245"/>
                <a:gd name="T1" fmla="*/ 106 h 211"/>
                <a:gd name="T2" fmla="*/ 20 w 245"/>
                <a:gd name="T3" fmla="*/ 88 h 211"/>
                <a:gd name="T4" fmla="*/ 24 w 245"/>
                <a:gd name="T5" fmla="*/ 88 h 211"/>
                <a:gd name="T6" fmla="*/ 83 w 245"/>
                <a:gd name="T7" fmla="*/ 123 h 211"/>
                <a:gd name="T8" fmla="*/ 89 w 245"/>
                <a:gd name="T9" fmla="*/ 128 h 211"/>
                <a:gd name="T10" fmla="*/ 239 w 245"/>
                <a:gd name="T11" fmla="*/ 0 h 211"/>
                <a:gd name="T12" fmla="*/ 244 w 245"/>
                <a:gd name="T13" fmla="*/ 13 h 211"/>
                <a:gd name="T14" fmla="*/ 243 w 245"/>
                <a:gd name="T15" fmla="*/ 17 h 211"/>
                <a:gd name="T16" fmla="*/ 200 w 245"/>
                <a:gd name="T17" fmla="*/ 60 h 211"/>
                <a:gd name="T18" fmla="*/ 133 w 245"/>
                <a:gd name="T19" fmla="*/ 153 h 211"/>
                <a:gd name="T20" fmla="*/ 99 w 245"/>
                <a:gd name="T21" fmla="*/ 211 h 211"/>
                <a:gd name="T22" fmla="*/ 0 w 245"/>
                <a:gd name="T23" fmla="*/ 1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211">
                  <a:moveTo>
                    <a:pt x="0" y="106"/>
                  </a:moveTo>
                  <a:cubicBezTo>
                    <a:pt x="7" y="100"/>
                    <a:pt x="13" y="94"/>
                    <a:pt x="20" y="88"/>
                  </a:cubicBezTo>
                  <a:cubicBezTo>
                    <a:pt x="21" y="88"/>
                    <a:pt x="23" y="88"/>
                    <a:pt x="24" y="88"/>
                  </a:cubicBezTo>
                  <a:cubicBezTo>
                    <a:pt x="45" y="98"/>
                    <a:pt x="65" y="110"/>
                    <a:pt x="83" y="123"/>
                  </a:cubicBezTo>
                  <a:cubicBezTo>
                    <a:pt x="85" y="125"/>
                    <a:pt x="87" y="126"/>
                    <a:pt x="89" y="128"/>
                  </a:cubicBezTo>
                  <a:cubicBezTo>
                    <a:pt x="132" y="77"/>
                    <a:pt x="181" y="33"/>
                    <a:pt x="239" y="0"/>
                  </a:cubicBezTo>
                  <a:cubicBezTo>
                    <a:pt x="240" y="4"/>
                    <a:pt x="243" y="9"/>
                    <a:pt x="244" y="13"/>
                  </a:cubicBezTo>
                  <a:cubicBezTo>
                    <a:pt x="245" y="14"/>
                    <a:pt x="244" y="16"/>
                    <a:pt x="243" y="17"/>
                  </a:cubicBezTo>
                  <a:cubicBezTo>
                    <a:pt x="228" y="32"/>
                    <a:pt x="214" y="45"/>
                    <a:pt x="200" y="60"/>
                  </a:cubicBezTo>
                  <a:cubicBezTo>
                    <a:pt x="174" y="89"/>
                    <a:pt x="153" y="120"/>
                    <a:pt x="133" y="153"/>
                  </a:cubicBezTo>
                  <a:cubicBezTo>
                    <a:pt x="122" y="172"/>
                    <a:pt x="110" y="191"/>
                    <a:pt x="99" y="211"/>
                  </a:cubicBezTo>
                  <a:cubicBezTo>
                    <a:pt x="68" y="174"/>
                    <a:pt x="36" y="139"/>
                    <a:pt x="0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grpSp>
        <p:nvGrpSpPr>
          <p:cNvPr id="109" name="Group 4">
            <a:extLst>
              <a:ext uri="{FF2B5EF4-FFF2-40B4-BE49-F238E27FC236}">
                <a16:creationId xmlns:a16="http://schemas.microsoft.com/office/drawing/2014/main" id="{D3100E8D-966D-4691-84A6-D6635907107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91417" y="4293482"/>
            <a:ext cx="721819" cy="510555"/>
            <a:chOff x="2228" y="493"/>
            <a:chExt cx="1148" cy="812"/>
          </a:xfrm>
        </p:grpSpPr>
        <p:sp>
          <p:nvSpPr>
            <p:cNvPr id="110" name="AutoShape 3">
              <a:extLst>
                <a:ext uri="{FF2B5EF4-FFF2-40B4-BE49-F238E27FC236}">
                  <a16:creationId xmlns:a16="http://schemas.microsoft.com/office/drawing/2014/main" id="{C5D85192-CFF3-4D77-A2D4-DB7541FA28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28" y="493"/>
              <a:ext cx="1148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BDA1D9A6-4703-4247-A819-54188B2BA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9" y="492"/>
              <a:ext cx="1148" cy="814"/>
            </a:xfrm>
            <a:custGeom>
              <a:avLst/>
              <a:gdLst>
                <a:gd name="T0" fmla="*/ 1830 w 1830"/>
                <a:gd name="T1" fmla="*/ 917 h 1295"/>
                <a:gd name="T2" fmla="*/ 1719 w 1830"/>
                <a:gd name="T3" fmla="*/ 726 h 1295"/>
                <a:gd name="T4" fmla="*/ 1719 w 1830"/>
                <a:gd name="T5" fmla="*/ 547 h 1295"/>
                <a:gd name="T6" fmla="*/ 1606 w 1830"/>
                <a:gd name="T7" fmla="*/ 410 h 1295"/>
                <a:gd name="T8" fmla="*/ 1569 w 1830"/>
                <a:gd name="T9" fmla="*/ 373 h 1295"/>
                <a:gd name="T10" fmla="*/ 1591 w 1830"/>
                <a:gd name="T11" fmla="*/ 329 h 1295"/>
                <a:gd name="T12" fmla="*/ 1628 w 1830"/>
                <a:gd name="T13" fmla="*/ 232 h 1295"/>
                <a:gd name="T14" fmla="*/ 1506 w 1830"/>
                <a:gd name="T15" fmla="*/ 77 h 1295"/>
                <a:gd name="T16" fmla="*/ 1384 w 1830"/>
                <a:gd name="T17" fmla="*/ 213 h 1295"/>
                <a:gd name="T18" fmla="*/ 1419 w 1830"/>
                <a:gd name="T19" fmla="*/ 326 h 1295"/>
                <a:gd name="T20" fmla="*/ 1419 w 1830"/>
                <a:gd name="T21" fmla="*/ 326 h 1295"/>
                <a:gd name="T22" fmla="*/ 1442 w 1830"/>
                <a:gd name="T23" fmla="*/ 371 h 1295"/>
                <a:gd name="T24" fmla="*/ 1394 w 1830"/>
                <a:gd name="T25" fmla="*/ 405 h 1295"/>
                <a:gd name="T26" fmla="*/ 1293 w 1830"/>
                <a:gd name="T27" fmla="*/ 507 h 1295"/>
                <a:gd name="T28" fmla="*/ 1293 w 1830"/>
                <a:gd name="T29" fmla="*/ 554 h 1295"/>
                <a:gd name="T30" fmla="*/ 1166 w 1830"/>
                <a:gd name="T31" fmla="*/ 534 h 1295"/>
                <a:gd name="T32" fmla="*/ 1166 w 1830"/>
                <a:gd name="T33" fmla="*/ 449 h 1295"/>
                <a:gd name="T34" fmla="*/ 1058 w 1830"/>
                <a:gd name="T35" fmla="*/ 346 h 1295"/>
                <a:gd name="T36" fmla="*/ 981 w 1830"/>
                <a:gd name="T37" fmla="*/ 303 h 1295"/>
                <a:gd name="T38" fmla="*/ 1002 w 1830"/>
                <a:gd name="T39" fmla="*/ 258 h 1295"/>
                <a:gd name="T40" fmla="*/ 1039 w 1830"/>
                <a:gd name="T41" fmla="*/ 158 h 1295"/>
                <a:gd name="T42" fmla="*/ 915 w 1830"/>
                <a:gd name="T43" fmla="*/ 0 h 1295"/>
                <a:gd name="T44" fmla="*/ 790 w 1830"/>
                <a:gd name="T45" fmla="*/ 140 h 1295"/>
                <a:gd name="T46" fmla="*/ 826 w 1830"/>
                <a:gd name="T47" fmla="*/ 255 h 1295"/>
                <a:gd name="T48" fmla="*/ 826 w 1830"/>
                <a:gd name="T49" fmla="*/ 255 h 1295"/>
                <a:gd name="T50" fmla="*/ 849 w 1830"/>
                <a:gd name="T51" fmla="*/ 303 h 1295"/>
                <a:gd name="T52" fmla="*/ 770 w 1830"/>
                <a:gd name="T53" fmla="*/ 347 h 1295"/>
                <a:gd name="T54" fmla="*/ 665 w 1830"/>
                <a:gd name="T55" fmla="*/ 449 h 1295"/>
                <a:gd name="T56" fmla="*/ 665 w 1830"/>
                <a:gd name="T57" fmla="*/ 534 h 1295"/>
                <a:gd name="T58" fmla="*/ 537 w 1830"/>
                <a:gd name="T59" fmla="*/ 554 h 1295"/>
                <a:gd name="T60" fmla="*/ 537 w 1830"/>
                <a:gd name="T61" fmla="*/ 507 h 1295"/>
                <a:gd name="T62" fmla="*/ 437 w 1830"/>
                <a:gd name="T63" fmla="*/ 405 h 1295"/>
                <a:gd name="T64" fmla="*/ 388 w 1830"/>
                <a:gd name="T65" fmla="*/ 371 h 1295"/>
                <a:gd name="T66" fmla="*/ 411 w 1830"/>
                <a:gd name="T67" fmla="*/ 326 h 1295"/>
                <a:gd name="T68" fmla="*/ 411 w 1830"/>
                <a:gd name="T69" fmla="*/ 326 h 1295"/>
                <a:gd name="T70" fmla="*/ 446 w 1830"/>
                <a:gd name="T71" fmla="*/ 213 h 1295"/>
                <a:gd name="T72" fmla="*/ 324 w 1830"/>
                <a:gd name="T73" fmla="*/ 77 h 1295"/>
                <a:gd name="T74" fmla="*/ 203 w 1830"/>
                <a:gd name="T75" fmla="*/ 232 h 1295"/>
                <a:gd name="T76" fmla="*/ 239 w 1830"/>
                <a:gd name="T77" fmla="*/ 329 h 1295"/>
                <a:gd name="T78" fmla="*/ 261 w 1830"/>
                <a:gd name="T79" fmla="*/ 373 h 1295"/>
                <a:gd name="T80" fmla="*/ 224 w 1830"/>
                <a:gd name="T81" fmla="*/ 410 h 1295"/>
                <a:gd name="T82" fmla="*/ 111 w 1830"/>
                <a:gd name="T83" fmla="*/ 547 h 1295"/>
                <a:gd name="T84" fmla="*/ 111 w 1830"/>
                <a:gd name="T85" fmla="*/ 726 h 1295"/>
                <a:gd name="T86" fmla="*/ 0 w 1830"/>
                <a:gd name="T87" fmla="*/ 917 h 1295"/>
                <a:gd name="T88" fmla="*/ 633 w 1830"/>
                <a:gd name="T89" fmla="*/ 1295 h 1295"/>
                <a:gd name="T90" fmla="*/ 633 w 1830"/>
                <a:gd name="T91" fmla="*/ 1204 h 1295"/>
                <a:gd name="T92" fmla="*/ 751 w 1830"/>
                <a:gd name="T93" fmla="*/ 1089 h 1295"/>
                <a:gd name="T94" fmla="*/ 841 w 1830"/>
                <a:gd name="T95" fmla="*/ 1039 h 1295"/>
                <a:gd name="T96" fmla="*/ 815 w 1830"/>
                <a:gd name="T97" fmla="*/ 986 h 1295"/>
                <a:gd name="T98" fmla="*/ 815 w 1830"/>
                <a:gd name="T99" fmla="*/ 986 h 1295"/>
                <a:gd name="T100" fmla="*/ 774 w 1830"/>
                <a:gd name="T101" fmla="*/ 855 h 1295"/>
                <a:gd name="T102" fmla="*/ 915 w 1830"/>
                <a:gd name="T103" fmla="*/ 698 h 1295"/>
                <a:gd name="T104" fmla="*/ 1055 w 1830"/>
                <a:gd name="T105" fmla="*/ 877 h 1295"/>
                <a:gd name="T106" fmla="*/ 1013 w 1830"/>
                <a:gd name="T107" fmla="*/ 989 h 1295"/>
                <a:gd name="T108" fmla="*/ 989 w 1830"/>
                <a:gd name="T109" fmla="*/ 1039 h 1295"/>
                <a:gd name="T110" fmla="*/ 1077 w 1830"/>
                <a:gd name="T111" fmla="*/ 1089 h 1295"/>
                <a:gd name="T112" fmla="*/ 1197 w 1830"/>
                <a:gd name="T113" fmla="*/ 1204 h 1295"/>
                <a:gd name="T114" fmla="*/ 1197 w 1830"/>
                <a:gd name="T115" fmla="*/ 1295 h 1295"/>
                <a:gd name="T116" fmla="*/ 1830 w 1830"/>
                <a:gd name="T117" fmla="*/ 917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30" h="1295">
                  <a:moveTo>
                    <a:pt x="1830" y="917"/>
                  </a:moveTo>
                  <a:cubicBezTo>
                    <a:pt x="1830" y="848"/>
                    <a:pt x="1790" y="783"/>
                    <a:pt x="1719" y="726"/>
                  </a:cubicBezTo>
                  <a:cubicBezTo>
                    <a:pt x="1719" y="547"/>
                    <a:pt x="1719" y="547"/>
                    <a:pt x="1719" y="547"/>
                  </a:cubicBezTo>
                  <a:cubicBezTo>
                    <a:pt x="1719" y="481"/>
                    <a:pt x="1686" y="448"/>
                    <a:pt x="1606" y="410"/>
                  </a:cubicBezTo>
                  <a:cubicBezTo>
                    <a:pt x="1572" y="394"/>
                    <a:pt x="1569" y="384"/>
                    <a:pt x="1569" y="373"/>
                  </a:cubicBezTo>
                  <a:cubicBezTo>
                    <a:pt x="1569" y="359"/>
                    <a:pt x="1577" y="349"/>
                    <a:pt x="1591" y="329"/>
                  </a:cubicBezTo>
                  <a:cubicBezTo>
                    <a:pt x="1611" y="303"/>
                    <a:pt x="1624" y="268"/>
                    <a:pt x="1628" y="232"/>
                  </a:cubicBezTo>
                  <a:cubicBezTo>
                    <a:pt x="1636" y="142"/>
                    <a:pt x="1583" y="77"/>
                    <a:pt x="1506" y="77"/>
                  </a:cubicBezTo>
                  <a:cubicBezTo>
                    <a:pt x="1439" y="77"/>
                    <a:pt x="1384" y="130"/>
                    <a:pt x="1384" y="213"/>
                  </a:cubicBezTo>
                  <a:cubicBezTo>
                    <a:pt x="1384" y="255"/>
                    <a:pt x="1398" y="295"/>
                    <a:pt x="1419" y="326"/>
                  </a:cubicBezTo>
                  <a:cubicBezTo>
                    <a:pt x="1419" y="326"/>
                    <a:pt x="1419" y="326"/>
                    <a:pt x="1419" y="326"/>
                  </a:cubicBezTo>
                  <a:cubicBezTo>
                    <a:pt x="1434" y="348"/>
                    <a:pt x="1445" y="357"/>
                    <a:pt x="1442" y="371"/>
                  </a:cubicBezTo>
                  <a:cubicBezTo>
                    <a:pt x="1438" y="386"/>
                    <a:pt x="1421" y="396"/>
                    <a:pt x="1394" y="405"/>
                  </a:cubicBezTo>
                  <a:cubicBezTo>
                    <a:pt x="1337" y="422"/>
                    <a:pt x="1293" y="446"/>
                    <a:pt x="1293" y="507"/>
                  </a:cubicBezTo>
                  <a:cubicBezTo>
                    <a:pt x="1293" y="554"/>
                    <a:pt x="1293" y="554"/>
                    <a:pt x="1293" y="554"/>
                  </a:cubicBezTo>
                  <a:cubicBezTo>
                    <a:pt x="1252" y="546"/>
                    <a:pt x="1210" y="539"/>
                    <a:pt x="1166" y="534"/>
                  </a:cubicBezTo>
                  <a:cubicBezTo>
                    <a:pt x="1166" y="449"/>
                    <a:pt x="1166" y="449"/>
                    <a:pt x="1166" y="449"/>
                  </a:cubicBezTo>
                  <a:cubicBezTo>
                    <a:pt x="1166" y="393"/>
                    <a:pt x="1099" y="360"/>
                    <a:pt x="1058" y="346"/>
                  </a:cubicBezTo>
                  <a:cubicBezTo>
                    <a:pt x="1017" y="332"/>
                    <a:pt x="985" y="319"/>
                    <a:pt x="981" y="303"/>
                  </a:cubicBezTo>
                  <a:cubicBezTo>
                    <a:pt x="977" y="288"/>
                    <a:pt x="987" y="279"/>
                    <a:pt x="1002" y="258"/>
                  </a:cubicBezTo>
                  <a:cubicBezTo>
                    <a:pt x="1022" y="231"/>
                    <a:pt x="1035" y="196"/>
                    <a:pt x="1039" y="158"/>
                  </a:cubicBezTo>
                  <a:cubicBezTo>
                    <a:pt x="1047" y="74"/>
                    <a:pt x="998" y="0"/>
                    <a:pt x="915" y="0"/>
                  </a:cubicBezTo>
                  <a:cubicBezTo>
                    <a:pt x="846" y="0"/>
                    <a:pt x="790" y="54"/>
                    <a:pt x="790" y="140"/>
                  </a:cubicBezTo>
                  <a:cubicBezTo>
                    <a:pt x="790" y="182"/>
                    <a:pt x="804" y="224"/>
                    <a:pt x="826" y="255"/>
                  </a:cubicBezTo>
                  <a:cubicBezTo>
                    <a:pt x="826" y="255"/>
                    <a:pt x="826" y="255"/>
                    <a:pt x="826" y="255"/>
                  </a:cubicBezTo>
                  <a:cubicBezTo>
                    <a:pt x="842" y="278"/>
                    <a:pt x="854" y="287"/>
                    <a:pt x="849" y="303"/>
                  </a:cubicBezTo>
                  <a:cubicBezTo>
                    <a:pt x="845" y="319"/>
                    <a:pt x="770" y="347"/>
                    <a:pt x="770" y="347"/>
                  </a:cubicBezTo>
                  <a:cubicBezTo>
                    <a:pt x="728" y="361"/>
                    <a:pt x="665" y="394"/>
                    <a:pt x="665" y="449"/>
                  </a:cubicBezTo>
                  <a:cubicBezTo>
                    <a:pt x="665" y="534"/>
                    <a:pt x="665" y="534"/>
                    <a:pt x="665" y="534"/>
                  </a:cubicBezTo>
                  <a:cubicBezTo>
                    <a:pt x="620" y="539"/>
                    <a:pt x="578" y="546"/>
                    <a:pt x="537" y="554"/>
                  </a:cubicBezTo>
                  <a:cubicBezTo>
                    <a:pt x="537" y="507"/>
                    <a:pt x="537" y="507"/>
                    <a:pt x="537" y="507"/>
                  </a:cubicBezTo>
                  <a:cubicBezTo>
                    <a:pt x="537" y="446"/>
                    <a:pt x="493" y="422"/>
                    <a:pt x="437" y="405"/>
                  </a:cubicBezTo>
                  <a:cubicBezTo>
                    <a:pt x="409" y="396"/>
                    <a:pt x="392" y="386"/>
                    <a:pt x="388" y="371"/>
                  </a:cubicBezTo>
                  <a:cubicBezTo>
                    <a:pt x="385" y="357"/>
                    <a:pt x="396" y="348"/>
                    <a:pt x="411" y="326"/>
                  </a:cubicBezTo>
                  <a:cubicBezTo>
                    <a:pt x="411" y="326"/>
                    <a:pt x="411" y="326"/>
                    <a:pt x="411" y="326"/>
                  </a:cubicBezTo>
                  <a:cubicBezTo>
                    <a:pt x="432" y="295"/>
                    <a:pt x="446" y="255"/>
                    <a:pt x="446" y="213"/>
                  </a:cubicBezTo>
                  <a:cubicBezTo>
                    <a:pt x="446" y="130"/>
                    <a:pt x="391" y="77"/>
                    <a:pt x="324" y="77"/>
                  </a:cubicBezTo>
                  <a:cubicBezTo>
                    <a:pt x="250" y="77"/>
                    <a:pt x="194" y="142"/>
                    <a:pt x="203" y="232"/>
                  </a:cubicBezTo>
                  <a:cubicBezTo>
                    <a:pt x="206" y="268"/>
                    <a:pt x="219" y="303"/>
                    <a:pt x="239" y="329"/>
                  </a:cubicBezTo>
                  <a:cubicBezTo>
                    <a:pt x="253" y="349"/>
                    <a:pt x="261" y="359"/>
                    <a:pt x="261" y="373"/>
                  </a:cubicBezTo>
                  <a:cubicBezTo>
                    <a:pt x="261" y="384"/>
                    <a:pt x="259" y="394"/>
                    <a:pt x="224" y="410"/>
                  </a:cubicBezTo>
                  <a:cubicBezTo>
                    <a:pt x="144" y="448"/>
                    <a:pt x="111" y="481"/>
                    <a:pt x="111" y="547"/>
                  </a:cubicBezTo>
                  <a:cubicBezTo>
                    <a:pt x="111" y="726"/>
                    <a:pt x="111" y="726"/>
                    <a:pt x="111" y="726"/>
                  </a:cubicBezTo>
                  <a:cubicBezTo>
                    <a:pt x="40" y="783"/>
                    <a:pt x="0" y="848"/>
                    <a:pt x="0" y="917"/>
                  </a:cubicBezTo>
                  <a:cubicBezTo>
                    <a:pt x="0" y="1093"/>
                    <a:pt x="266" y="1243"/>
                    <a:pt x="633" y="1295"/>
                  </a:cubicBezTo>
                  <a:cubicBezTo>
                    <a:pt x="633" y="1204"/>
                    <a:pt x="633" y="1204"/>
                    <a:pt x="633" y="1204"/>
                  </a:cubicBezTo>
                  <a:cubicBezTo>
                    <a:pt x="633" y="1142"/>
                    <a:pt x="705" y="1105"/>
                    <a:pt x="751" y="1089"/>
                  </a:cubicBezTo>
                  <a:cubicBezTo>
                    <a:pt x="768" y="1083"/>
                    <a:pt x="835" y="1061"/>
                    <a:pt x="841" y="1039"/>
                  </a:cubicBezTo>
                  <a:cubicBezTo>
                    <a:pt x="846" y="1022"/>
                    <a:pt x="833" y="1011"/>
                    <a:pt x="815" y="986"/>
                  </a:cubicBezTo>
                  <a:cubicBezTo>
                    <a:pt x="815" y="986"/>
                    <a:pt x="815" y="986"/>
                    <a:pt x="815" y="986"/>
                  </a:cubicBezTo>
                  <a:cubicBezTo>
                    <a:pt x="790" y="950"/>
                    <a:pt x="774" y="903"/>
                    <a:pt x="774" y="855"/>
                  </a:cubicBezTo>
                  <a:cubicBezTo>
                    <a:pt x="774" y="759"/>
                    <a:pt x="837" y="698"/>
                    <a:pt x="915" y="698"/>
                  </a:cubicBezTo>
                  <a:cubicBezTo>
                    <a:pt x="1009" y="698"/>
                    <a:pt x="1064" y="781"/>
                    <a:pt x="1055" y="877"/>
                  </a:cubicBezTo>
                  <a:cubicBezTo>
                    <a:pt x="1051" y="919"/>
                    <a:pt x="1035" y="959"/>
                    <a:pt x="1013" y="989"/>
                  </a:cubicBezTo>
                  <a:cubicBezTo>
                    <a:pt x="996" y="1012"/>
                    <a:pt x="985" y="1023"/>
                    <a:pt x="989" y="1039"/>
                  </a:cubicBezTo>
                  <a:cubicBezTo>
                    <a:pt x="994" y="1057"/>
                    <a:pt x="1030" y="1072"/>
                    <a:pt x="1077" y="1089"/>
                  </a:cubicBezTo>
                  <a:cubicBezTo>
                    <a:pt x="1123" y="1104"/>
                    <a:pt x="1197" y="1141"/>
                    <a:pt x="1197" y="1204"/>
                  </a:cubicBezTo>
                  <a:cubicBezTo>
                    <a:pt x="1197" y="1295"/>
                    <a:pt x="1197" y="1295"/>
                    <a:pt x="1197" y="1295"/>
                  </a:cubicBezTo>
                  <a:cubicBezTo>
                    <a:pt x="1565" y="1243"/>
                    <a:pt x="1830" y="1093"/>
                    <a:pt x="1830" y="9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93A619F-2FE6-408D-A220-ED8CC1AA32D1}"/>
              </a:ext>
            </a:extLst>
          </p:cNvPr>
          <p:cNvGrpSpPr/>
          <p:nvPr userDrawn="1"/>
        </p:nvGrpSpPr>
        <p:grpSpPr>
          <a:xfrm>
            <a:off x="1515624" y="1595745"/>
            <a:ext cx="685919" cy="671709"/>
            <a:chOff x="1690688" y="5378584"/>
            <a:chExt cx="842963" cy="825500"/>
          </a:xfrm>
          <a:solidFill>
            <a:schemeClr val="tx1"/>
          </a:solidFill>
        </p:grpSpPr>
        <p:sp>
          <p:nvSpPr>
            <p:cNvPr id="113" name="Freeform 139">
              <a:extLst>
                <a:ext uri="{FF2B5EF4-FFF2-40B4-BE49-F238E27FC236}">
                  <a16:creationId xmlns:a16="http://schemas.microsoft.com/office/drawing/2014/main" id="{89C9632B-1806-4626-91E8-D20F825A2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0" y="5537334"/>
              <a:ext cx="107950" cy="138113"/>
            </a:xfrm>
            <a:custGeom>
              <a:avLst/>
              <a:gdLst>
                <a:gd name="T0" fmla="*/ 28 w 29"/>
                <a:gd name="T1" fmla="*/ 16 h 37"/>
                <a:gd name="T2" fmla="*/ 27 w 29"/>
                <a:gd name="T3" fmla="*/ 17 h 37"/>
                <a:gd name="T4" fmla="*/ 26 w 29"/>
                <a:gd name="T5" fmla="*/ 18 h 37"/>
                <a:gd name="T6" fmla="*/ 27 w 29"/>
                <a:gd name="T7" fmla="*/ 17 h 37"/>
                <a:gd name="T8" fmla="*/ 27 w 29"/>
                <a:gd name="T9" fmla="*/ 15 h 37"/>
                <a:gd name="T10" fmla="*/ 14 w 29"/>
                <a:gd name="T11" fmla="*/ 0 h 37"/>
                <a:gd name="T12" fmla="*/ 2 w 29"/>
                <a:gd name="T13" fmla="*/ 15 h 37"/>
                <a:gd name="T14" fmla="*/ 2 w 29"/>
                <a:gd name="T15" fmla="*/ 17 h 37"/>
                <a:gd name="T16" fmla="*/ 2 w 29"/>
                <a:gd name="T17" fmla="*/ 18 h 37"/>
                <a:gd name="T18" fmla="*/ 2 w 29"/>
                <a:gd name="T19" fmla="*/ 17 h 37"/>
                <a:gd name="T20" fmla="*/ 1 w 29"/>
                <a:gd name="T21" fmla="*/ 16 h 37"/>
                <a:gd name="T22" fmla="*/ 0 w 29"/>
                <a:gd name="T23" fmla="*/ 16 h 37"/>
                <a:gd name="T24" fmla="*/ 0 w 29"/>
                <a:gd name="T25" fmla="*/ 22 h 37"/>
                <a:gd name="T26" fmla="*/ 3 w 29"/>
                <a:gd name="T27" fmla="*/ 27 h 37"/>
                <a:gd name="T28" fmla="*/ 3 w 29"/>
                <a:gd name="T29" fmla="*/ 27 h 37"/>
                <a:gd name="T30" fmla="*/ 3 w 29"/>
                <a:gd name="T31" fmla="*/ 27 h 37"/>
                <a:gd name="T32" fmla="*/ 4 w 29"/>
                <a:gd name="T33" fmla="*/ 27 h 37"/>
                <a:gd name="T34" fmla="*/ 14 w 29"/>
                <a:gd name="T35" fmla="*/ 37 h 37"/>
                <a:gd name="T36" fmla="*/ 25 w 29"/>
                <a:gd name="T37" fmla="*/ 27 h 37"/>
                <a:gd name="T38" fmla="*/ 25 w 29"/>
                <a:gd name="T39" fmla="*/ 27 h 37"/>
                <a:gd name="T40" fmla="*/ 25 w 29"/>
                <a:gd name="T41" fmla="*/ 27 h 37"/>
                <a:gd name="T42" fmla="*/ 26 w 29"/>
                <a:gd name="T43" fmla="*/ 27 h 37"/>
                <a:gd name="T44" fmla="*/ 28 w 29"/>
                <a:gd name="T45" fmla="*/ 22 h 37"/>
                <a:gd name="T46" fmla="*/ 28 w 29"/>
                <a:gd name="T47" fmla="*/ 16 h 37"/>
                <a:gd name="T48" fmla="*/ 28 w 29"/>
                <a:gd name="T49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37">
                  <a:moveTo>
                    <a:pt x="28" y="16"/>
                  </a:moveTo>
                  <a:cubicBezTo>
                    <a:pt x="28" y="16"/>
                    <a:pt x="27" y="17"/>
                    <a:pt x="27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7"/>
                    <a:pt x="21" y="0"/>
                    <a:pt x="14" y="0"/>
                  </a:cubicBezTo>
                  <a:cubicBezTo>
                    <a:pt x="7" y="0"/>
                    <a:pt x="2" y="7"/>
                    <a:pt x="2" y="15"/>
                  </a:cubicBezTo>
                  <a:cubicBezTo>
                    <a:pt x="2" y="15"/>
                    <a:pt x="2" y="16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1" y="16"/>
                    <a:pt x="1" y="16"/>
                    <a:pt x="0" y="16"/>
                  </a:cubicBezTo>
                  <a:cubicBezTo>
                    <a:pt x="0" y="17"/>
                    <a:pt x="0" y="18"/>
                    <a:pt x="0" y="22"/>
                  </a:cubicBezTo>
                  <a:cubicBezTo>
                    <a:pt x="0" y="24"/>
                    <a:pt x="2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33"/>
                    <a:pt x="9" y="37"/>
                    <a:pt x="14" y="37"/>
                  </a:cubicBezTo>
                  <a:cubicBezTo>
                    <a:pt x="20" y="37"/>
                    <a:pt x="24" y="33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7" y="27"/>
                    <a:pt x="28" y="24"/>
                    <a:pt x="28" y="22"/>
                  </a:cubicBezTo>
                  <a:cubicBezTo>
                    <a:pt x="29" y="18"/>
                    <a:pt x="29" y="17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4" name="Freeform 140">
              <a:extLst>
                <a:ext uri="{FF2B5EF4-FFF2-40B4-BE49-F238E27FC236}">
                  <a16:creationId xmlns:a16="http://schemas.microsoft.com/office/drawing/2014/main" id="{D2CEC9BE-7134-4203-B4B1-BEE95390F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950" y="5678622"/>
              <a:ext cx="222250" cy="112713"/>
            </a:xfrm>
            <a:custGeom>
              <a:avLst/>
              <a:gdLst>
                <a:gd name="T0" fmla="*/ 42 w 59"/>
                <a:gd name="T1" fmla="*/ 1 h 30"/>
                <a:gd name="T2" fmla="*/ 42 w 59"/>
                <a:gd name="T3" fmla="*/ 1 h 30"/>
                <a:gd name="T4" fmla="*/ 41 w 59"/>
                <a:gd name="T5" fmla="*/ 1 h 30"/>
                <a:gd name="T6" fmla="*/ 32 w 59"/>
                <a:gd name="T7" fmla="*/ 14 h 30"/>
                <a:gd name="T8" fmla="*/ 32 w 59"/>
                <a:gd name="T9" fmla="*/ 14 h 30"/>
                <a:gd name="T10" fmla="*/ 31 w 59"/>
                <a:gd name="T11" fmla="*/ 6 h 30"/>
                <a:gd name="T12" fmla="*/ 33 w 59"/>
                <a:gd name="T13" fmla="*/ 1 h 30"/>
                <a:gd name="T14" fmla="*/ 33 w 59"/>
                <a:gd name="T15" fmla="*/ 0 h 30"/>
                <a:gd name="T16" fmla="*/ 29 w 59"/>
                <a:gd name="T17" fmla="*/ 1 h 30"/>
                <a:gd name="T18" fmla="*/ 25 w 59"/>
                <a:gd name="T19" fmla="*/ 0 h 30"/>
                <a:gd name="T20" fmla="*/ 26 w 59"/>
                <a:gd name="T21" fmla="*/ 1 h 30"/>
                <a:gd name="T22" fmla="*/ 28 w 59"/>
                <a:gd name="T23" fmla="*/ 6 h 30"/>
                <a:gd name="T24" fmla="*/ 26 w 59"/>
                <a:gd name="T25" fmla="*/ 14 h 30"/>
                <a:gd name="T26" fmla="*/ 18 w 59"/>
                <a:gd name="T27" fmla="*/ 1 h 30"/>
                <a:gd name="T28" fmla="*/ 18 w 59"/>
                <a:gd name="T29" fmla="*/ 1 h 30"/>
                <a:gd name="T30" fmla="*/ 18 w 59"/>
                <a:gd name="T31" fmla="*/ 1 h 30"/>
                <a:gd name="T32" fmla="*/ 1 w 59"/>
                <a:gd name="T33" fmla="*/ 8 h 30"/>
                <a:gd name="T34" fmla="*/ 0 w 59"/>
                <a:gd name="T35" fmla="*/ 15 h 30"/>
                <a:gd name="T36" fmla="*/ 29 w 59"/>
                <a:gd name="T37" fmla="*/ 30 h 30"/>
                <a:gd name="T38" fmla="*/ 59 w 59"/>
                <a:gd name="T39" fmla="*/ 14 h 30"/>
                <a:gd name="T40" fmla="*/ 58 w 59"/>
                <a:gd name="T41" fmla="*/ 8 h 30"/>
                <a:gd name="T42" fmla="*/ 42 w 59"/>
                <a:gd name="T4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30">
                  <a:moveTo>
                    <a:pt x="42" y="1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1"/>
                    <a:pt x="31" y="1"/>
                    <a:pt x="29" y="1"/>
                  </a:cubicBezTo>
                  <a:cubicBezTo>
                    <a:pt x="28" y="1"/>
                    <a:pt x="27" y="1"/>
                    <a:pt x="25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6" y="24"/>
                    <a:pt x="17" y="30"/>
                    <a:pt x="29" y="30"/>
                  </a:cubicBezTo>
                  <a:cubicBezTo>
                    <a:pt x="42" y="30"/>
                    <a:pt x="53" y="23"/>
                    <a:pt x="59" y="1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5" name="Freeform 141">
              <a:extLst>
                <a:ext uri="{FF2B5EF4-FFF2-40B4-BE49-F238E27FC236}">
                  <a16:creationId xmlns:a16="http://schemas.microsoft.com/office/drawing/2014/main" id="{1520D920-C841-463D-B020-DFC6AFD1B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3738" y="5378584"/>
              <a:ext cx="569913" cy="563563"/>
            </a:xfrm>
            <a:custGeom>
              <a:avLst/>
              <a:gdLst>
                <a:gd name="T0" fmla="*/ 152 w 152"/>
                <a:gd name="T1" fmla="*/ 82 h 150"/>
                <a:gd name="T2" fmla="*/ 152 w 152"/>
                <a:gd name="T3" fmla="*/ 62 h 150"/>
                <a:gd name="T4" fmla="*/ 136 w 152"/>
                <a:gd name="T5" fmla="*/ 62 h 150"/>
                <a:gd name="T6" fmla="*/ 132 w 152"/>
                <a:gd name="T7" fmla="*/ 52 h 150"/>
                <a:gd name="T8" fmla="*/ 146 w 152"/>
                <a:gd name="T9" fmla="*/ 44 h 150"/>
                <a:gd name="T10" fmla="*/ 136 w 152"/>
                <a:gd name="T11" fmla="*/ 26 h 150"/>
                <a:gd name="T12" fmla="*/ 121 w 152"/>
                <a:gd name="T13" fmla="*/ 34 h 150"/>
                <a:gd name="T14" fmla="*/ 113 w 152"/>
                <a:gd name="T15" fmla="*/ 27 h 150"/>
                <a:gd name="T16" fmla="*/ 121 w 152"/>
                <a:gd name="T17" fmla="*/ 13 h 150"/>
                <a:gd name="T18" fmla="*/ 103 w 152"/>
                <a:gd name="T19" fmla="*/ 3 h 150"/>
                <a:gd name="T20" fmla="*/ 95 w 152"/>
                <a:gd name="T21" fmla="*/ 18 h 150"/>
                <a:gd name="T22" fmla="*/ 84 w 152"/>
                <a:gd name="T23" fmla="*/ 15 h 150"/>
                <a:gd name="T24" fmla="*/ 84 w 152"/>
                <a:gd name="T25" fmla="*/ 0 h 150"/>
                <a:gd name="T26" fmla="*/ 64 w 152"/>
                <a:gd name="T27" fmla="*/ 0 h 150"/>
                <a:gd name="T28" fmla="*/ 64 w 152"/>
                <a:gd name="T29" fmla="*/ 16 h 150"/>
                <a:gd name="T30" fmla="*/ 53 w 152"/>
                <a:gd name="T31" fmla="*/ 19 h 150"/>
                <a:gd name="T32" fmla="*/ 45 w 152"/>
                <a:gd name="T33" fmla="*/ 6 h 150"/>
                <a:gd name="T34" fmla="*/ 27 w 152"/>
                <a:gd name="T35" fmla="*/ 16 h 150"/>
                <a:gd name="T36" fmla="*/ 36 w 152"/>
                <a:gd name="T37" fmla="*/ 30 h 150"/>
                <a:gd name="T38" fmla="*/ 28 w 152"/>
                <a:gd name="T39" fmla="*/ 38 h 150"/>
                <a:gd name="T40" fmla="*/ 14 w 152"/>
                <a:gd name="T41" fmla="*/ 31 h 150"/>
                <a:gd name="T42" fmla="*/ 4 w 152"/>
                <a:gd name="T43" fmla="*/ 48 h 150"/>
                <a:gd name="T44" fmla="*/ 19 w 152"/>
                <a:gd name="T45" fmla="*/ 56 h 150"/>
                <a:gd name="T46" fmla="*/ 16 w 152"/>
                <a:gd name="T47" fmla="*/ 67 h 150"/>
                <a:gd name="T48" fmla="*/ 0 w 152"/>
                <a:gd name="T49" fmla="*/ 67 h 150"/>
                <a:gd name="T50" fmla="*/ 0 w 152"/>
                <a:gd name="T51" fmla="*/ 87 h 150"/>
                <a:gd name="T52" fmla="*/ 17 w 152"/>
                <a:gd name="T53" fmla="*/ 87 h 150"/>
                <a:gd name="T54" fmla="*/ 20 w 152"/>
                <a:gd name="T55" fmla="*/ 98 h 150"/>
                <a:gd name="T56" fmla="*/ 7 w 152"/>
                <a:gd name="T57" fmla="*/ 106 h 150"/>
                <a:gd name="T58" fmla="*/ 17 w 152"/>
                <a:gd name="T59" fmla="*/ 123 h 150"/>
                <a:gd name="T60" fmla="*/ 32 w 152"/>
                <a:gd name="T61" fmla="*/ 115 h 150"/>
                <a:gd name="T62" fmla="*/ 40 w 152"/>
                <a:gd name="T63" fmla="*/ 122 h 150"/>
                <a:gd name="T64" fmla="*/ 32 w 152"/>
                <a:gd name="T65" fmla="*/ 136 h 150"/>
                <a:gd name="T66" fmla="*/ 49 w 152"/>
                <a:gd name="T67" fmla="*/ 146 h 150"/>
                <a:gd name="T68" fmla="*/ 58 w 152"/>
                <a:gd name="T69" fmla="*/ 132 h 150"/>
                <a:gd name="T70" fmla="*/ 69 w 152"/>
                <a:gd name="T71" fmla="*/ 134 h 150"/>
                <a:gd name="T72" fmla="*/ 69 w 152"/>
                <a:gd name="T73" fmla="*/ 150 h 150"/>
                <a:gd name="T74" fmla="*/ 89 w 152"/>
                <a:gd name="T75" fmla="*/ 150 h 150"/>
                <a:gd name="T76" fmla="*/ 89 w 152"/>
                <a:gd name="T77" fmla="*/ 133 h 150"/>
                <a:gd name="T78" fmla="*/ 100 w 152"/>
                <a:gd name="T79" fmla="*/ 130 h 150"/>
                <a:gd name="T80" fmla="*/ 108 w 152"/>
                <a:gd name="T81" fmla="*/ 143 h 150"/>
                <a:gd name="T82" fmla="*/ 125 w 152"/>
                <a:gd name="T83" fmla="*/ 133 h 150"/>
                <a:gd name="T84" fmla="*/ 117 w 152"/>
                <a:gd name="T85" fmla="*/ 119 h 150"/>
                <a:gd name="T86" fmla="*/ 124 w 152"/>
                <a:gd name="T87" fmla="*/ 111 h 150"/>
                <a:gd name="T88" fmla="*/ 138 w 152"/>
                <a:gd name="T89" fmla="*/ 119 h 150"/>
                <a:gd name="T90" fmla="*/ 148 w 152"/>
                <a:gd name="T91" fmla="*/ 101 h 150"/>
                <a:gd name="T92" fmla="*/ 134 w 152"/>
                <a:gd name="T93" fmla="*/ 93 h 150"/>
                <a:gd name="T94" fmla="*/ 136 w 152"/>
                <a:gd name="T95" fmla="*/ 82 h 150"/>
                <a:gd name="T96" fmla="*/ 152 w 152"/>
                <a:gd name="T97" fmla="*/ 82 h 150"/>
                <a:gd name="T98" fmla="*/ 76 w 152"/>
                <a:gd name="T99" fmla="*/ 113 h 150"/>
                <a:gd name="T100" fmla="*/ 38 w 152"/>
                <a:gd name="T101" fmla="*/ 75 h 150"/>
                <a:gd name="T102" fmla="*/ 76 w 152"/>
                <a:gd name="T103" fmla="*/ 36 h 150"/>
                <a:gd name="T104" fmla="*/ 115 w 152"/>
                <a:gd name="T105" fmla="*/ 75 h 150"/>
                <a:gd name="T106" fmla="*/ 76 w 152"/>
                <a:gd name="T107" fmla="*/ 1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2" h="150">
                  <a:moveTo>
                    <a:pt x="152" y="82"/>
                  </a:moveTo>
                  <a:cubicBezTo>
                    <a:pt x="152" y="62"/>
                    <a:pt x="152" y="62"/>
                    <a:pt x="152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5" y="58"/>
                    <a:pt x="134" y="55"/>
                    <a:pt x="132" y="52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119" y="32"/>
                    <a:pt x="116" y="29"/>
                    <a:pt x="113" y="27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1" y="17"/>
                    <a:pt x="88" y="16"/>
                    <a:pt x="84" y="15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0" y="17"/>
                    <a:pt x="56" y="18"/>
                    <a:pt x="53" y="19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33"/>
                    <a:pt x="30" y="35"/>
                    <a:pt x="28" y="38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60"/>
                    <a:pt x="17" y="63"/>
                    <a:pt x="16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91"/>
                    <a:pt x="19" y="94"/>
                    <a:pt x="20" y="98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4" y="117"/>
                    <a:pt x="37" y="120"/>
                    <a:pt x="40" y="12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58" y="132"/>
                    <a:pt x="58" y="132"/>
                    <a:pt x="58" y="132"/>
                  </a:cubicBezTo>
                  <a:cubicBezTo>
                    <a:pt x="61" y="133"/>
                    <a:pt x="65" y="133"/>
                    <a:pt x="69" y="134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93" y="132"/>
                    <a:pt x="96" y="131"/>
                    <a:pt x="100" y="130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20" y="116"/>
                    <a:pt x="122" y="114"/>
                    <a:pt x="124" y="111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34" y="93"/>
                    <a:pt x="134" y="93"/>
                    <a:pt x="134" y="93"/>
                  </a:cubicBezTo>
                  <a:cubicBezTo>
                    <a:pt x="135" y="89"/>
                    <a:pt x="136" y="86"/>
                    <a:pt x="136" y="82"/>
                  </a:cubicBezTo>
                  <a:lnTo>
                    <a:pt x="152" y="82"/>
                  </a:lnTo>
                  <a:close/>
                  <a:moveTo>
                    <a:pt x="76" y="113"/>
                  </a:moveTo>
                  <a:cubicBezTo>
                    <a:pt x="55" y="113"/>
                    <a:pt x="38" y="96"/>
                    <a:pt x="38" y="75"/>
                  </a:cubicBezTo>
                  <a:cubicBezTo>
                    <a:pt x="38" y="53"/>
                    <a:pt x="55" y="36"/>
                    <a:pt x="76" y="36"/>
                  </a:cubicBezTo>
                  <a:cubicBezTo>
                    <a:pt x="98" y="36"/>
                    <a:pt x="115" y="53"/>
                    <a:pt x="115" y="75"/>
                  </a:cubicBezTo>
                  <a:cubicBezTo>
                    <a:pt x="115" y="96"/>
                    <a:pt x="98" y="113"/>
                    <a:pt x="76" y="1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6" name="Freeform 142">
              <a:extLst>
                <a:ext uri="{FF2B5EF4-FFF2-40B4-BE49-F238E27FC236}">
                  <a16:creationId xmlns:a16="http://schemas.microsoft.com/office/drawing/2014/main" id="{672BA57A-0595-47B1-B4C1-C70F2E0D3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63" y="5961197"/>
              <a:ext cx="131763" cy="146050"/>
            </a:xfrm>
            <a:custGeom>
              <a:avLst/>
              <a:gdLst>
                <a:gd name="T0" fmla="*/ 34 w 35"/>
                <a:gd name="T1" fmla="*/ 26 h 39"/>
                <a:gd name="T2" fmla="*/ 23 w 35"/>
                <a:gd name="T3" fmla="*/ 22 h 39"/>
                <a:gd name="T4" fmla="*/ 23 w 35"/>
                <a:gd name="T5" fmla="*/ 22 h 39"/>
                <a:gd name="T6" fmla="*/ 23 w 35"/>
                <a:gd name="T7" fmla="*/ 22 h 39"/>
                <a:gd name="T8" fmla="*/ 23 w 35"/>
                <a:gd name="T9" fmla="*/ 22 h 39"/>
                <a:gd name="T10" fmla="*/ 22 w 35"/>
                <a:gd name="T11" fmla="*/ 19 h 39"/>
                <a:gd name="T12" fmla="*/ 25 w 35"/>
                <a:gd name="T13" fmla="*/ 14 h 39"/>
                <a:gd name="T14" fmla="*/ 25 w 35"/>
                <a:gd name="T15" fmla="*/ 14 h 39"/>
                <a:gd name="T16" fmla="*/ 25 w 35"/>
                <a:gd name="T17" fmla="*/ 14 h 39"/>
                <a:gd name="T18" fmla="*/ 25 w 35"/>
                <a:gd name="T19" fmla="*/ 14 h 39"/>
                <a:gd name="T20" fmla="*/ 26 w 35"/>
                <a:gd name="T21" fmla="*/ 12 h 39"/>
                <a:gd name="T22" fmla="*/ 26 w 35"/>
                <a:gd name="T23" fmla="*/ 9 h 39"/>
                <a:gd name="T24" fmla="*/ 26 w 35"/>
                <a:gd name="T25" fmla="*/ 9 h 39"/>
                <a:gd name="T26" fmla="*/ 25 w 35"/>
                <a:gd name="T27" fmla="*/ 9 h 39"/>
                <a:gd name="T28" fmla="*/ 25 w 35"/>
                <a:gd name="T29" fmla="*/ 10 h 39"/>
                <a:gd name="T30" fmla="*/ 25 w 35"/>
                <a:gd name="T31" fmla="*/ 9 h 39"/>
                <a:gd name="T32" fmla="*/ 25 w 35"/>
                <a:gd name="T33" fmla="*/ 8 h 39"/>
                <a:gd name="T34" fmla="*/ 18 w 35"/>
                <a:gd name="T35" fmla="*/ 0 h 39"/>
                <a:gd name="T36" fmla="*/ 10 w 35"/>
                <a:gd name="T37" fmla="*/ 8 h 39"/>
                <a:gd name="T38" fmla="*/ 11 w 35"/>
                <a:gd name="T39" fmla="*/ 9 h 39"/>
                <a:gd name="T40" fmla="*/ 11 w 35"/>
                <a:gd name="T41" fmla="*/ 10 h 39"/>
                <a:gd name="T42" fmla="*/ 11 w 35"/>
                <a:gd name="T43" fmla="*/ 9 h 39"/>
                <a:gd name="T44" fmla="*/ 10 w 35"/>
                <a:gd name="T45" fmla="*/ 9 h 39"/>
                <a:gd name="T46" fmla="*/ 10 w 35"/>
                <a:gd name="T47" fmla="*/ 9 h 39"/>
                <a:gd name="T48" fmla="*/ 10 w 35"/>
                <a:gd name="T49" fmla="*/ 12 h 39"/>
                <a:gd name="T50" fmla="*/ 10 w 35"/>
                <a:gd name="T51" fmla="*/ 14 h 39"/>
                <a:gd name="T52" fmla="*/ 10 w 35"/>
                <a:gd name="T53" fmla="*/ 14 h 39"/>
                <a:gd name="T54" fmla="*/ 10 w 35"/>
                <a:gd name="T55" fmla="*/ 14 h 39"/>
                <a:gd name="T56" fmla="*/ 10 w 35"/>
                <a:gd name="T57" fmla="*/ 14 h 39"/>
                <a:gd name="T58" fmla="*/ 14 w 35"/>
                <a:gd name="T59" fmla="*/ 19 h 39"/>
                <a:gd name="T60" fmla="*/ 12 w 35"/>
                <a:gd name="T61" fmla="*/ 22 h 39"/>
                <a:gd name="T62" fmla="*/ 1 w 35"/>
                <a:gd name="T63" fmla="*/ 26 h 39"/>
                <a:gd name="T64" fmla="*/ 0 w 35"/>
                <a:gd name="T65" fmla="*/ 29 h 39"/>
                <a:gd name="T66" fmla="*/ 18 w 35"/>
                <a:gd name="T67" fmla="*/ 39 h 39"/>
                <a:gd name="T68" fmla="*/ 23 w 35"/>
                <a:gd name="T69" fmla="*/ 38 h 39"/>
                <a:gd name="T70" fmla="*/ 35 w 35"/>
                <a:gd name="T71" fmla="*/ 30 h 39"/>
                <a:gd name="T72" fmla="*/ 34 w 35"/>
                <a:gd name="T73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" h="39">
                  <a:moveTo>
                    <a:pt x="34" y="26"/>
                  </a:move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7"/>
                    <a:pt x="25" y="16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6" y="13"/>
                    <a:pt x="26" y="12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ubicBezTo>
                    <a:pt x="25" y="3"/>
                    <a:pt x="22" y="0"/>
                    <a:pt x="18" y="0"/>
                  </a:cubicBezTo>
                  <a:cubicBezTo>
                    <a:pt x="14" y="0"/>
                    <a:pt x="10" y="3"/>
                    <a:pt x="10" y="8"/>
                  </a:cubicBezTo>
                  <a:cubicBezTo>
                    <a:pt x="10" y="8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10"/>
                    <a:pt x="10" y="12"/>
                  </a:cubicBezTo>
                  <a:cubicBezTo>
                    <a:pt x="10" y="13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6"/>
                    <a:pt x="12" y="17"/>
                    <a:pt x="14" y="19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35"/>
                    <a:pt x="11" y="39"/>
                    <a:pt x="18" y="39"/>
                  </a:cubicBezTo>
                  <a:cubicBezTo>
                    <a:pt x="20" y="39"/>
                    <a:pt x="21" y="39"/>
                    <a:pt x="23" y="38"/>
                  </a:cubicBezTo>
                  <a:cubicBezTo>
                    <a:pt x="28" y="37"/>
                    <a:pt x="32" y="34"/>
                    <a:pt x="35" y="30"/>
                  </a:cubicBezTo>
                  <a:lnTo>
                    <a:pt x="34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7" name="Freeform 143">
              <a:extLst>
                <a:ext uri="{FF2B5EF4-FFF2-40B4-BE49-F238E27FC236}">
                  <a16:creationId xmlns:a16="http://schemas.microsoft.com/office/drawing/2014/main" id="{BBCF89B2-E18F-44AE-9A5D-E14CF5EC8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7525" y="5851659"/>
              <a:ext cx="352425" cy="352425"/>
            </a:xfrm>
            <a:custGeom>
              <a:avLst/>
              <a:gdLst>
                <a:gd name="T0" fmla="*/ 91 w 94"/>
                <a:gd name="T1" fmla="*/ 65 h 94"/>
                <a:gd name="T2" fmla="*/ 94 w 94"/>
                <a:gd name="T3" fmla="*/ 53 h 94"/>
                <a:gd name="T4" fmla="*/ 84 w 94"/>
                <a:gd name="T5" fmla="*/ 50 h 94"/>
                <a:gd name="T6" fmla="*/ 84 w 94"/>
                <a:gd name="T7" fmla="*/ 43 h 94"/>
                <a:gd name="T8" fmla="*/ 94 w 94"/>
                <a:gd name="T9" fmla="*/ 41 h 94"/>
                <a:gd name="T10" fmla="*/ 91 w 94"/>
                <a:gd name="T11" fmla="*/ 29 h 94"/>
                <a:gd name="T12" fmla="*/ 81 w 94"/>
                <a:gd name="T13" fmla="*/ 31 h 94"/>
                <a:gd name="T14" fmla="*/ 77 w 94"/>
                <a:gd name="T15" fmla="*/ 25 h 94"/>
                <a:gd name="T16" fmla="*/ 85 w 94"/>
                <a:gd name="T17" fmla="*/ 19 h 94"/>
                <a:gd name="T18" fmla="*/ 76 w 94"/>
                <a:gd name="T19" fmla="*/ 10 h 94"/>
                <a:gd name="T20" fmla="*/ 74 w 94"/>
                <a:gd name="T21" fmla="*/ 12 h 94"/>
                <a:gd name="T22" fmla="*/ 68 w 94"/>
                <a:gd name="T23" fmla="*/ 17 h 94"/>
                <a:gd name="T24" fmla="*/ 62 w 94"/>
                <a:gd name="T25" fmla="*/ 13 h 94"/>
                <a:gd name="T26" fmla="*/ 65 w 94"/>
                <a:gd name="T27" fmla="*/ 4 h 94"/>
                <a:gd name="T28" fmla="*/ 53 w 94"/>
                <a:gd name="T29" fmla="*/ 0 h 94"/>
                <a:gd name="T30" fmla="*/ 50 w 94"/>
                <a:gd name="T31" fmla="*/ 10 h 94"/>
                <a:gd name="T32" fmla="*/ 43 w 94"/>
                <a:gd name="T33" fmla="*/ 10 h 94"/>
                <a:gd name="T34" fmla="*/ 41 w 94"/>
                <a:gd name="T35" fmla="*/ 1 h 94"/>
                <a:gd name="T36" fmla="*/ 29 w 94"/>
                <a:gd name="T37" fmla="*/ 4 h 94"/>
                <a:gd name="T38" fmla="*/ 31 w 94"/>
                <a:gd name="T39" fmla="*/ 14 h 94"/>
                <a:gd name="T40" fmla="*/ 25 w 94"/>
                <a:gd name="T41" fmla="*/ 17 h 94"/>
                <a:gd name="T42" fmla="*/ 18 w 94"/>
                <a:gd name="T43" fmla="*/ 10 h 94"/>
                <a:gd name="T44" fmla="*/ 9 w 94"/>
                <a:gd name="T45" fmla="*/ 18 h 94"/>
                <a:gd name="T46" fmla="*/ 16 w 94"/>
                <a:gd name="T47" fmla="*/ 26 h 94"/>
                <a:gd name="T48" fmla="*/ 13 w 94"/>
                <a:gd name="T49" fmla="*/ 32 h 94"/>
                <a:gd name="T50" fmla="*/ 3 w 94"/>
                <a:gd name="T51" fmla="*/ 29 h 94"/>
                <a:gd name="T52" fmla="*/ 0 w 94"/>
                <a:gd name="T53" fmla="*/ 41 h 94"/>
                <a:gd name="T54" fmla="*/ 10 w 94"/>
                <a:gd name="T55" fmla="*/ 44 h 94"/>
                <a:gd name="T56" fmla="*/ 10 w 94"/>
                <a:gd name="T57" fmla="*/ 51 h 94"/>
                <a:gd name="T58" fmla="*/ 0 w 94"/>
                <a:gd name="T59" fmla="*/ 53 h 94"/>
                <a:gd name="T60" fmla="*/ 3 w 94"/>
                <a:gd name="T61" fmla="*/ 65 h 94"/>
                <a:gd name="T62" fmla="*/ 13 w 94"/>
                <a:gd name="T63" fmla="*/ 63 h 94"/>
                <a:gd name="T64" fmla="*/ 17 w 94"/>
                <a:gd name="T65" fmla="*/ 69 h 94"/>
                <a:gd name="T66" fmla="*/ 9 w 94"/>
                <a:gd name="T67" fmla="*/ 75 h 94"/>
                <a:gd name="T68" fmla="*/ 18 w 94"/>
                <a:gd name="T69" fmla="*/ 85 h 94"/>
                <a:gd name="T70" fmla="*/ 26 w 94"/>
                <a:gd name="T71" fmla="*/ 77 h 94"/>
                <a:gd name="T72" fmla="*/ 32 w 94"/>
                <a:gd name="T73" fmla="*/ 81 h 94"/>
                <a:gd name="T74" fmla="*/ 29 w 94"/>
                <a:gd name="T75" fmla="*/ 90 h 94"/>
                <a:gd name="T76" fmla="*/ 41 w 94"/>
                <a:gd name="T77" fmla="*/ 94 h 94"/>
                <a:gd name="T78" fmla="*/ 44 w 94"/>
                <a:gd name="T79" fmla="*/ 84 h 94"/>
                <a:gd name="T80" fmla="*/ 51 w 94"/>
                <a:gd name="T81" fmla="*/ 84 h 94"/>
                <a:gd name="T82" fmla="*/ 53 w 94"/>
                <a:gd name="T83" fmla="*/ 93 h 94"/>
                <a:gd name="T84" fmla="*/ 65 w 94"/>
                <a:gd name="T85" fmla="*/ 91 h 94"/>
                <a:gd name="T86" fmla="*/ 63 w 94"/>
                <a:gd name="T87" fmla="*/ 81 h 94"/>
                <a:gd name="T88" fmla="*/ 69 w 94"/>
                <a:gd name="T89" fmla="*/ 77 h 94"/>
                <a:gd name="T90" fmla="*/ 76 w 94"/>
                <a:gd name="T91" fmla="*/ 84 h 94"/>
                <a:gd name="T92" fmla="*/ 85 w 94"/>
                <a:gd name="T93" fmla="*/ 76 h 94"/>
                <a:gd name="T94" fmla="*/ 78 w 94"/>
                <a:gd name="T95" fmla="*/ 68 h 94"/>
                <a:gd name="T96" fmla="*/ 81 w 94"/>
                <a:gd name="T97" fmla="*/ 62 h 94"/>
                <a:gd name="T98" fmla="*/ 91 w 94"/>
                <a:gd name="T99" fmla="*/ 65 h 94"/>
                <a:gd name="T100" fmla="*/ 52 w 94"/>
                <a:gd name="T101" fmla="*/ 70 h 94"/>
                <a:gd name="T102" fmla="*/ 24 w 94"/>
                <a:gd name="T103" fmla="*/ 52 h 94"/>
                <a:gd name="T104" fmla="*/ 42 w 94"/>
                <a:gd name="T105" fmla="*/ 24 h 94"/>
                <a:gd name="T106" fmla="*/ 70 w 94"/>
                <a:gd name="T107" fmla="*/ 42 h 94"/>
                <a:gd name="T108" fmla="*/ 52 w 94"/>
                <a:gd name="T109" fmla="*/ 7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94">
                  <a:moveTo>
                    <a:pt x="91" y="65"/>
                  </a:moveTo>
                  <a:cubicBezTo>
                    <a:pt x="94" y="53"/>
                    <a:pt x="94" y="53"/>
                    <a:pt x="94" y="53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48"/>
                    <a:pt x="84" y="46"/>
                    <a:pt x="84" y="43"/>
                  </a:cubicBezTo>
                  <a:cubicBezTo>
                    <a:pt x="94" y="41"/>
                    <a:pt x="94" y="41"/>
                    <a:pt x="94" y="41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0" y="29"/>
                    <a:pt x="79" y="27"/>
                    <a:pt x="77" y="25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6" y="15"/>
                    <a:pt x="64" y="14"/>
                    <a:pt x="62" y="1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8" y="10"/>
                    <a:pt x="46" y="10"/>
                    <a:pt x="43" y="1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5"/>
                    <a:pt x="27" y="16"/>
                    <a:pt x="25" y="17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8"/>
                    <a:pt x="14" y="30"/>
                    <a:pt x="13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6"/>
                    <a:pt x="9" y="49"/>
                    <a:pt x="10" y="5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4" y="65"/>
                    <a:pt x="15" y="67"/>
                    <a:pt x="17" y="69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26" y="77"/>
                    <a:pt x="26" y="77"/>
                    <a:pt x="26" y="77"/>
                  </a:cubicBezTo>
                  <a:cubicBezTo>
                    <a:pt x="27" y="79"/>
                    <a:pt x="29" y="80"/>
                    <a:pt x="32" y="81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6" y="84"/>
                    <a:pt x="48" y="84"/>
                    <a:pt x="51" y="84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5" y="80"/>
                    <a:pt x="67" y="78"/>
                    <a:pt x="69" y="77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9" y="66"/>
                    <a:pt x="80" y="64"/>
                    <a:pt x="81" y="62"/>
                  </a:cubicBezTo>
                  <a:lnTo>
                    <a:pt x="91" y="65"/>
                  </a:lnTo>
                  <a:close/>
                  <a:moveTo>
                    <a:pt x="52" y="70"/>
                  </a:moveTo>
                  <a:cubicBezTo>
                    <a:pt x="39" y="73"/>
                    <a:pt x="27" y="65"/>
                    <a:pt x="24" y="52"/>
                  </a:cubicBezTo>
                  <a:cubicBezTo>
                    <a:pt x="21" y="40"/>
                    <a:pt x="29" y="27"/>
                    <a:pt x="42" y="24"/>
                  </a:cubicBezTo>
                  <a:cubicBezTo>
                    <a:pt x="54" y="21"/>
                    <a:pt x="67" y="29"/>
                    <a:pt x="70" y="42"/>
                  </a:cubicBezTo>
                  <a:cubicBezTo>
                    <a:pt x="73" y="55"/>
                    <a:pt x="65" y="67"/>
                    <a:pt x="52" y="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8" name="Freeform 144">
              <a:extLst>
                <a:ext uri="{FF2B5EF4-FFF2-40B4-BE49-F238E27FC236}">
                  <a16:creationId xmlns:a16="http://schemas.microsoft.com/office/drawing/2014/main" id="{4B700685-82AC-4C18-944F-B8E9AD29E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175" y="5708784"/>
              <a:ext cx="85725" cy="101600"/>
            </a:xfrm>
            <a:custGeom>
              <a:avLst/>
              <a:gdLst>
                <a:gd name="T0" fmla="*/ 22 w 23"/>
                <a:gd name="T1" fmla="*/ 16 h 27"/>
                <a:gd name="T2" fmla="*/ 15 w 23"/>
                <a:gd name="T3" fmla="*/ 14 h 27"/>
                <a:gd name="T4" fmla="*/ 15 w 23"/>
                <a:gd name="T5" fmla="*/ 14 h 27"/>
                <a:gd name="T6" fmla="*/ 15 w 23"/>
                <a:gd name="T7" fmla="*/ 14 h 27"/>
                <a:gd name="T8" fmla="*/ 15 w 23"/>
                <a:gd name="T9" fmla="*/ 14 h 27"/>
                <a:gd name="T10" fmla="*/ 14 w 23"/>
                <a:gd name="T11" fmla="*/ 12 h 27"/>
                <a:gd name="T12" fmla="*/ 16 w 23"/>
                <a:gd name="T13" fmla="*/ 9 h 27"/>
                <a:gd name="T14" fmla="*/ 16 w 23"/>
                <a:gd name="T15" fmla="*/ 9 h 27"/>
                <a:gd name="T16" fmla="*/ 16 w 23"/>
                <a:gd name="T17" fmla="*/ 9 h 27"/>
                <a:gd name="T18" fmla="*/ 16 w 23"/>
                <a:gd name="T19" fmla="*/ 9 h 27"/>
                <a:gd name="T20" fmla="*/ 16 w 23"/>
                <a:gd name="T21" fmla="*/ 7 h 27"/>
                <a:gd name="T22" fmla="*/ 16 w 23"/>
                <a:gd name="T23" fmla="*/ 5 h 27"/>
                <a:gd name="T24" fmla="*/ 16 w 23"/>
                <a:gd name="T25" fmla="*/ 5 h 27"/>
                <a:gd name="T26" fmla="*/ 16 w 23"/>
                <a:gd name="T27" fmla="*/ 6 h 27"/>
                <a:gd name="T28" fmla="*/ 16 w 23"/>
                <a:gd name="T29" fmla="*/ 6 h 27"/>
                <a:gd name="T30" fmla="*/ 16 w 23"/>
                <a:gd name="T31" fmla="*/ 6 h 27"/>
                <a:gd name="T32" fmla="*/ 16 w 23"/>
                <a:gd name="T33" fmla="*/ 5 h 27"/>
                <a:gd name="T34" fmla="*/ 11 w 23"/>
                <a:gd name="T35" fmla="*/ 0 h 27"/>
                <a:gd name="T36" fmla="*/ 7 w 23"/>
                <a:gd name="T37" fmla="*/ 5 h 27"/>
                <a:gd name="T38" fmla="*/ 7 w 23"/>
                <a:gd name="T39" fmla="*/ 6 h 27"/>
                <a:gd name="T40" fmla="*/ 7 w 23"/>
                <a:gd name="T41" fmla="*/ 6 h 27"/>
                <a:gd name="T42" fmla="*/ 7 w 23"/>
                <a:gd name="T43" fmla="*/ 6 h 27"/>
                <a:gd name="T44" fmla="*/ 6 w 23"/>
                <a:gd name="T45" fmla="*/ 5 h 27"/>
                <a:gd name="T46" fmla="*/ 6 w 23"/>
                <a:gd name="T47" fmla="*/ 5 h 27"/>
                <a:gd name="T48" fmla="*/ 6 w 23"/>
                <a:gd name="T49" fmla="*/ 7 h 27"/>
                <a:gd name="T50" fmla="*/ 7 w 23"/>
                <a:gd name="T51" fmla="*/ 9 h 27"/>
                <a:gd name="T52" fmla="*/ 7 w 23"/>
                <a:gd name="T53" fmla="*/ 9 h 27"/>
                <a:gd name="T54" fmla="*/ 7 w 23"/>
                <a:gd name="T55" fmla="*/ 9 h 27"/>
                <a:gd name="T56" fmla="*/ 7 w 23"/>
                <a:gd name="T57" fmla="*/ 9 h 27"/>
                <a:gd name="T58" fmla="*/ 9 w 23"/>
                <a:gd name="T59" fmla="*/ 12 h 27"/>
                <a:gd name="T60" fmla="*/ 8 w 23"/>
                <a:gd name="T61" fmla="*/ 14 h 27"/>
                <a:gd name="T62" fmla="*/ 1 w 23"/>
                <a:gd name="T63" fmla="*/ 16 h 27"/>
                <a:gd name="T64" fmla="*/ 0 w 23"/>
                <a:gd name="T65" fmla="*/ 21 h 27"/>
                <a:gd name="T66" fmla="*/ 9 w 23"/>
                <a:gd name="T67" fmla="*/ 27 h 27"/>
                <a:gd name="T68" fmla="*/ 12 w 23"/>
                <a:gd name="T69" fmla="*/ 27 h 27"/>
                <a:gd name="T70" fmla="*/ 23 w 23"/>
                <a:gd name="T71" fmla="*/ 22 h 27"/>
                <a:gd name="T72" fmla="*/ 22 w 23"/>
                <a:gd name="T7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27">
                  <a:moveTo>
                    <a:pt x="22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6" y="10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7"/>
                  </a:cubicBezTo>
                  <a:cubicBezTo>
                    <a:pt x="17" y="6"/>
                    <a:pt x="17" y="6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  <a:cubicBezTo>
                    <a:pt x="9" y="0"/>
                    <a:pt x="7" y="2"/>
                    <a:pt x="7" y="5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8" y="11"/>
                    <a:pt x="9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4"/>
                    <a:pt x="5" y="26"/>
                    <a:pt x="9" y="27"/>
                  </a:cubicBezTo>
                  <a:cubicBezTo>
                    <a:pt x="10" y="27"/>
                    <a:pt x="11" y="27"/>
                    <a:pt x="12" y="27"/>
                  </a:cubicBezTo>
                  <a:cubicBezTo>
                    <a:pt x="16" y="27"/>
                    <a:pt x="20" y="25"/>
                    <a:pt x="23" y="22"/>
                  </a:cubicBezTo>
                  <a:lnTo>
                    <a:pt x="22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9" name="Freeform 145">
              <a:extLst>
                <a:ext uri="{FF2B5EF4-FFF2-40B4-BE49-F238E27FC236}">
                  <a16:creationId xmlns:a16="http://schemas.microsoft.com/office/drawing/2014/main" id="{77C1DADF-8BBD-498F-A98D-A05C325E4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0688" y="5630997"/>
              <a:ext cx="266700" cy="254000"/>
            </a:xfrm>
            <a:custGeom>
              <a:avLst/>
              <a:gdLst>
                <a:gd name="T0" fmla="*/ 70 w 71"/>
                <a:gd name="T1" fmla="*/ 42 h 68"/>
                <a:gd name="T2" fmla="*/ 71 w 71"/>
                <a:gd name="T3" fmla="*/ 33 h 68"/>
                <a:gd name="T4" fmla="*/ 63 w 71"/>
                <a:gd name="T5" fmla="*/ 32 h 68"/>
                <a:gd name="T6" fmla="*/ 62 w 71"/>
                <a:gd name="T7" fmla="*/ 27 h 68"/>
                <a:gd name="T8" fmla="*/ 69 w 71"/>
                <a:gd name="T9" fmla="*/ 25 h 68"/>
                <a:gd name="T10" fmla="*/ 66 w 71"/>
                <a:gd name="T11" fmla="*/ 16 h 68"/>
                <a:gd name="T12" fmla="*/ 58 w 71"/>
                <a:gd name="T13" fmla="*/ 19 h 68"/>
                <a:gd name="T14" fmla="*/ 55 w 71"/>
                <a:gd name="T15" fmla="*/ 15 h 68"/>
                <a:gd name="T16" fmla="*/ 60 w 71"/>
                <a:gd name="T17" fmla="*/ 10 h 68"/>
                <a:gd name="T18" fmla="*/ 52 w 71"/>
                <a:gd name="T19" fmla="*/ 4 h 68"/>
                <a:gd name="T20" fmla="*/ 47 w 71"/>
                <a:gd name="T21" fmla="*/ 10 h 68"/>
                <a:gd name="T22" fmla="*/ 43 w 71"/>
                <a:gd name="T23" fmla="*/ 8 h 68"/>
                <a:gd name="T24" fmla="*/ 44 w 71"/>
                <a:gd name="T25" fmla="*/ 1 h 68"/>
                <a:gd name="T26" fmla="*/ 34 w 71"/>
                <a:gd name="T27" fmla="*/ 0 h 68"/>
                <a:gd name="T28" fmla="*/ 33 w 71"/>
                <a:gd name="T29" fmla="*/ 7 h 68"/>
                <a:gd name="T30" fmla="*/ 28 w 71"/>
                <a:gd name="T31" fmla="*/ 8 h 68"/>
                <a:gd name="T32" fmla="*/ 25 w 71"/>
                <a:gd name="T33" fmla="*/ 2 h 68"/>
                <a:gd name="T34" fmla="*/ 16 w 71"/>
                <a:gd name="T35" fmla="*/ 5 h 68"/>
                <a:gd name="T36" fmla="*/ 19 w 71"/>
                <a:gd name="T37" fmla="*/ 12 h 68"/>
                <a:gd name="T38" fmla="*/ 15 w 71"/>
                <a:gd name="T39" fmla="*/ 15 h 68"/>
                <a:gd name="T40" fmla="*/ 10 w 71"/>
                <a:gd name="T41" fmla="*/ 11 h 68"/>
                <a:gd name="T42" fmla="*/ 4 w 71"/>
                <a:gd name="T43" fmla="*/ 18 h 68"/>
                <a:gd name="T44" fmla="*/ 10 w 71"/>
                <a:gd name="T45" fmla="*/ 22 h 68"/>
                <a:gd name="T46" fmla="*/ 8 w 71"/>
                <a:gd name="T47" fmla="*/ 27 h 68"/>
                <a:gd name="T48" fmla="*/ 1 w 71"/>
                <a:gd name="T49" fmla="*/ 26 h 68"/>
                <a:gd name="T50" fmla="*/ 0 w 71"/>
                <a:gd name="T51" fmla="*/ 35 h 68"/>
                <a:gd name="T52" fmla="*/ 7 w 71"/>
                <a:gd name="T53" fmla="*/ 36 h 68"/>
                <a:gd name="T54" fmla="*/ 8 w 71"/>
                <a:gd name="T55" fmla="*/ 41 h 68"/>
                <a:gd name="T56" fmla="*/ 1 w 71"/>
                <a:gd name="T57" fmla="*/ 43 h 68"/>
                <a:gd name="T58" fmla="*/ 5 w 71"/>
                <a:gd name="T59" fmla="*/ 52 h 68"/>
                <a:gd name="T60" fmla="*/ 12 w 71"/>
                <a:gd name="T61" fmla="*/ 49 h 68"/>
                <a:gd name="T62" fmla="*/ 16 w 71"/>
                <a:gd name="T63" fmla="*/ 53 h 68"/>
                <a:gd name="T64" fmla="*/ 11 w 71"/>
                <a:gd name="T65" fmla="*/ 58 h 68"/>
                <a:gd name="T66" fmla="*/ 19 w 71"/>
                <a:gd name="T67" fmla="*/ 64 h 68"/>
                <a:gd name="T68" fmla="*/ 23 w 71"/>
                <a:gd name="T69" fmla="*/ 58 h 68"/>
                <a:gd name="T70" fmla="*/ 28 w 71"/>
                <a:gd name="T71" fmla="*/ 60 h 68"/>
                <a:gd name="T72" fmla="*/ 27 w 71"/>
                <a:gd name="T73" fmla="*/ 67 h 68"/>
                <a:gd name="T74" fmla="*/ 37 w 71"/>
                <a:gd name="T75" fmla="*/ 68 h 68"/>
                <a:gd name="T76" fmla="*/ 38 w 71"/>
                <a:gd name="T77" fmla="*/ 61 h 68"/>
                <a:gd name="T78" fmla="*/ 43 w 71"/>
                <a:gd name="T79" fmla="*/ 60 h 68"/>
                <a:gd name="T80" fmla="*/ 45 w 71"/>
                <a:gd name="T81" fmla="*/ 66 h 68"/>
                <a:gd name="T82" fmla="*/ 54 w 71"/>
                <a:gd name="T83" fmla="*/ 63 h 68"/>
                <a:gd name="T84" fmla="*/ 51 w 71"/>
                <a:gd name="T85" fmla="*/ 56 h 68"/>
                <a:gd name="T86" fmla="*/ 55 w 71"/>
                <a:gd name="T87" fmla="*/ 53 h 68"/>
                <a:gd name="T88" fmla="*/ 61 w 71"/>
                <a:gd name="T89" fmla="*/ 57 h 68"/>
                <a:gd name="T90" fmla="*/ 67 w 71"/>
                <a:gd name="T91" fmla="*/ 50 h 68"/>
                <a:gd name="T92" fmla="*/ 61 w 71"/>
                <a:gd name="T93" fmla="*/ 46 h 68"/>
                <a:gd name="T94" fmla="*/ 62 w 71"/>
                <a:gd name="T95" fmla="*/ 41 h 68"/>
                <a:gd name="T96" fmla="*/ 70 w 71"/>
                <a:gd name="T97" fmla="*/ 42 h 68"/>
                <a:gd name="T98" fmla="*/ 53 w 71"/>
                <a:gd name="T99" fmla="*/ 37 h 68"/>
                <a:gd name="T100" fmla="*/ 33 w 71"/>
                <a:gd name="T101" fmla="*/ 51 h 68"/>
                <a:gd name="T102" fmla="*/ 18 w 71"/>
                <a:gd name="T103" fmla="*/ 32 h 68"/>
                <a:gd name="T104" fmla="*/ 38 w 71"/>
                <a:gd name="T105" fmla="*/ 17 h 68"/>
                <a:gd name="T106" fmla="*/ 53 w 71"/>
                <a:gd name="T107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1" h="68">
                  <a:moveTo>
                    <a:pt x="70" y="42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29"/>
                    <a:pt x="62" y="27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7" y="18"/>
                    <a:pt x="56" y="17"/>
                    <a:pt x="55" y="1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4" y="9"/>
                    <a:pt x="43" y="8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1" y="8"/>
                    <a:pt x="30" y="8"/>
                    <a:pt x="28" y="8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7" y="14"/>
                    <a:pt x="15" y="1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4"/>
                    <a:pt x="9" y="25"/>
                    <a:pt x="8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8"/>
                    <a:pt x="8" y="39"/>
                    <a:pt x="8" y="41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3" y="50"/>
                    <a:pt x="14" y="52"/>
                    <a:pt x="16" y="5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5" y="59"/>
                    <a:pt x="26" y="59"/>
                    <a:pt x="28" y="60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9" y="61"/>
                    <a:pt x="41" y="60"/>
                    <a:pt x="43" y="60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3" y="55"/>
                    <a:pt x="54" y="54"/>
                    <a:pt x="55" y="5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1" y="44"/>
                    <a:pt x="62" y="43"/>
                    <a:pt x="62" y="41"/>
                  </a:cubicBezTo>
                  <a:lnTo>
                    <a:pt x="70" y="42"/>
                  </a:lnTo>
                  <a:close/>
                  <a:moveTo>
                    <a:pt x="53" y="37"/>
                  </a:moveTo>
                  <a:cubicBezTo>
                    <a:pt x="52" y="46"/>
                    <a:pt x="43" y="52"/>
                    <a:pt x="33" y="51"/>
                  </a:cubicBezTo>
                  <a:cubicBezTo>
                    <a:pt x="23" y="50"/>
                    <a:pt x="16" y="41"/>
                    <a:pt x="18" y="32"/>
                  </a:cubicBezTo>
                  <a:cubicBezTo>
                    <a:pt x="19" y="22"/>
                    <a:pt x="28" y="16"/>
                    <a:pt x="38" y="17"/>
                  </a:cubicBezTo>
                  <a:cubicBezTo>
                    <a:pt x="48" y="19"/>
                    <a:pt x="55" y="27"/>
                    <a:pt x="53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4A908A8-8146-4AAF-8770-9D98474AD7B0}"/>
              </a:ext>
            </a:extLst>
          </p:cNvPr>
          <p:cNvGrpSpPr/>
          <p:nvPr userDrawn="1"/>
        </p:nvGrpSpPr>
        <p:grpSpPr>
          <a:xfrm>
            <a:off x="9488702" y="4010750"/>
            <a:ext cx="1780963" cy="2051709"/>
            <a:chOff x="573179" y="1722553"/>
            <a:chExt cx="2188722" cy="252145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04B3FC9-3291-4767-8D2F-729BE5280484}"/>
                </a:ext>
              </a:extLst>
            </p:cNvPr>
            <p:cNvSpPr/>
            <p:nvPr userDrawn="1"/>
          </p:nvSpPr>
          <p:spPr>
            <a:xfrm>
              <a:off x="573179" y="2733540"/>
              <a:ext cx="2188722" cy="1510469"/>
            </a:xfrm>
            <a:prstGeom prst="rect">
              <a:avLst/>
            </a:prstGeom>
            <a:noFill/>
            <a:ln w="381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4E9C32D-3B08-43FB-9D5D-F4BD5B18C59E}"/>
                </a:ext>
              </a:extLst>
            </p:cNvPr>
            <p:cNvSpPr/>
            <p:nvPr userDrawn="1"/>
          </p:nvSpPr>
          <p:spPr>
            <a:xfrm>
              <a:off x="982888" y="1722553"/>
              <a:ext cx="1371600" cy="13716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3D371D4-C396-4D39-A7D9-529DD3E7BA8A}"/>
                </a:ext>
              </a:extLst>
            </p:cNvPr>
            <p:cNvSpPr txBox="1"/>
            <p:nvPr userDrawn="1"/>
          </p:nvSpPr>
          <p:spPr>
            <a:xfrm>
              <a:off x="606765" y="3206866"/>
              <a:ext cx="2032660" cy="102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>
                  <a:latin typeface="Karla Medium" panose="020B0004030503030003" pitchFamily="34" charset="77"/>
                </a:rPr>
                <a:t>TRAINING AND LEADERSHIP DEVELOPMENT</a:t>
              </a:r>
            </a:p>
          </p:txBody>
        </p:sp>
      </p:grp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167BDF3F-0AE1-4C7F-BC91-25689F77E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2954" y="4229118"/>
            <a:ext cx="664591" cy="664591"/>
          </a:xfrm>
          <a:prstGeom prst="rect">
            <a:avLst/>
          </a:prstGeom>
        </p:spPr>
      </p:pic>
      <p:pic>
        <p:nvPicPr>
          <p:cNvPr id="9" name="Graphic 8" descr="Network diagram with solid fill">
            <a:extLst>
              <a:ext uri="{FF2B5EF4-FFF2-40B4-BE49-F238E27FC236}">
                <a16:creationId xmlns:a16="http://schemas.microsoft.com/office/drawing/2014/main" id="{CDDFBB42-BFA3-4BEE-BF30-4E7CD32D70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7720" y="4178880"/>
            <a:ext cx="753956" cy="753956"/>
          </a:xfrm>
          <a:prstGeom prst="rect">
            <a:avLst/>
          </a:prstGeom>
        </p:spPr>
      </p:pic>
      <p:pic>
        <p:nvPicPr>
          <p:cNvPr id="12" name="Graphic 11" descr="Group brainstorm with solid fill">
            <a:extLst>
              <a:ext uri="{FF2B5EF4-FFF2-40B4-BE49-F238E27FC236}">
                <a16:creationId xmlns:a16="http://schemas.microsoft.com/office/drawing/2014/main" id="{8A9DE5CF-EB24-4693-AB8C-AFB22BBE5B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8025" y="1438738"/>
            <a:ext cx="866329" cy="866329"/>
          </a:xfrm>
          <a:prstGeom prst="rect">
            <a:avLst/>
          </a:prstGeom>
        </p:spPr>
      </p:pic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E921D114-A4D7-EDF1-6180-9D91DD0836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OUR SERVICES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34CA4F8-A5AC-599E-311C-1FAF25FD9F4B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oter Placeholder 4">
            <a:extLst>
              <a:ext uri="{FF2B5EF4-FFF2-40B4-BE49-F238E27FC236}">
                <a16:creationId xmlns:a16="http://schemas.microsoft.com/office/drawing/2014/main" id="{B30BAA22-4649-86E2-9B87-2CB9B22462F3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7DF0A6-6BDF-9F33-20E1-B4CDCB57C2C4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92" userDrawn="1">
          <p15:clr>
            <a:srgbClr val="FBAE40"/>
          </p15:clr>
        </p15:guide>
        <p15:guide id="4" pos="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cture containing shoji&#10;&#10;Description automatically generated">
            <a:extLst>
              <a:ext uri="{FF2B5EF4-FFF2-40B4-BE49-F238E27FC236}">
                <a16:creationId xmlns:a16="http://schemas.microsoft.com/office/drawing/2014/main" id="{2A193482-F7C2-BD96-6BDC-9318D467F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1351" cy="68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2A01DFF2-63A2-B7B2-4A4E-15E1A28AD75A}"/>
              </a:ext>
            </a:extLst>
          </p:cNvPr>
          <p:cNvSpPr/>
          <p:nvPr userDrawn="1"/>
        </p:nvSpPr>
        <p:spPr>
          <a:xfrm>
            <a:off x="7096187" y="4067764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848DB8-1DC1-431B-C379-A7AD5DC9843A}"/>
              </a:ext>
            </a:extLst>
          </p:cNvPr>
          <p:cNvSpPr/>
          <p:nvPr userDrawn="1"/>
        </p:nvSpPr>
        <p:spPr>
          <a:xfrm>
            <a:off x="592357" y="1723810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95D5B12-F104-56DC-BAAD-90467B927D12}"/>
              </a:ext>
            </a:extLst>
          </p:cNvPr>
          <p:cNvSpPr/>
          <p:nvPr userDrawn="1"/>
        </p:nvSpPr>
        <p:spPr>
          <a:xfrm>
            <a:off x="3773439" y="1710931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3B797D-462C-392D-AA9E-D8BF0A0BED6F}"/>
              </a:ext>
            </a:extLst>
          </p:cNvPr>
          <p:cNvSpPr/>
          <p:nvPr userDrawn="1"/>
        </p:nvSpPr>
        <p:spPr>
          <a:xfrm>
            <a:off x="7083309" y="1710931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4C2A54-597A-05B2-B3B0-AD74A6A5F43F}"/>
              </a:ext>
            </a:extLst>
          </p:cNvPr>
          <p:cNvSpPr/>
          <p:nvPr userDrawn="1"/>
        </p:nvSpPr>
        <p:spPr>
          <a:xfrm>
            <a:off x="10367422" y="1710931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DF1A1B1-68B9-4D2E-6112-0FEFA12C8B22}"/>
              </a:ext>
            </a:extLst>
          </p:cNvPr>
          <p:cNvSpPr/>
          <p:nvPr userDrawn="1"/>
        </p:nvSpPr>
        <p:spPr>
          <a:xfrm>
            <a:off x="605235" y="4080643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72B3691-8252-ABB5-B688-064785B29AE3}"/>
              </a:ext>
            </a:extLst>
          </p:cNvPr>
          <p:cNvSpPr/>
          <p:nvPr userDrawn="1"/>
        </p:nvSpPr>
        <p:spPr>
          <a:xfrm>
            <a:off x="3786317" y="4067764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F091340-7583-A35B-E150-82F2438561D3}"/>
              </a:ext>
            </a:extLst>
          </p:cNvPr>
          <p:cNvSpPr/>
          <p:nvPr userDrawn="1"/>
        </p:nvSpPr>
        <p:spPr>
          <a:xfrm>
            <a:off x="10380300" y="4067764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B22D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32735503-A080-2D16-760C-FD9B0551A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OUR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7D0B91-9373-53ED-9DEE-D0928ED0A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827" y="1900145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830422-99C0-EC9E-E176-C8169617A7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7732" y="4237776"/>
            <a:ext cx="5588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381A4-BBD5-2B93-44A1-156C4D0A5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23" y="1954409"/>
            <a:ext cx="850900" cy="685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96FD83-3C6D-EF7B-BBC6-B89EBE96BF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13407" y="1915159"/>
            <a:ext cx="749300" cy="711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22FC42-8BEC-C6E9-5EAF-EF1126840A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5943" y="1981680"/>
            <a:ext cx="660400" cy="635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94FCCC-01F6-58AA-B5F7-9FA6E8A70B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8045" y="4250476"/>
            <a:ext cx="736600" cy="749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CE3994-B75C-F9DC-DFE9-9CF7AD5E545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00473" y="4310925"/>
            <a:ext cx="711200" cy="673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28E485-C1F8-F48B-1646-81AB6AEAEE8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93132" y="4272825"/>
            <a:ext cx="749300" cy="749300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35A584F4-D196-69B1-41C5-CA89C252A030}"/>
              </a:ext>
            </a:extLst>
          </p:cNvPr>
          <p:cNvSpPr txBox="1">
            <a:spLocks/>
          </p:cNvSpPr>
          <p:nvPr userDrawn="1"/>
        </p:nvSpPr>
        <p:spPr>
          <a:xfrm>
            <a:off x="317895" y="3026623"/>
            <a:ext cx="1737651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FUNDRAISING CAMPAIGNS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42BC16FA-CBE2-190B-7917-45A689AE3DC8}"/>
              </a:ext>
            </a:extLst>
          </p:cNvPr>
          <p:cNvSpPr txBox="1">
            <a:spLocks/>
          </p:cNvSpPr>
          <p:nvPr userDrawn="1"/>
        </p:nvSpPr>
        <p:spPr>
          <a:xfrm>
            <a:off x="2950872" y="3026623"/>
            <a:ext cx="281362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INTERIM DEVELOPMENT MANAGEMENT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146CA891-3B0A-5948-CEC4-70E1F23C3EA3}"/>
              </a:ext>
            </a:extLst>
          </p:cNvPr>
          <p:cNvSpPr txBox="1">
            <a:spLocks/>
          </p:cNvSpPr>
          <p:nvPr userDrawn="1"/>
        </p:nvSpPr>
        <p:spPr>
          <a:xfrm>
            <a:off x="6272562" y="3026623"/>
            <a:ext cx="281362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DATA ANALYTICS, SYSTEMS, &amp; RESEARCH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C5A781B0-C356-529C-382D-4A16A0FBE51E}"/>
              </a:ext>
            </a:extLst>
          </p:cNvPr>
          <p:cNvSpPr txBox="1">
            <a:spLocks/>
          </p:cNvSpPr>
          <p:nvPr userDrawn="1"/>
        </p:nvSpPr>
        <p:spPr>
          <a:xfrm>
            <a:off x="317895" y="5385858"/>
            <a:ext cx="1737651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STRATEGIC PLANNING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C66121A9-EAB1-A211-580B-E83E5B1DC1D2}"/>
              </a:ext>
            </a:extLst>
          </p:cNvPr>
          <p:cNvSpPr txBox="1">
            <a:spLocks/>
          </p:cNvSpPr>
          <p:nvPr userDrawn="1"/>
        </p:nvSpPr>
        <p:spPr>
          <a:xfrm>
            <a:off x="2867894" y="5385858"/>
            <a:ext cx="2979582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TRAINING &amp; LEADERSHIP DEVELOPMENT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96A45A2B-3AE1-B8A2-E82D-33165E436F7B}"/>
              </a:ext>
            </a:extLst>
          </p:cNvPr>
          <p:cNvSpPr txBox="1">
            <a:spLocks/>
          </p:cNvSpPr>
          <p:nvPr userDrawn="1"/>
        </p:nvSpPr>
        <p:spPr>
          <a:xfrm>
            <a:off x="6709380" y="5385858"/>
            <a:ext cx="1939991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SYSTEMS PROJECTS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22963D4F-F12B-AEC2-9038-7024C134839B}"/>
              </a:ext>
            </a:extLst>
          </p:cNvPr>
          <p:cNvSpPr txBox="1">
            <a:spLocks/>
          </p:cNvSpPr>
          <p:nvPr userDrawn="1"/>
        </p:nvSpPr>
        <p:spPr>
          <a:xfrm>
            <a:off x="9942679" y="5385858"/>
            <a:ext cx="202845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FEASIBILITY STUDIES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CB046F89-950F-3056-DFD5-4570C8667994}"/>
              </a:ext>
            </a:extLst>
          </p:cNvPr>
          <p:cNvSpPr txBox="1">
            <a:spLocks/>
          </p:cNvSpPr>
          <p:nvPr userDrawn="1"/>
        </p:nvSpPr>
        <p:spPr>
          <a:xfrm>
            <a:off x="9942679" y="3058965"/>
            <a:ext cx="202845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ASSESSMENTS &amp; AUDITS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57C0D53-D584-7995-628C-1AC87EC9F49C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B745C536-2359-52ED-6C13-CA5919742F9B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4BC9BC-8AD2-96D6-B867-B36C4887E8AD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80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92" userDrawn="1">
          <p15:clr>
            <a:srgbClr val="FBAE40"/>
          </p15:clr>
        </p15:guide>
        <p15:guide id="4" pos="2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32735503-A080-2D16-760C-FD9B0551A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OUR SERVICES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79A789-A2D6-BB46-15A6-6670807A9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4095184" y="4854007"/>
            <a:ext cx="1441342" cy="1441342"/>
          </a:xfrm>
          <a:prstGeom prst="line">
            <a:avLst/>
          </a:prstGeom>
          <a:ln w="25400">
            <a:solidFill>
              <a:srgbClr val="D9E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49DA3A1-C99E-DFA1-B075-E75D8A22E6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4656" y="3414"/>
            <a:ext cx="7937344" cy="6877050"/>
          </a:xfrm>
          <a:custGeom>
            <a:avLst/>
            <a:gdLst>
              <a:gd name="connsiteX0" fmla="*/ 6866321 w 7937344"/>
              <a:gd name="connsiteY0" fmla="*/ 0 h 6877050"/>
              <a:gd name="connsiteX1" fmla="*/ 7937344 w 7937344"/>
              <a:gd name="connsiteY1" fmla="*/ 0 h 6877050"/>
              <a:gd name="connsiteX2" fmla="*/ 7937344 w 7937344"/>
              <a:gd name="connsiteY2" fmla="*/ 6877050 h 6877050"/>
              <a:gd name="connsiteX3" fmla="*/ 0 w 7937344"/>
              <a:gd name="connsiteY3" fmla="*/ 6877050 h 6877050"/>
              <a:gd name="connsiteX4" fmla="*/ 0 w 7937344"/>
              <a:gd name="connsiteY4" fmla="*/ 6866322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344" h="6877050">
                <a:moveTo>
                  <a:pt x="6866321" y="0"/>
                </a:moveTo>
                <a:lnTo>
                  <a:pt x="7937344" y="0"/>
                </a:lnTo>
                <a:lnTo>
                  <a:pt x="7937344" y="6877050"/>
                </a:lnTo>
                <a:lnTo>
                  <a:pt x="0" y="6877050"/>
                </a:lnTo>
                <a:lnTo>
                  <a:pt x="0" y="68663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F04935C-4642-E608-CB3B-A56DE6545E5D}"/>
              </a:ext>
            </a:extLst>
          </p:cNvPr>
          <p:cNvSpPr/>
          <p:nvPr userDrawn="1"/>
        </p:nvSpPr>
        <p:spPr>
          <a:xfrm rot="18900000">
            <a:off x="-238447" y="4778249"/>
            <a:ext cx="1544673" cy="3089346"/>
          </a:xfrm>
          <a:custGeom>
            <a:avLst/>
            <a:gdLst>
              <a:gd name="connsiteX0" fmla="*/ 1544673 w 1544673"/>
              <a:gd name="connsiteY0" fmla="*/ 0 h 3089346"/>
              <a:gd name="connsiteX1" fmla="*/ 1544673 w 1544673"/>
              <a:gd name="connsiteY1" fmla="*/ 3089346 h 3089346"/>
              <a:gd name="connsiteX2" fmla="*/ 0 w 1544673"/>
              <a:gd name="connsiteY2" fmla="*/ 1544673 h 308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4673" h="3089346">
                <a:moveTo>
                  <a:pt x="1544673" y="0"/>
                </a:moveTo>
                <a:lnTo>
                  <a:pt x="1544673" y="3089346"/>
                </a:lnTo>
                <a:lnTo>
                  <a:pt x="0" y="1544673"/>
                </a:lnTo>
                <a:close/>
              </a:path>
            </a:pathLst>
          </a:cu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6EC07C-A4BB-5D7E-2006-776F3FAB70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538288"/>
            <a:ext cx="5524500" cy="3421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941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2">
          <p15:clr>
            <a:srgbClr val="FBAE40"/>
          </p15:clr>
        </p15:guide>
        <p15:guide id="4" pos="2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2A01DFF2-63A2-B7B2-4A4E-15E1A28AD75A}"/>
              </a:ext>
            </a:extLst>
          </p:cNvPr>
          <p:cNvSpPr/>
          <p:nvPr userDrawn="1"/>
        </p:nvSpPr>
        <p:spPr>
          <a:xfrm>
            <a:off x="7096187" y="4067764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848DB8-1DC1-431B-C379-A7AD5DC9843A}"/>
              </a:ext>
            </a:extLst>
          </p:cNvPr>
          <p:cNvSpPr/>
          <p:nvPr userDrawn="1"/>
        </p:nvSpPr>
        <p:spPr>
          <a:xfrm>
            <a:off x="592357" y="1723810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95D5B12-F104-56DC-BAAD-90467B927D12}"/>
              </a:ext>
            </a:extLst>
          </p:cNvPr>
          <p:cNvSpPr/>
          <p:nvPr userDrawn="1"/>
        </p:nvSpPr>
        <p:spPr>
          <a:xfrm>
            <a:off x="3773439" y="1710931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3B797D-462C-392D-AA9E-D8BF0A0BED6F}"/>
              </a:ext>
            </a:extLst>
          </p:cNvPr>
          <p:cNvSpPr/>
          <p:nvPr userDrawn="1"/>
        </p:nvSpPr>
        <p:spPr>
          <a:xfrm>
            <a:off x="7083309" y="1710931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4C2A54-597A-05B2-B3B0-AD74A6A5F43F}"/>
              </a:ext>
            </a:extLst>
          </p:cNvPr>
          <p:cNvSpPr/>
          <p:nvPr userDrawn="1"/>
        </p:nvSpPr>
        <p:spPr>
          <a:xfrm>
            <a:off x="10367422" y="1710931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DF1A1B1-68B9-4D2E-6112-0FEFA12C8B22}"/>
              </a:ext>
            </a:extLst>
          </p:cNvPr>
          <p:cNvSpPr/>
          <p:nvPr userDrawn="1"/>
        </p:nvSpPr>
        <p:spPr>
          <a:xfrm>
            <a:off x="605235" y="4080643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72B3691-8252-ABB5-B688-064785B29AE3}"/>
              </a:ext>
            </a:extLst>
          </p:cNvPr>
          <p:cNvSpPr/>
          <p:nvPr userDrawn="1"/>
        </p:nvSpPr>
        <p:spPr>
          <a:xfrm>
            <a:off x="3786317" y="4067764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F091340-7583-A35B-E150-82F2438561D3}"/>
              </a:ext>
            </a:extLst>
          </p:cNvPr>
          <p:cNvSpPr/>
          <p:nvPr userDrawn="1"/>
        </p:nvSpPr>
        <p:spPr>
          <a:xfrm>
            <a:off x="10380300" y="4067764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32735503-A080-2D16-760C-FD9B0551A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OUR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7D0B91-9373-53ED-9DEE-D0928ED0A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827" y="1900145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830422-99C0-EC9E-E176-C8169617A7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7732" y="4237776"/>
            <a:ext cx="5588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381A4-BBD5-2B93-44A1-156C4D0A5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23" y="1954409"/>
            <a:ext cx="850900" cy="685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96FD83-3C6D-EF7B-BBC6-B89EBE96BF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13407" y="1915159"/>
            <a:ext cx="749300" cy="711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22FC42-8BEC-C6E9-5EAF-EF1126840A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5943" y="1981680"/>
            <a:ext cx="660400" cy="635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94FCCC-01F6-58AA-B5F7-9FA6E8A70B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8045" y="4250476"/>
            <a:ext cx="736600" cy="749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CE3994-B75C-F9DC-DFE9-9CF7AD5E545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00473" y="4310925"/>
            <a:ext cx="711200" cy="673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28E485-C1F8-F48B-1646-81AB6AEAEE8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93132" y="4272825"/>
            <a:ext cx="749300" cy="749300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D3BC6246-C3F4-6EA3-46EA-2ADAB47CD100}"/>
              </a:ext>
            </a:extLst>
          </p:cNvPr>
          <p:cNvSpPr/>
          <p:nvPr userDrawn="1"/>
        </p:nvSpPr>
        <p:spPr>
          <a:xfrm>
            <a:off x="7080205" y="4084782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D80B2C8-CDA9-93EC-737E-69F9B6FAD853}"/>
              </a:ext>
            </a:extLst>
          </p:cNvPr>
          <p:cNvSpPr/>
          <p:nvPr userDrawn="1"/>
        </p:nvSpPr>
        <p:spPr>
          <a:xfrm>
            <a:off x="576375" y="1740828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1D83E62-B487-8506-4CDE-5760DA033BC2}"/>
              </a:ext>
            </a:extLst>
          </p:cNvPr>
          <p:cNvSpPr/>
          <p:nvPr userDrawn="1"/>
        </p:nvSpPr>
        <p:spPr>
          <a:xfrm>
            <a:off x="3757457" y="1727949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58DDF7A-8313-2C2B-7D40-6C7198500717}"/>
              </a:ext>
            </a:extLst>
          </p:cNvPr>
          <p:cNvSpPr/>
          <p:nvPr userDrawn="1"/>
        </p:nvSpPr>
        <p:spPr>
          <a:xfrm>
            <a:off x="7067327" y="1727949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D9FAB52-EC7B-2827-16E3-54443EBD87D0}"/>
              </a:ext>
            </a:extLst>
          </p:cNvPr>
          <p:cNvSpPr/>
          <p:nvPr userDrawn="1"/>
        </p:nvSpPr>
        <p:spPr>
          <a:xfrm>
            <a:off x="10351440" y="1727949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763E23-E840-545A-25E9-DAF211926D3B}"/>
              </a:ext>
            </a:extLst>
          </p:cNvPr>
          <p:cNvSpPr/>
          <p:nvPr userDrawn="1"/>
        </p:nvSpPr>
        <p:spPr>
          <a:xfrm>
            <a:off x="589253" y="4097661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3EDEB95-81CC-603A-9690-9B4D67C68692}"/>
              </a:ext>
            </a:extLst>
          </p:cNvPr>
          <p:cNvSpPr/>
          <p:nvPr userDrawn="1"/>
        </p:nvSpPr>
        <p:spPr>
          <a:xfrm>
            <a:off x="3770335" y="4084782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38F566-422A-87CB-EE77-4C84418F538E}"/>
              </a:ext>
            </a:extLst>
          </p:cNvPr>
          <p:cNvSpPr/>
          <p:nvPr userDrawn="1"/>
        </p:nvSpPr>
        <p:spPr>
          <a:xfrm>
            <a:off x="10364318" y="4084782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F3442D7-7DF4-3340-4840-E7BC28365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845" y="1917163"/>
            <a:ext cx="812800" cy="812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407E631-F470-CF63-2943-5FCBB8EBE8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1750" y="4254794"/>
            <a:ext cx="558800" cy="762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6197AC1-69B2-F8DE-04D8-3FD8DDB89D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14641" y="1971427"/>
            <a:ext cx="850900" cy="6858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44BFEC-CCD9-1579-D957-0AA5406E72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97425" y="1932177"/>
            <a:ext cx="749300" cy="711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3E28D81-8F4F-B62F-44A1-EC28C824FE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19961" y="1998698"/>
            <a:ext cx="660400" cy="635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D31EDD4-F8BA-7A2D-7408-3A675982E0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063" y="4267494"/>
            <a:ext cx="736600" cy="7493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9215B08-A354-DB7C-A7BD-6233ACDEA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984491" y="4327943"/>
            <a:ext cx="711200" cy="6731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A60E879-F3FB-E377-FB33-248A5DAEF83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77150" y="4289843"/>
            <a:ext cx="749300" cy="749300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FFFFAA5E-A4F6-DF0E-7165-6BD5DB5081CE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oter Placeholder 4">
            <a:extLst>
              <a:ext uri="{FF2B5EF4-FFF2-40B4-BE49-F238E27FC236}">
                <a16:creationId xmlns:a16="http://schemas.microsoft.com/office/drawing/2014/main" id="{E80FFB4E-3E34-E9BF-2BF4-F2C17F456C9B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A9EE3A-1B9C-4FB1-1CBE-5E67B5C33BDC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2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92" userDrawn="1">
          <p15:clr>
            <a:srgbClr val="FBAE40"/>
          </p15:clr>
        </p15:guide>
        <p15:guide id="4" pos="2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57B7EA-0A9C-411C-AF30-0D4D3C4ACA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010" y="1135436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FDCB32E-7631-40C8-A593-2BC7AEE302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45647" y="1135436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E1227CC-0D07-4303-BB11-2FAEB0CA37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284" y="1135436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69E93-2DC2-424A-8186-B52093605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1548" y="1135436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6118832-2E97-42B6-AFE3-8822AA656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010" y="2452394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E0F2A8E-A1CC-4AA7-9A12-BA73E2A620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5647" y="2452394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C62B639-CF27-41D5-9CD1-F1B70E0A64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4284" y="2452394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5AF0588-2BB3-4405-BBD7-1785E6E64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1548" y="2452394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15BD355D-8774-47FB-8488-2F083159AD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010" y="3772242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0E0742CA-8CE3-4F92-BDAC-4BE990339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5647" y="3772242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752B19C-78D4-4800-8567-D26F88052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04284" y="3772242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A462DE9-7A7D-4139-AE6A-9FCA1C5D3A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71548" y="3772242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531D7CC-8E31-4A73-ABD1-32CA11B40B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010" y="5089200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BB3325E-50BD-48DC-83E8-B9FAB0FF02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5647" y="5089200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1FECAF0E-812B-4B5E-839E-8CEFC5567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4284" y="5089200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7CF06013-2462-4772-A22E-A3853168E1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1548" y="5089200"/>
            <a:ext cx="2626646" cy="12867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Client Logo/Name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F2FE341-01DA-39A1-F1CE-803C1FB8AC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OUR EXPERIENCE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014624-984B-E304-3C6A-F15B654655D6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F0C7335D-7067-2DE6-0059-223C9528B2BB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3DF47D-AEF5-54C1-5F4C-5A08A455DD81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24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F1A7A1-ED40-7525-8839-529BDAEC1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100" y="7536"/>
            <a:ext cx="122301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A7596-A489-1AD2-F8D6-0B69788F8F98}"/>
              </a:ext>
            </a:extLst>
          </p:cNvPr>
          <p:cNvSpPr/>
          <p:nvPr userDrawn="1"/>
        </p:nvSpPr>
        <p:spPr>
          <a:xfrm>
            <a:off x="431180" y="450694"/>
            <a:ext cx="11303620" cy="5956611"/>
          </a:xfrm>
          <a:prstGeom prst="rect">
            <a:avLst/>
          </a:prstGeom>
          <a:solidFill>
            <a:srgbClr val="254A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4CF3CE-92C2-D085-DC82-76032EA2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290" y="4312405"/>
            <a:ext cx="3517177" cy="554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EE83F3-BAD1-BDB1-CAC5-B85D06444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2290" y="5046601"/>
            <a:ext cx="3517176" cy="38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130" baseline="0">
                <a:solidFill>
                  <a:srgbClr val="D9E1E2"/>
                </a:solidFill>
                <a:latin typeface="Karla Medium" panose="020B0004030503030003" pitchFamily="34" charset="77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25358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F1A7A1-ED40-7525-8839-529BDAEC1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100" y="7536"/>
            <a:ext cx="122301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A7596-A489-1AD2-F8D6-0B69788F8F98}"/>
              </a:ext>
            </a:extLst>
          </p:cNvPr>
          <p:cNvSpPr/>
          <p:nvPr userDrawn="1"/>
        </p:nvSpPr>
        <p:spPr>
          <a:xfrm>
            <a:off x="431180" y="450694"/>
            <a:ext cx="11303620" cy="595661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4CF3CE-92C2-D085-DC82-76032EA2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290" y="4312405"/>
            <a:ext cx="3517177" cy="554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>
                <a:solidFill>
                  <a:srgbClr val="016273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EE83F3-BAD1-BDB1-CAC5-B85D06444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2290" y="5046601"/>
            <a:ext cx="3517176" cy="38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130" baseline="0">
                <a:solidFill>
                  <a:srgbClr val="6B8E92"/>
                </a:solidFill>
                <a:latin typeface="Karla Medium" panose="020B0004030503030003" pitchFamily="34" charset="77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64945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91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4CF3CE-92C2-D085-DC82-76032EA2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507" y="2694804"/>
            <a:ext cx="3517177" cy="554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EE83F3-BAD1-BDB1-CAC5-B85D06444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0507" y="3429000"/>
            <a:ext cx="3517176" cy="38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0" spc="130" baseline="0">
                <a:solidFill>
                  <a:srgbClr val="D9E1E2"/>
                </a:solidFill>
                <a:latin typeface="Karla Medium" panose="020B0004030503030003" pitchFamily="34" charset="77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9E27E34-4FDD-1731-D19E-D73DA1C579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1430" y="0"/>
            <a:ext cx="4135438" cy="6858001"/>
          </a:xfrm>
          <a:custGeom>
            <a:avLst/>
            <a:gdLst>
              <a:gd name="connsiteX0" fmla="*/ 0 w 4135438"/>
              <a:gd name="connsiteY0" fmla="*/ 0 h 6858001"/>
              <a:gd name="connsiteX1" fmla="*/ 4135438 w 4135438"/>
              <a:gd name="connsiteY1" fmla="*/ 0 h 6858001"/>
              <a:gd name="connsiteX2" fmla="*/ 4135438 w 4135438"/>
              <a:gd name="connsiteY2" fmla="*/ 6858001 h 6858001"/>
              <a:gd name="connsiteX3" fmla="*/ 2339940 w 4135438"/>
              <a:gd name="connsiteY3" fmla="*/ 6858001 h 6858001"/>
              <a:gd name="connsiteX4" fmla="*/ 0 w 4135438"/>
              <a:gd name="connsiteY4" fmla="*/ 451806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5438" h="6858001">
                <a:moveTo>
                  <a:pt x="0" y="0"/>
                </a:moveTo>
                <a:lnTo>
                  <a:pt x="4135438" y="0"/>
                </a:lnTo>
                <a:lnTo>
                  <a:pt x="4135438" y="6858001"/>
                </a:lnTo>
                <a:lnTo>
                  <a:pt x="2339940" y="6858001"/>
                </a:lnTo>
                <a:lnTo>
                  <a:pt x="0" y="4518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3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F3BA93-EFEB-406B-872E-060B53B8B9E7}"/>
              </a:ext>
            </a:extLst>
          </p:cNvPr>
          <p:cNvSpPr/>
          <p:nvPr userDrawn="1"/>
        </p:nvSpPr>
        <p:spPr>
          <a:xfrm>
            <a:off x="584560" y="4340801"/>
            <a:ext cx="6973204" cy="1552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50" normalizeH="0" baseline="0" noProof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sym typeface="Helvetica Light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B20E026-9DAA-2BEE-CB2A-1E961A9CC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5994" y="5507891"/>
            <a:ext cx="3517176" cy="38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130" baseline="0">
                <a:solidFill>
                  <a:srgbClr val="D9E1E2"/>
                </a:solidFill>
                <a:latin typeface="Karla Medium" panose="020B0004030503030003" pitchFamily="34" charset="77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7329E59-3E6B-412A-CC7F-7DD12C8F4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994" y="4813806"/>
            <a:ext cx="3517177" cy="554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38756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28916158-172D-A5EC-8EB0-BABC720925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908800"/>
              <a:gd name="connsiteX1" fmla="*/ 12192000 w 12192000"/>
              <a:gd name="connsiteY1" fmla="*/ 0 h 6908800"/>
              <a:gd name="connsiteX2" fmla="*/ 12192000 w 12192000"/>
              <a:gd name="connsiteY2" fmla="*/ 43795 h 6908800"/>
              <a:gd name="connsiteX3" fmla="*/ 5326995 w 12192000"/>
              <a:gd name="connsiteY3" fmla="*/ 6908800 h 6908800"/>
              <a:gd name="connsiteX4" fmla="*/ 0 w 12192000"/>
              <a:gd name="connsiteY4" fmla="*/ 69088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908800">
                <a:moveTo>
                  <a:pt x="0" y="0"/>
                </a:moveTo>
                <a:lnTo>
                  <a:pt x="12192000" y="0"/>
                </a:lnTo>
                <a:lnTo>
                  <a:pt x="12192000" y="43795"/>
                </a:lnTo>
                <a:lnTo>
                  <a:pt x="5326995" y="6908800"/>
                </a:lnTo>
                <a:lnTo>
                  <a:pt x="0" y="6908800"/>
                </a:lnTo>
                <a:close/>
              </a:path>
            </a:pathLst>
          </a:custGeom>
          <a:solidFill>
            <a:srgbClr val="D9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50B2A-42D9-475E-9A95-6FF89DC96425}"/>
              </a:ext>
            </a:extLst>
          </p:cNvPr>
          <p:cNvSpPr txBox="1">
            <a:spLocks/>
          </p:cNvSpPr>
          <p:nvPr userDrawn="1"/>
        </p:nvSpPr>
        <p:spPr>
          <a:xfrm>
            <a:off x="8077200" y="6580262"/>
            <a:ext cx="4114800" cy="27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© CCS Fundraising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7A842B-AEA8-4B3C-F92F-C80DCE1C5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5994" y="5507891"/>
            <a:ext cx="3517176" cy="38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130" baseline="0">
                <a:solidFill>
                  <a:srgbClr val="D9E1E2"/>
                </a:solidFill>
                <a:latin typeface="Karla Medium" panose="020B0004030503030003" pitchFamily="34" charset="77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3189F11-A7FC-5370-EF45-E9EB2FDA9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994" y="4813806"/>
            <a:ext cx="3517177" cy="554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5734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6F2AC5-A6F6-4CD9-A615-81DFDBC05EB0}"/>
              </a:ext>
            </a:extLst>
          </p:cNvPr>
          <p:cNvSpPr txBox="1">
            <a:spLocks/>
          </p:cNvSpPr>
          <p:nvPr userDrawn="1"/>
        </p:nvSpPr>
        <p:spPr>
          <a:xfrm>
            <a:off x="261912" y="7745093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32735503-A080-2D16-760C-FD9B0551A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148C46-6473-27F8-14F2-497A2C0E77C4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577CFE-34DA-5052-CB48-C52F75F74C44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B244F-3B11-1E88-C341-5EC605F6AA74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6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92" userDrawn="1">
          <p15:clr>
            <a:srgbClr val="FBAE40"/>
          </p15:clr>
        </p15:guide>
        <p15:guide id="4" pos="2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BEFE2D-01D1-402B-B35A-98A4907EC3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5980" y="6566373"/>
            <a:ext cx="4769820" cy="260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0619ED4-83A9-4A87-B261-251D662DE2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273505"/>
            <a:ext cx="10972800" cy="33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spc="200" baseline="0">
                <a:solidFill>
                  <a:schemeClr val="bg1">
                    <a:lumMod val="50000"/>
                  </a:schemeClr>
                </a:solidFill>
                <a:latin typeface="Karla" panose="020B0004030503030003" pitchFamily="34" charset="77"/>
              </a:defRPr>
            </a:lvl1pPr>
            <a:lvl2pPr marL="457200" indent="0">
              <a:buNone/>
              <a:defRPr sz="2000" spc="200" baseline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2000" spc="200" baseline="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000" spc="200" baseline="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000" spc="200"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170998-718F-3990-FBF1-2156D86F9E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98ABCB-9F65-2072-E3C0-22C44E54D2F9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D3C532E-6B3B-C5A6-11AF-589BC84B7CC4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25A80-F6EC-A0E7-7DC3-DC27B260E4B8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41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BEFE2D-01D1-402B-B35A-98A4907EC3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5980" y="6566373"/>
            <a:ext cx="4769820" cy="260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170998-718F-3990-FBF1-2156D86F9E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457200"/>
            <a:ext cx="11251721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FA8E1-2F77-7331-95CC-D8FFF91A0A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1447975"/>
            <a:ext cx="3653493" cy="4952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CDC05D2-78E3-170A-7710-47247579A3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78086" y="1447975"/>
            <a:ext cx="3653493" cy="4952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4339C9-BF80-FF59-8902-7C6DCD92EEF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77200" y="1447975"/>
            <a:ext cx="3657600" cy="4952824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8F5821-E8B9-413A-B99B-9DCF8B6F15F0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02596E-A240-3E15-FCAB-FD78A050A4B1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8D512-F02F-8D78-9135-E135B86A0C9C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1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BEFE2D-01D1-402B-B35A-98A4907EC3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5980" y="6566373"/>
            <a:ext cx="4769820" cy="260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170998-718F-3990-FBF1-2156D86F9E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457200"/>
            <a:ext cx="11251721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FA8E1-2F77-7331-95CC-D8FFF91A0A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1447975"/>
            <a:ext cx="3653493" cy="4952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4339C9-BF80-FF59-8902-7C6DCD92EEF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277532" y="1447975"/>
            <a:ext cx="7457268" cy="4952824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48E808-6049-0F27-1056-D6DA8EB03243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01EBC14-5F50-43B1-E91A-5A529A2C461C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013CF4-06B5-B8BE-55E6-8E10D8F05F6B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6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BEFE2D-01D1-402B-B35A-98A4907EC3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5980" y="6566373"/>
            <a:ext cx="4769820" cy="260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170998-718F-3990-FBF1-2156D86F9E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457200"/>
            <a:ext cx="11251721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FA8E1-2F77-7331-95CC-D8FFF91A0A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81307" y="1440507"/>
            <a:ext cx="3653493" cy="4952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4339C9-BF80-FF59-8902-7C6DCD92EEF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7199" y="1447976"/>
            <a:ext cx="7457268" cy="4952824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CB0182-A1C5-B14B-5672-F8F3449E1647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237636-61CF-F4E0-530F-DA250665C5EB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9DE75-480C-8A5C-842A-7BE2F8612A04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30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BEFE2D-01D1-402B-B35A-98A4907EC3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5980" y="6566373"/>
            <a:ext cx="4769820" cy="260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170998-718F-3990-FBF1-2156D86F9E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457200"/>
            <a:ext cx="11251721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4339C9-BF80-FF59-8902-7C6DCD92EEF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7199" y="1447976"/>
            <a:ext cx="11251720" cy="4952824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376108-D794-F5A0-0857-D502A0075D97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B2413D-5E2B-D70D-59B5-3F5CDECE181C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BE6AF-50C6-FEC6-E394-9A94DD9B61A8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69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BEFE2D-01D1-402B-B35A-98A4907EC3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5980" y="6566373"/>
            <a:ext cx="4769820" cy="260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90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170998-718F-3990-FBF1-2156D86F9E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457200"/>
            <a:ext cx="11251721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4339C9-BF80-FF59-8902-7C6DCD92EEF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7199" y="1447976"/>
            <a:ext cx="5537201" cy="4952824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EFABEA6-5D56-594A-7412-34450B3DCF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90341" y="1447976"/>
            <a:ext cx="5537201" cy="4952824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E08920-77CA-1849-7B86-4C5C8F15767D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A4A4B6E-C310-79CA-7C8C-BEE8D1006C9E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CCE9D-10C1-CDE8-5DE1-D3C6AC87948F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0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EFABEA6-5D56-594A-7412-34450B3DCF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-9398" y="-1"/>
            <a:ext cx="6042670" cy="682672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4527DC7-12A1-A482-5C43-0E5EAD0C09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83928" y="2179000"/>
            <a:ext cx="4903816" cy="3421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CCAADF-4014-BE57-9CFC-D0FECC49A40B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95A2C2-743F-BB50-6A46-62E90E79D859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DBAD5-4360-A9AF-F197-64DF1875E6F6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0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66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32735503-A080-2D16-760C-FD9B0551A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79A789-A2D6-BB46-15A6-6670807A9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4095184" y="4854007"/>
            <a:ext cx="1441342" cy="1441342"/>
          </a:xfrm>
          <a:prstGeom prst="line">
            <a:avLst/>
          </a:prstGeom>
          <a:ln w="25400">
            <a:solidFill>
              <a:srgbClr val="D9E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49DA3A1-C99E-DFA1-B075-E75D8A22E6C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4656" y="3414"/>
            <a:ext cx="7937344" cy="6877050"/>
          </a:xfrm>
          <a:custGeom>
            <a:avLst/>
            <a:gdLst>
              <a:gd name="connsiteX0" fmla="*/ 6866321 w 7937344"/>
              <a:gd name="connsiteY0" fmla="*/ 0 h 6877050"/>
              <a:gd name="connsiteX1" fmla="*/ 7937344 w 7937344"/>
              <a:gd name="connsiteY1" fmla="*/ 0 h 6877050"/>
              <a:gd name="connsiteX2" fmla="*/ 7937344 w 7937344"/>
              <a:gd name="connsiteY2" fmla="*/ 6877050 h 6877050"/>
              <a:gd name="connsiteX3" fmla="*/ 0 w 7937344"/>
              <a:gd name="connsiteY3" fmla="*/ 6877050 h 6877050"/>
              <a:gd name="connsiteX4" fmla="*/ 0 w 7937344"/>
              <a:gd name="connsiteY4" fmla="*/ 6866322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344" h="6877050">
                <a:moveTo>
                  <a:pt x="6866321" y="0"/>
                </a:moveTo>
                <a:lnTo>
                  <a:pt x="7937344" y="0"/>
                </a:lnTo>
                <a:lnTo>
                  <a:pt x="7937344" y="6877050"/>
                </a:lnTo>
                <a:lnTo>
                  <a:pt x="0" y="6877050"/>
                </a:lnTo>
                <a:lnTo>
                  <a:pt x="0" y="68663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F04935C-4642-E608-CB3B-A56DE6545E5D}"/>
              </a:ext>
            </a:extLst>
          </p:cNvPr>
          <p:cNvSpPr/>
          <p:nvPr userDrawn="1"/>
        </p:nvSpPr>
        <p:spPr>
          <a:xfrm rot="18900000">
            <a:off x="-238447" y="4778249"/>
            <a:ext cx="1544673" cy="3089346"/>
          </a:xfrm>
          <a:custGeom>
            <a:avLst/>
            <a:gdLst>
              <a:gd name="connsiteX0" fmla="*/ 1544673 w 1544673"/>
              <a:gd name="connsiteY0" fmla="*/ 0 h 3089346"/>
              <a:gd name="connsiteX1" fmla="*/ 1544673 w 1544673"/>
              <a:gd name="connsiteY1" fmla="*/ 3089346 h 3089346"/>
              <a:gd name="connsiteX2" fmla="*/ 0 w 1544673"/>
              <a:gd name="connsiteY2" fmla="*/ 1544673 h 308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4673" h="3089346">
                <a:moveTo>
                  <a:pt x="1544673" y="0"/>
                </a:moveTo>
                <a:lnTo>
                  <a:pt x="1544673" y="3089346"/>
                </a:lnTo>
                <a:lnTo>
                  <a:pt x="0" y="1544673"/>
                </a:lnTo>
                <a:close/>
              </a:path>
            </a:pathLst>
          </a:cu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6EC07C-A4BB-5D7E-2006-776F3FAB70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538288"/>
            <a:ext cx="5524500" cy="3421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05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2">
          <p15:clr>
            <a:srgbClr val="FBAE40"/>
          </p15:clr>
        </p15:guide>
        <p15:guide id="4" pos="2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6F2AC5-A6F6-4CD9-A615-81DFDBC05EB0}"/>
              </a:ext>
            </a:extLst>
          </p:cNvPr>
          <p:cNvSpPr txBox="1">
            <a:spLocks/>
          </p:cNvSpPr>
          <p:nvPr userDrawn="1"/>
        </p:nvSpPr>
        <p:spPr>
          <a:xfrm>
            <a:off x="261912" y="7745093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32735503-A080-2D16-760C-FD9B0551A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423" y="462088"/>
            <a:ext cx="55245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F04935C-4642-E608-CB3B-A56DE6545E5D}"/>
              </a:ext>
            </a:extLst>
          </p:cNvPr>
          <p:cNvSpPr/>
          <p:nvPr userDrawn="1"/>
        </p:nvSpPr>
        <p:spPr>
          <a:xfrm rot="13500000">
            <a:off x="11071671" y="5063408"/>
            <a:ext cx="1332504" cy="2665007"/>
          </a:xfrm>
          <a:custGeom>
            <a:avLst/>
            <a:gdLst>
              <a:gd name="connsiteX0" fmla="*/ 1544673 w 1544673"/>
              <a:gd name="connsiteY0" fmla="*/ 0 h 3089346"/>
              <a:gd name="connsiteX1" fmla="*/ 1544673 w 1544673"/>
              <a:gd name="connsiteY1" fmla="*/ 3089346 h 3089346"/>
              <a:gd name="connsiteX2" fmla="*/ 0 w 1544673"/>
              <a:gd name="connsiteY2" fmla="*/ 1544673 h 308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4673" h="3089346">
                <a:moveTo>
                  <a:pt x="1544673" y="0"/>
                </a:moveTo>
                <a:lnTo>
                  <a:pt x="1544673" y="3089346"/>
                </a:lnTo>
                <a:lnTo>
                  <a:pt x="0" y="1544673"/>
                </a:lnTo>
                <a:close/>
              </a:path>
            </a:pathLst>
          </a:cu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6EC07C-A4BB-5D7E-2006-776F3FAB70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3423" y="1528186"/>
            <a:ext cx="5524500" cy="3421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2070C9F-4951-27C8-F4C7-F4FC39559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flipH="1">
            <a:off x="-388" y="0"/>
            <a:ext cx="7414907" cy="6877051"/>
          </a:xfrm>
          <a:custGeom>
            <a:avLst/>
            <a:gdLst>
              <a:gd name="connsiteX0" fmla="*/ 7414907 w 7414907"/>
              <a:gd name="connsiteY0" fmla="*/ 0 h 6877051"/>
              <a:gd name="connsiteX1" fmla="*/ 6877049 w 7414907"/>
              <a:gd name="connsiteY1" fmla="*/ 0 h 6877051"/>
              <a:gd name="connsiteX2" fmla="*/ 0 w 7414907"/>
              <a:gd name="connsiteY2" fmla="*/ 6877051 h 6877051"/>
              <a:gd name="connsiteX3" fmla="*/ 5413480 w 7414907"/>
              <a:gd name="connsiteY3" fmla="*/ 6877051 h 6877051"/>
              <a:gd name="connsiteX4" fmla="*/ 7414907 w 7414907"/>
              <a:gd name="connsiteY4" fmla="*/ 4875624 h 68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4907" h="6877051">
                <a:moveTo>
                  <a:pt x="7414907" y="0"/>
                </a:moveTo>
                <a:lnTo>
                  <a:pt x="6877049" y="0"/>
                </a:lnTo>
                <a:lnTo>
                  <a:pt x="0" y="6877051"/>
                </a:lnTo>
                <a:lnTo>
                  <a:pt x="5413480" y="6877051"/>
                </a:lnTo>
                <a:lnTo>
                  <a:pt x="7414907" y="487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0F5B3F-9EB1-B45D-3FB9-54B47F9ECEE1}"/>
              </a:ext>
            </a:extLst>
          </p:cNvPr>
          <p:cNvCxnSpPr>
            <a:cxnSpLocks/>
          </p:cNvCxnSpPr>
          <p:nvPr userDrawn="1"/>
        </p:nvCxnSpPr>
        <p:spPr>
          <a:xfrm>
            <a:off x="1605663" y="454307"/>
            <a:ext cx="3001709" cy="2974693"/>
          </a:xfrm>
          <a:prstGeom prst="line">
            <a:avLst/>
          </a:prstGeom>
          <a:ln w="19050">
            <a:solidFill>
              <a:srgbClr val="D9E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DB4C62D-64BD-C838-641B-E26E68DCFC7D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434442-58E9-F173-4F84-407BF76692FD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C13D29-95ED-EA7C-8000-C9AAD4C64358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30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2">
          <p15:clr>
            <a:srgbClr val="FBAE40"/>
          </p15:clr>
        </p15:guide>
        <p15:guide id="4" pos="2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97E0B0-94B4-F65C-6004-5EFF65B664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92867" y="0"/>
            <a:ext cx="9199133" cy="6858000"/>
          </a:xfrm>
          <a:custGeom>
            <a:avLst/>
            <a:gdLst>
              <a:gd name="connsiteX0" fmla="*/ 6858000 w 9199133"/>
              <a:gd name="connsiteY0" fmla="*/ 0 h 6858000"/>
              <a:gd name="connsiteX1" fmla="*/ 9199133 w 9199133"/>
              <a:gd name="connsiteY1" fmla="*/ 0 h 6858000"/>
              <a:gd name="connsiteX2" fmla="*/ 9199133 w 9199133"/>
              <a:gd name="connsiteY2" fmla="*/ 5431803 h 6858000"/>
              <a:gd name="connsiteX3" fmla="*/ 7772935 w 9199133"/>
              <a:gd name="connsiteY3" fmla="*/ 6858000 h 6858000"/>
              <a:gd name="connsiteX4" fmla="*/ 0 w 919913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9133" h="6858000">
                <a:moveTo>
                  <a:pt x="6858000" y="0"/>
                </a:moveTo>
                <a:lnTo>
                  <a:pt x="9199133" y="0"/>
                </a:lnTo>
                <a:lnTo>
                  <a:pt x="9199133" y="5431803"/>
                </a:lnTo>
                <a:lnTo>
                  <a:pt x="777293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DD87412-82D6-A515-DF8B-025EDE80E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5562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Multi-Line</a:t>
            </a:r>
            <a:br>
              <a:rPr lang="en-US"/>
            </a:br>
            <a:r>
              <a:rPr lang="en-US"/>
              <a:t>Title of Presentation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CA9206F-FE38-03ED-7A44-48F60AC092CF}"/>
              </a:ext>
            </a:extLst>
          </p:cNvPr>
          <p:cNvSpPr/>
          <p:nvPr userDrawn="1"/>
        </p:nvSpPr>
        <p:spPr>
          <a:xfrm>
            <a:off x="0" y="3491811"/>
            <a:ext cx="3366189" cy="3366189"/>
          </a:xfrm>
          <a:custGeom>
            <a:avLst/>
            <a:gdLst>
              <a:gd name="connsiteX0" fmla="*/ 0 w 3366189"/>
              <a:gd name="connsiteY0" fmla="*/ 0 h 3366189"/>
              <a:gd name="connsiteX1" fmla="*/ 3366189 w 3366189"/>
              <a:gd name="connsiteY1" fmla="*/ 3366189 h 3366189"/>
              <a:gd name="connsiteX2" fmla="*/ 919477 w 3366189"/>
              <a:gd name="connsiteY2" fmla="*/ 3366189 h 3366189"/>
              <a:gd name="connsiteX3" fmla="*/ 0 w 3366189"/>
              <a:gd name="connsiteY3" fmla="*/ 2446712 h 336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189" h="3366189">
                <a:moveTo>
                  <a:pt x="0" y="0"/>
                </a:moveTo>
                <a:lnTo>
                  <a:pt x="3366189" y="3366189"/>
                </a:lnTo>
                <a:lnTo>
                  <a:pt x="919477" y="3366189"/>
                </a:lnTo>
                <a:lnTo>
                  <a:pt x="0" y="2446712"/>
                </a:lnTo>
                <a:close/>
              </a:path>
            </a:pathLst>
          </a:cu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42D1D2F-6CD4-ACEA-1A48-45DFC789EDF0}"/>
              </a:ext>
            </a:extLst>
          </p:cNvPr>
          <p:cNvSpPr/>
          <p:nvPr userDrawn="1"/>
        </p:nvSpPr>
        <p:spPr>
          <a:xfrm>
            <a:off x="7250701" y="1909169"/>
            <a:ext cx="4941298" cy="4948831"/>
          </a:xfrm>
          <a:custGeom>
            <a:avLst/>
            <a:gdLst>
              <a:gd name="connsiteX0" fmla="*/ 4941298 w 4941298"/>
              <a:gd name="connsiteY0" fmla="*/ 0 h 4941298"/>
              <a:gd name="connsiteX1" fmla="*/ 4941298 w 4941298"/>
              <a:gd name="connsiteY1" fmla="*/ 3515941 h 4941298"/>
              <a:gd name="connsiteX2" fmla="*/ 3515941 w 4941298"/>
              <a:gd name="connsiteY2" fmla="*/ 4941298 h 4941298"/>
              <a:gd name="connsiteX3" fmla="*/ 0 w 4941298"/>
              <a:gd name="connsiteY3" fmla="*/ 4941298 h 494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1298" h="4941298">
                <a:moveTo>
                  <a:pt x="4941298" y="0"/>
                </a:moveTo>
                <a:lnTo>
                  <a:pt x="4941298" y="3515941"/>
                </a:lnTo>
                <a:lnTo>
                  <a:pt x="3515941" y="4941298"/>
                </a:lnTo>
                <a:lnTo>
                  <a:pt x="0" y="4941298"/>
                </a:lnTo>
                <a:close/>
              </a:path>
            </a:pathLst>
          </a:custGeom>
          <a:solidFill>
            <a:srgbClr val="254A5D">
              <a:alpha val="74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BF2706D-E973-C3DB-474A-F0DC0454C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699" y="5580530"/>
            <a:ext cx="2164374" cy="7735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46683-F462-1307-561B-B8F69DDDB4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977028"/>
            <a:ext cx="6030913" cy="994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spc="130" baseline="0"/>
            </a:lvl1pPr>
          </a:lstStyle>
          <a:p>
            <a:pPr lvl="0"/>
            <a:r>
              <a:rPr lang="en-US"/>
              <a:t>NAME | ORGANIZATION</a:t>
            </a:r>
          </a:p>
          <a:p>
            <a:pPr lvl="0"/>
            <a:r>
              <a:rPr lang="en-US"/>
              <a:t>MONTH |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0F39E-1E02-5431-C133-3B8A0875D4FF}"/>
              </a:ext>
            </a:extLst>
          </p:cNvPr>
          <p:cNvSpPr txBox="1"/>
          <p:nvPr userDrawn="1"/>
        </p:nvSpPr>
        <p:spPr>
          <a:xfrm>
            <a:off x="7454685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3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430A2B-AE22-4286-ADFA-B2BCB96A9FF9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6F2AC5-A6F6-4CD9-A615-81DFDBC05EB0}"/>
              </a:ext>
            </a:extLst>
          </p:cNvPr>
          <p:cNvSpPr txBox="1">
            <a:spLocks/>
          </p:cNvSpPr>
          <p:nvPr userDrawn="1"/>
        </p:nvSpPr>
        <p:spPr>
          <a:xfrm>
            <a:off x="261912" y="7745093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32735503-A080-2D16-760C-FD9B0551A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7200"/>
            <a:ext cx="1104900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79A789-A2D6-BB46-15A6-6670807A9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6943" y="5416658"/>
            <a:ext cx="1441342" cy="1441342"/>
          </a:xfrm>
          <a:prstGeom prst="line">
            <a:avLst/>
          </a:prstGeom>
          <a:ln w="25400">
            <a:solidFill>
              <a:srgbClr val="D9E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0AF063A-8555-5607-704C-33FBBFBF1F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44074" y="2010073"/>
            <a:ext cx="4847926" cy="4847927"/>
          </a:xfrm>
          <a:custGeom>
            <a:avLst/>
            <a:gdLst>
              <a:gd name="connsiteX0" fmla="*/ 4847926 w 4847926"/>
              <a:gd name="connsiteY0" fmla="*/ 0 h 4847927"/>
              <a:gd name="connsiteX1" fmla="*/ 4847926 w 4847926"/>
              <a:gd name="connsiteY1" fmla="*/ 4847927 h 4847927"/>
              <a:gd name="connsiteX2" fmla="*/ 0 w 4847926"/>
              <a:gd name="connsiteY2" fmla="*/ 4847927 h 484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7926" h="4847927">
                <a:moveTo>
                  <a:pt x="4847926" y="0"/>
                </a:moveTo>
                <a:lnTo>
                  <a:pt x="4847926" y="4847927"/>
                </a:lnTo>
                <a:lnTo>
                  <a:pt x="0" y="48479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6EC07C-A4BB-5D7E-2006-776F3FAB70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538288"/>
            <a:ext cx="5524500" cy="484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57B360-EFD7-E5ED-04DA-9F2ED4C0718B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D3D8B94-BAD0-5F61-D01E-4D4499243EEA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16829-72FC-750C-4380-FC84519637B8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4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2">
          <p15:clr>
            <a:srgbClr val="FBAE40"/>
          </p15:clr>
        </p15:guide>
        <p15:guide id="4" pos="2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1C4D4DE-48B9-490C-8F34-AD246E64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109013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CB7484-52E1-4F62-B558-C766347FE210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97E7B88-A1EB-1063-C317-7BFFD92FE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2633" y="462088"/>
            <a:ext cx="745529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BBD779E-917D-939C-2894-E9C8A1BE9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82633" y="1528186"/>
            <a:ext cx="7455290" cy="48677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D8FD01-970C-67B3-1382-FA5B51555FA2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ECA8FA1-50AE-5E0B-ABC1-21AA32565C2B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D4E06F-64D9-7929-1010-3373AE29666B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4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1C4D4DE-48B9-490C-8F34-AD246E64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82987" y="0"/>
            <a:ext cx="4109013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CB7484-52E1-4F62-B558-C766347FE210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97E7B88-A1EB-1063-C317-7BFFD92FE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356" y="462087"/>
            <a:ext cx="745529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BBD779E-917D-939C-2894-E9C8A1BE9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356" y="1528185"/>
            <a:ext cx="7455290" cy="48677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486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CB7484-52E1-4F62-B558-C766347FE210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97E7B88-A1EB-1063-C317-7BFFD92FE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356" y="462087"/>
            <a:ext cx="745529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BBD779E-917D-939C-2894-E9C8A1BE9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356" y="1528185"/>
            <a:ext cx="6389350" cy="48677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A057EC-DE7D-2C4C-C929-B8934D5DB6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867" y="1528185"/>
            <a:ext cx="4521777" cy="452177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2BAD28-3CD2-E856-DCAF-355BAA509EA0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1880AAA-60A7-4ED9-B959-C4A8F01D3505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ED038-ABBE-FE09-4BBC-31D3B902C7B2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53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1C4D4DE-48B9-490C-8F34-AD246E64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430486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657C67-5B9E-4999-ACAA-626AD9DCB3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9844" y="809321"/>
            <a:ext cx="2853700" cy="701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0" i="0" spc="200" baseline="0">
                <a:latin typeface="Karla Medium" panose="020B0004030503030003" pitchFamily="34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2A8BA23-48F0-4836-9F45-F9EC92244F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79844" y="1518353"/>
            <a:ext cx="2853700" cy="174766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BE7CA5-4FD3-4F33-8AE4-A97B240EA7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79844" y="3810799"/>
            <a:ext cx="2853700" cy="701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US" sz="3200" b="0" i="0" kern="1200" spc="200" baseline="0" dirty="0">
                <a:solidFill>
                  <a:schemeClr val="bg1">
                    <a:lumMod val="50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FCBAE2-F00A-4D98-A429-1B0A79E629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9844" y="4519831"/>
            <a:ext cx="2853700" cy="174766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55D4A69-D990-43E5-AC67-609E0147C3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82902" y="801964"/>
            <a:ext cx="2853700" cy="701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US" sz="3200" b="0" i="0" kern="1200" spc="200" baseline="0" dirty="0">
                <a:solidFill>
                  <a:schemeClr val="bg1">
                    <a:lumMod val="50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E47576F-014C-449F-884A-278B906D75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82902" y="1510996"/>
            <a:ext cx="2853700" cy="174766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7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45270F5-1BFD-4C36-A7B5-9879368B88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82902" y="3810799"/>
            <a:ext cx="2853700" cy="701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US" sz="3200" b="0" i="0" kern="1200" spc="200" baseline="0" dirty="0">
                <a:solidFill>
                  <a:schemeClr val="bg1">
                    <a:lumMod val="50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703D4AD-352F-43ED-A1FF-4A81D05955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782902" y="4519831"/>
            <a:ext cx="2853700" cy="174766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DAA2197-72C9-4C49-9C2C-E9684724CC6C}"/>
              </a:ext>
            </a:extLst>
          </p:cNvPr>
          <p:cNvSpPr txBox="1">
            <a:spLocks/>
          </p:cNvSpPr>
          <p:nvPr userDrawn="1"/>
        </p:nvSpPr>
        <p:spPr>
          <a:xfrm>
            <a:off x="0" y="6597650"/>
            <a:ext cx="218872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967D1-9EDE-4F1C-98CA-97B5253329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6F19B3-AE72-D79B-B04F-951D00DF251E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35995D5-A9F3-7B1B-71BB-ECAA14D46902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040BF9-DADA-489D-A8E4-CE0A43EBA35F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70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1C4D4DE-48B9-490C-8F34-AD246E64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34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963985A-D5AB-480F-B4F5-095969EFCB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724" y="4099955"/>
            <a:ext cx="2853700" cy="17476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FC30FF9-D5DC-47B9-ABC6-9311297C71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9149" y="4099955"/>
            <a:ext cx="2853700" cy="17476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BC2D3C3-A0AD-42D6-8B6B-246AED5D8D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30574" y="4099955"/>
            <a:ext cx="2853700" cy="17476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25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1C4D4DE-48B9-490C-8F34-AD246E64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34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963985A-D5AB-480F-B4F5-095969EFCB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190" y="3842926"/>
            <a:ext cx="2376693" cy="2570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8C718A-8731-2F79-82EB-3A9906D6D407}"/>
              </a:ext>
            </a:extLst>
          </p:cNvPr>
          <p:cNvCxnSpPr>
            <a:cxnSpLocks/>
          </p:cNvCxnSpPr>
          <p:nvPr userDrawn="1"/>
        </p:nvCxnSpPr>
        <p:spPr>
          <a:xfrm>
            <a:off x="-46285" y="5890161"/>
            <a:ext cx="894339" cy="989679"/>
          </a:xfrm>
          <a:prstGeom prst="line">
            <a:avLst/>
          </a:prstGeom>
          <a:ln w="19050">
            <a:solidFill>
              <a:srgbClr val="254A5D">
                <a:alpha val="5001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4B9BB616-1663-CCB0-E5A6-4AC8DF1BEB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27832" y="3842926"/>
            <a:ext cx="2376693" cy="2570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6B7F1E0-C334-6F0A-9E66-AB810C579B7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7117" y="3842926"/>
            <a:ext cx="2376693" cy="2570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3FF68D4-A7B3-14C0-E12C-AC6A01BE7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87474" y="3842926"/>
            <a:ext cx="2376693" cy="2570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9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0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1C4D4DE-48B9-490C-8F34-AD246E64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4254" y="3222171"/>
            <a:ext cx="4039226" cy="363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ED88DE4-1C06-453F-80BE-EED43EF5D2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74260" y="3222168"/>
            <a:ext cx="4039226" cy="363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586207C-AFC5-4CE4-826C-0DF5F2DA5D82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152774" y="3222169"/>
            <a:ext cx="4039226" cy="363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6C083DE-E27B-4385-BEA3-DB4B27D566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0790" y="1553030"/>
            <a:ext cx="2853700" cy="142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AD14FB9-1C04-4337-92D3-B1451D5670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88592" y="1553030"/>
            <a:ext cx="2853700" cy="142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968743D2-63A0-46B5-8F8A-700E9EB43A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3257" y="1553030"/>
            <a:ext cx="2853700" cy="142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F67DDE-E88F-4BF2-95D8-80C13018C6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3356" y="462087"/>
            <a:ext cx="7455290" cy="514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 cap="all" spc="200" baseline="0">
                <a:solidFill>
                  <a:srgbClr val="254A5D"/>
                </a:solidFill>
                <a:latin typeface="Karla Medium" panose="020B0004030503030003" pitchFamily="34" charset="77"/>
              </a:defRPr>
            </a:lvl1pPr>
            <a:lvl2pPr marL="457200" indent="0">
              <a:buNone/>
              <a:defRPr sz="4000" cap="all" spc="200" baseline="0">
                <a:solidFill>
                  <a:srgbClr val="254A5D"/>
                </a:solidFill>
              </a:defRPr>
            </a:lvl2pPr>
            <a:lvl3pPr marL="914400" indent="0">
              <a:buNone/>
              <a:defRPr sz="4000" cap="all" spc="200" baseline="0">
                <a:solidFill>
                  <a:srgbClr val="254A5D"/>
                </a:solidFill>
              </a:defRPr>
            </a:lvl3pPr>
            <a:lvl4pPr marL="1371600" indent="0">
              <a:buNone/>
              <a:defRPr sz="4000" cap="all" spc="200" baseline="0">
                <a:solidFill>
                  <a:srgbClr val="254A5D"/>
                </a:solidFill>
              </a:defRPr>
            </a:lvl4pPr>
            <a:lvl5pPr marL="1828800" indent="0">
              <a:buNone/>
              <a:defRPr sz="4000" cap="all" spc="200" baseline="0">
                <a:solidFill>
                  <a:srgbClr val="254A5D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C9F005-29F3-1B93-2770-7B61C5EE8B12}"/>
              </a:ext>
            </a:extLst>
          </p:cNvPr>
          <p:cNvSpPr/>
          <p:nvPr userDrawn="1"/>
        </p:nvSpPr>
        <p:spPr>
          <a:xfrm>
            <a:off x="11774097" y="196187"/>
            <a:ext cx="228600" cy="228600"/>
          </a:xfrm>
          <a:prstGeom prst="ellipse">
            <a:avLst/>
          </a:prstGeom>
          <a:solidFill>
            <a:srgbClr val="DB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1D2DC9E-1536-4D8E-5C8F-01E428046536}"/>
              </a:ext>
            </a:extLst>
          </p:cNvPr>
          <p:cNvSpPr txBox="1">
            <a:spLocks/>
          </p:cNvSpPr>
          <p:nvPr userDrawn="1"/>
        </p:nvSpPr>
        <p:spPr>
          <a:xfrm>
            <a:off x="10705617" y="165288"/>
            <a:ext cx="1068479" cy="252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</a:rPr>
              <a:t> CCS Fundraising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91843-7AB7-4B64-9A99-DFA59FBCA306}"/>
              </a:ext>
            </a:extLst>
          </p:cNvPr>
          <p:cNvSpPr txBox="1"/>
          <p:nvPr userDrawn="1"/>
        </p:nvSpPr>
        <p:spPr>
          <a:xfrm>
            <a:off x="11711368" y="187043"/>
            <a:ext cx="3540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8E381EA4-30F6-5746-B7DA-FA19DED5241A}" type="slidenum">
              <a:rPr lang="en-US" sz="900" b="0" i="0" smtClean="0">
                <a:solidFill>
                  <a:srgbClr val="757575"/>
                </a:solidFill>
                <a:latin typeface="Karla Medium" panose="020B0004030503030003" pitchFamily="34" charset="77"/>
              </a:rPr>
              <a:pPr algn="ctr"/>
              <a:t>‹#›</a:t>
            </a:fld>
            <a:endParaRPr lang="en-US" sz="900" dirty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96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F1A7A1-ED40-7525-8839-529BDAEC1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100" y="7536"/>
            <a:ext cx="122301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A7596-A489-1AD2-F8D6-0B69788F8F98}"/>
              </a:ext>
            </a:extLst>
          </p:cNvPr>
          <p:cNvSpPr/>
          <p:nvPr userDrawn="1"/>
        </p:nvSpPr>
        <p:spPr>
          <a:xfrm>
            <a:off x="431180" y="450694"/>
            <a:ext cx="11303620" cy="5956611"/>
          </a:xfrm>
          <a:prstGeom prst="rect">
            <a:avLst/>
          </a:prstGeom>
          <a:solidFill>
            <a:srgbClr val="254A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4CF3CE-92C2-D085-DC82-76032EA2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48" y="3055535"/>
            <a:ext cx="5524503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DISCUSSION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F46A992-96DE-FE18-D5B9-20B6CDE8A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426" y="5486400"/>
            <a:ext cx="1707174" cy="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77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B68991-4512-4274-911D-0B3C595DDC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4A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F3BA93-EFEB-406B-872E-060B53B8B9E7}"/>
              </a:ext>
            </a:extLst>
          </p:cNvPr>
          <p:cNvSpPr/>
          <p:nvPr userDrawn="1"/>
        </p:nvSpPr>
        <p:spPr>
          <a:xfrm>
            <a:off x="584560" y="4340801"/>
            <a:ext cx="6973204" cy="1552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50" normalizeH="0" baseline="0" noProof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sym typeface="Helvetica Light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9F738B8-CE49-40D9-B79B-7E80858D1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667" y="2979287"/>
            <a:ext cx="2516665" cy="8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A095C69-2E32-E6A0-A8EA-51E947B897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91000"/>
            <a:ext cx="5562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Multi-Line</a:t>
            </a:r>
            <a:br>
              <a:rPr lang="en-US"/>
            </a:br>
            <a:r>
              <a:rPr lang="en-US"/>
              <a:t>Title of Presentation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C33152-69E6-0F7F-A2DF-5E9093E8B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5710829"/>
            <a:ext cx="5562600" cy="6899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spc="130" baseline="0"/>
            </a:lvl1pPr>
          </a:lstStyle>
          <a:p>
            <a:pPr lvl="0"/>
            <a:r>
              <a:rPr lang="en-US"/>
              <a:t>NAME | ORGANIZATION</a:t>
            </a:r>
          </a:p>
          <a:p>
            <a:pPr lvl="0"/>
            <a:r>
              <a:rPr lang="en-US"/>
              <a:t>MONTH | YEAR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86ED1D-FA5E-79D1-60AB-1E34D85187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9786" y="0"/>
            <a:ext cx="60198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2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3966C2E-BC8B-095B-F46D-0DBF9BEDB1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817"/>
            <a:ext cx="12192000" cy="6841183"/>
          </a:xfrm>
          <a:custGeom>
            <a:avLst/>
            <a:gdLst>
              <a:gd name="connsiteX0" fmla="*/ 4572072 w 12192000"/>
              <a:gd name="connsiteY0" fmla="*/ 0 h 6880225"/>
              <a:gd name="connsiteX1" fmla="*/ 12192000 w 12192000"/>
              <a:gd name="connsiteY1" fmla="*/ 0 h 6880225"/>
              <a:gd name="connsiteX2" fmla="*/ 12192000 w 12192000"/>
              <a:gd name="connsiteY2" fmla="*/ 4388980 h 6880225"/>
              <a:gd name="connsiteX3" fmla="*/ 9700755 w 12192000"/>
              <a:gd name="connsiteY3" fmla="*/ 6880225 h 6880225"/>
              <a:gd name="connsiteX4" fmla="*/ 0 w 12192000"/>
              <a:gd name="connsiteY4" fmla="*/ 6880225 h 6880225"/>
              <a:gd name="connsiteX5" fmla="*/ 0 w 12192000"/>
              <a:gd name="connsiteY5" fmla="*/ 4572072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80225">
                <a:moveTo>
                  <a:pt x="4572072" y="0"/>
                </a:moveTo>
                <a:lnTo>
                  <a:pt x="12192000" y="0"/>
                </a:lnTo>
                <a:lnTo>
                  <a:pt x="12192000" y="4388980"/>
                </a:lnTo>
                <a:lnTo>
                  <a:pt x="9700755" y="6880225"/>
                </a:lnTo>
                <a:lnTo>
                  <a:pt x="0" y="6880225"/>
                </a:lnTo>
                <a:lnTo>
                  <a:pt x="0" y="4572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F3BA93-EFEB-406B-872E-060B53B8B9E7}"/>
              </a:ext>
            </a:extLst>
          </p:cNvPr>
          <p:cNvSpPr/>
          <p:nvPr userDrawn="1"/>
        </p:nvSpPr>
        <p:spPr>
          <a:xfrm>
            <a:off x="584560" y="4340801"/>
            <a:ext cx="6973204" cy="1552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50" normalizeH="0" baseline="0" noProof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sym typeface="Helvetica Ligh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AB6FAEE-33A8-86C1-CA73-5C66B5A40116}"/>
              </a:ext>
            </a:extLst>
          </p:cNvPr>
          <p:cNvSpPr/>
          <p:nvPr userDrawn="1"/>
        </p:nvSpPr>
        <p:spPr>
          <a:xfrm>
            <a:off x="7691287" y="0"/>
            <a:ext cx="4513837" cy="4450920"/>
          </a:xfrm>
          <a:custGeom>
            <a:avLst/>
            <a:gdLst>
              <a:gd name="connsiteX0" fmla="*/ 0 w 4513837"/>
              <a:gd name="connsiteY0" fmla="*/ 0 h 4450920"/>
              <a:gd name="connsiteX1" fmla="*/ 2540800 w 4513837"/>
              <a:gd name="connsiteY1" fmla="*/ 0 h 4450920"/>
              <a:gd name="connsiteX2" fmla="*/ 4513837 w 4513837"/>
              <a:gd name="connsiteY2" fmla="*/ 1945535 h 4450920"/>
              <a:gd name="connsiteX3" fmla="*/ 4513837 w 4513837"/>
              <a:gd name="connsiteY3" fmla="*/ 4450920 h 445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837" h="4450920">
                <a:moveTo>
                  <a:pt x="0" y="0"/>
                </a:moveTo>
                <a:lnTo>
                  <a:pt x="2540800" y="0"/>
                </a:lnTo>
                <a:lnTo>
                  <a:pt x="4513837" y="1945535"/>
                </a:lnTo>
                <a:lnTo>
                  <a:pt x="4513837" y="4450920"/>
                </a:lnTo>
                <a:close/>
              </a:path>
            </a:pathLst>
          </a:custGeom>
          <a:solidFill>
            <a:srgbClr val="254A5D">
              <a:alpha val="9433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66C626B-361E-DBD7-577B-A8CD9A6D4BF5}"/>
              </a:ext>
            </a:extLst>
          </p:cNvPr>
          <p:cNvSpPr/>
          <p:nvPr userDrawn="1"/>
        </p:nvSpPr>
        <p:spPr>
          <a:xfrm rot="16200000">
            <a:off x="5304810" y="-42315"/>
            <a:ext cx="6911419" cy="6889208"/>
          </a:xfrm>
          <a:custGeom>
            <a:avLst/>
            <a:gdLst>
              <a:gd name="connsiteX0" fmla="*/ 0 w 6879579"/>
              <a:gd name="connsiteY0" fmla="*/ 0 h 6857470"/>
              <a:gd name="connsiteX1" fmla="*/ 22108 w 6879579"/>
              <a:gd name="connsiteY1" fmla="*/ 0 h 6857470"/>
              <a:gd name="connsiteX2" fmla="*/ 6879579 w 6879579"/>
              <a:gd name="connsiteY2" fmla="*/ 6857470 h 6857470"/>
              <a:gd name="connsiteX3" fmla="*/ 2463578 w 6879579"/>
              <a:gd name="connsiteY3" fmla="*/ 6857470 h 6857470"/>
              <a:gd name="connsiteX4" fmla="*/ 0 w 6879579"/>
              <a:gd name="connsiteY4" fmla="*/ 4393893 h 685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9579" h="6857470">
                <a:moveTo>
                  <a:pt x="0" y="0"/>
                </a:moveTo>
                <a:lnTo>
                  <a:pt x="22108" y="0"/>
                </a:lnTo>
                <a:lnTo>
                  <a:pt x="6879579" y="6857470"/>
                </a:lnTo>
                <a:lnTo>
                  <a:pt x="2463578" y="6857470"/>
                </a:lnTo>
                <a:lnTo>
                  <a:pt x="0" y="4393893"/>
                </a:lnTo>
                <a:close/>
              </a:path>
            </a:pathLst>
          </a:custGeom>
          <a:solidFill>
            <a:srgbClr val="254A5D">
              <a:alpha val="587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DEBC439-0387-679E-9717-D83B912E3AD3}"/>
              </a:ext>
            </a:extLst>
          </p:cNvPr>
          <p:cNvSpPr txBox="1">
            <a:spLocks/>
          </p:cNvSpPr>
          <p:nvPr userDrawn="1"/>
        </p:nvSpPr>
        <p:spPr>
          <a:xfrm>
            <a:off x="6720143" y="5286121"/>
            <a:ext cx="3093775" cy="1177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200" b="1" spc="150">
                <a:solidFill>
                  <a:schemeClr val="bg1"/>
                </a:solidFill>
                <a:latin typeface="Karla Medium" panose="020B0004030503030003" pitchFamily="34" charset="77"/>
                <a:ea typeface="☞STEM MEDIUM" panose="020B0603020203020204" pitchFamily="34" charset="77"/>
                <a:cs typeface="Calibri" panose="020F0502020204030204" pitchFamily="34" charset="0"/>
              </a:rPr>
              <a:t>Thank You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8694005-ADAE-5908-84B3-D2F25BF7F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36" y="422786"/>
            <a:ext cx="2201913" cy="78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68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8F36A-88E3-41E0-931C-40023D68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505-42CD-4724-9C85-A8E763E90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62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2613DF8-3B01-5433-BB6D-F11366722B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30162" y="0"/>
            <a:ext cx="7928911" cy="6858000"/>
          </a:xfrm>
          <a:custGeom>
            <a:avLst/>
            <a:gdLst>
              <a:gd name="connsiteX0" fmla="*/ 0 w 7928911"/>
              <a:gd name="connsiteY0" fmla="*/ 0 h 6858000"/>
              <a:gd name="connsiteX1" fmla="*/ 7928911 w 7928911"/>
              <a:gd name="connsiteY1" fmla="*/ 0 h 6858000"/>
              <a:gd name="connsiteX2" fmla="*/ 1070911 w 7928911"/>
              <a:gd name="connsiteY2" fmla="*/ 6858000 h 6858000"/>
              <a:gd name="connsiteX3" fmla="*/ 0 w 792891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911" h="6858000">
                <a:moveTo>
                  <a:pt x="0" y="0"/>
                </a:moveTo>
                <a:lnTo>
                  <a:pt x="7928911" y="0"/>
                </a:lnTo>
                <a:lnTo>
                  <a:pt x="107091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DD87412-82D6-A515-DF8B-025EDE80E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1087" y="3505200"/>
            <a:ext cx="5562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Multi-Line</a:t>
            </a:r>
            <a:br>
              <a:rPr lang="en-US"/>
            </a:br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46683-F462-1307-561B-B8F69DDDB4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1088" y="5029200"/>
            <a:ext cx="5562600" cy="994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spc="130" baseline="0"/>
            </a:lvl1pPr>
          </a:lstStyle>
          <a:p>
            <a:pPr lvl="0"/>
            <a:r>
              <a:rPr lang="en-US"/>
              <a:t>NAME | ORGANIZATION</a:t>
            </a:r>
          </a:p>
          <a:p>
            <a:pPr lvl="0"/>
            <a:r>
              <a:rPr lang="en-US"/>
              <a:t>MONTH | YEAR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0DE5D73C-58B6-3B1B-4D5A-12D335942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517" y="536878"/>
            <a:ext cx="1642637" cy="5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1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B7227-74BD-8746-D2A2-67C3F7A22F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2301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201A0C-AE99-4B72-8B2D-FB97B4465790}"/>
              </a:ext>
            </a:extLst>
          </p:cNvPr>
          <p:cNvSpPr/>
          <p:nvPr userDrawn="1"/>
        </p:nvSpPr>
        <p:spPr>
          <a:xfrm>
            <a:off x="0" y="5029200"/>
            <a:ext cx="12230100" cy="1409180"/>
          </a:xfrm>
          <a:prstGeom prst="rect">
            <a:avLst/>
          </a:prstGeom>
          <a:solidFill>
            <a:srgbClr val="254A5D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9F5E69-C687-4FDB-9CDD-510F54F29702}"/>
              </a:ext>
            </a:extLst>
          </p:cNvPr>
          <p:cNvCxnSpPr/>
          <p:nvPr userDrawn="1"/>
        </p:nvCxnSpPr>
        <p:spPr>
          <a:xfrm>
            <a:off x="8915400" y="5181600"/>
            <a:ext cx="0" cy="11459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1900D65-BDE7-414F-85B4-B8BC3BC48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0" y="5318246"/>
            <a:ext cx="2164374" cy="77352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E31E94-5903-FD7C-5648-54697F419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095" y="5257800"/>
            <a:ext cx="5562600" cy="490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2E1D641-1C23-A60A-768E-CACDD4451B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721" y="5867153"/>
            <a:ext cx="5562600" cy="414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spc="1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| ORGANIZATION | MONTH YEAR</a:t>
            </a:r>
          </a:p>
        </p:txBody>
      </p:sp>
    </p:spTree>
    <p:extLst>
      <p:ext uri="{BB962C8B-B14F-4D97-AF65-F5344CB8AC3E}">
        <p14:creationId xmlns:p14="http://schemas.microsoft.com/office/powerpoint/2010/main" val="3912342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860A44-4AD5-F3F2-BC2F-D8D331C43929}"/>
              </a:ext>
            </a:extLst>
          </p:cNvPr>
          <p:cNvSpPr/>
          <p:nvPr userDrawn="1"/>
        </p:nvSpPr>
        <p:spPr>
          <a:xfrm>
            <a:off x="0" y="0"/>
            <a:ext cx="12230100" cy="6858000"/>
          </a:xfrm>
          <a:prstGeom prst="rect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97E0B0-94B4-F65C-6004-5EFF65B664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2" y="0"/>
            <a:ext cx="9199131" cy="6858000"/>
          </a:xfrm>
          <a:custGeom>
            <a:avLst/>
            <a:gdLst>
              <a:gd name="connsiteX0" fmla="*/ 6858000 w 9199133"/>
              <a:gd name="connsiteY0" fmla="*/ 0 h 6858000"/>
              <a:gd name="connsiteX1" fmla="*/ 9199133 w 9199133"/>
              <a:gd name="connsiteY1" fmla="*/ 0 h 6858000"/>
              <a:gd name="connsiteX2" fmla="*/ 9199133 w 9199133"/>
              <a:gd name="connsiteY2" fmla="*/ 5431803 h 6858000"/>
              <a:gd name="connsiteX3" fmla="*/ 7772935 w 9199133"/>
              <a:gd name="connsiteY3" fmla="*/ 6858000 h 6858000"/>
              <a:gd name="connsiteX4" fmla="*/ 0 w 919913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9133" h="6858000">
                <a:moveTo>
                  <a:pt x="6858000" y="0"/>
                </a:moveTo>
                <a:lnTo>
                  <a:pt x="9199133" y="0"/>
                </a:lnTo>
                <a:lnTo>
                  <a:pt x="9199133" y="5431803"/>
                </a:lnTo>
                <a:lnTo>
                  <a:pt x="777293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DD87412-82D6-A515-DF8B-025EDE80E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0400" y="470334"/>
            <a:ext cx="4678974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BF2706D-E973-C3DB-474A-F0DC0454C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0" y="5607218"/>
            <a:ext cx="2164374" cy="7735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46683-F462-1307-561B-B8F69DDDB4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1990163"/>
            <a:ext cx="4743126" cy="994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spc="130" baseline="0">
                <a:solidFill>
                  <a:srgbClr val="D9E1E2"/>
                </a:solidFill>
              </a:defRPr>
            </a:lvl1pPr>
          </a:lstStyle>
          <a:p>
            <a:pPr lvl="0"/>
            <a:r>
              <a:rPr lang="en-US"/>
              <a:t>NAME | ORGANIZATION</a:t>
            </a:r>
          </a:p>
          <a:p>
            <a:pPr lvl="0"/>
            <a:r>
              <a:rPr lang="en-US"/>
              <a:t>MONTH | YEAR</a:t>
            </a:r>
          </a:p>
        </p:txBody>
      </p:sp>
    </p:spTree>
    <p:extLst>
      <p:ext uri="{BB962C8B-B14F-4D97-AF65-F5344CB8AC3E}">
        <p14:creationId xmlns:p14="http://schemas.microsoft.com/office/powerpoint/2010/main" val="317100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F1A7A1-ED40-7525-8839-529BDAEC1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100" y="7536"/>
            <a:ext cx="122301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A7596-A489-1AD2-F8D6-0B69788F8F98}"/>
              </a:ext>
            </a:extLst>
          </p:cNvPr>
          <p:cNvSpPr/>
          <p:nvPr userDrawn="1"/>
        </p:nvSpPr>
        <p:spPr>
          <a:xfrm>
            <a:off x="431180" y="450694"/>
            <a:ext cx="11303620" cy="5956611"/>
          </a:xfrm>
          <a:prstGeom prst="rect">
            <a:avLst/>
          </a:prstGeom>
          <a:solidFill>
            <a:srgbClr val="254A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4CF3CE-92C2-D085-DC82-76032EA2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5861" y="2590799"/>
            <a:ext cx="5524503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EE83F3-BAD1-BDB1-CAC5-B85D06444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8822" y="3577229"/>
            <a:ext cx="5524502" cy="385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spc="130" baseline="0">
                <a:solidFill>
                  <a:srgbClr val="D9E1E2"/>
                </a:solidFill>
              </a:defRPr>
            </a:lvl1pPr>
          </a:lstStyle>
          <a:p>
            <a:pPr lvl="0"/>
            <a:r>
              <a:rPr lang="en-US"/>
              <a:t>NAME | ORGANIZATION | MONTH YEAR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F46A992-96DE-FE18-D5B9-20B6CDE8A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426" y="5486400"/>
            <a:ext cx="1707174" cy="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2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790826-9824-226B-93BA-78796E11D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7C2BAD-F780-4A88-BD80-6CA396FC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11277600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F216F9-1819-C88F-2802-1616DA5A2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86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65" r:id="rId2"/>
    <p:sldLayoutId id="2147483745" r:id="rId3"/>
    <p:sldLayoutId id="2147483711" r:id="rId4"/>
    <p:sldLayoutId id="2147483731" r:id="rId5"/>
    <p:sldLayoutId id="2147483732" r:id="rId6"/>
    <p:sldLayoutId id="2147483712" r:id="rId7"/>
    <p:sldLayoutId id="2147483733" r:id="rId8"/>
    <p:sldLayoutId id="2147483718" r:id="rId9"/>
    <p:sldLayoutId id="2147483734" r:id="rId10"/>
    <p:sldLayoutId id="2147483715" r:id="rId11"/>
    <p:sldLayoutId id="2147483739" r:id="rId12"/>
    <p:sldLayoutId id="2147483766" r:id="rId13"/>
    <p:sldLayoutId id="2147483736" r:id="rId14"/>
    <p:sldLayoutId id="2147483740" r:id="rId15"/>
    <p:sldLayoutId id="2147483735" r:id="rId16"/>
    <p:sldLayoutId id="2147483737" r:id="rId17"/>
    <p:sldLayoutId id="2147483738" r:id="rId18"/>
    <p:sldLayoutId id="2147483728" r:id="rId19"/>
    <p:sldLayoutId id="2147483742" r:id="rId20"/>
    <p:sldLayoutId id="2147483744" r:id="rId21"/>
    <p:sldLayoutId id="2147483743" r:id="rId22"/>
    <p:sldLayoutId id="2147483729" r:id="rId23"/>
    <p:sldLayoutId id="2147483746" r:id="rId24"/>
    <p:sldLayoutId id="2147483747" r:id="rId25"/>
    <p:sldLayoutId id="2147483699" r:id="rId26"/>
    <p:sldLayoutId id="2147483748" r:id="rId27"/>
    <p:sldLayoutId id="2147483692" r:id="rId28"/>
    <p:sldLayoutId id="2147483694" r:id="rId29"/>
    <p:sldLayoutId id="214748369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63" r:id="rId36"/>
    <p:sldLayoutId id="2147483716" r:id="rId37"/>
    <p:sldLayoutId id="2147483757" r:id="rId38"/>
    <p:sldLayoutId id="2147483756" r:id="rId39"/>
    <p:sldLayoutId id="2147483758" r:id="rId40"/>
    <p:sldLayoutId id="2147483672" r:id="rId41"/>
    <p:sldLayoutId id="2147483755" r:id="rId42"/>
    <p:sldLayoutId id="2147483762" r:id="rId43"/>
    <p:sldLayoutId id="2147483707" r:id="rId44"/>
    <p:sldLayoutId id="2147483706" r:id="rId45"/>
    <p:sldLayoutId id="2147483759" r:id="rId46"/>
    <p:sldLayoutId id="2147483708" r:id="rId47"/>
    <p:sldLayoutId id="2147483760" r:id="rId48"/>
    <p:sldLayoutId id="2147483703" r:id="rId49"/>
    <p:sldLayoutId id="2147483761" r:id="rId50"/>
    <p:sldLayoutId id="2147483764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arla Medium" panose="020B00040305030300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700" b="0" i="0" kern="1200">
          <a:solidFill>
            <a:srgbClr val="757575"/>
          </a:solidFill>
          <a:latin typeface="Karla Light" panose="020B000403050303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757575"/>
          </a:solidFill>
          <a:latin typeface="Karla Light" panose="020B000403050303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757575"/>
          </a:solidFill>
          <a:latin typeface="Karla Light" panose="020B000403050303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1" kern="1200">
          <a:solidFill>
            <a:srgbClr val="757575"/>
          </a:solidFill>
          <a:latin typeface="Karla Light" panose="020B000403050303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rgbClr val="757575"/>
          </a:solidFill>
          <a:latin typeface="Karla Light" panose="020B000403050303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18" Type="http://schemas.openxmlformats.org/officeDocument/2006/relationships/image" Target="../media/image4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17" Type="http://schemas.openxmlformats.org/officeDocument/2006/relationships/image" Target="../media/image39.jp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506B7C-5C69-6F0C-8F9E-84E53F2249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301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109604-04B8-0B32-EAA9-379B1C9065E0}"/>
              </a:ext>
            </a:extLst>
          </p:cNvPr>
          <p:cNvSpPr/>
          <p:nvPr/>
        </p:nvSpPr>
        <p:spPr>
          <a:xfrm>
            <a:off x="0" y="5029200"/>
            <a:ext cx="12192000" cy="1371600"/>
          </a:xfrm>
          <a:prstGeom prst="rect">
            <a:avLst/>
          </a:prstGeom>
          <a:solidFill>
            <a:srgbClr val="254A5D">
              <a:alpha val="702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81BB53-2C93-5884-316A-4E03330E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94" y="5257800"/>
            <a:ext cx="6415283" cy="490820"/>
          </a:xfrm>
        </p:spPr>
        <p:txBody>
          <a:bodyPr/>
          <a:lstStyle/>
          <a:p>
            <a:r>
              <a:rPr lang="en-US" dirty="0"/>
              <a:t>Campaign Orientation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E3CD8-A465-82E2-A939-E44A0B1202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721" y="5867153"/>
            <a:ext cx="5562600" cy="414867"/>
          </a:xfrm>
        </p:spPr>
        <p:txBody>
          <a:bodyPr>
            <a:normAutofit/>
          </a:bodyPr>
          <a:lstStyle/>
          <a:p>
            <a:r>
              <a:rPr lang="en-US" dirty="0"/>
              <a:t>MICHIGAN TECH | MARCH 2023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E006C3-79FD-8702-2A27-294EB4BD3F8C}"/>
              </a:ext>
            </a:extLst>
          </p:cNvPr>
          <p:cNvCxnSpPr>
            <a:cxnSpLocks/>
          </p:cNvCxnSpPr>
          <p:nvPr/>
        </p:nvCxnSpPr>
        <p:spPr>
          <a:xfrm>
            <a:off x="8915400" y="5181600"/>
            <a:ext cx="0" cy="11004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CA56268-CD73-002F-C812-333966EC91E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1163" y="5318246"/>
            <a:ext cx="1436160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4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0B4B8-9328-D53C-BFB6-461F15D9C0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0A486-92EF-9366-1186-33DCD90F6A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successful campaign team</a:t>
            </a: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1CD74C76-7913-7261-C48D-AF74F8D518F0}"/>
              </a:ext>
            </a:extLst>
          </p:cNvPr>
          <p:cNvSpPr txBox="1"/>
          <p:nvPr/>
        </p:nvSpPr>
        <p:spPr>
          <a:xfrm>
            <a:off x="3352916" y="3748555"/>
            <a:ext cx="13176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marR="5080" indent="-386080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Advancement 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4E267CB8-58DF-9E07-E4E9-ECCAA9C8784D}"/>
              </a:ext>
            </a:extLst>
          </p:cNvPr>
          <p:cNvSpPr txBox="1"/>
          <p:nvPr/>
        </p:nvSpPr>
        <p:spPr>
          <a:xfrm>
            <a:off x="5588444" y="2598752"/>
            <a:ext cx="10909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marR="5080" indent="-254635" algn="ctr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Board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B33E545E-DBD7-F7C5-E0A3-21EE3B38924F}"/>
              </a:ext>
            </a:extLst>
          </p:cNvPr>
          <p:cNvSpPr txBox="1"/>
          <p:nvPr/>
        </p:nvSpPr>
        <p:spPr>
          <a:xfrm>
            <a:off x="5689210" y="5114366"/>
            <a:ext cx="9112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5080" indent="-155575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Provosts/ Deans</a:t>
            </a:r>
            <a:endParaRPr>
              <a:latin typeface="Calibri"/>
              <a:cs typeface="Calibri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99FC040D-BF51-6AF2-5E6D-4743B6C71B7B}"/>
              </a:ext>
            </a:extLst>
          </p:cNvPr>
          <p:cNvSpPr txBox="1"/>
          <p:nvPr/>
        </p:nvSpPr>
        <p:spPr>
          <a:xfrm>
            <a:off x="5588444" y="3748555"/>
            <a:ext cx="1017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marR="5080" indent="-160020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Prospects/ Donors</a:t>
            </a:r>
            <a:endParaRPr>
              <a:latin typeface="Calibri"/>
              <a:cs typeface="Calibri"/>
            </a:endParaRPr>
          </a:p>
        </p:txBody>
      </p:sp>
      <p:sp>
        <p:nvSpPr>
          <p:cNvPr id="36" name="object 29">
            <a:extLst>
              <a:ext uri="{FF2B5EF4-FFF2-40B4-BE49-F238E27FC236}">
                <a16:creationId xmlns:a16="http://schemas.microsoft.com/office/drawing/2014/main" id="{13AFB1A1-348E-4CA3-6C6D-4055A06B6E5B}"/>
              </a:ext>
            </a:extLst>
          </p:cNvPr>
          <p:cNvSpPr txBox="1"/>
          <p:nvPr/>
        </p:nvSpPr>
        <p:spPr>
          <a:xfrm>
            <a:off x="7646760" y="3885715"/>
            <a:ext cx="910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President</a:t>
            </a:r>
            <a:endParaRPr>
              <a:latin typeface="Calibri"/>
              <a:cs typeface="Calibri"/>
            </a:endParaRPr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82DD232C-771A-5002-9393-7594A215778E}"/>
              </a:ext>
            </a:extLst>
          </p:cNvPr>
          <p:cNvSpPr txBox="1">
            <a:spLocks/>
          </p:cNvSpPr>
          <p:nvPr/>
        </p:nvSpPr>
        <p:spPr>
          <a:xfrm>
            <a:off x="8774213" y="7152191"/>
            <a:ext cx="330834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050" b="0" i="0" kern="1200">
                <a:solidFill>
                  <a:srgbClr val="595958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en-US">
                <a:solidFill>
                  <a:srgbClr val="004C93"/>
                </a:solidFill>
              </a:rPr>
              <a:t>■</a:t>
            </a:r>
            <a:r>
              <a:rPr lang="en-US" spc="-10">
                <a:solidFill>
                  <a:srgbClr val="004C93"/>
                </a:solidFill>
              </a:rPr>
              <a:t> </a:t>
            </a:r>
            <a:fld id="{81D60167-4931-47E6-BA6A-407CBD079E47}" type="slidenum">
              <a:rPr spc="-25" smtClean="0"/>
              <a:pPr marL="12700">
                <a:spcBef>
                  <a:spcPts val="5"/>
                </a:spcBef>
              </a:pPr>
              <a:t>10</a:t>
            </a:fld>
            <a:endParaRPr spc="-25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8AD79F-D513-B3BE-83F4-A0B505A8D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926555"/>
              </p:ext>
            </p:extLst>
          </p:nvPr>
        </p:nvGraphicFramePr>
        <p:xfrm>
          <a:off x="2019059" y="12974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375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1A74FE7-CD7F-58BE-08AE-10034FCEB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5" y="504100"/>
            <a:ext cx="1515514" cy="880059"/>
          </a:xfrm>
          <a:prstGeom prst="rect">
            <a:avLst/>
          </a:prstGeom>
        </p:spPr>
      </p:pic>
      <p:pic>
        <p:nvPicPr>
          <p:cNvPr id="4" name="Picture Placeholder 3" descr="A picture containing text, writing implement, indoor, stationary&#10;&#10;Description automatically generated">
            <a:extLst>
              <a:ext uri="{FF2B5EF4-FFF2-40B4-BE49-F238E27FC236}">
                <a16:creationId xmlns:a16="http://schemas.microsoft.com/office/drawing/2014/main" id="{D7DB47AA-C601-9E97-D72B-77B5F97906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5240"/>
            <a:ext cx="12192000" cy="6888480"/>
          </a:xfrm>
          <a:custGeom>
            <a:avLst/>
            <a:gdLst>
              <a:gd name="connsiteX0" fmla="*/ 4572072 w 12192000"/>
              <a:gd name="connsiteY0" fmla="*/ 0 h 6880225"/>
              <a:gd name="connsiteX1" fmla="*/ 12192000 w 12192000"/>
              <a:gd name="connsiteY1" fmla="*/ 0 h 6880225"/>
              <a:gd name="connsiteX2" fmla="*/ 12192000 w 12192000"/>
              <a:gd name="connsiteY2" fmla="*/ 4388980 h 6880225"/>
              <a:gd name="connsiteX3" fmla="*/ 9700755 w 12192000"/>
              <a:gd name="connsiteY3" fmla="*/ 6880225 h 6880225"/>
              <a:gd name="connsiteX4" fmla="*/ 0 w 12192000"/>
              <a:gd name="connsiteY4" fmla="*/ 6880225 h 6880225"/>
              <a:gd name="connsiteX5" fmla="*/ 0 w 12192000"/>
              <a:gd name="connsiteY5" fmla="*/ 4572072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80225">
                <a:moveTo>
                  <a:pt x="4572072" y="0"/>
                </a:moveTo>
                <a:lnTo>
                  <a:pt x="12192000" y="0"/>
                </a:lnTo>
                <a:lnTo>
                  <a:pt x="12192000" y="4388980"/>
                </a:lnTo>
                <a:lnTo>
                  <a:pt x="9700755" y="6880225"/>
                </a:lnTo>
                <a:lnTo>
                  <a:pt x="0" y="6880225"/>
                </a:lnTo>
                <a:lnTo>
                  <a:pt x="0" y="4572072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073BA14-3AC4-78A6-0CDC-467ABA63A68E}"/>
              </a:ext>
            </a:extLst>
          </p:cNvPr>
          <p:cNvSpPr/>
          <p:nvPr/>
        </p:nvSpPr>
        <p:spPr>
          <a:xfrm>
            <a:off x="7691287" y="-21580"/>
            <a:ext cx="4513837" cy="4450920"/>
          </a:xfrm>
          <a:custGeom>
            <a:avLst/>
            <a:gdLst>
              <a:gd name="connsiteX0" fmla="*/ 0 w 4513837"/>
              <a:gd name="connsiteY0" fmla="*/ 0 h 4450920"/>
              <a:gd name="connsiteX1" fmla="*/ 2540800 w 4513837"/>
              <a:gd name="connsiteY1" fmla="*/ 0 h 4450920"/>
              <a:gd name="connsiteX2" fmla="*/ 4513837 w 4513837"/>
              <a:gd name="connsiteY2" fmla="*/ 1945535 h 4450920"/>
              <a:gd name="connsiteX3" fmla="*/ 4513837 w 4513837"/>
              <a:gd name="connsiteY3" fmla="*/ 4450920 h 445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837" h="4450920">
                <a:moveTo>
                  <a:pt x="0" y="0"/>
                </a:moveTo>
                <a:lnTo>
                  <a:pt x="2540800" y="0"/>
                </a:lnTo>
                <a:lnTo>
                  <a:pt x="4513837" y="1945535"/>
                </a:lnTo>
                <a:lnTo>
                  <a:pt x="4513837" y="4450920"/>
                </a:lnTo>
                <a:close/>
              </a:path>
            </a:pathLst>
          </a:custGeom>
          <a:solidFill>
            <a:srgbClr val="254A5D">
              <a:alpha val="9433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A10187-127F-B513-D6AD-DEE436DFC501}"/>
              </a:ext>
            </a:extLst>
          </p:cNvPr>
          <p:cNvSpPr/>
          <p:nvPr/>
        </p:nvSpPr>
        <p:spPr>
          <a:xfrm rot="16200000">
            <a:off x="5323476" y="-10525"/>
            <a:ext cx="6879579" cy="6857470"/>
          </a:xfrm>
          <a:custGeom>
            <a:avLst/>
            <a:gdLst>
              <a:gd name="connsiteX0" fmla="*/ 0 w 6879579"/>
              <a:gd name="connsiteY0" fmla="*/ 0 h 6857470"/>
              <a:gd name="connsiteX1" fmla="*/ 22108 w 6879579"/>
              <a:gd name="connsiteY1" fmla="*/ 0 h 6857470"/>
              <a:gd name="connsiteX2" fmla="*/ 6879579 w 6879579"/>
              <a:gd name="connsiteY2" fmla="*/ 6857470 h 6857470"/>
              <a:gd name="connsiteX3" fmla="*/ 2463578 w 6879579"/>
              <a:gd name="connsiteY3" fmla="*/ 6857470 h 6857470"/>
              <a:gd name="connsiteX4" fmla="*/ 0 w 6879579"/>
              <a:gd name="connsiteY4" fmla="*/ 4393893 h 685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9579" h="6857470">
                <a:moveTo>
                  <a:pt x="0" y="0"/>
                </a:moveTo>
                <a:lnTo>
                  <a:pt x="22108" y="0"/>
                </a:lnTo>
                <a:lnTo>
                  <a:pt x="6879579" y="6857470"/>
                </a:lnTo>
                <a:lnTo>
                  <a:pt x="2463578" y="6857470"/>
                </a:lnTo>
                <a:lnTo>
                  <a:pt x="0" y="4393893"/>
                </a:lnTo>
                <a:close/>
              </a:path>
            </a:pathLst>
          </a:custGeom>
          <a:solidFill>
            <a:srgbClr val="254A5D">
              <a:alpha val="587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1852-5FDA-5A7C-DFA5-070D6121D598}"/>
              </a:ext>
            </a:extLst>
          </p:cNvPr>
          <p:cNvSpPr txBox="1">
            <a:spLocks/>
          </p:cNvSpPr>
          <p:nvPr/>
        </p:nvSpPr>
        <p:spPr>
          <a:xfrm>
            <a:off x="6720143" y="5286121"/>
            <a:ext cx="3093775" cy="1177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200" b="1" spc="150" dirty="0">
                <a:solidFill>
                  <a:schemeClr val="bg1"/>
                </a:solidFill>
                <a:latin typeface="Karla Medium" panose="020B0004030503030003" pitchFamily="34" charset="77"/>
                <a:ea typeface="☞STEM MEDIUM" panose="020B0603020203020204" pitchFamily="34" charset="77"/>
                <a:cs typeface="Calibri" panose="020F050202020403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39486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A50AC1-4A02-7D2F-7888-8829BD4ED5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OUR SERVICES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28DA45-4269-5897-7DBB-43B79C40670B}"/>
              </a:ext>
            </a:extLst>
          </p:cNvPr>
          <p:cNvSpPr/>
          <p:nvPr/>
        </p:nvSpPr>
        <p:spPr>
          <a:xfrm>
            <a:off x="7096187" y="4067764"/>
            <a:ext cx="1183741" cy="1165472"/>
          </a:xfrm>
          <a:prstGeom prst="ellipse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6E4ABC-3515-55D3-E506-7BA64C5E6558}"/>
              </a:ext>
            </a:extLst>
          </p:cNvPr>
          <p:cNvSpPr/>
          <p:nvPr/>
        </p:nvSpPr>
        <p:spPr>
          <a:xfrm>
            <a:off x="592357" y="1723810"/>
            <a:ext cx="1183741" cy="1165472"/>
          </a:xfrm>
          <a:prstGeom prst="ellipse">
            <a:avLst/>
          </a:prstGeom>
          <a:solidFill>
            <a:srgbClr val="65B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5BAA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165777-4EF7-B1B9-3ADE-916694B4F3C7}"/>
              </a:ext>
            </a:extLst>
          </p:cNvPr>
          <p:cNvSpPr/>
          <p:nvPr/>
        </p:nvSpPr>
        <p:spPr>
          <a:xfrm>
            <a:off x="3773439" y="1710931"/>
            <a:ext cx="1183741" cy="1165472"/>
          </a:xfrm>
          <a:prstGeom prst="ellipse">
            <a:avLst/>
          </a:prstGeom>
          <a:solidFill>
            <a:srgbClr val="25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2DC454-19D5-6A47-B5A8-F829C7400ADE}"/>
              </a:ext>
            </a:extLst>
          </p:cNvPr>
          <p:cNvSpPr/>
          <p:nvPr/>
        </p:nvSpPr>
        <p:spPr>
          <a:xfrm>
            <a:off x="7083309" y="1710931"/>
            <a:ext cx="1183741" cy="1165472"/>
          </a:xfrm>
          <a:prstGeom prst="ellipse">
            <a:avLst/>
          </a:prstGeom>
          <a:solidFill>
            <a:srgbClr val="ECB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860947-4126-1F3E-87B6-A207997BC29C}"/>
              </a:ext>
            </a:extLst>
          </p:cNvPr>
          <p:cNvSpPr/>
          <p:nvPr/>
        </p:nvSpPr>
        <p:spPr>
          <a:xfrm>
            <a:off x="10367422" y="1710931"/>
            <a:ext cx="1183741" cy="1165472"/>
          </a:xfrm>
          <a:prstGeom prst="ellipse">
            <a:avLst/>
          </a:prstGeom>
          <a:solidFill>
            <a:srgbClr val="6B8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34D673-684C-0725-E22E-30FAD474D0A4}"/>
              </a:ext>
            </a:extLst>
          </p:cNvPr>
          <p:cNvSpPr/>
          <p:nvPr/>
        </p:nvSpPr>
        <p:spPr>
          <a:xfrm>
            <a:off x="605235" y="4080643"/>
            <a:ext cx="1183741" cy="1165472"/>
          </a:xfrm>
          <a:prstGeom prst="ellipse">
            <a:avLst/>
          </a:prstGeom>
          <a:solidFill>
            <a:srgbClr val="E15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BA2A5E-E47B-2F74-DEFE-941B7AD2F8E9}"/>
              </a:ext>
            </a:extLst>
          </p:cNvPr>
          <p:cNvSpPr/>
          <p:nvPr/>
        </p:nvSpPr>
        <p:spPr>
          <a:xfrm>
            <a:off x="3786317" y="4067764"/>
            <a:ext cx="1183741" cy="1165472"/>
          </a:xfrm>
          <a:prstGeom prst="ellipse">
            <a:avLst/>
          </a:prstGeom>
          <a:solidFill>
            <a:srgbClr val="BD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25F60E-0803-8E79-1B9B-5CFE3B05E79C}"/>
              </a:ext>
            </a:extLst>
          </p:cNvPr>
          <p:cNvSpPr/>
          <p:nvPr/>
        </p:nvSpPr>
        <p:spPr>
          <a:xfrm>
            <a:off x="10380300" y="4067764"/>
            <a:ext cx="1183741" cy="1165472"/>
          </a:xfrm>
          <a:prstGeom prst="ellipse">
            <a:avLst/>
          </a:prstGeom>
          <a:solidFill>
            <a:srgbClr val="016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44289F-7832-EE04-5C38-25C5A6E1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27" y="1900145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12FE3F-E84C-B15E-ECB8-087C9DFEF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732" y="4237776"/>
            <a:ext cx="558800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9F5FA-A36F-DA9F-571D-AC2F8709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623" y="1954409"/>
            <a:ext cx="850900" cy="685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0364C6-58D5-5DAA-AC71-19FD6D191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407" y="1915159"/>
            <a:ext cx="749300" cy="71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0F2006-A162-CCB7-B15F-054B73812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43" y="1981680"/>
            <a:ext cx="660400" cy="635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3BE91-3F3E-20A8-5E0C-1B0BE496B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045" y="4250476"/>
            <a:ext cx="736600" cy="74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A3B301-CBBA-F7B6-07F6-E47281B12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473" y="4310925"/>
            <a:ext cx="711200" cy="673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3D3195-7BA0-DD06-CECD-7026F39137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132" y="4272825"/>
            <a:ext cx="749300" cy="7493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0F41C36-1A5A-6CDB-5792-B06932FF282C}"/>
              </a:ext>
            </a:extLst>
          </p:cNvPr>
          <p:cNvSpPr txBox="1">
            <a:spLocks/>
          </p:cNvSpPr>
          <p:nvPr/>
        </p:nvSpPr>
        <p:spPr>
          <a:xfrm>
            <a:off x="317895" y="3026623"/>
            <a:ext cx="1737651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FUNDRAISING CAMPAIGNS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0A73B1C-92A5-D10A-DCFD-A1D0380C10FE}"/>
              </a:ext>
            </a:extLst>
          </p:cNvPr>
          <p:cNvSpPr txBox="1">
            <a:spLocks/>
          </p:cNvSpPr>
          <p:nvPr/>
        </p:nvSpPr>
        <p:spPr>
          <a:xfrm>
            <a:off x="2950872" y="3026623"/>
            <a:ext cx="281362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INTERIM DEVELOPMENT MANAGEMENT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BFE604-7CBA-8B70-168C-5A6C375A107B}"/>
              </a:ext>
            </a:extLst>
          </p:cNvPr>
          <p:cNvSpPr txBox="1">
            <a:spLocks/>
          </p:cNvSpPr>
          <p:nvPr/>
        </p:nvSpPr>
        <p:spPr>
          <a:xfrm>
            <a:off x="6272562" y="3026623"/>
            <a:ext cx="281362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DATA ANALYTICS, SYSTEMS, &amp; RESEARCH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C060C11-7AE9-326F-6B4A-A2973EBF427F}"/>
              </a:ext>
            </a:extLst>
          </p:cNvPr>
          <p:cNvSpPr txBox="1">
            <a:spLocks/>
          </p:cNvSpPr>
          <p:nvPr/>
        </p:nvSpPr>
        <p:spPr>
          <a:xfrm>
            <a:off x="317895" y="5385858"/>
            <a:ext cx="1737651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STRATEGIC PLANNING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5C54E86-CBA7-CEBE-F862-AF52DCAC5000}"/>
              </a:ext>
            </a:extLst>
          </p:cNvPr>
          <p:cNvSpPr txBox="1">
            <a:spLocks/>
          </p:cNvSpPr>
          <p:nvPr/>
        </p:nvSpPr>
        <p:spPr>
          <a:xfrm>
            <a:off x="2867894" y="5385858"/>
            <a:ext cx="2979582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TRAINING &amp; LEADERSHIP DEVELOPMENT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148C253-7F92-84F5-94C3-10F699622ED2}"/>
              </a:ext>
            </a:extLst>
          </p:cNvPr>
          <p:cNvSpPr txBox="1">
            <a:spLocks/>
          </p:cNvSpPr>
          <p:nvPr/>
        </p:nvSpPr>
        <p:spPr>
          <a:xfrm>
            <a:off x="6709380" y="5385858"/>
            <a:ext cx="1939991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SYSTEMS PROJECTS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D6E60F6-697E-58F8-1AA1-355E0E316522}"/>
              </a:ext>
            </a:extLst>
          </p:cNvPr>
          <p:cNvSpPr txBox="1">
            <a:spLocks/>
          </p:cNvSpPr>
          <p:nvPr/>
        </p:nvSpPr>
        <p:spPr>
          <a:xfrm>
            <a:off x="9942679" y="5385858"/>
            <a:ext cx="202845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FEASIBILITY STUDIES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0A00B77-E176-20E3-EC4A-638B79813E0C}"/>
              </a:ext>
            </a:extLst>
          </p:cNvPr>
          <p:cNvSpPr txBox="1">
            <a:spLocks/>
          </p:cNvSpPr>
          <p:nvPr/>
        </p:nvSpPr>
        <p:spPr>
          <a:xfrm>
            <a:off x="9942679" y="3058965"/>
            <a:ext cx="2028457" cy="740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spc="130" dirty="0">
                <a:solidFill>
                  <a:srgbClr val="757575"/>
                </a:solidFill>
                <a:latin typeface="Karla Light" panose="020B0004030503030003" pitchFamily="34" charset="77"/>
                <a:cs typeface="Calibri" panose="020F0502020204030204" pitchFamily="34" charset="0"/>
              </a:rPr>
              <a:t>ASSESSMENTS &amp; AUDITS</a:t>
            </a:r>
          </a:p>
        </p:txBody>
      </p:sp>
    </p:spTree>
    <p:extLst>
      <p:ext uri="{BB962C8B-B14F-4D97-AF65-F5344CB8AC3E}">
        <p14:creationId xmlns:p14="http://schemas.microsoft.com/office/powerpoint/2010/main" val="105912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1990C3BC-0BE0-0645-707F-CE84CE937918}"/>
              </a:ext>
            </a:extLst>
          </p:cNvPr>
          <p:cNvGrpSpPr/>
          <p:nvPr/>
        </p:nvGrpSpPr>
        <p:grpSpPr>
          <a:xfrm>
            <a:off x="2548778" y="1717311"/>
            <a:ext cx="7093934" cy="4303058"/>
            <a:chOff x="1113350" y="1889760"/>
            <a:chExt cx="8039792" cy="4876799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8B6A970F-77FA-2BBB-B999-B54E9D41C7B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9880" y="2084832"/>
              <a:ext cx="1115352" cy="566927"/>
            </a:xfrm>
            <a:prstGeom prst="rect">
              <a:avLst/>
            </a:prstGeom>
          </p:spPr>
        </p:pic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9570744F-CCDF-32A1-04A9-457F392A020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0112" y="2191512"/>
              <a:ext cx="1057656" cy="460248"/>
            </a:xfrm>
            <a:prstGeom prst="rect">
              <a:avLst/>
            </a:prstGeom>
          </p:spPr>
        </p:pic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5B1E849C-F769-73BC-4FEF-F73F2C9740E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0856" y="4944127"/>
              <a:ext cx="1252535" cy="415554"/>
            </a:xfrm>
            <a:prstGeom prst="rect">
              <a:avLst/>
            </a:prstGeom>
          </p:spPr>
        </p:pic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D625CDB2-BE20-699B-74C1-E2A9ADD22D9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285" y="6340921"/>
              <a:ext cx="1208318" cy="231058"/>
            </a:xfrm>
            <a:prstGeom prst="rect">
              <a:avLst/>
            </a:prstGeom>
          </p:spPr>
        </p:pic>
        <p:pic>
          <p:nvPicPr>
            <p:cNvPr id="8" name="object 9">
              <a:extLst>
                <a:ext uri="{FF2B5EF4-FFF2-40B4-BE49-F238E27FC236}">
                  <a16:creationId xmlns:a16="http://schemas.microsoft.com/office/drawing/2014/main" id="{FE142F04-2C82-BF8B-13AC-97C6C3D411C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7760" y="6296029"/>
              <a:ext cx="1118616" cy="319268"/>
            </a:xfrm>
            <a:prstGeom prst="rect">
              <a:avLst/>
            </a:prstGeom>
          </p:spPr>
        </p:pic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B7680C03-081D-C7D4-B9FC-D98104C9BA7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8941" y="6269627"/>
              <a:ext cx="1307023" cy="496932"/>
            </a:xfrm>
            <a:prstGeom prst="rect">
              <a:avLst/>
            </a:prstGeom>
          </p:spPr>
        </p:pic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CA02C580-6EA6-B74F-D7C1-AF7880D6495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6831" y="4971288"/>
              <a:ext cx="1057656" cy="338328"/>
            </a:xfrm>
            <a:prstGeom prst="rect">
              <a:avLst/>
            </a:prstGeom>
          </p:spPr>
        </p:pic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B75D1FEE-145B-8EF5-8DF4-6D831C4DCC7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9374" y="4751034"/>
              <a:ext cx="819130" cy="763595"/>
            </a:xfrm>
            <a:prstGeom prst="rect">
              <a:avLst/>
            </a:prstGeom>
          </p:spPr>
        </p:pic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id="{52C7548D-A76B-A77E-78E1-F80C0F7BD14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41136" y="3663695"/>
              <a:ext cx="1325880" cy="335279"/>
            </a:xfrm>
            <a:prstGeom prst="rect">
              <a:avLst/>
            </a:prstGeom>
          </p:spPr>
        </p:pic>
        <p:pic>
          <p:nvPicPr>
            <p:cNvPr id="13" name="object 14">
              <a:extLst>
                <a:ext uri="{FF2B5EF4-FFF2-40B4-BE49-F238E27FC236}">
                  <a16:creationId xmlns:a16="http://schemas.microsoft.com/office/drawing/2014/main" id="{684EAFBA-B478-B66F-BA05-796EC6652B1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68183" y="3566160"/>
              <a:ext cx="1584959" cy="527303"/>
            </a:xfrm>
            <a:prstGeom prst="rect">
              <a:avLst/>
            </a:prstGeom>
          </p:spPr>
        </p:pic>
        <p:pic>
          <p:nvPicPr>
            <p:cNvPr id="14" name="object 15">
              <a:extLst>
                <a:ext uri="{FF2B5EF4-FFF2-40B4-BE49-F238E27FC236}">
                  <a16:creationId xmlns:a16="http://schemas.microsoft.com/office/drawing/2014/main" id="{B6BD8809-D1AE-80B2-EE18-974868D153D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16368" y="1889760"/>
              <a:ext cx="1609344" cy="1014984"/>
            </a:xfrm>
            <a:prstGeom prst="rect">
              <a:avLst/>
            </a:prstGeom>
          </p:spPr>
        </p:pic>
        <p:pic>
          <p:nvPicPr>
            <p:cNvPr id="15" name="object 16">
              <a:extLst>
                <a:ext uri="{FF2B5EF4-FFF2-40B4-BE49-F238E27FC236}">
                  <a16:creationId xmlns:a16="http://schemas.microsoft.com/office/drawing/2014/main" id="{CB7082F2-BCBA-1BEA-B812-E44AFDB9B01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3350" y="3522557"/>
              <a:ext cx="1218693" cy="440773"/>
            </a:xfrm>
            <a:prstGeom prst="rect">
              <a:avLst/>
            </a:prstGeom>
          </p:spPr>
        </p:pic>
        <p:pic>
          <p:nvPicPr>
            <p:cNvPr id="16" name="object 17">
              <a:extLst>
                <a:ext uri="{FF2B5EF4-FFF2-40B4-BE49-F238E27FC236}">
                  <a16:creationId xmlns:a16="http://schemas.microsoft.com/office/drawing/2014/main" id="{3CEFD299-4029-5BFB-3B5A-8A7B6DD0C5E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47855" y="4824272"/>
              <a:ext cx="532734" cy="729787"/>
            </a:xfrm>
            <a:prstGeom prst="rect">
              <a:avLst/>
            </a:prstGeom>
          </p:spPr>
        </p:pic>
        <p:pic>
          <p:nvPicPr>
            <p:cNvPr id="17" name="object 18">
              <a:extLst>
                <a:ext uri="{FF2B5EF4-FFF2-40B4-BE49-F238E27FC236}">
                  <a16:creationId xmlns:a16="http://schemas.microsoft.com/office/drawing/2014/main" id="{13959088-E981-EDDF-A023-56919771F8E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98888" y="3611770"/>
              <a:ext cx="1323470" cy="273952"/>
            </a:xfrm>
            <a:prstGeom prst="rect">
              <a:avLst/>
            </a:prstGeom>
          </p:spPr>
        </p:pic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id="{00BC819B-F3A4-0ABD-37ED-60760ADE41F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92352" y="2037466"/>
              <a:ext cx="871728" cy="697382"/>
            </a:xfrm>
            <a:prstGeom prst="rect">
              <a:avLst/>
            </a:prstGeom>
          </p:spPr>
        </p:pic>
        <p:pic>
          <p:nvPicPr>
            <p:cNvPr id="19" name="object 20">
              <a:extLst>
                <a:ext uri="{FF2B5EF4-FFF2-40B4-BE49-F238E27FC236}">
                  <a16:creationId xmlns:a16="http://schemas.microsoft.com/office/drawing/2014/main" id="{38DDCCCB-0D43-0D0F-8A9E-8FAADA31914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05978" y="4977383"/>
              <a:ext cx="1075843" cy="332231"/>
            </a:xfrm>
            <a:prstGeom prst="rect">
              <a:avLst/>
            </a:prstGeom>
          </p:spPr>
        </p:pic>
        <p:pic>
          <p:nvPicPr>
            <p:cNvPr id="20" name="object 21">
              <a:extLst>
                <a:ext uri="{FF2B5EF4-FFF2-40B4-BE49-F238E27FC236}">
                  <a16:creationId xmlns:a16="http://schemas.microsoft.com/office/drawing/2014/main" id="{9B959BFA-67D5-E222-FB51-4CC6B7DF3DB2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62823" y="6376416"/>
              <a:ext cx="1091649" cy="347700"/>
            </a:xfrm>
            <a:prstGeom prst="rect">
              <a:avLst/>
            </a:prstGeom>
          </p:spPr>
        </p:pic>
        <p:pic>
          <p:nvPicPr>
            <p:cNvPr id="21" name="object 22">
              <a:extLst>
                <a:ext uri="{FF2B5EF4-FFF2-40B4-BE49-F238E27FC236}">
                  <a16:creationId xmlns:a16="http://schemas.microsoft.com/office/drawing/2014/main" id="{6025EA53-5669-F5C4-7918-C97B4D4A9B43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74404" y="2228353"/>
              <a:ext cx="1395197" cy="444477"/>
            </a:xfrm>
            <a:prstGeom prst="rect">
              <a:avLst/>
            </a:prstGeom>
          </p:spPr>
        </p:pic>
        <p:pic>
          <p:nvPicPr>
            <p:cNvPr id="22" name="object 23">
              <a:extLst>
                <a:ext uri="{FF2B5EF4-FFF2-40B4-BE49-F238E27FC236}">
                  <a16:creationId xmlns:a16="http://schemas.microsoft.com/office/drawing/2014/main" id="{5F42ABF4-1A05-6C9C-6DF7-D73A522FCCD5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92168" y="3663695"/>
              <a:ext cx="1331976" cy="274320"/>
            </a:xfrm>
            <a:prstGeom prst="rect">
              <a:avLst/>
            </a:prstGeom>
          </p:spPr>
        </p:pic>
      </p:grpSp>
      <p:sp>
        <p:nvSpPr>
          <p:cNvPr id="24" name="object 2">
            <a:extLst>
              <a:ext uri="{FF2B5EF4-FFF2-40B4-BE49-F238E27FC236}">
                <a16:creationId xmlns:a16="http://schemas.microsoft.com/office/drawing/2014/main" id="{55C2C302-F2AD-1E9F-B65A-4CE285C816A9}"/>
              </a:ext>
            </a:extLst>
          </p:cNvPr>
          <p:cNvSpPr txBox="1">
            <a:spLocks/>
          </p:cNvSpPr>
          <p:nvPr/>
        </p:nvSpPr>
        <p:spPr>
          <a:xfrm>
            <a:off x="1971457" y="721372"/>
            <a:ext cx="8249086" cy="428232"/>
          </a:xfrm>
          <a:prstGeom prst="rect">
            <a:avLst/>
          </a:prstGeom>
        </p:spPr>
        <p:txBody>
          <a:bodyPr vert="horz" wrap="square" lIns="0" tIns="1400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Karla Medium" panose="020B0004030503030003" pitchFamily="34" charset="77"/>
                <a:ea typeface="+mj-ea"/>
                <a:cs typeface="+mj-cs"/>
              </a:defRPr>
            </a:lvl1pPr>
          </a:lstStyle>
          <a:p>
            <a:pPr marL="11206">
              <a:lnSpc>
                <a:spcPct val="100000"/>
              </a:lnSpc>
              <a:spcBef>
                <a:spcPts val="110"/>
              </a:spcBef>
              <a:tabLst>
                <a:tab pos="874105" algn="l"/>
                <a:tab pos="2041260" algn="l"/>
                <a:tab pos="2539949" algn="l"/>
                <a:tab pos="3956448" algn="l"/>
              </a:tabLst>
            </a:pPr>
            <a:r>
              <a:rPr lang="en-US" sz="2691" spc="150" dirty="0">
                <a:solidFill>
                  <a:srgbClr val="002135"/>
                </a:solidFill>
              </a:rPr>
              <a:t>A SAMPLE OF OUR WORK IN HIGHER EDUCATION</a:t>
            </a:r>
            <a:endParaRPr lang="en-US" sz="2691" dirty="0"/>
          </a:p>
        </p:txBody>
      </p:sp>
    </p:spTree>
    <p:extLst>
      <p:ext uri="{BB962C8B-B14F-4D97-AF65-F5344CB8AC3E}">
        <p14:creationId xmlns:p14="http://schemas.microsoft.com/office/powerpoint/2010/main" val="92241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641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7E2996A-A9D7-6404-187A-1F5C875ED002}"/>
              </a:ext>
            </a:extLst>
          </p:cNvPr>
          <p:cNvSpPr/>
          <p:nvPr/>
        </p:nvSpPr>
        <p:spPr>
          <a:xfrm>
            <a:off x="4278313" y="1282226"/>
            <a:ext cx="7456487" cy="5118573"/>
          </a:xfrm>
          <a:prstGeom prst="rect">
            <a:avLst/>
          </a:prstGeom>
          <a:solidFill>
            <a:srgbClr val="D9E1E2">
              <a:alpha val="302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AFDCF4-283C-A9FC-3CB7-AA1E5B7AD5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8EB81-9393-21CF-CA85-A59260A1E5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Campaign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61FFC-4AC5-6560-EE9A-57B80378E1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Our goal is to raise $350 million to strengthen our unique educational experience.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arla ExtraBold" panose="020B0004030503030003" pitchFamily="34" charset="0"/>
              </a:rPr>
              <a:t>$110M: </a:t>
            </a:r>
            <a:r>
              <a:rPr lang="en-US" dirty="0"/>
              <a:t>Provide undergraduate scholarships and graduate student fellowships to attract talented and motivated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arla ExtraBold" panose="020B0004030503030003" pitchFamily="34" charset="0"/>
              </a:rPr>
              <a:t>$100M: </a:t>
            </a:r>
            <a:r>
              <a:rPr lang="en-US" dirty="0"/>
              <a:t>Recruit and retain top faculty whose teaching and research will advance technology horizons and bring prestige the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arla ExtraBold" panose="020B0004030503030003" pitchFamily="34" charset="0"/>
              </a:rPr>
              <a:t>$35M: </a:t>
            </a:r>
            <a:r>
              <a:rPr lang="en-US" dirty="0"/>
              <a:t>Endow centers of excellence to drive research, innovation, and knowledge building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arla ExtraBold" panose="020B0004030503030003" pitchFamily="34" charset="0"/>
              </a:rPr>
              <a:t>$87.5M: </a:t>
            </a:r>
            <a:r>
              <a:rPr lang="en-US" dirty="0"/>
              <a:t>Build and modernize the campus to meet the challenges for education in the 21st century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arla ExtraBold" panose="020B0004030503030003" pitchFamily="34" charset="0"/>
              </a:rPr>
              <a:t>$17.5M: </a:t>
            </a:r>
            <a:r>
              <a:rPr lang="en-US" dirty="0"/>
              <a:t>Enhance the Michigan Tech Experience for students, alumni and the community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797CC7-DAF1-B30A-1469-9D52F30F6177}"/>
              </a:ext>
            </a:extLst>
          </p:cNvPr>
          <p:cNvGraphicFramePr>
            <a:graphicFrameLocks noGrp="1"/>
          </p:cNvGraphicFramePr>
          <p:nvPr>
            <p:ph sz="quarter" idx="24"/>
            <p:extLst>
              <p:ext uri="{D42A27DB-BD31-4B8C-83A1-F6EECF244321}">
                <p14:modId xmlns:p14="http://schemas.microsoft.com/office/powerpoint/2010/main" val="4078780642"/>
              </p:ext>
            </p:extLst>
          </p:nvPr>
        </p:nvGraphicFramePr>
        <p:xfrm>
          <a:off x="4278313" y="1403556"/>
          <a:ext cx="7456487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D0C4F91-878B-0F08-EAF3-702A8E68E371}"/>
              </a:ext>
            </a:extLst>
          </p:cNvPr>
          <p:cNvSpPr txBox="1">
            <a:spLocks/>
          </p:cNvSpPr>
          <p:nvPr/>
        </p:nvSpPr>
        <p:spPr>
          <a:xfrm>
            <a:off x="7130122" y="2196214"/>
            <a:ext cx="532427" cy="34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1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200" spc="120" dirty="0">
                <a:solidFill>
                  <a:schemeClr val="bg1"/>
                </a:solidFill>
                <a:latin typeface="Karla Medium" panose="020B0004030503030003" pitchFamily="34" charset="77"/>
                <a:ea typeface="Calibri" panose="020F0502020204030204" pitchFamily="34" charset="0"/>
                <a:cs typeface="Times New Roman (Body CS)"/>
              </a:rPr>
              <a:t>10%</a:t>
            </a:r>
            <a:endParaRPr lang="en-US" sz="1200" dirty="0">
              <a:solidFill>
                <a:schemeClr val="bg1"/>
              </a:solidFill>
              <a:latin typeface="Karla Medium" panose="020B0004030503030003" pitchFamily="34" charset="77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725D7FA-177A-1C4A-E284-6AD592A77608}"/>
              </a:ext>
            </a:extLst>
          </p:cNvPr>
          <p:cNvSpPr txBox="1">
            <a:spLocks/>
          </p:cNvSpPr>
          <p:nvPr/>
        </p:nvSpPr>
        <p:spPr>
          <a:xfrm>
            <a:off x="7987152" y="5323404"/>
            <a:ext cx="532427" cy="34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1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200" spc="120" dirty="0">
                <a:solidFill>
                  <a:schemeClr val="bg1"/>
                </a:solidFill>
                <a:latin typeface="Karla Medium" panose="020B0004030503030003" pitchFamily="34" charset="77"/>
                <a:ea typeface="Calibri" panose="020F0502020204030204" pitchFamily="34" charset="0"/>
                <a:cs typeface="Times New Roman (Body CS)"/>
              </a:rPr>
              <a:t>31%</a:t>
            </a:r>
            <a:endParaRPr lang="en-US" sz="1200" dirty="0">
              <a:solidFill>
                <a:schemeClr val="bg1"/>
              </a:solidFill>
              <a:latin typeface="Karla Medium" panose="020B0004030503030003" pitchFamily="34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600F137-9CA7-44CE-FB83-F9953763644F}"/>
              </a:ext>
            </a:extLst>
          </p:cNvPr>
          <p:cNvSpPr txBox="1">
            <a:spLocks/>
          </p:cNvSpPr>
          <p:nvPr/>
        </p:nvSpPr>
        <p:spPr>
          <a:xfrm>
            <a:off x="6147219" y="3987367"/>
            <a:ext cx="532427" cy="34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1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200" spc="120" dirty="0">
                <a:solidFill>
                  <a:schemeClr val="bg1"/>
                </a:solidFill>
                <a:latin typeface="Karla Medium" panose="020B0004030503030003" pitchFamily="34" charset="77"/>
                <a:ea typeface="Calibri" panose="020F0502020204030204" pitchFamily="34" charset="0"/>
                <a:cs typeface="Times New Roman (Body CS)"/>
              </a:rPr>
              <a:t>29%</a:t>
            </a:r>
            <a:endParaRPr lang="en-US" sz="1200" dirty="0">
              <a:solidFill>
                <a:schemeClr val="bg1"/>
              </a:solidFill>
              <a:latin typeface="Karla Medium" panose="020B0004030503030003" pitchFamily="34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32D08EB-F79A-B288-A6E0-2CFFC58EB78B}"/>
              </a:ext>
            </a:extLst>
          </p:cNvPr>
          <p:cNvSpPr txBox="1">
            <a:spLocks/>
          </p:cNvSpPr>
          <p:nvPr/>
        </p:nvSpPr>
        <p:spPr>
          <a:xfrm>
            <a:off x="8764273" y="2437288"/>
            <a:ext cx="532427" cy="34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1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200" spc="120" dirty="0">
                <a:solidFill>
                  <a:schemeClr val="bg1"/>
                </a:solidFill>
                <a:latin typeface="Karla Medium" panose="020B0004030503030003" pitchFamily="34" charset="77"/>
                <a:ea typeface="Calibri" panose="020F0502020204030204" pitchFamily="34" charset="0"/>
                <a:cs typeface="Times New Roman (Body CS)"/>
              </a:rPr>
              <a:t>25%</a:t>
            </a:r>
            <a:endParaRPr lang="en-US" sz="1200" dirty="0">
              <a:solidFill>
                <a:schemeClr val="bg1"/>
              </a:solidFill>
              <a:latin typeface="Karla Medium" panose="020B0004030503030003" pitchFamily="34" charset="77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5A05820-7731-64AD-5A28-EFAE06D6232B}"/>
              </a:ext>
            </a:extLst>
          </p:cNvPr>
          <p:cNvSpPr txBox="1">
            <a:spLocks/>
          </p:cNvSpPr>
          <p:nvPr/>
        </p:nvSpPr>
        <p:spPr>
          <a:xfrm>
            <a:off x="9474192" y="3750862"/>
            <a:ext cx="532427" cy="34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1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Karla Light" panose="020B000403050303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200" spc="120" dirty="0">
                <a:solidFill>
                  <a:schemeClr val="bg1"/>
                </a:solidFill>
                <a:latin typeface="Karla Medium" panose="020B0004030503030003" pitchFamily="34" charset="77"/>
                <a:ea typeface="Calibri" panose="020F0502020204030204" pitchFamily="34" charset="0"/>
                <a:cs typeface="Times New Roman (Body CS)"/>
              </a:rPr>
              <a:t>5%</a:t>
            </a:r>
            <a:endParaRPr lang="en-US" sz="1200" dirty="0">
              <a:solidFill>
                <a:schemeClr val="bg1"/>
              </a:solidFill>
              <a:latin typeface="Karla Medium" panose="020B000403050303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196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3307" y="2381562"/>
            <a:ext cx="7638967" cy="14975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61318" y="3008636"/>
            <a:ext cx="818029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235" dirty="0">
                <a:latin typeface="Calibri"/>
                <a:cs typeface="Calibri"/>
              </a:rPr>
              <a:t>Public</a:t>
            </a:r>
            <a:r>
              <a:rPr sz="1235" spc="-31" dirty="0">
                <a:latin typeface="Calibri"/>
                <a:cs typeface="Calibri"/>
              </a:rPr>
              <a:t> </a:t>
            </a:r>
            <a:r>
              <a:rPr sz="1235" spc="-9" dirty="0">
                <a:latin typeface="Calibri"/>
                <a:cs typeface="Calibri"/>
              </a:rPr>
              <a:t>Phase</a:t>
            </a:r>
            <a:endParaRPr sz="1235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07730" y="3989711"/>
            <a:ext cx="941854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Public</a:t>
            </a:r>
            <a:r>
              <a:rPr sz="1235" spc="-35" dirty="0">
                <a:latin typeface="Calibri Light"/>
                <a:cs typeface="Calibri Light"/>
              </a:rPr>
              <a:t> </a:t>
            </a:r>
            <a:r>
              <a:rPr sz="1235" spc="-9" dirty="0">
                <a:latin typeface="Calibri Light"/>
                <a:cs typeface="Calibri Light"/>
              </a:rPr>
              <a:t>launch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07729" y="4298725"/>
            <a:ext cx="116709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Communications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7729" y="4611301"/>
            <a:ext cx="905435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Participation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07729" y="4920316"/>
            <a:ext cx="88358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Stewardship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07729" y="5232780"/>
            <a:ext cx="709893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Over</a:t>
            </a:r>
            <a:r>
              <a:rPr sz="1235" spc="-53" dirty="0">
                <a:latin typeface="Calibri Light"/>
                <a:cs typeface="Calibri Light"/>
              </a:rPr>
              <a:t> </a:t>
            </a:r>
            <a:r>
              <a:rPr sz="1235" spc="-18" dirty="0">
                <a:latin typeface="Calibri Light"/>
                <a:cs typeface="Calibri Light"/>
              </a:rPr>
              <a:t>goal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2468" y="2923920"/>
            <a:ext cx="862853" cy="36925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lnSpc>
                <a:spcPts val="1407"/>
              </a:lnSpc>
              <a:spcBef>
                <a:spcPts val="79"/>
              </a:spcBef>
            </a:pPr>
            <a:r>
              <a:rPr sz="1235" dirty="0">
                <a:latin typeface="Calibri"/>
                <a:cs typeface="Calibri"/>
              </a:rPr>
              <a:t>Leadership</a:t>
            </a:r>
            <a:r>
              <a:rPr sz="1235" spc="-31" dirty="0">
                <a:latin typeface="Calibri"/>
                <a:cs typeface="Calibri"/>
              </a:rPr>
              <a:t> </a:t>
            </a:r>
            <a:r>
              <a:rPr sz="1235" spc="-44" dirty="0">
                <a:latin typeface="Calibri"/>
                <a:cs typeface="Calibri"/>
              </a:rPr>
              <a:t>&amp;</a:t>
            </a:r>
            <a:endParaRPr sz="1235" dirty="0">
              <a:latin typeface="Calibri"/>
              <a:cs typeface="Calibri"/>
            </a:endParaRPr>
          </a:p>
          <a:p>
            <a:pPr marL="72842">
              <a:lnSpc>
                <a:spcPts val="1407"/>
              </a:lnSpc>
            </a:pPr>
            <a:r>
              <a:rPr sz="1235" dirty="0">
                <a:latin typeface="Calibri"/>
                <a:cs typeface="Calibri"/>
              </a:rPr>
              <a:t>Major</a:t>
            </a:r>
            <a:r>
              <a:rPr sz="1235" spc="-26" dirty="0">
                <a:latin typeface="Calibri"/>
                <a:cs typeface="Calibri"/>
              </a:rPr>
              <a:t> </a:t>
            </a:r>
            <a:r>
              <a:rPr sz="1235" spc="-9" dirty="0">
                <a:latin typeface="Calibri"/>
                <a:cs typeface="Calibri"/>
              </a:rPr>
              <a:t>Gifts</a:t>
            </a:r>
            <a:endParaRPr sz="1235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28554" y="3989711"/>
            <a:ext cx="709893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Lead</a:t>
            </a:r>
            <a:r>
              <a:rPr sz="1235" spc="-26" dirty="0">
                <a:latin typeface="Calibri Light"/>
                <a:cs typeface="Calibri Light"/>
              </a:rPr>
              <a:t> </a:t>
            </a:r>
            <a:r>
              <a:rPr sz="1235" spc="-9" dirty="0">
                <a:latin typeface="Calibri Light"/>
                <a:cs typeface="Calibri Light"/>
              </a:rPr>
              <a:t>gifts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553" y="4223506"/>
            <a:ext cx="814668" cy="55204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9738" marR="4483" indent="-89092">
              <a:lnSpc>
                <a:spcPct val="150000"/>
              </a:lnSpc>
              <a:spcBef>
                <a:spcPts val="88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Steering Committee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28554" y="4910606"/>
            <a:ext cx="787213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Cultivation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8553" y="5222577"/>
            <a:ext cx="1043268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70-</a:t>
            </a:r>
            <a:r>
              <a:rPr sz="1235" spc="-9" dirty="0">
                <a:latin typeface="Calibri Light"/>
                <a:cs typeface="Calibri Light"/>
              </a:rPr>
              <a:t>80%</a:t>
            </a:r>
            <a:r>
              <a:rPr sz="1235" spc="-66" dirty="0">
                <a:latin typeface="Calibri Light"/>
                <a:cs typeface="Calibri Light"/>
              </a:rPr>
              <a:t> </a:t>
            </a:r>
            <a:r>
              <a:rPr sz="1235" dirty="0">
                <a:latin typeface="Calibri Light"/>
                <a:cs typeface="Calibri Light"/>
              </a:rPr>
              <a:t>of</a:t>
            </a:r>
            <a:r>
              <a:rPr sz="1235" spc="-26" dirty="0">
                <a:latin typeface="Calibri Light"/>
                <a:cs typeface="Calibri Light"/>
              </a:rPr>
              <a:t> </a:t>
            </a:r>
            <a:r>
              <a:rPr sz="1235" spc="-18" dirty="0">
                <a:latin typeface="Calibri Light"/>
                <a:cs typeface="Calibri Light"/>
              </a:rPr>
              <a:t>goal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27818" y="2923920"/>
            <a:ext cx="940174" cy="36925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algn="ctr">
              <a:lnSpc>
                <a:spcPts val="1407"/>
              </a:lnSpc>
              <a:spcBef>
                <a:spcPts val="79"/>
              </a:spcBef>
            </a:pPr>
            <a:r>
              <a:rPr sz="1235" spc="-9" dirty="0">
                <a:latin typeface="Calibri"/>
                <a:cs typeface="Calibri"/>
              </a:rPr>
              <a:t>Organizational</a:t>
            </a:r>
            <a:endParaRPr sz="1235" dirty="0">
              <a:latin typeface="Calibri"/>
              <a:cs typeface="Calibri"/>
            </a:endParaRPr>
          </a:p>
          <a:p>
            <a:pPr algn="ctr">
              <a:lnSpc>
                <a:spcPts val="1407"/>
              </a:lnSpc>
            </a:pPr>
            <a:r>
              <a:rPr sz="1235" spc="-9" dirty="0">
                <a:latin typeface="Calibri"/>
                <a:cs typeface="Calibri"/>
              </a:rPr>
              <a:t>Phase</a:t>
            </a:r>
            <a:endParaRPr sz="1235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68135" y="3989711"/>
            <a:ext cx="891987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Solidify</a:t>
            </a:r>
            <a:r>
              <a:rPr sz="1235" spc="-44" dirty="0">
                <a:latin typeface="Calibri Light"/>
                <a:cs typeface="Calibri Light"/>
              </a:rPr>
              <a:t> </a:t>
            </a:r>
            <a:r>
              <a:rPr sz="1235" spc="-18" dirty="0">
                <a:latin typeface="Calibri Light"/>
                <a:cs typeface="Calibri Light"/>
              </a:rPr>
              <a:t>Case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68134" y="4298725"/>
            <a:ext cx="849406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Prospecting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68135" y="4611301"/>
            <a:ext cx="856690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Recognition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68135" y="4920316"/>
            <a:ext cx="1256740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C</a:t>
            </a:r>
            <a:r>
              <a:rPr lang="en-US" sz="1235" dirty="0">
                <a:latin typeface="Calibri Light"/>
                <a:cs typeface="Calibri Light"/>
              </a:rPr>
              <a:t>AFG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68134" y="5232780"/>
            <a:ext cx="1045509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20-</a:t>
            </a:r>
            <a:r>
              <a:rPr sz="1235" spc="-9" dirty="0">
                <a:latin typeface="Calibri Light"/>
                <a:cs typeface="Calibri Light"/>
              </a:rPr>
              <a:t>30%</a:t>
            </a:r>
            <a:r>
              <a:rPr sz="1235" spc="-62" dirty="0">
                <a:latin typeface="Calibri Light"/>
                <a:cs typeface="Calibri Light"/>
              </a:rPr>
              <a:t> </a:t>
            </a:r>
            <a:r>
              <a:rPr sz="1235" dirty="0">
                <a:latin typeface="Calibri Light"/>
                <a:cs typeface="Calibri Light"/>
              </a:rPr>
              <a:t>of</a:t>
            </a:r>
            <a:r>
              <a:rPr sz="1235" spc="-18" dirty="0">
                <a:latin typeface="Calibri Light"/>
                <a:cs typeface="Calibri Light"/>
              </a:rPr>
              <a:t> goal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7148" y="3008636"/>
            <a:ext cx="964266" cy="390288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lang="en-US" sz="1235" dirty="0">
                <a:latin typeface="Calibri"/>
                <a:cs typeface="Calibri"/>
              </a:rPr>
              <a:t>Acceleration Phase</a:t>
            </a:r>
            <a:endParaRPr sz="1235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65314" y="3989711"/>
            <a:ext cx="685800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Test</a:t>
            </a:r>
            <a:r>
              <a:rPr sz="1235" spc="-40" dirty="0">
                <a:latin typeface="Calibri Light"/>
                <a:cs typeface="Calibri Light"/>
              </a:rPr>
              <a:t> </a:t>
            </a:r>
            <a:r>
              <a:rPr sz="1235" spc="-18" dirty="0">
                <a:latin typeface="Calibri Light"/>
                <a:cs typeface="Calibri Light"/>
              </a:rPr>
              <a:t>case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65314" y="4298725"/>
            <a:ext cx="396128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spc="-18" dirty="0">
                <a:latin typeface="Calibri Light"/>
                <a:cs typeface="Calibri Light"/>
              </a:rPr>
              <a:t>Goal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65314" y="4611301"/>
            <a:ext cx="650501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Timeline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65313" y="4920316"/>
            <a:ext cx="629771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Strategy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65314" y="5232780"/>
            <a:ext cx="1294840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Resource</a:t>
            </a:r>
            <a:r>
              <a:rPr sz="1235" spc="-22" dirty="0">
                <a:latin typeface="Calibri Light"/>
                <a:cs typeface="Calibri Light"/>
              </a:rPr>
              <a:t> </a:t>
            </a:r>
            <a:r>
              <a:rPr sz="1235" dirty="0">
                <a:latin typeface="Calibri Light"/>
                <a:cs typeface="Calibri Light"/>
              </a:rPr>
              <a:t>/</a:t>
            </a:r>
            <a:r>
              <a:rPr sz="1235" spc="-40" dirty="0">
                <a:latin typeface="Calibri Light"/>
                <a:cs typeface="Calibri Light"/>
              </a:rPr>
              <a:t> </a:t>
            </a:r>
            <a:r>
              <a:rPr sz="1235" spc="-9" dirty="0">
                <a:latin typeface="Calibri Light"/>
                <a:cs typeface="Calibri Light"/>
              </a:rPr>
              <a:t>Staffing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33518" y="2923920"/>
            <a:ext cx="578224" cy="36925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lnSpc>
                <a:spcPts val="1407"/>
              </a:lnSpc>
              <a:spcBef>
                <a:spcPts val="79"/>
              </a:spcBef>
            </a:pPr>
            <a:r>
              <a:rPr sz="1235" spc="-9" dirty="0">
                <a:latin typeface="Calibri"/>
                <a:cs typeface="Calibri"/>
              </a:rPr>
              <a:t>Strategic</a:t>
            </a:r>
            <a:endParaRPr sz="1235" dirty="0">
              <a:latin typeface="Calibri"/>
              <a:cs typeface="Calibri"/>
            </a:endParaRPr>
          </a:p>
          <a:p>
            <a:pPr marL="19051">
              <a:lnSpc>
                <a:spcPts val="1407"/>
              </a:lnSpc>
            </a:pPr>
            <a:r>
              <a:rPr sz="1235" spc="-9" dirty="0">
                <a:latin typeface="Calibri"/>
                <a:cs typeface="Calibri"/>
              </a:rPr>
              <a:t>Planning</a:t>
            </a:r>
            <a:endParaRPr sz="1235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27732" y="3989711"/>
            <a:ext cx="1014693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Affirm</a:t>
            </a:r>
            <a:r>
              <a:rPr sz="1235" spc="-31" dirty="0">
                <a:latin typeface="Calibri Light"/>
                <a:cs typeface="Calibri Light"/>
              </a:rPr>
              <a:t> </a:t>
            </a:r>
            <a:r>
              <a:rPr sz="1235" spc="-9" dirty="0">
                <a:latin typeface="Calibri Light"/>
                <a:cs typeface="Calibri Light"/>
              </a:rPr>
              <a:t>mission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27732" y="4298725"/>
            <a:ext cx="926726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Future</a:t>
            </a:r>
            <a:r>
              <a:rPr sz="1235" spc="-26" dirty="0">
                <a:latin typeface="Calibri Light"/>
                <a:cs typeface="Calibri Light"/>
              </a:rPr>
              <a:t> </a:t>
            </a:r>
            <a:r>
              <a:rPr sz="1235" spc="-9" dirty="0">
                <a:latin typeface="Calibri Light"/>
                <a:cs typeface="Calibri Light"/>
              </a:rPr>
              <a:t>vision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27732" y="4611301"/>
            <a:ext cx="733425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99738" indent="-89092">
              <a:spcBef>
                <a:spcPts val="79"/>
              </a:spcBef>
              <a:buChar char="•"/>
              <a:tabLst>
                <a:tab pos="100297" algn="l"/>
              </a:tabLst>
            </a:pPr>
            <a:r>
              <a:rPr sz="1235" spc="-9" dirty="0">
                <a:latin typeface="Calibri Light"/>
                <a:cs typeface="Calibri Light"/>
              </a:rPr>
              <a:t>Strategies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7732" y="4920316"/>
            <a:ext cx="972110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9738" indent="-89092">
              <a:spcBef>
                <a:spcPts val="84"/>
              </a:spcBef>
              <a:buChar char="•"/>
              <a:tabLst>
                <a:tab pos="100297" algn="l"/>
              </a:tabLst>
            </a:pPr>
            <a:r>
              <a:rPr sz="1235" dirty="0">
                <a:latin typeface="Calibri Light"/>
                <a:cs typeface="Calibri Light"/>
              </a:rPr>
              <a:t>Financial</a:t>
            </a:r>
            <a:r>
              <a:rPr sz="1235" spc="-18" dirty="0">
                <a:latin typeface="Calibri Light"/>
                <a:cs typeface="Calibri Light"/>
              </a:rPr>
              <a:t> plan</a:t>
            </a:r>
            <a:endParaRPr sz="1235" dirty="0"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45029" y="216131"/>
            <a:ext cx="10293531" cy="7040880"/>
          </a:xfrm>
          <a:custGeom>
            <a:avLst/>
            <a:gdLst/>
            <a:ahLst/>
            <a:cxnLst/>
            <a:rect l="l" t="t" r="r" b="b"/>
            <a:pathLst>
              <a:path w="9180830" h="6949440">
                <a:moveTo>
                  <a:pt x="0" y="6949440"/>
                </a:moveTo>
                <a:lnTo>
                  <a:pt x="9180576" y="6949440"/>
                </a:lnTo>
                <a:lnTo>
                  <a:pt x="9180576" y="0"/>
                </a:lnTo>
                <a:lnTo>
                  <a:pt x="0" y="0"/>
                </a:lnTo>
                <a:lnTo>
                  <a:pt x="0" y="6949440"/>
                </a:lnTo>
                <a:close/>
              </a:path>
            </a:pathLst>
          </a:custGeom>
          <a:ln w="12700">
            <a:noFill/>
          </a:ln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678525" y="527857"/>
            <a:ext cx="6624726" cy="428232"/>
          </a:xfrm>
          <a:prstGeom prst="rect">
            <a:avLst/>
          </a:prstGeom>
        </p:spPr>
        <p:txBody>
          <a:bodyPr vert="horz" wrap="square" lIns="0" tIns="14007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110"/>
              </a:spcBef>
              <a:tabLst>
                <a:tab pos="800703" algn="l"/>
                <a:tab pos="1369432" algn="l"/>
                <a:tab pos="1718514" algn="l"/>
                <a:tab pos="3922828" algn="l"/>
              </a:tabLst>
            </a:pPr>
            <a:r>
              <a:rPr sz="2691" spc="137" dirty="0">
                <a:solidFill>
                  <a:srgbClr val="002135"/>
                </a:solidFill>
              </a:rPr>
              <a:t>ARC</a:t>
            </a:r>
            <a:r>
              <a:rPr sz="2691" dirty="0">
                <a:solidFill>
                  <a:srgbClr val="002135"/>
                </a:solidFill>
              </a:rPr>
              <a:t>	</a:t>
            </a:r>
            <a:r>
              <a:rPr sz="2691" spc="106" dirty="0">
                <a:solidFill>
                  <a:srgbClr val="002135"/>
                </a:solidFill>
              </a:rPr>
              <a:t>OF</a:t>
            </a:r>
            <a:r>
              <a:rPr sz="2691" dirty="0">
                <a:solidFill>
                  <a:srgbClr val="002135"/>
                </a:solidFill>
              </a:rPr>
              <a:t>	</a:t>
            </a:r>
            <a:r>
              <a:rPr sz="2691" spc="-44" dirty="0">
                <a:solidFill>
                  <a:srgbClr val="002135"/>
                </a:solidFill>
              </a:rPr>
              <a:t>A</a:t>
            </a:r>
            <a:r>
              <a:rPr sz="2691" dirty="0">
                <a:solidFill>
                  <a:srgbClr val="002135"/>
                </a:solidFill>
              </a:rPr>
              <a:t>	</a:t>
            </a:r>
            <a:r>
              <a:rPr sz="2691" spc="216" dirty="0">
                <a:solidFill>
                  <a:srgbClr val="002135"/>
                </a:solidFill>
              </a:rPr>
              <a:t>SUCCESSFU</a:t>
            </a:r>
            <a:r>
              <a:rPr lang="en-US" sz="2691" spc="216" dirty="0">
                <a:solidFill>
                  <a:srgbClr val="002135"/>
                </a:solidFill>
              </a:rPr>
              <a:t>L </a:t>
            </a:r>
            <a:r>
              <a:rPr sz="2691" spc="185" dirty="0">
                <a:solidFill>
                  <a:srgbClr val="002135"/>
                </a:solidFill>
              </a:rPr>
              <a:t>CAMPAIGN</a:t>
            </a:r>
            <a:endParaRPr sz="2691" dirty="0"/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xfrm>
            <a:off x="9730485" y="7888581"/>
            <a:ext cx="217170" cy="151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3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030"/>
                </a:lnSpc>
              </a:pPr>
              <a:t>5</a:t>
            </a:fld>
            <a:endParaRPr spc="-22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DDC74B1-F8AE-5EBD-5752-69177356F42B}"/>
              </a:ext>
            </a:extLst>
          </p:cNvPr>
          <p:cNvSpPr/>
          <p:nvPr/>
        </p:nvSpPr>
        <p:spPr>
          <a:xfrm rot="20172230">
            <a:off x="5059648" y="5734349"/>
            <a:ext cx="2034721" cy="519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Karla Medium" panose="020B0004030503030003" pitchFamily="34" charset="0"/>
              </a:rPr>
              <a:t>You are here</a:t>
            </a:r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7999699F-2A57-ABE6-5338-E12677F7F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136818"/>
              </p:ext>
            </p:extLst>
          </p:nvPr>
        </p:nvGraphicFramePr>
        <p:xfrm>
          <a:off x="2276879" y="1202455"/>
          <a:ext cx="6230850" cy="114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DD527B-8413-B368-6735-7727795463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0"/>
            <a:ext cx="122682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579520-8F19-9521-72FE-D84D68693985}"/>
              </a:ext>
            </a:extLst>
          </p:cNvPr>
          <p:cNvSpPr/>
          <p:nvPr/>
        </p:nvSpPr>
        <p:spPr>
          <a:xfrm>
            <a:off x="457200" y="457200"/>
            <a:ext cx="11277600" cy="6019800"/>
          </a:xfrm>
          <a:prstGeom prst="rect">
            <a:avLst/>
          </a:prstGeom>
          <a:solidFill>
            <a:srgbClr val="254A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72DB9C-EA91-0D78-C7A6-2E50BFA9D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Phase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2B8E4-59EC-8235-6293-E51F78F8DA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8822" y="3429000"/>
            <a:ext cx="5524502" cy="385171"/>
          </a:xfrm>
        </p:spPr>
        <p:txBody>
          <a:bodyPr>
            <a:normAutofit/>
          </a:bodyPr>
          <a:lstStyle/>
          <a:p>
            <a:r>
              <a:rPr lang="en-US" dirty="0"/>
              <a:t>KEY TAKEAWAYS | HIGHLIGHTS</a:t>
            </a:r>
          </a:p>
        </p:txBody>
      </p:sp>
    </p:spTree>
    <p:extLst>
      <p:ext uri="{BB962C8B-B14F-4D97-AF65-F5344CB8AC3E}">
        <p14:creationId xmlns:p14="http://schemas.microsoft.com/office/powerpoint/2010/main" val="434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1659-3128-A889-9889-88E9BB55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Highlights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7EABFC-90CD-79C8-E8D7-E42887BF9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7" r="372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08C5C8-AE65-701C-D344-1F0B1A900B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980789"/>
              </p:ext>
            </p:extLst>
          </p:nvPr>
        </p:nvGraphicFramePr>
        <p:xfrm>
          <a:off x="5080934" y="770208"/>
          <a:ext cx="6949796" cy="594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022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2024-163E-DA38-1BF3-6CC88034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54" y="279869"/>
            <a:ext cx="9903692" cy="780439"/>
          </a:xfrm>
        </p:spPr>
        <p:txBody>
          <a:bodyPr/>
          <a:lstStyle/>
          <a:p>
            <a:r>
              <a:rPr lang="en-US" sz="2400" dirty="0">
                <a:solidFill>
                  <a:srgbClr val="254A5D"/>
                </a:solidFill>
                <a:latin typeface="Karla ExtraBold" panose="020B0004030503030003" pitchFamily="34" charset="0"/>
                <a:ea typeface="MS PGothic" panose="020B0600070205080204" pitchFamily="34" charset="-128"/>
              </a:rPr>
              <a:t>MTU COMPARES FAVORABLY TO BENCHMARKS FOR READINESS</a:t>
            </a:r>
            <a:endParaRPr lang="en-US" dirty="0">
              <a:latin typeface="Karla ExtraBold" panose="020B00040305030300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66A33-3E07-C011-41FC-12A3324F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" y="6618288"/>
            <a:ext cx="2306638" cy="239712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kern="0"/>
            </a:defPPr>
            <a:lvl1pPr algn="ctr" eaLnBrk="1" hangingPunct="1">
              <a:defRPr sz="7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C2AE2271-0516-424D-B646-2BB450DFCB44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28491-5BCE-D42D-5BD1-C18AEF7E1695}"/>
              </a:ext>
            </a:extLst>
          </p:cNvPr>
          <p:cNvSpPr/>
          <p:nvPr/>
        </p:nvSpPr>
        <p:spPr>
          <a:xfrm>
            <a:off x="1752600" y="1142614"/>
            <a:ext cx="9444436" cy="298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E1523D"/>
              </a:buClr>
              <a:buSzPct val="100000"/>
              <a:defRPr/>
            </a:pPr>
            <a:r>
              <a:rPr lang="en-US" sz="120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</a:rPr>
              <a:t>Several key markers demonstrate MTU’s readiness to continue campaign design based on comparative CCS benchmarks. </a:t>
            </a:r>
            <a:endParaRPr lang="en-US" sz="1200" b="1" dirty="0">
              <a:solidFill>
                <a:srgbClr val="254A5D"/>
              </a:solidFill>
              <a:latin typeface="Karla Medium" panose="020B0004030503030003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D64B3BA3-31C5-02E4-7561-4530A031E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520946"/>
              </p:ext>
            </p:extLst>
          </p:nvPr>
        </p:nvGraphicFramePr>
        <p:xfrm>
          <a:off x="1752600" y="1538723"/>
          <a:ext cx="8686801" cy="45365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4612">
                  <a:extLst>
                    <a:ext uri="{9D8B030D-6E8A-4147-A177-3AD203B41FA5}">
                      <a16:colId xmlns:a16="http://schemas.microsoft.com/office/drawing/2014/main" val="1375562477"/>
                    </a:ext>
                  </a:extLst>
                </a:gridCol>
                <a:gridCol w="1697337">
                  <a:extLst>
                    <a:ext uri="{9D8B030D-6E8A-4147-A177-3AD203B41FA5}">
                      <a16:colId xmlns:a16="http://schemas.microsoft.com/office/drawing/2014/main" val="2541374234"/>
                    </a:ext>
                  </a:extLst>
                </a:gridCol>
                <a:gridCol w="2005943">
                  <a:extLst>
                    <a:ext uri="{9D8B030D-6E8A-4147-A177-3AD203B41FA5}">
                      <a16:colId xmlns:a16="http://schemas.microsoft.com/office/drawing/2014/main" val="3922275405"/>
                    </a:ext>
                  </a:extLst>
                </a:gridCol>
                <a:gridCol w="2128909">
                  <a:extLst>
                    <a:ext uri="{9D8B030D-6E8A-4147-A177-3AD203B41FA5}">
                      <a16:colId xmlns:a16="http://schemas.microsoft.com/office/drawing/2014/main" val="1384005593"/>
                    </a:ext>
                  </a:extLst>
                </a:gridCol>
              </a:tblGrid>
              <a:tr h="651223"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small" baseline="0" dirty="0">
                          <a:latin typeface="Karla ExtraBold" panose="020B0004030503030003" pitchFamily="34" charset="0"/>
                        </a:rPr>
                        <a:t>Participant Perspective</a:t>
                      </a:r>
                    </a:p>
                  </a:txBody>
                  <a:tcPr marL="105156" marR="105156" marT="52578" marB="52578" anchor="ctr">
                    <a:solidFill>
                      <a:srgbClr val="0163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small" baseline="0" dirty="0">
                          <a:solidFill>
                            <a:schemeClr val="tx1"/>
                          </a:solidFill>
                          <a:latin typeface="Karla ExtraBold" panose="020B0004030503030003" pitchFamily="34" charset="0"/>
                        </a:rPr>
                        <a:t>Michigan Tech</a:t>
                      </a:r>
                    </a:p>
                  </a:txBody>
                  <a:tcPr marL="105156" marR="105156" marT="52578" marB="5257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small" baseline="0" dirty="0">
                          <a:latin typeface="Karla ExtraBold" panose="020B0004030503030003" pitchFamily="34" charset="0"/>
                        </a:rPr>
                        <a:t>All CCS Higher Ed Studies</a:t>
                      </a:r>
                    </a:p>
                  </a:txBody>
                  <a:tcPr marL="105156" marR="105156" marT="52578" marB="52578" anchor="ctr">
                    <a:solidFill>
                      <a:srgbClr val="0163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small" baseline="0" dirty="0">
                          <a:latin typeface="Karla ExtraBold" panose="020B0004030503030003" pitchFamily="34" charset="0"/>
                        </a:rPr>
                        <a:t>All CCS Studies Since March 2020</a:t>
                      </a:r>
                    </a:p>
                  </a:txBody>
                  <a:tcPr marL="105156" marR="105156" marT="52578" marB="52578" anchor="ctr">
                    <a:solidFill>
                      <a:srgbClr val="016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88674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Overall Positive Perception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92%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76%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86%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611777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Positive Reaction to the Case?*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100%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81%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81%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640552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  <a:ea typeface="+mn-ea"/>
                          <a:cs typeface="+mn-cs"/>
                        </a:rPr>
                        <a:t>Goal is Seen as Achievable?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88%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40%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41%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94438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Is Now the Right Time?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96%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78%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81%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562303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Consider a Gift to the Campaign?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88%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76%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90%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37415"/>
                  </a:ext>
                </a:extLst>
              </a:tr>
              <a:tr h="462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Highest or High Philanthropic Priority?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100%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70%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63%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366412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Serve as a Campaign Leader?**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75%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45%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39%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795065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Serve on a Committee?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83%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63%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66%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764250"/>
                  </a:ext>
                </a:extLst>
              </a:tr>
              <a:tr h="427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Solicit Gifts from Others?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83%</a:t>
                      </a:r>
                    </a:p>
                  </a:txBody>
                  <a:tcPr marL="10954" marR="10954" marT="109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52%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rla Medium" panose="020B0004030503030003" pitchFamily="34" charset="0"/>
                        </a:rPr>
                        <a:t>67%</a:t>
                      </a:r>
                    </a:p>
                  </a:txBody>
                  <a:tcPr marL="10954" marR="10954" marT="10954" marB="0" anchor="ctr">
                    <a:solidFill>
                      <a:srgbClr val="01637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063716"/>
                  </a:ext>
                </a:extLst>
              </a:tr>
            </a:tbl>
          </a:graphicData>
        </a:graphic>
      </p:graphicFrame>
      <p:sp>
        <p:nvSpPr>
          <p:cNvPr id="18" name="object 5">
            <a:extLst>
              <a:ext uri="{FF2B5EF4-FFF2-40B4-BE49-F238E27FC236}">
                <a16:creationId xmlns:a16="http://schemas.microsoft.com/office/drawing/2014/main" id="{8684C4C8-515C-5037-AF23-D241D14F4809}"/>
              </a:ext>
            </a:extLst>
          </p:cNvPr>
          <p:cNvSpPr txBox="1"/>
          <p:nvPr/>
        </p:nvSpPr>
        <p:spPr>
          <a:xfrm>
            <a:off x="1828801" y="6239916"/>
            <a:ext cx="3438383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lang="en-US" sz="1000" spc="1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*Inc</a:t>
            </a:r>
            <a:r>
              <a:rPr sz="1000" spc="1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ludes </a:t>
            </a:r>
            <a:r>
              <a:rPr sz="1000" spc="-3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“</a:t>
            </a:r>
            <a:r>
              <a:rPr lang="en-US" sz="1000" spc="-3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very positive</a:t>
            </a:r>
            <a:r>
              <a:rPr sz="1000" spc="-3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” </a:t>
            </a:r>
            <a:r>
              <a:rPr sz="1000" spc="2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and </a:t>
            </a:r>
            <a:r>
              <a:rPr sz="1000" spc="-1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“</a:t>
            </a:r>
            <a:r>
              <a:rPr lang="en-US" sz="1000" spc="-1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positive</a:t>
            </a:r>
            <a:r>
              <a:rPr sz="1000" spc="-1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” </a:t>
            </a:r>
            <a:r>
              <a:rPr sz="1000" spc="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responses </a:t>
            </a:r>
            <a:endParaRPr lang="en-US" sz="1000" spc="5" dirty="0">
              <a:solidFill>
                <a:srgbClr val="254A5D"/>
              </a:solidFill>
              <a:latin typeface="Karla Medium" panose="020B0004030503030003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B1E3815B-F694-89AF-6196-D9C7746A46E0}"/>
              </a:ext>
            </a:extLst>
          </p:cNvPr>
          <p:cNvSpPr txBox="1"/>
          <p:nvPr/>
        </p:nvSpPr>
        <p:spPr>
          <a:xfrm>
            <a:off x="6400801" y="6162760"/>
            <a:ext cx="3438383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lang="en-US" sz="1000" spc="1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**Inc</a:t>
            </a:r>
            <a:r>
              <a:rPr sz="1000" spc="1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ludes </a:t>
            </a:r>
            <a:r>
              <a:rPr sz="1000" spc="-3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“</a:t>
            </a:r>
            <a:r>
              <a:rPr lang="en-US" sz="1000" spc="-3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yes</a:t>
            </a:r>
            <a:r>
              <a:rPr sz="1000" spc="-3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” </a:t>
            </a:r>
            <a:r>
              <a:rPr sz="1000" spc="2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and </a:t>
            </a:r>
            <a:r>
              <a:rPr sz="1000" spc="-1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“</a:t>
            </a:r>
            <a:r>
              <a:rPr lang="en-US" sz="1000" spc="-1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maybe</a:t>
            </a:r>
            <a:r>
              <a:rPr sz="1000" spc="-10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” </a:t>
            </a:r>
            <a:r>
              <a:rPr sz="1000" spc="5" dirty="0">
                <a:solidFill>
                  <a:srgbClr val="254A5D"/>
                </a:solidFill>
                <a:latin typeface="Karla Medium" panose="020B0004030503030003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responses </a:t>
            </a:r>
            <a:endParaRPr lang="en-US" sz="1000" spc="5" dirty="0">
              <a:solidFill>
                <a:srgbClr val="254A5D"/>
              </a:solidFill>
              <a:latin typeface="Karla Medium" panose="020B0004030503030003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0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E7264-E88B-7665-4CBA-B69D8ED2ED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51" y="0"/>
            <a:ext cx="1222135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92E7D7-F6F3-9520-D402-A105D7269CA4}"/>
              </a:ext>
            </a:extLst>
          </p:cNvPr>
          <p:cNvSpPr/>
          <p:nvPr/>
        </p:nvSpPr>
        <p:spPr>
          <a:xfrm>
            <a:off x="432816" y="432816"/>
            <a:ext cx="11320272" cy="5992368"/>
          </a:xfrm>
          <a:prstGeom prst="rect">
            <a:avLst/>
          </a:prstGeom>
          <a:solidFill>
            <a:srgbClr val="254A5D">
              <a:alpha val="8967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D4C9FA-6A54-0564-6AC2-C6E6268A6AD4}"/>
              </a:ext>
            </a:extLst>
          </p:cNvPr>
          <p:cNvSpPr txBox="1">
            <a:spLocks/>
          </p:cNvSpPr>
          <p:nvPr/>
        </p:nvSpPr>
        <p:spPr>
          <a:xfrm>
            <a:off x="4599559" y="3265262"/>
            <a:ext cx="10515600" cy="6202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Karla Medium" panose="020B0004030503030003" pitchFamily="34" charset="77"/>
                <a:ea typeface="+mj-ea"/>
                <a:cs typeface="+mj-cs"/>
              </a:defRPr>
            </a:lvl1pPr>
          </a:lstStyle>
          <a:p>
            <a:pPr>
              <a:spcBef>
                <a:spcPts val="200"/>
              </a:spcBef>
            </a:pPr>
            <a:r>
              <a:rPr lang="en-US" sz="3800" spc="150" dirty="0">
                <a:solidFill>
                  <a:schemeClr val="bg1"/>
                </a:solidFill>
                <a:cs typeface="Calibri Ligh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23111904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CS Colors">
      <a:dk1>
        <a:srgbClr val="254A5D"/>
      </a:dk1>
      <a:lt1>
        <a:srgbClr val="FFFFFF"/>
      </a:lt1>
      <a:dk2>
        <a:srgbClr val="D9E1E2"/>
      </a:dk2>
      <a:lt2>
        <a:srgbClr val="D9E1E2"/>
      </a:lt2>
      <a:accent1>
        <a:srgbClr val="E1523D"/>
      </a:accent1>
      <a:accent2>
        <a:srgbClr val="2DCCD3"/>
      </a:accent2>
      <a:accent3>
        <a:srgbClr val="ECB22D"/>
      </a:accent3>
      <a:accent4>
        <a:srgbClr val="6B8E92"/>
      </a:accent4>
      <a:accent5>
        <a:srgbClr val="65BAAF"/>
      </a:accent5>
      <a:accent6>
        <a:srgbClr val="016273"/>
      </a:accent6>
      <a:hlink>
        <a:srgbClr val="E1523D"/>
      </a:hlink>
      <a:folHlink>
        <a:srgbClr val="2DCCD3"/>
      </a:folHlink>
    </a:clrScheme>
    <a:fontScheme name="CCS Fon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ae8a1a-7369-478e-b341-c118c2029ce8">
      <Terms xmlns="http://schemas.microsoft.com/office/infopath/2007/PartnerControls"/>
    </lcf76f155ced4ddcb4097134ff3c332f>
    <TaxCatchAll xmlns="69075f05-3b47-4ce3-904c-935e78ceba5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E05D4C7FC6444FAB709BF2D703A330" ma:contentTypeVersion="16" ma:contentTypeDescription="Create a new document." ma:contentTypeScope="" ma:versionID="e3c627de4620b721bb874bfc1f0dc1fe">
  <xsd:schema xmlns:xsd="http://www.w3.org/2001/XMLSchema" xmlns:xs="http://www.w3.org/2001/XMLSchema" xmlns:p="http://schemas.microsoft.com/office/2006/metadata/properties" xmlns:ns2="49ae8a1a-7369-478e-b341-c118c2029ce8" xmlns:ns3="69075f05-3b47-4ce3-904c-935e78ceba5c" targetNamespace="http://schemas.microsoft.com/office/2006/metadata/properties" ma:root="true" ma:fieldsID="2b67cef2f80696939a8a10add4322e6b" ns2:_="" ns3:_="">
    <xsd:import namespace="49ae8a1a-7369-478e-b341-c118c2029ce8"/>
    <xsd:import namespace="69075f05-3b47-4ce3-904c-935e78ceba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e8a1a-7369-478e-b341-c118c2029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6edacab-fe72-40f5-b32d-97ed6d482b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75f05-3b47-4ce3-904c-935e78ceba5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f4ff228-086e-400d-b0e9-4043529fe84b}" ma:internalName="TaxCatchAll" ma:showField="CatchAllData" ma:web="69075f05-3b47-4ce3-904c-935e78ceba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A266E7-AB31-43AF-AA1C-1C31D77938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34BA20-8D40-4B6F-83F4-6E00B1196700}">
  <ds:schemaRefs>
    <ds:schemaRef ds:uri="49ae8a1a-7369-478e-b341-c118c2029ce8"/>
    <ds:schemaRef ds:uri="69075f05-3b47-4ce3-904c-935e78ceba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9009BC8-90B2-4478-98D7-562BDD84DF79}">
  <ds:schemaRefs>
    <ds:schemaRef ds:uri="49ae8a1a-7369-478e-b341-c118c2029ce8"/>
    <ds:schemaRef ds:uri="69075f05-3b47-4ce3-904c-935e78ceba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575</Words>
  <Application>Microsoft Office PowerPoint</Application>
  <PresentationFormat>Widescreen</PresentationFormat>
  <Paragraphs>137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Karla</vt:lpstr>
      <vt:lpstr>Karla ExtraBold</vt:lpstr>
      <vt:lpstr>Karla Light</vt:lpstr>
      <vt:lpstr>Karla Medium</vt:lpstr>
      <vt:lpstr>Title Slides</vt:lpstr>
      <vt:lpstr>Campaign Orientation</vt:lpstr>
      <vt:lpstr>PowerPoint Presentation</vt:lpstr>
      <vt:lpstr>PowerPoint Presentation</vt:lpstr>
      <vt:lpstr>PowerPoint Presentation</vt:lpstr>
      <vt:lpstr>ARC OF A SUCCESSFUL CAMPAIGN</vt:lpstr>
      <vt:lpstr>Acceleration Phase </vt:lpstr>
      <vt:lpstr>Highlights</vt:lpstr>
      <vt:lpstr>MTU COMPARES FAVORABLY TO BENCHMARKS FOR READINESS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Fleming</dc:creator>
  <cp:lastModifiedBy>atbuchan</cp:lastModifiedBy>
  <cp:revision>114</cp:revision>
  <dcterms:created xsi:type="dcterms:W3CDTF">2020-10-01T16:42:30Z</dcterms:created>
  <dcterms:modified xsi:type="dcterms:W3CDTF">2023-03-23T13:03:51Z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0x01010095E05D4C7FC6444FAB709BF2D703A330</vt:lpwstr>
  </property>
  <property fmtid="{D5CDD505-2E9C-101B-9397-08002B2CF9AE}" pid="3" name="MediaServiceImageTags">
    <vt:lpwstr/>
  </property>
</Properties>
</file>