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60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12192000" cy="6858000"/>
  <p:notesSz cx="6858000" cy="9144000"/>
  <p:embeddedFontLs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Roboto" panose="02000000000000000000" pitchFamily="2" charset="0"/>
      <p:regular r:id="rId27"/>
      <p:bold r:id="rId28"/>
      <p:italic r:id="rId29"/>
      <p:boldItalic r:id="rId3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400E0A5-073A-433C-950C-4868654B763E}">
  <a:tblStyle styleId="{F400E0A5-073A-433C-950C-4868654B763E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9648D6B6-E6FC-4C70-BA69-EA5757B7E166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3" autoAdjust="0"/>
    <p:restoredTop sz="94707" autoAdjust="0"/>
  </p:normalViewPr>
  <p:slideViewPr>
    <p:cSldViewPr snapToGrid="0">
      <p:cViewPr varScale="1">
        <p:scale>
          <a:sx n="88" d="100"/>
          <a:sy n="88" d="100"/>
        </p:scale>
        <p:origin x="216" y="9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1b643643f98_0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1b643643f98_0_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1b643643f98_0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1b643643f98_0_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20f2aa6674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20f2aa6674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20f2aa6674b_0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20f2aa6674b_0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1b643643f98_0_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1b643643f98_0_1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1b643643f98_0_1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1b643643f98_0_1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1b643643f98_0_1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1b643643f98_0_1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1b643643f98_0_1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Google Shape;238;g1b643643f98_0_1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1b643643f98_0_1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1b643643f98_0_1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1b643643f98_0_1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Google Shape;250;g1b643643f98_0_1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1563bba1be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1563bba1be9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g1563bba1be9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" name="Google Shape;256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4" name="Google Shape;144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1b643643f9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1b643643f9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13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rtl="0"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1pPr>
            <a:lvl2pPr marL="914400" lvl="1" indent="-381000" rtl="0"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2pPr>
            <a:lvl3pPr marL="1371600" lvl="2" indent="-355600" rtl="0">
              <a:spcBef>
                <a:spcPts val="500"/>
              </a:spcBef>
              <a:spcAft>
                <a:spcPts val="0"/>
              </a:spcAft>
              <a:buSzPts val="2000"/>
              <a:buChar char="•"/>
              <a:defRPr/>
            </a:lvl3pPr>
            <a:lvl4pPr marL="1828800" lvl="3" indent="-342900" rtl="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rtl="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rtl="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rtl="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rtl="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rtl="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7" name="Google Shape;87;p13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6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18" Type="http://schemas.openxmlformats.org/officeDocument/2006/relationships/image" Target="../media/image34.png"/><Relationship Id="rId3" Type="http://schemas.openxmlformats.org/officeDocument/2006/relationships/image" Target="../media/image19.png"/><Relationship Id="rId7" Type="http://schemas.openxmlformats.org/officeDocument/2006/relationships/image" Target="../media/image23.jpg"/><Relationship Id="rId12" Type="http://schemas.openxmlformats.org/officeDocument/2006/relationships/image" Target="../media/image28.png"/><Relationship Id="rId17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5" Type="http://schemas.openxmlformats.org/officeDocument/2006/relationships/image" Target="../media/image31.png"/><Relationship Id="rId10" Type="http://schemas.openxmlformats.org/officeDocument/2006/relationships/image" Target="../media/image26.png"/><Relationship Id="rId19" Type="http://schemas.openxmlformats.org/officeDocument/2006/relationships/image" Target="../media/image35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Google Shape;92;p14"/>
          <p:cNvPicPr preferRelativeResize="0"/>
          <p:nvPr/>
        </p:nvPicPr>
        <p:blipFill rotWithShape="1">
          <a:blip r:embed="rId4">
            <a:alphaModFix/>
          </a:blip>
          <a:srcRect t="15250" b="354"/>
          <a:stretch/>
        </p:blipFill>
        <p:spPr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14"/>
          <p:cNvSpPr/>
          <p:nvPr/>
        </p:nvSpPr>
        <p:spPr>
          <a:xfrm>
            <a:off x="125" y="4266600"/>
            <a:ext cx="12192000" cy="25914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100000">
                <a:schemeClr val="dk1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14"/>
          <p:cNvSpPr txBox="1"/>
          <p:nvPr/>
        </p:nvSpPr>
        <p:spPr>
          <a:xfrm>
            <a:off x="313175" y="5328050"/>
            <a:ext cx="6949200" cy="144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en-US" sz="2800" b="1">
                <a:solidFill>
                  <a:srgbClr val="FFCE00"/>
                </a:solidFill>
              </a:rPr>
              <a:t>Enrollment Update</a:t>
            </a:r>
            <a:endParaRPr sz="2800" b="1">
              <a:solidFill>
                <a:srgbClr val="FFCE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en-US" sz="2000">
                <a:solidFill>
                  <a:schemeClr val="lt1"/>
                </a:solidFill>
              </a:rPr>
              <a:t>Senate/USG</a:t>
            </a:r>
            <a:endParaRPr sz="200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r>
              <a:rPr lang="en-US" sz="2000">
                <a:solidFill>
                  <a:schemeClr val="lt1"/>
                </a:solidFill>
              </a:rPr>
              <a:t>March 1, 2023</a:t>
            </a:r>
            <a:endParaRPr sz="200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5" name="Google Shape;95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920450" y="5482313"/>
            <a:ext cx="2852449" cy="945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Google Shape;168;p23" title="Chart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77633" y="203200"/>
            <a:ext cx="10436710" cy="6451599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23"/>
          <p:cNvSpPr txBox="1"/>
          <p:nvPr/>
        </p:nvSpPr>
        <p:spPr>
          <a:xfrm>
            <a:off x="4712733" y="1042500"/>
            <a:ext cx="4325100" cy="112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/>
              <a:t>This fall, non-enrolled admits enrolled at 660 different institutions vs 355 in 2017</a:t>
            </a:r>
            <a:endParaRPr sz="1900"/>
          </a:p>
        </p:txBody>
      </p:sp>
      <p:sp>
        <p:nvSpPr>
          <p:cNvPr id="170" name="Google Shape;170;p23"/>
          <p:cNvSpPr txBox="1"/>
          <p:nvPr/>
        </p:nvSpPr>
        <p:spPr>
          <a:xfrm>
            <a:off x="654800" y="129233"/>
            <a:ext cx="6582300" cy="538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/>
              <a:t>Destination institution of non-enrolled admits</a:t>
            </a:r>
            <a:endParaRPr sz="19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Google Shape;175;p24" title="Chart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1950" y="99833"/>
            <a:ext cx="10368102" cy="6409201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24"/>
          <p:cNvSpPr txBox="1"/>
          <p:nvPr/>
        </p:nvSpPr>
        <p:spPr>
          <a:xfrm>
            <a:off x="654800" y="129233"/>
            <a:ext cx="6582300" cy="538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/>
              <a:t>Destination institution of non-enrolled admits</a:t>
            </a:r>
            <a:endParaRPr sz="19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9999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82" name="Google Shape;182;p25" descr="Design Guidelines | Spotify for Developers"/>
          <p:cNvPicPr preferRelativeResize="0"/>
          <p:nvPr/>
        </p:nvPicPr>
        <p:blipFill rotWithShape="1">
          <a:blip r:embed="rId3">
            <a:alphaModFix/>
          </a:blip>
          <a:srcRect l="17870" t="20355" r="18532" b="24762"/>
          <a:stretch/>
        </p:blipFill>
        <p:spPr>
          <a:xfrm>
            <a:off x="304567" y="5796167"/>
            <a:ext cx="2131630" cy="76836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83" name="Google Shape;183;p25" descr="The YouTube logo: a history | Creative Bloq"/>
          <p:cNvPicPr preferRelativeResize="0"/>
          <p:nvPr/>
        </p:nvPicPr>
        <p:blipFill rotWithShape="1">
          <a:blip r:embed="rId4">
            <a:alphaModFix/>
          </a:blip>
          <a:srcRect t="20956" b="22752"/>
          <a:stretch/>
        </p:blipFill>
        <p:spPr>
          <a:xfrm>
            <a:off x="2858783" y="5796167"/>
            <a:ext cx="2422990" cy="768366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84" name="Google Shape;184;p25" descr="Google Ads | HostGator Support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04361" y="5796167"/>
            <a:ext cx="2426097" cy="76836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85" name="Google Shape;185;p25" descr="TikTok logo and symbol, meaning, history, PNG"/>
          <p:cNvPicPr preferRelativeResize="0"/>
          <p:nvPr/>
        </p:nvPicPr>
        <p:blipFill rotWithShape="1">
          <a:blip r:embed="rId6">
            <a:alphaModFix/>
          </a:blip>
          <a:srcRect l="22468" r="24438"/>
          <a:stretch/>
        </p:blipFill>
        <p:spPr>
          <a:xfrm>
            <a:off x="8553046" y="5216133"/>
            <a:ext cx="1142200" cy="13484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86" name="Google Shape;186;p25" descr="Facebook rebrands to Meta and adopts infinity loop logo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117834" y="5796163"/>
            <a:ext cx="1781690" cy="768366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87" name="Google Shape;187;p2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04166" y="213368"/>
            <a:ext cx="8158671" cy="1008621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88" name="Google Shape;188;p2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581829" y="1311358"/>
            <a:ext cx="3905982" cy="1232818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89" name="Google Shape;189;p25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111169" y="3419760"/>
            <a:ext cx="2378760" cy="1981106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90" name="Google Shape;190;p2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400974" y="941955"/>
            <a:ext cx="1910757" cy="2904791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91" name="Google Shape;191;p25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209903" y="3622961"/>
            <a:ext cx="2378760" cy="1981074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92" name="Google Shape;192;p25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1534609" y="1336800"/>
            <a:ext cx="1910755" cy="1592293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93" name="Google Shape;193;p25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2708355" y="2902353"/>
            <a:ext cx="1836832" cy="297118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94" name="Google Shape;194;p25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4840234" y="3816639"/>
            <a:ext cx="2156352" cy="179693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95" name="Google Shape;195;p25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4089813" y="2633545"/>
            <a:ext cx="6153413" cy="1592288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96" name="Google Shape;196;p25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9589274" y="213367"/>
            <a:ext cx="2378758" cy="475747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97" name="Google Shape;197;p25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6815892" y="834529"/>
            <a:ext cx="3080426" cy="2060038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98" name="Google Shape;198;p25"/>
          <p:cNvPicPr preferRelativeResize="0"/>
          <p:nvPr/>
        </p:nvPicPr>
        <p:blipFill rotWithShape="1">
          <a:blip r:embed="rId19">
            <a:alphaModFix/>
          </a:blip>
          <a:srcRect r="1999" b="19191"/>
          <a:stretch/>
        </p:blipFill>
        <p:spPr>
          <a:xfrm>
            <a:off x="9189556" y="3548211"/>
            <a:ext cx="2597713" cy="1232834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9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4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4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4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4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4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4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2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26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2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9999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04" name="Google Shape;204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9930" y="203200"/>
            <a:ext cx="4358467" cy="5058234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205" name="Google Shape;205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76533" y="1671734"/>
            <a:ext cx="4946998" cy="4838202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206" name="Google Shape;206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05533" y="340533"/>
            <a:ext cx="2689800" cy="22415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207" name="Google Shape;207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105533" y="2804300"/>
            <a:ext cx="2689800" cy="22415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208" name="Google Shape;208;p2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796947" y="101600"/>
            <a:ext cx="1290187" cy="4838201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209" name="Google Shape;209;p2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099167" y="4122191"/>
            <a:ext cx="5252200" cy="2530933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210" name="Google Shape;210;p2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422333" y="811200"/>
            <a:ext cx="3617233" cy="565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Google Shape;215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233" y="0"/>
            <a:ext cx="12098768" cy="610833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16" name="Google Shape;216;p27"/>
          <p:cNvCxnSpPr/>
          <p:nvPr/>
        </p:nvCxnSpPr>
        <p:spPr>
          <a:xfrm>
            <a:off x="3879967" y="1961467"/>
            <a:ext cx="1803900" cy="229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17" name="Google Shape;217;p27"/>
          <p:cNvSpPr txBox="1"/>
          <p:nvPr/>
        </p:nvSpPr>
        <p:spPr>
          <a:xfrm>
            <a:off x="2147567" y="1460400"/>
            <a:ext cx="2820300" cy="14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/>
              <a:t>We loaded ~1900 international applications two weeks ago</a:t>
            </a:r>
            <a:endParaRPr sz="1900"/>
          </a:p>
        </p:txBody>
      </p:sp>
      <p:cxnSp>
        <p:nvCxnSpPr>
          <p:cNvPr id="218" name="Google Shape;218;p27"/>
          <p:cNvCxnSpPr/>
          <p:nvPr/>
        </p:nvCxnSpPr>
        <p:spPr>
          <a:xfrm rot="10800000">
            <a:off x="6321667" y="1546133"/>
            <a:ext cx="16500" cy="18129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19" name="Google Shape;219;p27"/>
          <p:cNvSpPr txBox="1"/>
          <p:nvPr/>
        </p:nvSpPr>
        <p:spPr>
          <a:xfrm>
            <a:off x="6244533" y="1710867"/>
            <a:ext cx="4023300" cy="14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/>
              <a:t>+97% over last year</a:t>
            </a:r>
            <a:endParaRPr sz="19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/>
              <a:t>   +33% domestic</a:t>
            </a:r>
            <a:endParaRPr sz="19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/>
              <a:t>      +20% resident</a:t>
            </a:r>
            <a:endParaRPr sz="19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/>
              <a:t>      +56% non-resident domestic</a:t>
            </a:r>
            <a:endParaRPr sz="1900"/>
          </a:p>
        </p:txBody>
      </p:sp>
      <p:pic>
        <p:nvPicPr>
          <p:cNvPr id="220" name="Google Shape;220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323500" y="6155632"/>
            <a:ext cx="1611934" cy="533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Google Shape;225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0817" y="0"/>
            <a:ext cx="11935430" cy="6734920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p28"/>
          <p:cNvSpPr txBox="1"/>
          <p:nvPr/>
        </p:nvSpPr>
        <p:spPr>
          <a:xfrm>
            <a:off x="6345933" y="1084800"/>
            <a:ext cx="4023300" cy="112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/>
              <a:t>+35% over last year</a:t>
            </a:r>
            <a:endParaRPr sz="19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/>
              <a:t>    +18% resident</a:t>
            </a:r>
            <a:endParaRPr sz="19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/>
              <a:t>    +48% non-resident domestic</a:t>
            </a:r>
            <a:endParaRPr sz="1900"/>
          </a:p>
        </p:txBody>
      </p:sp>
      <p:cxnSp>
        <p:nvCxnSpPr>
          <p:cNvPr id="227" name="Google Shape;227;p28"/>
          <p:cNvCxnSpPr/>
          <p:nvPr/>
        </p:nvCxnSpPr>
        <p:spPr>
          <a:xfrm rot="10800000">
            <a:off x="6276667" y="1301000"/>
            <a:ext cx="31500" cy="10683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228" name="Google Shape;228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323500" y="6155632"/>
            <a:ext cx="1611934" cy="533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Google Shape;233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246437" cy="6926067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p29"/>
          <p:cNvSpPr txBox="1"/>
          <p:nvPr/>
        </p:nvSpPr>
        <p:spPr>
          <a:xfrm>
            <a:off x="6668733" y="4191633"/>
            <a:ext cx="48423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/>
              <a:t>Tracking with last year (and year before)</a:t>
            </a:r>
            <a:endParaRPr sz="1900"/>
          </a:p>
        </p:txBody>
      </p:sp>
      <p:pic>
        <p:nvPicPr>
          <p:cNvPr id="235" name="Google Shape;235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323500" y="6155632"/>
            <a:ext cx="1611934" cy="533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0" name="Google Shape;240;p30"/>
          <p:cNvGraphicFramePr/>
          <p:nvPr/>
        </p:nvGraphicFramePr>
        <p:xfrm>
          <a:off x="1956900" y="961663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{9648D6B6-E6FC-4C70-BA69-EA5757B7E166}</a:tableStyleId>
              </a:tblPr>
              <a:tblGrid>
                <a:gridCol w="34270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430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430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65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191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 b="1"/>
                        <a:t> State</a:t>
                      </a:r>
                      <a:endParaRPr sz="1900" b="1"/>
                    </a:p>
                  </a:txBody>
                  <a:tcPr marL="121900" marR="121900" marT="121900" marB="121900">
                    <a:solidFill>
                      <a:srgbClr val="FFCE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 b="1"/>
                        <a:t>2022</a:t>
                      </a:r>
                      <a:endParaRPr sz="1900" b="1"/>
                    </a:p>
                  </a:txBody>
                  <a:tcPr marL="121900" marR="121900" marT="121900" marB="121900">
                    <a:lnB w="6275" cap="flat" cmpd="sng">
                      <a:solidFill>
                        <a:srgbClr val="DBDBDB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CE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 b="1"/>
                        <a:t>2023</a:t>
                      </a:r>
                      <a:endParaRPr sz="1900" b="1"/>
                    </a:p>
                  </a:txBody>
                  <a:tcPr marL="121900" marR="121900" marT="121900" marB="121900">
                    <a:lnB w="6275" cap="flat" cmpd="sng">
                      <a:solidFill>
                        <a:srgbClr val="DBDBDB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CE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 b="1"/>
                        <a:t>Change</a:t>
                      </a:r>
                      <a:endParaRPr sz="1900" b="1"/>
                    </a:p>
                  </a:txBody>
                  <a:tcPr marL="121900" marR="121900" marT="121900" marB="121900">
                    <a:solidFill>
                      <a:srgbClr val="FFCE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9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/>
                        <a:t>Michigan</a:t>
                      </a:r>
                      <a:endParaRPr sz="1900"/>
                    </a:p>
                  </a:txBody>
                  <a:tcPr marL="121900" marR="121900" marT="121900" marB="12190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>
                          <a:solidFill>
                            <a:srgbClr val="141414"/>
                          </a:solidFill>
                        </a:rPr>
                        <a:t>4205</a:t>
                      </a:r>
                      <a:endParaRPr sz="1900">
                        <a:solidFill>
                          <a:srgbClr val="141414"/>
                        </a:solidFill>
                      </a:endParaRPr>
                    </a:p>
                  </a:txBody>
                  <a:tcPr marL="12700" marR="12700" marT="12700" marB="121900" anchor="b">
                    <a:lnT w="6275" cap="flat" cmpd="sng">
                      <a:solidFill>
                        <a:srgbClr val="DBDBDB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275" cap="flat" cmpd="sng">
                      <a:solidFill>
                        <a:srgbClr val="DBDBDB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>
                          <a:solidFill>
                            <a:srgbClr val="141414"/>
                          </a:solidFill>
                        </a:rPr>
                        <a:t>4941</a:t>
                      </a:r>
                      <a:endParaRPr sz="1900">
                        <a:solidFill>
                          <a:srgbClr val="141414"/>
                        </a:solidFill>
                      </a:endParaRPr>
                    </a:p>
                  </a:txBody>
                  <a:tcPr marL="12700" marR="12700" marT="12700" marB="121900" anchor="b">
                    <a:lnT w="6275" cap="flat" cmpd="sng">
                      <a:solidFill>
                        <a:srgbClr val="DBDBDB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275" cap="flat" cmpd="sng">
                      <a:solidFill>
                        <a:srgbClr val="DBDBDB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/>
                        <a:t>18%</a:t>
                      </a:r>
                      <a:endParaRPr sz="1900"/>
                    </a:p>
                  </a:txBody>
                  <a:tcPr marL="12700" marR="12700" marT="12700" marB="121900" anchor="b"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9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/>
                        <a:t>Illinois</a:t>
                      </a:r>
                      <a:endParaRPr sz="1900"/>
                    </a:p>
                  </a:txBody>
                  <a:tcPr marL="121900" marR="121900" marT="121900" marB="121900"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>
                          <a:solidFill>
                            <a:srgbClr val="141414"/>
                          </a:solidFill>
                        </a:rPr>
                        <a:t>443</a:t>
                      </a:r>
                      <a:endParaRPr sz="1900">
                        <a:solidFill>
                          <a:srgbClr val="141414"/>
                        </a:solidFill>
                      </a:endParaRPr>
                    </a:p>
                  </a:txBody>
                  <a:tcPr marL="12700" marR="12700" marT="12700" marB="121900" anchor="b">
                    <a:lnT w="6275" cap="flat" cmpd="sng">
                      <a:solidFill>
                        <a:srgbClr val="DBDBDB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275" cap="flat" cmpd="sng">
                      <a:solidFill>
                        <a:srgbClr val="DBDBDB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>
                          <a:solidFill>
                            <a:srgbClr val="141414"/>
                          </a:solidFill>
                        </a:rPr>
                        <a:t>925</a:t>
                      </a:r>
                      <a:endParaRPr sz="1900">
                        <a:solidFill>
                          <a:srgbClr val="141414"/>
                        </a:solidFill>
                      </a:endParaRPr>
                    </a:p>
                  </a:txBody>
                  <a:tcPr marL="12700" marR="12700" marT="12700" marB="121900" anchor="b">
                    <a:lnT w="6275" cap="flat" cmpd="sng">
                      <a:solidFill>
                        <a:srgbClr val="DBDBDB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275" cap="flat" cmpd="sng">
                      <a:solidFill>
                        <a:srgbClr val="DBDBDB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/>
                        <a:t>108%</a:t>
                      </a:r>
                      <a:endParaRPr sz="1900"/>
                    </a:p>
                  </a:txBody>
                  <a:tcPr marL="12700" marR="12700" marT="12700" marB="121900" anchor="b">
                    <a:solidFill>
                      <a:schemeClr val="l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9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/>
                        <a:t>Wisconsin</a:t>
                      </a:r>
                      <a:endParaRPr sz="1900"/>
                    </a:p>
                  </a:txBody>
                  <a:tcPr marL="121900" marR="121900" marT="121900" marB="12190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>
                          <a:solidFill>
                            <a:srgbClr val="141414"/>
                          </a:solidFill>
                        </a:rPr>
                        <a:t>591</a:t>
                      </a:r>
                      <a:endParaRPr sz="1900">
                        <a:solidFill>
                          <a:srgbClr val="141414"/>
                        </a:solidFill>
                      </a:endParaRPr>
                    </a:p>
                  </a:txBody>
                  <a:tcPr marL="12700" marR="12700" marT="12700" marB="121900" anchor="b">
                    <a:lnT w="6275" cap="flat" cmpd="sng">
                      <a:solidFill>
                        <a:srgbClr val="DBDBDB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275" cap="flat" cmpd="sng">
                      <a:solidFill>
                        <a:srgbClr val="DBDBDB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>
                          <a:solidFill>
                            <a:srgbClr val="141414"/>
                          </a:solidFill>
                        </a:rPr>
                        <a:t>667</a:t>
                      </a:r>
                      <a:endParaRPr sz="1900">
                        <a:solidFill>
                          <a:srgbClr val="141414"/>
                        </a:solidFill>
                      </a:endParaRPr>
                    </a:p>
                  </a:txBody>
                  <a:tcPr marL="12700" marR="12700" marT="12700" marB="121900" anchor="b">
                    <a:lnT w="6275" cap="flat" cmpd="sng">
                      <a:solidFill>
                        <a:srgbClr val="DBDBDB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275" cap="flat" cmpd="sng">
                      <a:solidFill>
                        <a:srgbClr val="DBDBDB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/>
                        <a:t>13%</a:t>
                      </a:r>
                      <a:endParaRPr sz="1900"/>
                    </a:p>
                  </a:txBody>
                  <a:tcPr marL="12700" marR="12700" marT="12700" marB="121900" anchor="b"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69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/>
                        <a:t>Minnesota</a:t>
                      </a:r>
                      <a:endParaRPr sz="1900"/>
                    </a:p>
                  </a:txBody>
                  <a:tcPr marL="121900" marR="121900" marT="121900" marB="121900"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>
                          <a:solidFill>
                            <a:srgbClr val="141414"/>
                          </a:solidFill>
                        </a:rPr>
                        <a:t>364</a:t>
                      </a:r>
                      <a:endParaRPr sz="1900">
                        <a:solidFill>
                          <a:srgbClr val="141414"/>
                        </a:solidFill>
                      </a:endParaRPr>
                    </a:p>
                  </a:txBody>
                  <a:tcPr marL="12700" marR="12700" marT="12700" marB="121900" anchor="b">
                    <a:lnT w="6275" cap="flat" cmpd="sng">
                      <a:solidFill>
                        <a:srgbClr val="DBDBDB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275" cap="flat" cmpd="sng">
                      <a:solidFill>
                        <a:srgbClr val="DBDBDB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>
                          <a:solidFill>
                            <a:srgbClr val="141414"/>
                          </a:solidFill>
                        </a:rPr>
                        <a:t>454</a:t>
                      </a:r>
                      <a:endParaRPr sz="1900">
                        <a:solidFill>
                          <a:srgbClr val="141414"/>
                        </a:solidFill>
                      </a:endParaRPr>
                    </a:p>
                  </a:txBody>
                  <a:tcPr marL="12700" marR="12700" marT="12700" marB="121900" anchor="b">
                    <a:lnT w="6275" cap="flat" cmpd="sng">
                      <a:solidFill>
                        <a:srgbClr val="DBDBDB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275" cap="flat" cmpd="sng">
                      <a:solidFill>
                        <a:srgbClr val="DBDBDB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/>
                        <a:t>25%</a:t>
                      </a:r>
                      <a:endParaRPr sz="1900"/>
                    </a:p>
                  </a:txBody>
                  <a:tcPr marL="12700" marR="12700" marT="12700" marB="121900" anchor="b">
                    <a:solidFill>
                      <a:schemeClr val="l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69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/>
                        <a:t>Texas</a:t>
                      </a:r>
                      <a:endParaRPr sz="1900"/>
                    </a:p>
                  </a:txBody>
                  <a:tcPr marL="121900" marR="121900" marT="121900" marB="12190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>
                          <a:solidFill>
                            <a:srgbClr val="141414"/>
                          </a:solidFill>
                        </a:rPr>
                        <a:t>100</a:t>
                      </a:r>
                      <a:endParaRPr sz="1900">
                        <a:solidFill>
                          <a:srgbClr val="141414"/>
                        </a:solidFill>
                      </a:endParaRPr>
                    </a:p>
                  </a:txBody>
                  <a:tcPr marL="12700" marR="12700" marT="12700" marB="121900" anchor="b">
                    <a:lnT w="6275" cap="flat" cmpd="sng">
                      <a:solidFill>
                        <a:srgbClr val="DBDBDB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275" cap="flat" cmpd="sng">
                      <a:solidFill>
                        <a:srgbClr val="DBDBDB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>
                          <a:solidFill>
                            <a:srgbClr val="141414"/>
                          </a:solidFill>
                        </a:rPr>
                        <a:t>153</a:t>
                      </a:r>
                      <a:endParaRPr sz="1900">
                        <a:solidFill>
                          <a:srgbClr val="141414"/>
                        </a:solidFill>
                      </a:endParaRPr>
                    </a:p>
                  </a:txBody>
                  <a:tcPr marL="12700" marR="12700" marT="12700" marB="121900" anchor="b">
                    <a:lnT w="6275" cap="flat" cmpd="sng">
                      <a:solidFill>
                        <a:srgbClr val="DBDBDB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275" cap="flat" cmpd="sng">
                      <a:solidFill>
                        <a:srgbClr val="DBDBDB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/>
                        <a:t>53%</a:t>
                      </a:r>
                      <a:endParaRPr sz="1900"/>
                    </a:p>
                  </a:txBody>
                  <a:tcPr marL="12700" marR="12700" marT="12700" marB="121900" anchor="b"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69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/>
                        <a:t>California</a:t>
                      </a:r>
                      <a:endParaRPr sz="1900"/>
                    </a:p>
                  </a:txBody>
                  <a:tcPr marL="121900" marR="121900" marT="121900" marB="121900"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>
                          <a:solidFill>
                            <a:srgbClr val="141414"/>
                          </a:solidFill>
                        </a:rPr>
                        <a:t>105</a:t>
                      </a:r>
                      <a:endParaRPr sz="1900">
                        <a:solidFill>
                          <a:srgbClr val="141414"/>
                        </a:solidFill>
                      </a:endParaRPr>
                    </a:p>
                  </a:txBody>
                  <a:tcPr marL="12700" marR="12700" marT="12700" marB="121900" anchor="b">
                    <a:lnT w="6275" cap="flat" cmpd="sng">
                      <a:solidFill>
                        <a:srgbClr val="DBDBDB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275" cap="flat" cmpd="sng">
                      <a:solidFill>
                        <a:srgbClr val="DBDBDB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>
                          <a:solidFill>
                            <a:srgbClr val="141414"/>
                          </a:solidFill>
                        </a:rPr>
                        <a:t>160</a:t>
                      </a:r>
                      <a:endParaRPr sz="1900">
                        <a:solidFill>
                          <a:srgbClr val="141414"/>
                        </a:solidFill>
                      </a:endParaRPr>
                    </a:p>
                  </a:txBody>
                  <a:tcPr marL="12700" marR="12700" marT="12700" marB="121900" anchor="b">
                    <a:lnT w="6275" cap="flat" cmpd="sng">
                      <a:solidFill>
                        <a:srgbClr val="DBDBDB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275" cap="flat" cmpd="sng">
                      <a:solidFill>
                        <a:srgbClr val="DBDBDB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/>
                        <a:t>52%</a:t>
                      </a:r>
                      <a:endParaRPr sz="1900"/>
                    </a:p>
                  </a:txBody>
                  <a:tcPr marL="12700" marR="12700" marT="12700" marB="121900" anchor="b">
                    <a:solidFill>
                      <a:schemeClr val="l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69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/>
                        <a:t>Colorado</a:t>
                      </a:r>
                      <a:endParaRPr sz="1900"/>
                    </a:p>
                  </a:txBody>
                  <a:tcPr marL="121900" marR="121900" marT="121900" marB="12190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>
                          <a:solidFill>
                            <a:srgbClr val="141414"/>
                          </a:solidFill>
                        </a:rPr>
                        <a:t>31</a:t>
                      </a:r>
                      <a:endParaRPr sz="1900">
                        <a:solidFill>
                          <a:srgbClr val="141414"/>
                        </a:solidFill>
                      </a:endParaRPr>
                    </a:p>
                  </a:txBody>
                  <a:tcPr marL="12700" marR="12700" marT="12700" marB="121900" anchor="b">
                    <a:lnT w="6275" cap="flat" cmpd="sng">
                      <a:solidFill>
                        <a:srgbClr val="DBDBDB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275" cap="flat" cmpd="sng">
                      <a:solidFill>
                        <a:srgbClr val="DBDBDB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>
                          <a:solidFill>
                            <a:srgbClr val="141414"/>
                          </a:solidFill>
                        </a:rPr>
                        <a:t>55</a:t>
                      </a:r>
                      <a:endParaRPr sz="1900">
                        <a:solidFill>
                          <a:srgbClr val="141414"/>
                        </a:solidFill>
                      </a:endParaRPr>
                    </a:p>
                  </a:txBody>
                  <a:tcPr marL="12700" marR="12700" marT="12700" marB="121900" anchor="b">
                    <a:lnT w="6275" cap="flat" cmpd="sng">
                      <a:solidFill>
                        <a:srgbClr val="DBDBDB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275" cap="flat" cmpd="sng">
                      <a:solidFill>
                        <a:srgbClr val="DBDBDB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/>
                        <a:t>102%</a:t>
                      </a:r>
                      <a:endParaRPr sz="1900"/>
                    </a:p>
                  </a:txBody>
                  <a:tcPr marL="12700" marR="12700" marT="12700" marB="121900" anchor="b"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69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/>
                        <a:t>All others</a:t>
                      </a:r>
                      <a:endParaRPr sz="1900"/>
                    </a:p>
                  </a:txBody>
                  <a:tcPr marL="121900" marR="121900" marT="121900" marB="121900"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>
                          <a:solidFill>
                            <a:srgbClr val="141414"/>
                          </a:solidFill>
                        </a:rPr>
                        <a:t>487</a:t>
                      </a:r>
                      <a:endParaRPr sz="1900">
                        <a:solidFill>
                          <a:srgbClr val="141414"/>
                        </a:solidFill>
                      </a:endParaRPr>
                    </a:p>
                  </a:txBody>
                  <a:tcPr marL="12700" marR="12700" marT="12700" marB="121900" anchor="b">
                    <a:lnT w="6275" cap="flat" cmpd="sng">
                      <a:solidFill>
                        <a:srgbClr val="DBDBDB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275" cap="flat" cmpd="sng">
                      <a:solidFill>
                        <a:srgbClr val="DBDBDB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>
                          <a:solidFill>
                            <a:srgbClr val="141414"/>
                          </a:solidFill>
                        </a:rPr>
                        <a:t>786</a:t>
                      </a:r>
                      <a:endParaRPr sz="1900">
                        <a:solidFill>
                          <a:srgbClr val="141414"/>
                        </a:solidFill>
                      </a:endParaRPr>
                    </a:p>
                  </a:txBody>
                  <a:tcPr marL="12700" marR="12700" marT="12700" marB="121900" anchor="b">
                    <a:lnT w="6275" cap="flat" cmpd="sng">
                      <a:solidFill>
                        <a:srgbClr val="DBDBDB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275" cap="flat" cmpd="sng">
                      <a:solidFill>
                        <a:srgbClr val="DBDBDB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/>
                        <a:t>62%</a:t>
                      </a:r>
                      <a:endParaRPr sz="1900"/>
                    </a:p>
                  </a:txBody>
                  <a:tcPr marL="12700" marR="12700" marT="12700" marB="121900" anchor="b">
                    <a:solidFill>
                      <a:schemeClr val="l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69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/>
                        <a:t>International</a:t>
                      </a:r>
                      <a:endParaRPr sz="1900"/>
                    </a:p>
                  </a:txBody>
                  <a:tcPr marL="121900" marR="121900" marT="121900" marB="12190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>
                          <a:solidFill>
                            <a:srgbClr val="141414"/>
                          </a:solidFill>
                        </a:rPr>
                        <a:t>95</a:t>
                      </a:r>
                      <a:endParaRPr sz="1900">
                        <a:solidFill>
                          <a:srgbClr val="141414"/>
                        </a:solidFill>
                      </a:endParaRPr>
                    </a:p>
                  </a:txBody>
                  <a:tcPr marL="12700" marR="12700" marT="12700" marB="121900" anchor="b">
                    <a:lnT w="6275" cap="flat" cmpd="sng">
                      <a:solidFill>
                        <a:srgbClr val="DBDBDB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>
                          <a:solidFill>
                            <a:srgbClr val="141414"/>
                          </a:solidFill>
                        </a:rPr>
                        <a:t>530</a:t>
                      </a:r>
                      <a:endParaRPr sz="1900">
                        <a:solidFill>
                          <a:srgbClr val="141414"/>
                        </a:solidFill>
                      </a:endParaRPr>
                    </a:p>
                  </a:txBody>
                  <a:tcPr marL="12700" marR="12700" marT="12700" marB="121900" anchor="b">
                    <a:lnT w="6275" cap="flat" cmpd="sng">
                      <a:solidFill>
                        <a:srgbClr val="DBDBDB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/>
                        <a:t>-</a:t>
                      </a:r>
                      <a:endParaRPr sz="1900"/>
                    </a:p>
                  </a:txBody>
                  <a:tcPr marL="12700" marR="12700" marT="12700" marB="121900" anchor="b"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241" name="Google Shape;241;p30"/>
          <p:cNvSpPr txBox="1"/>
          <p:nvPr/>
        </p:nvSpPr>
        <p:spPr>
          <a:xfrm>
            <a:off x="4788000" y="179833"/>
            <a:ext cx="2616000" cy="6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 b="1"/>
              <a:t>Admits</a:t>
            </a:r>
            <a:endParaRPr sz="2700" b="1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6" name="Google Shape;246;p31"/>
          <p:cNvGraphicFramePr/>
          <p:nvPr/>
        </p:nvGraphicFramePr>
        <p:xfrm>
          <a:off x="1876900" y="1124533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{9648D6B6-E6FC-4C70-BA69-EA5757B7E166}</a:tableStyleId>
              </a:tblPr>
              <a:tblGrid>
                <a:gridCol w="350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55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55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555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555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 b="1"/>
                        <a:t>College</a:t>
                      </a:r>
                      <a:endParaRPr sz="1900" b="1"/>
                    </a:p>
                  </a:txBody>
                  <a:tcPr marL="121900" marR="121900" marT="121900" marB="121900"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CE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 b="1"/>
                        <a:t>2022</a:t>
                      </a:r>
                      <a:endParaRPr sz="1900" b="1"/>
                    </a:p>
                  </a:txBody>
                  <a:tcPr marL="121900" marR="121900" marT="121900" marB="121900">
                    <a:lnB w="6275" cap="flat" cmpd="sng">
                      <a:solidFill>
                        <a:srgbClr val="DBDBDB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CE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 b="1"/>
                        <a:t>2023</a:t>
                      </a:r>
                      <a:endParaRPr sz="1900" b="1"/>
                    </a:p>
                  </a:txBody>
                  <a:tcPr marL="121900" marR="121900" marT="121900" marB="121900">
                    <a:lnB w="6275" cap="flat" cmpd="sng">
                      <a:solidFill>
                        <a:srgbClr val="DBDBDB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CE0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 b="1"/>
                        <a:t>Change</a:t>
                      </a:r>
                      <a:endParaRPr sz="1900" b="1"/>
                    </a:p>
                  </a:txBody>
                  <a:tcPr marL="121900" marR="121900" marT="121900" marB="121900"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CE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/>
                        <a:t>College of Business</a:t>
                      </a:r>
                      <a:endParaRPr sz="1900"/>
                    </a:p>
                  </a:txBody>
                  <a:tcPr marL="121900" marR="121900" marT="121900" marB="12190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>
                          <a:solidFill>
                            <a:srgbClr val="141414"/>
                          </a:solidFill>
                        </a:rPr>
                        <a:t>679</a:t>
                      </a:r>
                      <a:endParaRPr sz="1900">
                        <a:solidFill>
                          <a:srgbClr val="141414"/>
                        </a:solidFill>
                      </a:endParaRPr>
                    </a:p>
                  </a:txBody>
                  <a:tcPr marL="12700" marR="12700" marT="12700" marB="12190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275" cap="flat" cmpd="sng">
                      <a:solidFill>
                        <a:srgbClr val="DBDBDB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275" cap="flat" cmpd="sng">
                      <a:solidFill>
                        <a:srgbClr val="DBDBDB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>
                          <a:solidFill>
                            <a:srgbClr val="141414"/>
                          </a:solidFill>
                        </a:rPr>
                        <a:t>730</a:t>
                      </a:r>
                      <a:endParaRPr sz="1900">
                        <a:solidFill>
                          <a:srgbClr val="141414"/>
                        </a:solidFill>
                      </a:endParaRPr>
                    </a:p>
                  </a:txBody>
                  <a:tcPr marL="12700" marR="12700" marT="12700" marB="12190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275" cap="flat" cmpd="sng">
                      <a:solidFill>
                        <a:srgbClr val="DBDBDB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275" cap="flat" cmpd="sng">
                      <a:solidFill>
                        <a:srgbClr val="DBDBDB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/>
                        <a:t>51</a:t>
                      </a:r>
                      <a:endParaRPr sz="1900"/>
                    </a:p>
                  </a:txBody>
                  <a:tcPr marL="12700" marR="12700" marT="12700" marB="12190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/>
                        <a:t>8%</a:t>
                      </a:r>
                      <a:endParaRPr sz="1900"/>
                    </a:p>
                  </a:txBody>
                  <a:tcPr marL="12700" marR="12700" marT="12700" marB="12190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/>
                        <a:t>College of Computing</a:t>
                      </a:r>
                      <a:endParaRPr sz="1900"/>
                    </a:p>
                  </a:txBody>
                  <a:tcPr marL="121900" marR="121900" marT="121900" marB="12190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>
                          <a:solidFill>
                            <a:srgbClr val="141414"/>
                          </a:solidFill>
                        </a:rPr>
                        <a:t>1,022</a:t>
                      </a:r>
                      <a:endParaRPr sz="1900">
                        <a:solidFill>
                          <a:srgbClr val="141414"/>
                        </a:solidFill>
                      </a:endParaRPr>
                    </a:p>
                  </a:txBody>
                  <a:tcPr marL="12700" marR="12700" marT="12700" marB="12190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275" cap="flat" cmpd="sng">
                      <a:solidFill>
                        <a:srgbClr val="DBDBDB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275" cap="flat" cmpd="sng">
                      <a:solidFill>
                        <a:srgbClr val="DBDBDB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>
                          <a:solidFill>
                            <a:srgbClr val="141414"/>
                          </a:solidFill>
                        </a:rPr>
                        <a:t>1,541</a:t>
                      </a:r>
                      <a:endParaRPr sz="1900">
                        <a:solidFill>
                          <a:srgbClr val="141414"/>
                        </a:solidFill>
                      </a:endParaRPr>
                    </a:p>
                  </a:txBody>
                  <a:tcPr marL="12700" marR="12700" marT="12700" marB="12190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275" cap="flat" cmpd="sng">
                      <a:solidFill>
                        <a:srgbClr val="DBDBDB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275" cap="flat" cmpd="sng">
                      <a:solidFill>
                        <a:srgbClr val="DBDBDB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/>
                        <a:t>519</a:t>
                      </a:r>
                      <a:endParaRPr sz="1900"/>
                    </a:p>
                  </a:txBody>
                  <a:tcPr marL="12700" marR="12700" marT="12700" marB="12190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/>
                        <a:t>51%</a:t>
                      </a:r>
                      <a:endParaRPr sz="1900"/>
                    </a:p>
                  </a:txBody>
                  <a:tcPr marL="12700" marR="12700" marT="12700" marB="12190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/>
                        <a:t>College of Engineering</a:t>
                      </a:r>
                      <a:endParaRPr sz="1900"/>
                    </a:p>
                  </a:txBody>
                  <a:tcPr marL="121900" marR="121900" marT="121900" marB="12190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>
                          <a:solidFill>
                            <a:srgbClr val="141414"/>
                          </a:solidFill>
                        </a:rPr>
                        <a:t>3,315</a:t>
                      </a:r>
                      <a:endParaRPr sz="1900">
                        <a:solidFill>
                          <a:srgbClr val="141414"/>
                        </a:solidFill>
                      </a:endParaRPr>
                    </a:p>
                  </a:txBody>
                  <a:tcPr marL="12700" marR="12700" marT="12700" marB="12190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275" cap="flat" cmpd="sng">
                      <a:solidFill>
                        <a:srgbClr val="DBDBDB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275" cap="flat" cmpd="sng">
                      <a:solidFill>
                        <a:srgbClr val="DBDBDB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>
                          <a:solidFill>
                            <a:srgbClr val="141414"/>
                          </a:solidFill>
                        </a:rPr>
                        <a:t>3,824</a:t>
                      </a:r>
                      <a:endParaRPr sz="1900">
                        <a:solidFill>
                          <a:srgbClr val="141414"/>
                        </a:solidFill>
                      </a:endParaRPr>
                    </a:p>
                  </a:txBody>
                  <a:tcPr marL="12700" marR="12700" marT="12700" marB="12190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275" cap="flat" cmpd="sng">
                      <a:solidFill>
                        <a:srgbClr val="DBDBDB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275" cap="flat" cmpd="sng">
                      <a:solidFill>
                        <a:srgbClr val="DBDBDB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/>
                        <a:t>509</a:t>
                      </a:r>
                      <a:endParaRPr sz="1900"/>
                    </a:p>
                  </a:txBody>
                  <a:tcPr marL="12700" marR="12700" marT="12700" marB="12190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/>
                        <a:t>15%</a:t>
                      </a:r>
                      <a:endParaRPr sz="1900"/>
                    </a:p>
                  </a:txBody>
                  <a:tcPr marL="12700" marR="12700" marT="12700" marB="12190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/>
                        <a:t>College of For Res &amp; Env Sci</a:t>
                      </a:r>
                      <a:endParaRPr sz="1900"/>
                    </a:p>
                  </a:txBody>
                  <a:tcPr marL="121900" marR="121900" marT="121900" marB="12190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>
                          <a:solidFill>
                            <a:srgbClr val="141414"/>
                          </a:solidFill>
                        </a:rPr>
                        <a:t>284</a:t>
                      </a:r>
                      <a:endParaRPr sz="1900">
                        <a:solidFill>
                          <a:srgbClr val="141414"/>
                        </a:solidFill>
                      </a:endParaRPr>
                    </a:p>
                  </a:txBody>
                  <a:tcPr marL="12700" marR="12700" marT="12700" marB="12190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275" cap="flat" cmpd="sng">
                      <a:solidFill>
                        <a:srgbClr val="DBDBDB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275" cap="flat" cmpd="sng">
                      <a:solidFill>
                        <a:srgbClr val="DBDBDB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>
                          <a:solidFill>
                            <a:srgbClr val="141414"/>
                          </a:solidFill>
                        </a:rPr>
                        <a:t>348</a:t>
                      </a:r>
                      <a:endParaRPr sz="1900">
                        <a:solidFill>
                          <a:srgbClr val="141414"/>
                        </a:solidFill>
                      </a:endParaRPr>
                    </a:p>
                  </a:txBody>
                  <a:tcPr marL="12700" marR="12700" marT="12700" marB="12190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275" cap="flat" cmpd="sng">
                      <a:solidFill>
                        <a:srgbClr val="DBDBDB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275" cap="flat" cmpd="sng">
                      <a:solidFill>
                        <a:srgbClr val="DBDBDB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/>
                        <a:t>64</a:t>
                      </a:r>
                      <a:endParaRPr sz="1900"/>
                    </a:p>
                  </a:txBody>
                  <a:tcPr marL="12700" marR="12700" marT="12700" marB="12190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/>
                        <a:t>23%</a:t>
                      </a:r>
                      <a:endParaRPr sz="1900"/>
                    </a:p>
                  </a:txBody>
                  <a:tcPr marL="12700" marR="12700" marT="12700" marB="12190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/>
                        <a:t>College of Sciences &amp; Arts</a:t>
                      </a:r>
                      <a:endParaRPr sz="1900"/>
                    </a:p>
                  </a:txBody>
                  <a:tcPr marL="121900" marR="121900" marT="121900" marB="12190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>
                          <a:solidFill>
                            <a:srgbClr val="141414"/>
                          </a:solidFill>
                        </a:rPr>
                        <a:t>1,677</a:t>
                      </a:r>
                      <a:endParaRPr sz="1900">
                        <a:solidFill>
                          <a:srgbClr val="141414"/>
                        </a:solidFill>
                      </a:endParaRPr>
                    </a:p>
                  </a:txBody>
                  <a:tcPr marL="12700" marR="12700" marT="12700" marB="12190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275" cap="flat" cmpd="sng">
                      <a:solidFill>
                        <a:srgbClr val="DBDBDB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275" cap="flat" cmpd="sng">
                      <a:solidFill>
                        <a:srgbClr val="DBDBDB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>
                          <a:solidFill>
                            <a:srgbClr val="141414"/>
                          </a:solidFill>
                        </a:rPr>
                        <a:t>2,823</a:t>
                      </a:r>
                      <a:endParaRPr sz="1900">
                        <a:solidFill>
                          <a:srgbClr val="141414"/>
                        </a:solidFill>
                      </a:endParaRPr>
                    </a:p>
                  </a:txBody>
                  <a:tcPr marL="12700" marR="12700" marT="12700" marB="12190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275" cap="flat" cmpd="sng">
                      <a:solidFill>
                        <a:srgbClr val="DBDBDB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275" cap="flat" cmpd="sng">
                      <a:solidFill>
                        <a:srgbClr val="DBDBDB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/>
                        <a:t>1,146</a:t>
                      </a:r>
                      <a:endParaRPr sz="1900"/>
                    </a:p>
                  </a:txBody>
                  <a:tcPr marL="12700" marR="12700" marT="12700" marB="12190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/>
                        <a:t>68%</a:t>
                      </a:r>
                      <a:endParaRPr sz="1900"/>
                    </a:p>
                  </a:txBody>
                  <a:tcPr marL="12700" marR="12700" marT="12700" marB="12190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/>
                        <a:t>Interdisciplinary Programs</a:t>
                      </a:r>
                      <a:endParaRPr sz="1900"/>
                    </a:p>
                  </a:txBody>
                  <a:tcPr marL="121900" marR="121900" marT="121900" marB="12190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>
                          <a:solidFill>
                            <a:srgbClr val="141414"/>
                          </a:solidFill>
                        </a:rPr>
                        <a:t>90</a:t>
                      </a:r>
                      <a:endParaRPr sz="1900">
                        <a:solidFill>
                          <a:srgbClr val="141414"/>
                        </a:solidFill>
                      </a:endParaRPr>
                    </a:p>
                  </a:txBody>
                  <a:tcPr marL="12700" marR="12700" marT="12700" marB="12190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275" cap="flat" cmpd="sng">
                      <a:solidFill>
                        <a:srgbClr val="DBDBDB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275" cap="flat" cmpd="sng">
                      <a:solidFill>
                        <a:srgbClr val="666666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>
                          <a:solidFill>
                            <a:srgbClr val="141414"/>
                          </a:solidFill>
                        </a:rPr>
                        <a:t>127</a:t>
                      </a:r>
                      <a:endParaRPr sz="1900">
                        <a:solidFill>
                          <a:srgbClr val="141414"/>
                        </a:solidFill>
                      </a:endParaRPr>
                    </a:p>
                  </a:txBody>
                  <a:tcPr marL="12700" marR="12700" marT="12700" marB="12190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275" cap="flat" cmpd="sng">
                      <a:solidFill>
                        <a:srgbClr val="DBDBDB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275" cap="flat" cmpd="sng">
                      <a:solidFill>
                        <a:srgbClr val="666666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/>
                        <a:t>37</a:t>
                      </a:r>
                      <a:endParaRPr sz="1900"/>
                    </a:p>
                  </a:txBody>
                  <a:tcPr marL="12700" marR="12700" marT="12700" marB="12190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/>
                        <a:t>41%</a:t>
                      </a:r>
                      <a:endParaRPr sz="1900"/>
                    </a:p>
                  </a:txBody>
                  <a:tcPr marL="12700" marR="12700" marT="12700" marB="12190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 b="1"/>
                        <a:t>TOTAL</a:t>
                      </a:r>
                      <a:endParaRPr sz="1900" b="1"/>
                    </a:p>
                  </a:txBody>
                  <a:tcPr marL="121900" marR="121900" marT="121900" marB="12190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 b="1">
                          <a:solidFill>
                            <a:srgbClr val="141414"/>
                          </a:solidFill>
                        </a:rPr>
                        <a:t>7,067</a:t>
                      </a:r>
                      <a:endParaRPr sz="1900" b="1">
                        <a:solidFill>
                          <a:srgbClr val="141414"/>
                        </a:solidFill>
                      </a:endParaRPr>
                    </a:p>
                  </a:txBody>
                  <a:tcPr marL="12700" marR="12700" marT="12700" marB="12190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275" cap="flat" cmpd="sng">
                      <a:solidFill>
                        <a:srgbClr val="666666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 b="1">
                          <a:solidFill>
                            <a:srgbClr val="141414"/>
                          </a:solidFill>
                        </a:rPr>
                        <a:t>9,402</a:t>
                      </a:r>
                      <a:endParaRPr sz="1900" b="1">
                        <a:solidFill>
                          <a:srgbClr val="141414"/>
                        </a:solidFill>
                      </a:endParaRPr>
                    </a:p>
                  </a:txBody>
                  <a:tcPr marL="12700" marR="12700" marT="12700" marB="12190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275" cap="flat" cmpd="sng">
                      <a:solidFill>
                        <a:srgbClr val="666666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 b="1"/>
                        <a:t>2,335</a:t>
                      </a:r>
                      <a:endParaRPr sz="1900" b="1"/>
                    </a:p>
                  </a:txBody>
                  <a:tcPr marL="12700" marR="12700" marT="12700" marB="12190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 b="1"/>
                        <a:t>33%</a:t>
                      </a:r>
                      <a:endParaRPr sz="1900" b="1"/>
                    </a:p>
                  </a:txBody>
                  <a:tcPr marL="12700" marR="12700" marT="12700" marB="12190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247" name="Google Shape;247;p31"/>
          <p:cNvSpPr txBox="1"/>
          <p:nvPr/>
        </p:nvSpPr>
        <p:spPr>
          <a:xfrm>
            <a:off x="4896600" y="316000"/>
            <a:ext cx="2398800" cy="6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 b="1"/>
              <a:t>Admits</a:t>
            </a:r>
            <a:endParaRPr sz="2700" b="1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2" name="Google Shape;252;p32"/>
          <p:cNvGraphicFramePr/>
          <p:nvPr/>
        </p:nvGraphicFramePr>
        <p:xfrm>
          <a:off x="2307950" y="1488117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{9648D6B6-E6FC-4C70-BA69-EA5757B7E166}</a:tableStyleId>
              </a:tblPr>
              <a:tblGrid>
                <a:gridCol w="350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55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55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555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 b="1"/>
                    </a:p>
                  </a:txBody>
                  <a:tcPr marL="121900" marR="121900" marT="121900" marB="121900"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CE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 b="1"/>
                        <a:t>2022</a:t>
                      </a:r>
                      <a:endParaRPr sz="1900" b="1"/>
                    </a:p>
                  </a:txBody>
                  <a:tcPr marL="121900" marR="121900" marT="121900" marB="121900">
                    <a:lnB w="6275" cap="flat" cmpd="sng">
                      <a:solidFill>
                        <a:srgbClr val="DBDBDB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CE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 b="1"/>
                        <a:t>2023</a:t>
                      </a:r>
                      <a:endParaRPr sz="1900" b="1"/>
                    </a:p>
                  </a:txBody>
                  <a:tcPr marL="121900" marR="121900" marT="121900" marB="121900">
                    <a:lnB w="6275" cap="flat" cmpd="sng">
                      <a:solidFill>
                        <a:srgbClr val="DBDBDB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CE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 b="1"/>
                        <a:t>Change</a:t>
                      </a:r>
                      <a:endParaRPr sz="1900" b="1"/>
                    </a:p>
                  </a:txBody>
                  <a:tcPr marL="121900" marR="121900" marT="121900" marB="121900"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CE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/>
                        <a:t>Underrepresented </a:t>
                      </a:r>
                      <a:endParaRPr sz="1900"/>
                    </a:p>
                  </a:txBody>
                  <a:tcPr marL="121900" marR="121900" marT="121900" marB="12190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>
                          <a:solidFill>
                            <a:srgbClr val="141414"/>
                          </a:solidFill>
                        </a:rPr>
                        <a:t>1567</a:t>
                      </a:r>
                      <a:endParaRPr sz="1900">
                        <a:solidFill>
                          <a:srgbClr val="141414"/>
                        </a:solidFill>
                      </a:endParaRPr>
                    </a:p>
                  </a:txBody>
                  <a:tcPr marL="12700" marR="12700" marT="12700" marB="12190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275" cap="flat" cmpd="sng">
                      <a:solidFill>
                        <a:srgbClr val="DBDBDB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275" cap="flat" cmpd="sng">
                      <a:solidFill>
                        <a:srgbClr val="DBDBDB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>
                          <a:solidFill>
                            <a:srgbClr val="141414"/>
                          </a:solidFill>
                        </a:rPr>
                        <a:t>2316</a:t>
                      </a:r>
                      <a:endParaRPr sz="1900">
                        <a:solidFill>
                          <a:srgbClr val="141414"/>
                        </a:solidFill>
                      </a:endParaRPr>
                    </a:p>
                  </a:txBody>
                  <a:tcPr marL="12700" marR="12700" marT="12700" marB="12190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275" cap="flat" cmpd="sng">
                      <a:solidFill>
                        <a:srgbClr val="DBDBDB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275" cap="flat" cmpd="sng">
                      <a:solidFill>
                        <a:srgbClr val="DBDBDB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/>
                        <a:t>48%</a:t>
                      </a:r>
                      <a:endParaRPr sz="1900"/>
                    </a:p>
                  </a:txBody>
                  <a:tcPr marL="12700" marR="12700" marT="12700" marB="12190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/>
                        <a:t>Majority</a:t>
                      </a:r>
                      <a:endParaRPr sz="1900"/>
                    </a:p>
                  </a:txBody>
                  <a:tcPr marL="121900" marR="121900" marT="121900" marB="12190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>
                          <a:solidFill>
                            <a:srgbClr val="141414"/>
                          </a:solidFill>
                        </a:rPr>
                        <a:t>4512</a:t>
                      </a:r>
                      <a:endParaRPr sz="1900">
                        <a:solidFill>
                          <a:srgbClr val="141414"/>
                        </a:solidFill>
                      </a:endParaRPr>
                    </a:p>
                  </a:txBody>
                  <a:tcPr marL="12700" marR="12700" marT="12700" marB="12190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275" cap="flat" cmpd="sng">
                      <a:solidFill>
                        <a:srgbClr val="DBDBDB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275" cap="flat" cmpd="sng">
                      <a:solidFill>
                        <a:srgbClr val="DBDBDB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>
                          <a:solidFill>
                            <a:srgbClr val="141414"/>
                          </a:solidFill>
                        </a:rPr>
                        <a:t>5589</a:t>
                      </a:r>
                      <a:endParaRPr sz="1900">
                        <a:solidFill>
                          <a:srgbClr val="141414"/>
                        </a:solidFill>
                      </a:endParaRPr>
                    </a:p>
                  </a:txBody>
                  <a:tcPr marL="12700" marR="12700" marT="12700" marB="12190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275" cap="flat" cmpd="sng">
                      <a:solidFill>
                        <a:srgbClr val="DBDBDB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275" cap="flat" cmpd="sng">
                      <a:solidFill>
                        <a:srgbClr val="DBDBDB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/>
                        <a:t>24%</a:t>
                      </a:r>
                      <a:endParaRPr sz="1900"/>
                    </a:p>
                  </a:txBody>
                  <a:tcPr marL="12700" marR="12700" marT="12700" marB="12190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a:txBody>
                  <a:tcPr marL="121900" marR="121900" marT="121900" marB="12190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a:txBody>
                  <a:tcPr marL="12700" marR="12700" marT="12700" marB="12190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275" cap="flat" cmpd="sng">
                      <a:solidFill>
                        <a:srgbClr val="DBDBDB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275" cap="flat" cmpd="sng">
                      <a:solidFill>
                        <a:srgbClr val="DBDBDB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a:txBody>
                  <a:tcPr marL="12700" marR="12700" marT="12700" marB="12190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275" cap="flat" cmpd="sng">
                      <a:solidFill>
                        <a:srgbClr val="DBDBDB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275" cap="flat" cmpd="sng">
                      <a:solidFill>
                        <a:srgbClr val="DBDBDB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a:txBody>
                  <a:tcPr marL="12700" marR="12700" marT="12700" marB="12190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/>
                        <a:t>Female</a:t>
                      </a:r>
                      <a:endParaRPr sz="1900"/>
                    </a:p>
                  </a:txBody>
                  <a:tcPr marL="121900" marR="121900" marT="121900" marB="12190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>
                          <a:solidFill>
                            <a:srgbClr val="141414"/>
                          </a:solidFill>
                        </a:rPr>
                        <a:t>2642</a:t>
                      </a:r>
                      <a:endParaRPr sz="1900">
                        <a:solidFill>
                          <a:srgbClr val="141414"/>
                        </a:solidFill>
                      </a:endParaRPr>
                    </a:p>
                  </a:txBody>
                  <a:tcPr marL="12700" marR="12700" marT="12700" marB="12190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275" cap="flat" cmpd="sng">
                      <a:solidFill>
                        <a:srgbClr val="DBDBDB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275" cap="flat" cmpd="sng">
                      <a:solidFill>
                        <a:srgbClr val="DBDBDB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>
                          <a:solidFill>
                            <a:srgbClr val="141414"/>
                          </a:solidFill>
                        </a:rPr>
                        <a:t>3550</a:t>
                      </a:r>
                      <a:endParaRPr sz="1900">
                        <a:solidFill>
                          <a:srgbClr val="141414"/>
                        </a:solidFill>
                      </a:endParaRPr>
                    </a:p>
                  </a:txBody>
                  <a:tcPr marL="12700" marR="12700" marT="12700" marB="12190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275" cap="flat" cmpd="sng">
                      <a:solidFill>
                        <a:srgbClr val="DBDBDB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275" cap="flat" cmpd="sng">
                      <a:solidFill>
                        <a:srgbClr val="DBDBDB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/>
                        <a:t>34%</a:t>
                      </a:r>
                      <a:endParaRPr sz="1900"/>
                    </a:p>
                  </a:txBody>
                  <a:tcPr marL="12700" marR="12700" marT="12700" marB="12190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/>
                        <a:t>Male</a:t>
                      </a:r>
                      <a:endParaRPr sz="1900"/>
                    </a:p>
                  </a:txBody>
                  <a:tcPr marL="121900" marR="121900" marT="121900" marB="12190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>
                          <a:solidFill>
                            <a:srgbClr val="141414"/>
                          </a:solidFill>
                        </a:rPr>
                        <a:t>3838</a:t>
                      </a:r>
                      <a:endParaRPr sz="1900">
                        <a:solidFill>
                          <a:srgbClr val="141414"/>
                        </a:solidFill>
                      </a:endParaRPr>
                    </a:p>
                  </a:txBody>
                  <a:tcPr marL="12700" marR="12700" marT="12700" marB="12190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275" cap="flat" cmpd="sng">
                      <a:solidFill>
                        <a:srgbClr val="DBDBDB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275" cap="flat" cmpd="sng">
                      <a:solidFill>
                        <a:srgbClr val="DBDBDB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>
                          <a:solidFill>
                            <a:srgbClr val="141414"/>
                          </a:solidFill>
                        </a:rPr>
                        <a:t>5373</a:t>
                      </a:r>
                      <a:endParaRPr sz="1900">
                        <a:solidFill>
                          <a:srgbClr val="141414"/>
                        </a:solidFill>
                      </a:endParaRPr>
                    </a:p>
                  </a:txBody>
                  <a:tcPr marL="12700" marR="12700" marT="12700" marB="12190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275" cap="flat" cmpd="sng">
                      <a:solidFill>
                        <a:srgbClr val="DBDBDB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275" cap="flat" cmpd="sng">
                      <a:solidFill>
                        <a:srgbClr val="DBDBDB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/>
                        <a:t>36%</a:t>
                      </a:r>
                      <a:endParaRPr sz="1900"/>
                    </a:p>
                  </a:txBody>
                  <a:tcPr marL="12700" marR="12700" marT="12700" marB="12190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53" name="Google Shape;253;p32"/>
          <p:cNvSpPr txBox="1"/>
          <p:nvPr/>
        </p:nvSpPr>
        <p:spPr>
          <a:xfrm>
            <a:off x="4896600" y="486600"/>
            <a:ext cx="2398800" cy="6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 b="1"/>
              <a:t>Admits</a:t>
            </a:r>
            <a:endParaRPr sz="2700" b="1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5"/>
          <p:cNvSpPr/>
          <p:nvPr/>
        </p:nvSpPr>
        <p:spPr>
          <a:xfrm>
            <a:off x="0" y="0"/>
            <a:ext cx="12192000" cy="2453400"/>
          </a:xfrm>
          <a:prstGeom prst="rect">
            <a:avLst/>
          </a:prstGeom>
          <a:solidFill>
            <a:srgbClr val="FFCE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endParaRPr sz="3100" b="1">
              <a:solidFill>
                <a:schemeClr val="dk1"/>
              </a:solidFill>
            </a:endParaRPr>
          </a:p>
        </p:txBody>
      </p:sp>
      <p:pic>
        <p:nvPicPr>
          <p:cNvPr id="102" name="Google Shape;102;p15"/>
          <p:cNvPicPr preferRelativeResize="0"/>
          <p:nvPr/>
        </p:nvPicPr>
        <p:blipFill rotWithShape="1">
          <a:blip r:embed="rId3">
            <a:alphaModFix/>
          </a:blip>
          <a:srcRect t="4353" b="30283"/>
          <a:stretch/>
        </p:blipFill>
        <p:spPr>
          <a:xfrm>
            <a:off x="340388" y="2719222"/>
            <a:ext cx="2875374" cy="38987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5"/>
          <p:cNvPicPr preferRelativeResize="0"/>
          <p:nvPr/>
        </p:nvPicPr>
        <p:blipFill rotWithShape="1">
          <a:blip r:embed="rId4">
            <a:alphaModFix/>
          </a:blip>
          <a:srcRect t="4575" b="41715"/>
          <a:stretch/>
        </p:blipFill>
        <p:spPr>
          <a:xfrm>
            <a:off x="2815150" y="2959225"/>
            <a:ext cx="2875350" cy="38987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722447" y="218236"/>
            <a:ext cx="2063718" cy="417227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15"/>
          <p:cNvSpPr txBox="1"/>
          <p:nvPr/>
        </p:nvSpPr>
        <p:spPr>
          <a:xfrm>
            <a:off x="340400" y="5510425"/>
            <a:ext cx="1724100" cy="631200"/>
          </a:xfrm>
          <a:prstGeom prst="rect">
            <a:avLst/>
          </a:prstGeom>
          <a:solidFill>
            <a:srgbClr val="FFCE00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/>
              <a:t>Daniel Martinez</a:t>
            </a:r>
            <a:endParaRPr sz="11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/>
              <a:t>Class of ‘26</a:t>
            </a:r>
            <a:endParaRPr sz="9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/>
              <a:t>Civil Engineering</a:t>
            </a:r>
            <a:endParaRPr sz="900"/>
          </a:p>
        </p:txBody>
      </p:sp>
      <p:sp>
        <p:nvSpPr>
          <p:cNvPr id="106" name="Google Shape;106;p15"/>
          <p:cNvSpPr txBox="1"/>
          <p:nvPr/>
        </p:nvSpPr>
        <p:spPr>
          <a:xfrm>
            <a:off x="2815150" y="5577150"/>
            <a:ext cx="1724100" cy="631200"/>
          </a:xfrm>
          <a:prstGeom prst="rect">
            <a:avLst/>
          </a:prstGeom>
          <a:solidFill>
            <a:srgbClr val="FFCE00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>
                <a:solidFill>
                  <a:srgbClr val="111111"/>
                </a:solidFill>
              </a:rPr>
              <a:t>Abby Leagjeld</a:t>
            </a:r>
            <a:endParaRPr sz="11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/>
              <a:t>Class of ‘26</a:t>
            </a:r>
            <a:endParaRPr sz="9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/>
              <a:t>Biomedical Engineering</a:t>
            </a:r>
            <a:endParaRPr sz="900"/>
          </a:p>
        </p:txBody>
      </p:sp>
      <p:pic>
        <p:nvPicPr>
          <p:cNvPr id="107" name="Google Shape;107;p15"/>
          <p:cNvPicPr preferRelativeResize="0"/>
          <p:nvPr/>
        </p:nvPicPr>
        <p:blipFill rotWithShape="1">
          <a:blip r:embed="rId6">
            <a:alphaModFix/>
          </a:blip>
          <a:srcRect t="4737" b="22598"/>
          <a:stretch/>
        </p:blipFill>
        <p:spPr>
          <a:xfrm>
            <a:off x="4413425" y="218225"/>
            <a:ext cx="2875350" cy="3898772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15"/>
          <p:cNvSpPr txBox="1"/>
          <p:nvPr/>
        </p:nvSpPr>
        <p:spPr>
          <a:xfrm>
            <a:off x="4413425" y="3067750"/>
            <a:ext cx="1724100" cy="631200"/>
          </a:xfrm>
          <a:prstGeom prst="rect">
            <a:avLst/>
          </a:prstGeom>
          <a:solidFill>
            <a:srgbClr val="FFCE00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>
                <a:solidFill>
                  <a:srgbClr val="111111"/>
                </a:solidFill>
                <a:latin typeface="Roboto"/>
                <a:ea typeface="Roboto"/>
                <a:cs typeface="Roboto"/>
                <a:sym typeface="Roboto"/>
              </a:rPr>
              <a:t>Allison Lewis</a:t>
            </a:r>
            <a:endParaRPr sz="11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/>
              <a:t>Class of ‘26</a:t>
            </a:r>
            <a:endParaRPr sz="9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/>
              <a:t>Theatre &amp; Entertainment Tech</a:t>
            </a:r>
            <a:endParaRPr sz="900"/>
          </a:p>
        </p:txBody>
      </p:sp>
      <p:pic>
        <p:nvPicPr>
          <p:cNvPr id="109" name="Google Shape;109;p15"/>
          <p:cNvPicPr preferRelativeResize="0"/>
          <p:nvPr/>
        </p:nvPicPr>
        <p:blipFill rotWithShape="1">
          <a:blip r:embed="rId7">
            <a:alphaModFix/>
          </a:blip>
          <a:srcRect t="5052" b="26304"/>
          <a:stretch/>
        </p:blipFill>
        <p:spPr>
          <a:xfrm>
            <a:off x="6945775" y="1022150"/>
            <a:ext cx="2875350" cy="3898772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15"/>
          <p:cNvSpPr txBox="1"/>
          <p:nvPr/>
        </p:nvSpPr>
        <p:spPr>
          <a:xfrm>
            <a:off x="6945775" y="3698950"/>
            <a:ext cx="1724100" cy="631200"/>
          </a:xfrm>
          <a:prstGeom prst="rect">
            <a:avLst/>
          </a:prstGeom>
          <a:solidFill>
            <a:srgbClr val="FFCE00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>
                <a:solidFill>
                  <a:srgbClr val="111111"/>
                </a:solidFill>
              </a:rPr>
              <a:t>Micaela Geborkoff</a:t>
            </a:r>
            <a:endParaRPr sz="11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/>
              <a:t>Class of ‘26</a:t>
            </a:r>
            <a:endParaRPr sz="9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/>
              <a:t>Medical Lab Science</a:t>
            </a:r>
            <a:endParaRPr sz="900"/>
          </a:p>
        </p:txBody>
      </p:sp>
      <p:pic>
        <p:nvPicPr>
          <p:cNvPr id="111" name="Google Shape;111;p15"/>
          <p:cNvPicPr preferRelativeResize="0"/>
          <p:nvPr/>
        </p:nvPicPr>
        <p:blipFill rotWithShape="1">
          <a:blip r:embed="rId8">
            <a:alphaModFix/>
          </a:blip>
          <a:srcRect t="4825" b="26525"/>
          <a:stretch/>
        </p:blipFill>
        <p:spPr>
          <a:xfrm>
            <a:off x="9167125" y="2453400"/>
            <a:ext cx="2875350" cy="3898772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15"/>
          <p:cNvSpPr txBox="1"/>
          <p:nvPr/>
        </p:nvSpPr>
        <p:spPr>
          <a:xfrm>
            <a:off x="9167125" y="5192325"/>
            <a:ext cx="1724100" cy="631200"/>
          </a:xfrm>
          <a:prstGeom prst="rect">
            <a:avLst/>
          </a:prstGeom>
          <a:solidFill>
            <a:srgbClr val="FFCE00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>
                <a:solidFill>
                  <a:srgbClr val="111111"/>
                </a:solidFill>
              </a:rPr>
              <a:t>Bryan Zhang</a:t>
            </a:r>
            <a:endParaRPr sz="11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/>
              <a:t>Class of ‘26</a:t>
            </a:r>
            <a:endParaRPr sz="9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/>
              <a:t>Electrical Engineering</a:t>
            </a:r>
            <a:endParaRPr sz="900"/>
          </a:p>
        </p:txBody>
      </p:sp>
      <p:sp>
        <p:nvSpPr>
          <p:cNvPr id="113" name="Google Shape;113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33"/>
          <p:cNvSpPr txBox="1"/>
          <p:nvPr/>
        </p:nvSpPr>
        <p:spPr>
          <a:xfrm>
            <a:off x="4912567" y="1147666"/>
            <a:ext cx="236686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THANK YOU</a:t>
            </a:r>
            <a:endParaRPr/>
          </a:p>
        </p:txBody>
      </p:sp>
      <p:sp>
        <p:nvSpPr>
          <p:cNvPr id="259" name="Google Shape;259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  <p:pic>
        <p:nvPicPr>
          <p:cNvPr id="120" name="Google Shape;120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13525" y="101550"/>
            <a:ext cx="9164949" cy="665489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6" name="Google Shape;126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48062" y="126625"/>
            <a:ext cx="9095875" cy="660475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27" name="Google Shape;127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3" name="Google Shape;133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83550" y="152400"/>
            <a:ext cx="9024910" cy="6553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34" name="Google Shape;13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40" name="Google Shape;140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48062" y="126625"/>
            <a:ext cx="9095875" cy="660475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41" name="Google Shape;141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  <p:pic>
        <p:nvPicPr>
          <p:cNvPr id="148" name="Google Shape;148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11500" y="100075"/>
            <a:ext cx="9169008" cy="6657851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54" name="Google Shape;154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41065" y="924199"/>
            <a:ext cx="8929661" cy="546425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55" name="Google Shape;155;p21"/>
          <p:cNvSpPr txBox="1">
            <a:spLocks noGrp="1"/>
          </p:cNvSpPr>
          <p:nvPr>
            <p:ph type="title"/>
          </p:nvPr>
        </p:nvSpPr>
        <p:spPr>
          <a:xfrm>
            <a:off x="3490022" y="413010"/>
            <a:ext cx="5211900" cy="3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US" sz="2000">
                <a:latin typeface="Arial"/>
                <a:ea typeface="Arial"/>
                <a:cs typeface="Arial"/>
                <a:sym typeface="Arial"/>
              </a:rPr>
              <a:t>Enrolled First Year Undergraduate Students by State</a:t>
            </a:r>
            <a:endParaRPr/>
          </a:p>
        </p:txBody>
      </p:sp>
      <p:pic>
        <p:nvPicPr>
          <p:cNvPr id="156" name="Google Shape;156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4800" y="4335175"/>
            <a:ext cx="1572400" cy="2053276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57" name="Google Shape;157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2"/>
          <p:cNvSpPr txBox="1"/>
          <p:nvPr/>
        </p:nvSpPr>
        <p:spPr>
          <a:xfrm>
            <a:off x="3486798" y="714367"/>
            <a:ext cx="5218500" cy="661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 b="1"/>
              <a:t>Spring Registrations</a:t>
            </a:r>
            <a:endParaRPr sz="2700" b="1"/>
          </a:p>
        </p:txBody>
      </p:sp>
      <p:graphicFrame>
        <p:nvGraphicFramePr>
          <p:cNvPr id="163" name="Google Shape;163;p22"/>
          <p:cNvGraphicFramePr/>
          <p:nvPr/>
        </p:nvGraphicFramePr>
        <p:xfrm>
          <a:off x="1143317" y="18395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{F400E0A5-073A-433C-950C-4868654B763E}</a:tableStyleId>
              </a:tblPr>
              <a:tblGrid>
                <a:gridCol w="16830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48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481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323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9937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0857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 b="1"/>
                        <a:t>As of 1/19/23</a:t>
                      </a:r>
                      <a:endParaRPr sz="1900" b="1"/>
                    </a:p>
                  </a:txBody>
                  <a:tcPr marL="121900" marR="121900" marT="121900" marB="121900" anchor="b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CE00"/>
                    </a:solidFill>
                  </a:tcPr>
                </a:tc>
                <a:tc>
                  <a:txBody>
                    <a:bodyPr/>
                    <a:lstStyle/>
                    <a:p>
                      <a:pPr marL="63500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 b="1"/>
                        <a:t>2022</a:t>
                      </a:r>
                      <a:endParaRPr sz="1900" b="1"/>
                    </a:p>
                  </a:txBody>
                  <a:tcPr marL="121900" marR="121900" marT="121900" marB="121900" anchor="b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CE00"/>
                    </a:solidFill>
                  </a:tcPr>
                </a:tc>
                <a:tc>
                  <a:txBody>
                    <a:bodyPr/>
                    <a:lstStyle/>
                    <a:p>
                      <a:pPr marL="63500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 b="1"/>
                        <a:t>2023</a:t>
                      </a:r>
                      <a:endParaRPr sz="1900" b="1"/>
                    </a:p>
                  </a:txBody>
                  <a:tcPr marL="121900" marR="121900" marT="121900" marB="121900" anchor="b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CE00"/>
                    </a:solidFill>
                  </a:tcPr>
                </a:tc>
                <a:tc>
                  <a:txBody>
                    <a:bodyPr/>
                    <a:lstStyle/>
                    <a:p>
                      <a:pPr marL="63500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 b="1"/>
                        <a:t>Change</a:t>
                      </a:r>
                      <a:endParaRPr sz="1900" b="1"/>
                    </a:p>
                  </a:txBody>
                  <a:tcPr marL="121900" marR="121900" marT="121900" marB="121900" anchor="b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CE00"/>
                    </a:solidFill>
                  </a:tcPr>
                </a:tc>
                <a:tc>
                  <a:txBody>
                    <a:bodyPr/>
                    <a:lstStyle/>
                    <a:p>
                      <a:pPr marL="63500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 b="1"/>
                        <a:t>(Fall 21 to Fall 22 differential reminder)</a:t>
                      </a:r>
                      <a:endParaRPr sz="1900" b="1"/>
                    </a:p>
                  </a:txBody>
                  <a:tcPr marL="121900" marR="121900" marT="121900" marB="121900" anchor="b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CE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82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/>
                        <a:t>UG</a:t>
                      </a:r>
                      <a:endParaRPr sz="1900"/>
                    </a:p>
                  </a:txBody>
                  <a:tcPr marL="121900" marR="121900" marT="121900" marB="121900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63500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/>
                        <a:t>5,307</a:t>
                      </a:r>
                      <a:endParaRPr sz="1700"/>
                    </a:p>
                  </a:txBody>
                  <a:tcPr marL="121900" marR="121900" marT="121900" marB="121900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63500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/>
                        <a:t>5,322</a:t>
                      </a:r>
                      <a:endParaRPr sz="1700"/>
                    </a:p>
                  </a:txBody>
                  <a:tcPr marL="121900" marR="121900" marT="121900" marB="121900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63500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/>
                        <a:t>15/.3%</a:t>
                      </a:r>
                      <a:endParaRPr sz="1700"/>
                    </a:p>
                  </a:txBody>
                  <a:tcPr marL="121900" marR="121900" marT="121900" marB="121900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63500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/>
                        <a:t>-68/-1.2%</a:t>
                      </a:r>
                      <a:endParaRPr sz="1700"/>
                    </a:p>
                  </a:txBody>
                  <a:tcPr marL="121900" marR="121900" marT="121900" marB="121900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82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/>
                        <a:t>Grad</a:t>
                      </a:r>
                      <a:endParaRPr sz="1900"/>
                    </a:p>
                  </a:txBody>
                  <a:tcPr marL="121900" marR="121900" marT="121900" marB="121900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63500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/>
                        <a:t>1,176</a:t>
                      </a:r>
                      <a:endParaRPr sz="1700"/>
                    </a:p>
                  </a:txBody>
                  <a:tcPr marL="121900" marR="121900" marT="121900" marB="121900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63500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/>
                        <a:t>1,359</a:t>
                      </a:r>
                      <a:endParaRPr sz="1700"/>
                    </a:p>
                  </a:txBody>
                  <a:tcPr marL="121900" marR="121900" marT="121900" marB="121900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63500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/>
                        <a:t>183/15.6%</a:t>
                      </a:r>
                      <a:endParaRPr sz="1700"/>
                    </a:p>
                  </a:txBody>
                  <a:tcPr marL="121900" marR="121900" marT="121900" marB="121900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63500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/>
                        <a:t>133/10.8%</a:t>
                      </a:r>
                      <a:endParaRPr sz="1700"/>
                    </a:p>
                  </a:txBody>
                  <a:tcPr marL="121900" marR="121900" marT="121900" marB="121900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82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 b="1"/>
                        <a:t>Total</a:t>
                      </a:r>
                      <a:endParaRPr sz="1900" b="1"/>
                    </a:p>
                  </a:txBody>
                  <a:tcPr marL="121900" marR="121900" marT="121900" marB="121900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63500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 b="1"/>
                        <a:t>6,483</a:t>
                      </a:r>
                      <a:endParaRPr sz="1700" b="1"/>
                    </a:p>
                  </a:txBody>
                  <a:tcPr marL="121900" marR="121900" marT="121900" marB="121900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63500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 b="1"/>
                        <a:t>6,681</a:t>
                      </a:r>
                      <a:endParaRPr sz="1700" b="1"/>
                    </a:p>
                  </a:txBody>
                  <a:tcPr marL="121900" marR="121900" marT="121900" marB="121900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63500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 b="1"/>
                        <a:t>198/3.1%</a:t>
                      </a:r>
                      <a:endParaRPr sz="1700" b="1"/>
                    </a:p>
                  </a:txBody>
                  <a:tcPr marL="121900" marR="121900" marT="121900" marB="121900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63500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 b="1"/>
                        <a:t>65/0.9%</a:t>
                      </a:r>
                      <a:endParaRPr sz="1700" b="1"/>
                    </a:p>
                  </a:txBody>
                  <a:tcPr marL="121900" marR="121900" marT="121900" marB="121900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333</Words>
  <Application>Microsoft Office PowerPoint</Application>
  <PresentationFormat>Widescreen</PresentationFormat>
  <Paragraphs>163</Paragraphs>
  <Slides>20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Roboto</vt:lpstr>
      <vt:lpstr>Calibri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Enrolled First Year Undergraduate Students by State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atbuchan</cp:lastModifiedBy>
  <cp:revision>1</cp:revision>
  <dcterms:modified xsi:type="dcterms:W3CDTF">2023-02-24T20:24:49Z</dcterms:modified>
</cp:coreProperties>
</file>