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0" r:id="rId4"/>
  </p:sldMasterIdLst>
  <p:notesMasterIdLst>
    <p:notesMasterId r:id="rId25"/>
  </p:notesMasterIdLst>
  <p:sldIdLst>
    <p:sldId id="544" r:id="rId5"/>
    <p:sldId id="545" r:id="rId6"/>
    <p:sldId id="564" r:id="rId7"/>
    <p:sldId id="540" r:id="rId8"/>
    <p:sldId id="546" r:id="rId9"/>
    <p:sldId id="547" r:id="rId10"/>
    <p:sldId id="566" r:id="rId11"/>
    <p:sldId id="548" r:id="rId12"/>
    <p:sldId id="563" r:id="rId13"/>
    <p:sldId id="551" r:id="rId14"/>
    <p:sldId id="552" r:id="rId15"/>
    <p:sldId id="553" r:id="rId16"/>
    <p:sldId id="554" r:id="rId17"/>
    <p:sldId id="550" r:id="rId18"/>
    <p:sldId id="561" r:id="rId19"/>
    <p:sldId id="568" r:id="rId20"/>
    <p:sldId id="549" r:id="rId21"/>
    <p:sldId id="565" r:id="rId22"/>
    <p:sldId id="556" r:id="rId23"/>
    <p:sldId id="555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7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5" autoAdjust="0"/>
    <p:restoredTop sz="94660"/>
  </p:normalViewPr>
  <p:slideViewPr>
    <p:cSldViewPr snapToGrid="0" snapToObjects="1">
      <p:cViewPr varScale="1">
        <p:scale>
          <a:sx n="207" d="100"/>
          <a:sy n="207" d="100"/>
        </p:scale>
        <p:origin x="75" y="16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72CEC-2599-424D-8947-3F19307FAF75}" type="datetimeFigureOut">
              <a:rPr lang="en-US" smtClean="0"/>
              <a:t>11/29/17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F8020-366B-4A9F-B203-A838F789C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07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179199" y="3254043"/>
            <a:ext cx="6785602" cy="925951"/>
            <a:chOff x="0" y="5586413"/>
            <a:chExt cx="9144000" cy="124777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0" y="6064251"/>
              <a:ext cx="1622425" cy="769938"/>
            </a:xfrm>
            <a:custGeom>
              <a:avLst/>
              <a:gdLst>
                <a:gd name="T0" fmla="*/ 0 w 1022"/>
                <a:gd name="T1" fmla="*/ 0 h 485"/>
                <a:gd name="T2" fmla="*/ 143 w 1022"/>
                <a:gd name="T3" fmla="*/ 122 h 485"/>
                <a:gd name="T4" fmla="*/ 284 w 1022"/>
                <a:gd name="T5" fmla="*/ 244 h 485"/>
                <a:gd name="T6" fmla="*/ 143 w 1022"/>
                <a:gd name="T7" fmla="*/ 365 h 485"/>
                <a:gd name="T8" fmla="*/ 0 w 1022"/>
                <a:gd name="T9" fmla="*/ 485 h 485"/>
                <a:gd name="T10" fmla="*/ 0 w 1022"/>
                <a:gd name="T11" fmla="*/ 485 h 485"/>
                <a:gd name="T12" fmla="*/ 1022 w 1022"/>
                <a:gd name="T13" fmla="*/ 485 h 485"/>
                <a:gd name="T14" fmla="*/ 1022 w 1022"/>
                <a:gd name="T15" fmla="*/ 0 h 485"/>
                <a:gd name="T16" fmla="*/ 0 w 1022"/>
                <a:gd name="T17" fmla="*/ 0 h 485"/>
                <a:gd name="T18" fmla="*/ 0 w 1022"/>
                <a:gd name="T19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2" h="485">
                  <a:moveTo>
                    <a:pt x="0" y="0"/>
                  </a:moveTo>
                  <a:lnTo>
                    <a:pt x="143" y="122"/>
                  </a:lnTo>
                  <a:lnTo>
                    <a:pt x="284" y="244"/>
                  </a:lnTo>
                  <a:lnTo>
                    <a:pt x="143" y="365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1022" y="485"/>
                  </a:lnTo>
                  <a:lnTo>
                    <a:pt x="102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5D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750888" y="5649913"/>
              <a:ext cx="871538" cy="1184275"/>
            </a:xfrm>
            <a:custGeom>
              <a:avLst/>
              <a:gdLst>
                <a:gd name="T0" fmla="*/ 549 w 549"/>
                <a:gd name="T1" fmla="*/ 746 h 746"/>
                <a:gd name="T2" fmla="*/ 0 w 549"/>
                <a:gd name="T3" fmla="*/ 485 h 746"/>
                <a:gd name="T4" fmla="*/ 0 w 549"/>
                <a:gd name="T5" fmla="*/ 0 h 746"/>
                <a:gd name="T6" fmla="*/ 549 w 549"/>
                <a:gd name="T7" fmla="*/ 261 h 746"/>
                <a:gd name="T8" fmla="*/ 549 w 549"/>
                <a:gd name="T9" fmla="*/ 746 h 746"/>
                <a:gd name="T10" fmla="*/ 549 w 549"/>
                <a:gd name="T11" fmla="*/ 74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746">
                  <a:moveTo>
                    <a:pt x="549" y="746"/>
                  </a:moveTo>
                  <a:lnTo>
                    <a:pt x="0" y="485"/>
                  </a:lnTo>
                  <a:lnTo>
                    <a:pt x="0" y="0"/>
                  </a:lnTo>
                  <a:lnTo>
                    <a:pt x="549" y="261"/>
                  </a:lnTo>
                  <a:lnTo>
                    <a:pt x="549" y="746"/>
                  </a:lnTo>
                  <a:lnTo>
                    <a:pt x="549" y="746"/>
                  </a:lnTo>
                  <a:close/>
                </a:path>
              </a:pathLst>
            </a:custGeom>
            <a:solidFill>
              <a:srgbClr val="4435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7521575" y="6059488"/>
              <a:ext cx="1622425" cy="771525"/>
            </a:xfrm>
            <a:custGeom>
              <a:avLst/>
              <a:gdLst>
                <a:gd name="T0" fmla="*/ 1022 w 1022"/>
                <a:gd name="T1" fmla="*/ 0 h 486"/>
                <a:gd name="T2" fmla="*/ 879 w 1022"/>
                <a:gd name="T3" fmla="*/ 122 h 486"/>
                <a:gd name="T4" fmla="*/ 738 w 1022"/>
                <a:gd name="T5" fmla="*/ 243 h 486"/>
                <a:gd name="T6" fmla="*/ 879 w 1022"/>
                <a:gd name="T7" fmla="*/ 364 h 486"/>
                <a:gd name="T8" fmla="*/ 1022 w 1022"/>
                <a:gd name="T9" fmla="*/ 486 h 486"/>
                <a:gd name="T10" fmla="*/ 1022 w 1022"/>
                <a:gd name="T11" fmla="*/ 486 h 486"/>
                <a:gd name="T12" fmla="*/ 0 w 1022"/>
                <a:gd name="T13" fmla="*/ 486 h 486"/>
                <a:gd name="T14" fmla="*/ 0 w 1022"/>
                <a:gd name="T15" fmla="*/ 0 h 486"/>
                <a:gd name="T16" fmla="*/ 1022 w 1022"/>
                <a:gd name="T17" fmla="*/ 0 h 486"/>
                <a:gd name="T18" fmla="*/ 1022 w 1022"/>
                <a:gd name="T19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2" h="486">
                  <a:moveTo>
                    <a:pt x="1022" y="0"/>
                  </a:moveTo>
                  <a:lnTo>
                    <a:pt x="879" y="122"/>
                  </a:lnTo>
                  <a:lnTo>
                    <a:pt x="738" y="243"/>
                  </a:lnTo>
                  <a:lnTo>
                    <a:pt x="879" y="364"/>
                  </a:lnTo>
                  <a:lnTo>
                    <a:pt x="1022" y="486"/>
                  </a:lnTo>
                  <a:lnTo>
                    <a:pt x="1022" y="486"/>
                  </a:lnTo>
                  <a:lnTo>
                    <a:pt x="0" y="486"/>
                  </a:lnTo>
                  <a:lnTo>
                    <a:pt x="0" y="0"/>
                  </a:lnTo>
                  <a:lnTo>
                    <a:pt x="1022" y="0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705D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7521575" y="5648326"/>
              <a:ext cx="871538" cy="1184275"/>
            </a:xfrm>
            <a:custGeom>
              <a:avLst/>
              <a:gdLst>
                <a:gd name="T0" fmla="*/ 0 w 549"/>
                <a:gd name="T1" fmla="*/ 746 h 746"/>
                <a:gd name="T2" fmla="*/ 549 w 549"/>
                <a:gd name="T3" fmla="*/ 485 h 746"/>
                <a:gd name="T4" fmla="*/ 549 w 549"/>
                <a:gd name="T5" fmla="*/ 0 h 746"/>
                <a:gd name="T6" fmla="*/ 0 w 549"/>
                <a:gd name="T7" fmla="*/ 260 h 746"/>
                <a:gd name="T8" fmla="*/ 0 w 549"/>
                <a:gd name="T9" fmla="*/ 746 h 746"/>
                <a:gd name="T10" fmla="*/ 0 w 549"/>
                <a:gd name="T11" fmla="*/ 74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746">
                  <a:moveTo>
                    <a:pt x="0" y="746"/>
                  </a:moveTo>
                  <a:lnTo>
                    <a:pt x="549" y="485"/>
                  </a:lnTo>
                  <a:lnTo>
                    <a:pt x="549" y="0"/>
                  </a:lnTo>
                  <a:lnTo>
                    <a:pt x="0" y="260"/>
                  </a:lnTo>
                  <a:lnTo>
                    <a:pt x="0" y="746"/>
                  </a:lnTo>
                  <a:lnTo>
                    <a:pt x="0" y="746"/>
                  </a:lnTo>
                  <a:close/>
                </a:path>
              </a:pathLst>
            </a:custGeom>
            <a:solidFill>
              <a:srgbClr val="4435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750888" y="5586413"/>
              <a:ext cx="7642225" cy="831850"/>
            </a:xfrm>
            <a:custGeom>
              <a:avLst/>
              <a:gdLst>
                <a:gd name="T0" fmla="*/ 4814 w 4814"/>
                <a:gd name="T1" fmla="*/ 524 h 524"/>
                <a:gd name="T2" fmla="*/ 0 w 4814"/>
                <a:gd name="T3" fmla="*/ 524 h 524"/>
                <a:gd name="T4" fmla="*/ 0 w 4814"/>
                <a:gd name="T5" fmla="*/ 0 h 524"/>
                <a:gd name="T6" fmla="*/ 4814 w 4814"/>
                <a:gd name="T7" fmla="*/ 0 h 524"/>
                <a:gd name="T8" fmla="*/ 4814 w 4814"/>
                <a:gd name="T9" fmla="*/ 524 h 524"/>
                <a:gd name="T10" fmla="*/ 4814 w 4814"/>
                <a:gd name="T1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4" h="524">
                  <a:moveTo>
                    <a:pt x="4814" y="524"/>
                  </a:moveTo>
                  <a:lnTo>
                    <a:pt x="0" y="524"/>
                  </a:lnTo>
                  <a:lnTo>
                    <a:pt x="0" y="0"/>
                  </a:lnTo>
                  <a:lnTo>
                    <a:pt x="4814" y="0"/>
                  </a:lnTo>
                  <a:lnTo>
                    <a:pt x="4814" y="524"/>
                  </a:lnTo>
                  <a:lnTo>
                    <a:pt x="4814" y="524"/>
                  </a:lnTo>
                  <a:close/>
                </a:path>
              </a:pathLst>
            </a:custGeom>
            <a:solidFill>
              <a:srgbClr val="8672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71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52814" r="49428" b="31082"/>
          <a:stretch/>
        </p:blipFill>
        <p:spPr>
          <a:xfrm>
            <a:off x="3340359" y="3731261"/>
            <a:ext cx="1188968" cy="96994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48830" b="48398"/>
          <a:stretch/>
        </p:blipFill>
        <p:spPr>
          <a:xfrm>
            <a:off x="0" y="627534"/>
            <a:ext cx="3633850" cy="35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5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3075778"/>
            <a:ext cx="9144000" cy="2067722"/>
          </a:xfrm>
          <a:prstGeom prst="rect">
            <a:avLst/>
          </a:prstGeom>
          <a:solidFill>
            <a:srgbClr val="86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6" r="78442"/>
          <a:stretch/>
        </p:blipFill>
        <p:spPr>
          <a:xfrm>
            <a:off x="467544" y="1461519"/>
            <a:ext cx="1768760" cy="16142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5" t="88485" r="13118"/>
          <a:stretch/>
        </p:blipFill>
        <p:spPr>
          <a:xfrm>
            <a:off x="6804248" y="2286069"/>
            <a:ext cx="2066307" cy="789709"/>
          </a:xfrm>
          <a:prstGeom prst="rect">
            <a:avLst/>
          </a:prstGeom>
        </p:spPr>
      </p:pic>
      <p:cxnSp>
        <p:nvCxnSpPr>
          <p:cNvPr id="5" name="직선 연결선 4"/>
          <p:cNvCxnSpPr/>
          <p:nvPr userDrawn="1"/>
        </p:nvCxnSpPr>
        <p:spPr>
          <a:xfrm>
            <a:off x="0" y="317060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7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987574"/>
            <a:ext cx="9144000" cy="415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0" y="87652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25" y="4482184"/>
            <a:ext cx="1877120" cy="3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9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2900045" y="836121"/>
            <a:ext cx="3343910" cy="2043218"/>
            <a:chOff x="900113" y="98265"/>
            <a:chExt cx="7370763" cy="4503738"/>
          </a:xfrm>
        </p:grpSpPr>
        <p:sp>
          <p:nvSpPr>
            <p:cNvPr id="3" name="Freeform 5"/>
            <p:cNvSpPr>
              <a:spLocks/>
            </p:cNvSpPr>
            <p:nvPr userDrawn="1"/>
          </p:nvSpPr>
          <p:spPr bwMode="auto">
            <a:xfrm>
              <a:off x="900113" y="98265"/>
              <a:ext cx="7370763" cy="4503738"/>
            </a:xfrm>
            <a:custGeom>
              <a:avLst/>
              <a:gdLst>
                <a:gd name="T0" fmla="*/ 4642 w 4643"/>
                <a:gd name="T1" fmla="*/ 2261 h 2837"/>
                <a:gd name="T2" fmla="*/ 4631 w 4643"/>
                <a:gd name="T3" fmla="*/ 2084 h 2837"/>
                <a:gd name="T4" fmla="*/ 4607 w 4643"/>
                <a:gd name="T5" fmla="*/ 1911 h 2837"/>
                <a:gd name="T6" fmla="*/ 4571 w 4643"/>
                <a:gd name="T7" fmla="*/ 1741 h 2837"/>
                <a:gd name="T8" fmla="*/ 4521 w 4643"/>
                <a:gd name="T9" fmla="*/ 1577 h 2837"/>
                <a:gd name="T10" fmla="*/ 4461 w 4643"/>
                <a:gd name="T11" fmla="*/ 1418 h 2837"/>
                <a:gd name="T12" fmla="*/ 4390 w 4643"/>
                <a:gd name="T13" fmla="*/ 1265 h 2837"/>
                <a:gd name="T14" fmla="*/ 4307 w 4643"/>
                <a:gd name="T15" fmla="*/ 1117 h 2837"/>
                <a:gd name="T16" fmla="*/ 4215 w 4643"/>
                <a:gd name="T17" fmla="*/ 978 h 2837"/>
                <a:gd name="T18" fmla="*/ 4113 w 4643"/>
                <a:gd name="T19" fmla="*/ 844 h 2837"/>
                <a:gd name="T20" fmla="*/ 4003 w 4643"/>
                <a:gd name="T21" fmla="*/ 719 h 2837"/>
                <a:gd name="T22" fmla="*/ 3883 w 4643"/>
                <a:gd name="T23" fmla="*/ 603 h 2837"/>
                <a:gd name="T24" fmla="*/ 3755 w 4643"/>
                <a:gd name="T25" fmla="*/ 495 h 2837"/>
                <a:gd name="T26" fmla="*/ 3619 w 4643"/>
                <a:gd name="T27" fmla="*/ 397 h 2837"/>
                <a:gd name="T28" fmla="*/ 3477 w 4643"/>
                <a:gd name="T29" fmla="*/ 308 h 2837"/>
                <a:gd name="T30" fmla="*/ 3328 w 4643"/>
                <a:gd name="T31" fmla="*/ 229 h 2837"/>
                <a:gd name="T32" fmla="*/ 3173 w 4643"/>
                <a:gd name="T33" fmla="*/ 161 h 2837"/>
                <a:gd name="T34" fmla="*/ 3011 w 4643"/>
                <a:gd name="T35" fmla="*/ 104 h 2837"/>
                <a:gd name="T36" fmla="*/ 2846 w 4643"/>
                <a:gd name="T37" fmla="*/ 59 h 2837"/>
                <a:gd name="T38" fmla="*/ 2675 w 4643"/>
                <a:gd name="T39" fmla="*/ 27 h 2837"/>
                <a:gd name="T40" fmla="*/ 2500 w 4643"/>
                <a:gd name="T41" fmla="*/ 7 h 2837"/>
                <a:gd name="T42" fmla="*/ 2321 w 4643"/>
                <a:gd name="T43" fmla="*/ 0 h 2837"/>
                <a:gd name="T44" fmla="*/ 2202 w 4643"/>
                <a:gd name="T45" fmla="*/ 4 h 2837"/>
                <a:gd name="T46" fmla="*/ 2026 w 4643"/>
                <a:gd name="T47" fmla="*/ 18 h 2837"/>
                <a:gd name="T48" fmla="*/ 1854 w 4643"/>
                <a:gd name="T49" fmla="*/ 47 h 2837"/>
                <a:gd name="T50" fmla="*/ 1686 w 4643"/>
                <a:gd name="T51" fmla="*/ 89 h 2837"/>
                <a:gd name="T52" fmla="*/ 1522 w 4643"/>
                <a:gd name="T53" fmla="*/ 141 h 2837"/>
                <a:gd name="T54" fmla="*/ 1366 w 4643"/>
                <a:gd name="T55" fmla="*/ 205 h 2837"/>
                <a:gd name="T56" fmla="*/ 1214 w 4643"/>
                <a:gd name="T57" fmla="*/ 280 h 2837"/>
                <a:gd name="T58" fmla="*/ 1070 w 4643"/>
                <a:gd name="T59" fmla="*/ 366 h 2837"/>
                <a:gd name="T60" fmla="*/ 932 w 4643"/>
                <a:gd name="T61" fmla="*/ 461 h 2837"/>
                <a:gd name="T62" fmla="*/ 802 w 4643"/>
                <a:gd name="T63" fmla="*/ 567 h 2837"/>
                <a:gd name="T64" fmla="*/ 679 w 4643"/>
                <a:gd name="T65" fmla="*/ 681 h 2837"/>
                <a:gd name="T66" fmla="*/ 565 w 4643"/>
                <a:gd name="T67" fmla="*/ 802 h 2837"/>
                <a:gd name="T68" fmla="*/ 461 w 4643"/>
                <a:gd name="T69" fmla="*/ 933 h 2837"/>
                <a:gd name="T70" fmla="*/ 365 w 4643"/>
                <a:gd name="T71" fmla="*/ 1070 h 2837"/>
                <a:gd name="T72" fmla="*/ 280 w 4643"/>
                <a:gd name="T73" fmla="*/ 1216 h 2837"/>
                <a:gd name="T74" fmla="*/ 205 w 4643"/>
                <a:gd name="T75" fmla="*/ 1366 h 2837"/>
                <a:gd name="T76" fmla="*/ 140 w 4643"/>
                <a:gd name="T77" fmla="*/ 1524 h 2837"/>
                <a:gd name="T78" fmla="*/ 87 w 4643"/>
                <a:gd name="T79" fmla="*/ 1686 h 2837"/>
                <a:gd name="T80" fmla="*/ 47 w 4643"/>
                <a:gd name="T81" fmla="*/ 1854 h 2837"/>
                <a:gd name="T82" fmla="*/ 18 w 4643"/>
                <a:gd name="T83" fmla="*/ 2026 h 2837"/>
                <a:gd name="T84" fmla="*/ 2 w 4643"/>
                <a:gd name="T85" fmla="*/ 2202 h 2837"/>
                <a:gd name="T86" fmla="*/ 0 w 4643"/>
                <a:gd name="T87" fmla="*/ 2322 h 2837"/>
                <a:gd name="T88" fmla="*/ 8 w 4643"/>
                <a:gd name="T89" fmla="*/ 2519 h 2837"/>
                <a:gd name="T90" fmla="*/ 32 w 4643"/>
                <a:gd name="T91" fmla="*/ 2710 h 2837"/>
                <a:gd name="T92" fmla="*/ 4586 w 4643"/>
                <a:gd name="T93" fmla="*/ 2837 h 2837"/>
                <a:gd name="T94" fmla="*/ 4611 w 4643"/>
                <a:gd name="T95" fmla="*/ 2710 h 2837"/>
                <a:gd name="T96" fmla="*/ 4635 w 4643"/>
                <a:gd name="T97" fmla="*/ 2519 h 2837"/>
                <a:gd name="T98" fmla="*/ 4643 w 4643"/>
                <a:gd name="T99" fmla="*/ 2322 h 2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43" h="2837">
                  <a:moveTo>
                    <a:pt x="4643" y="2322"/>
                  </a:moveTo>
                  <a:lnTo>
                    <a:pt x="4643" y="2322"/>
                  </a:lnTo>
                  <a:lnTo>
                    <a:pt x="4642" y="2261"/>
                  </a:lnTo>
                  <a:lnTo>
                    <a:pt x="4640" y="2202"/>
                  </a:lnTo>
                  <a:lnTo>
                    <a:pt x="4636" y="2143"/>
                  </a:lnTo>
                  <a:lnTo>
                    <a:pt x="4631" y="2084"/>
                  </a:lnTo>
                  <a:lnTo>
                    <a:pt x="4625" y="2026"/>
                  </a:lnTo>
                  <a:lnTo>
                    <a:pt x="4617" y="1968"/>
                  </a:lnTo>
                  <a:lnTo>
                    <a:pt x="4607" y="1911"/>
                  </a:lnTo>
                  <a:lnTo>
                    <a:pt x="4596" y="1854"/>
                  </a:lnTo>
                  <a:lnTo>
                    <a:pt x="4584" y="1798"/>
                  </a:lnTo>
                  <a:lnTo>
                    <a:pt x="4571" y="1741"/>
                  </a:lnTo>
                  <a:lnTo>
                    <a:pt x="4555" y="1686"/>
                  </a:lnTo>
                  <a:lnTo>
                    <a:pt x="4539" y="1632"/>
                  </a:lnTo>
                  <a:lnTo>
                    <a:pt x="4521" y="1577"/>
                  </a:lnTo>
                  <a:lnTo>
                    <a:pt x="4503" y="1524"/>
                  </a:lnTo>
                  <a:lnTo>
                    <a:pt x="4482" y="1470"/>
                  </a:lnTo>
                  <a:lnTo>
                    <a:pt x="4461" y="1418"/>
                  </a:lnTo>
                  <a:lnTo>
                    <a:pt x="4438" y="1366"/>
                  </a:lnTo>
                  <a:lnTo>
                    <a:pt x="4414" y="1315"/>
                  </a:lnTo>
                  <a:lnTo>
                    <a:pt x="4390" y="1265"/>
                  </a:lnTo>
                  <a:lnTo>
                    <a:pt x="4363" y="1216"/>
                  </a:lnTo>
                  <a:lnTo>
                    <a:pt x="4335" y="1166"/>
                  </a:lnTo>
                  <a:lnTo>
                    <a:pt x="4307" y="1117"/>
                  </a:lnTo>
                  <a:lnTo>
                    <a:pt x="4277" y="1070"/>
                  </a:lnTo>
                  <a:lnTo>
                    <a:pt x="4247" y="1024"/>
                  </a:lnTo>
                  <a:lnTo>
                    <a:pt x="4215" y="978"/>
                  </a:lnTo>
                  <a:lnTo>
                    <a:pt x="4182" y="933"/>
                  </a:lnTo>
                  <a:lnTo>
                    <a:pt x="4148" y="888"/>
                  </a:lnTo>
                  <a:lnTo>
                    <a:pt x="4113" y="844"/>
                  </a:lnTo>
                  <a:lnTo>
                    <a:pt x="4077" y="802"/>
                  </a:lnTo>
                  <a:lnTo>
                    <a:pt x="4040" y="761"/>
                  </a:lnTo>
                  <a:lnTo>
                    <a:pt x="4003" y="719"/>
                  </a:lnTo>
                  <a:lnTo>
                    <a:pt x="3963" y="681"/>
                  </a:lnTo>
                  <a:lnTo>
                    <a:pt x="3924" y="641"/>
                  </a:lnTo>
                  <a:lnTo>
                    <a:pt x="3883" y="603"/>
                  </a:lnTo>
                  <a:lnTo>
                    <a:pt x="3841" y="567"/>
                  </a:lnTo>
                  <a:lnTo>
                    <a:pt x="3799" y="530"/>
                  </a:lnTo>
                  <a:lnTo>
                    <a:pt x="3755" y="495"/>
                  </a:lnTo>
                  <a:lnTo>
                    <a:pt x="3710" y="461"/>
                  </a:lnTo>
                  <a:lnTo>
                    <a:pt x="3665" y="428"/>
                  </a:lnTo>
                  <a:lnTo>
                    <a:pt x="3619" y="397"/>
                  </a:lnTo>
                  <a:lnTo>
                    <a:pt x="3573" y="366"/>
                  </a:lnTo>
                  <a:lnTo>
                    <a:pt x="3526" y="336"/>
                  </a:lnTo>
                  <a:lnTo>
                    <a:pt x="3477" y="308"/>
                  </a:lnTo>
                  <a:lnTo>
                    <a:pt x="3428" y="280"/>
                  </a:lnTo>
                  <a:lnTo>
                    <a:pt x="3379" y="254"/>
                  </a:lnTo>
                  <a:lnTo>
                    <a:pt x="3328" y="229"/>
                  </a:lnTo>
                  <a:lnTo>
                    <a:pt x="3277" y="205"/>
                  </a:lnTo>
                  <a:lnTo>
                    <a:pt x="3225" y="182"/>
                  </a:lnTo>
                  <a:lnTo>
                    <a:pt x="3173" y="161"/>
                  </a:lnTo>
                  <a:lnTo>
                    <a:pt x="3119" y="141"/>
                  </a:lnTo>
                  <a:lnTo>
                    <a:pt x="3066" y="123"/>
                  </a:lnTo>
                  <a:lnTo>
                    <a:pt x="3011" y="104"/>
                  </a:lnTo>
                  <a:lnTo>
                    <a:pt x="2957" y="89"/>
                  </a:lnTo>
                  <a:lnTo>
                    <a:pt x="2902" y="73"/>
                  </a:lnTo>
                  <a:lnTo>
                    <a:pt x="2846" y="59"/>
                  </a:lnTo>
                  <a:lnTo>
                    <a:pt x="2789" y="47"/>
                  </a:lnTo>
                  <a:lnTo>
                    <a:pt x="2732" y="36"/>
                  </a:lnTo>
                  <a:lnTo>
                    <a:pt x="2675" y="27"/>
                  </a:lnTo>
                  <a:lnTo>
                    <a:pt x="2617" y="18"/>
                  </a:lnTo>
                  <a:lnTo>
                    <a:pt x="2559" y="12"/>
                  </a:lnTo>
                  <a:lnTo>
                    <a:pt x="2500" y="7"/>
                  </a:lnTo>
                  <a:lnTo>
                    <a:pt x="2441" y="4"/>
                  </a:lnTo>
                  <a:lnTo>
                    <a:pt x="2382" y="1"/>
                  </a:lnTo>
                  <a:lnTo>
                    <a:pt x="2321" y="0"/>
                  </a:lnTo>
                  <a:lnTo>
                    <a:pt x="2321" y="0"/>
                  </a:lnTo>
                  <a:lnTo>
                    <a:pt x="2261" y="1"/>
                  </a:lnTo>
                  <a:lnTo>
                    <a:pt x="2202" y="4"/>
                  </a:lnTo>
                  <a:lnTo>
                    <a:pt x="2143" y="7"/>
                  </a:lnTo>
                  <a:lnTo>
                    <a:pt x="2084" y="12"/>
                  </a:lnTo>
                  <a:lnTo>
                    <a:pt x="2026" y="18"/>
                  </a:lnTo>
                  <a:lnTo>
                    <a:pt x="1968" y="27"/>
                  </a:lnTo>
                  <a:lnTo>
                    <a:pt x="1911" y="36"/>
                  </a:lnTo>
                  <a:lnTo>
                    <a:pt x="1854" y="47"/>
                  </a:lnTo>
                  <a:lnTo>
                    <a:pt x="1797" y="59"/>
                  </a:lnTo>
                  <a:lnTo>
                    <a:pt x="1741" y="73"/>
                  </a:lnTo>
                  <a:lnTo>
                    <a:pt x="1686" y="89"/>
                  </a:lnTo>
                  <a:lnTo>
                    <a:pt x="1630" y="104"/>
                  </a:lnTo>
                  <a:lnTo>
                    <a:pt x="1577" y="123"/>
                  </a:lnTo>
                  <a:lnTo>
                    <a:pt x="1522" y="141"/>
                  </a:lnTo>
                  <a:lnTo>
                    <a:pt x="1470" y="161"/>
                  </a:lnTo>
                  <a:lnTo>
                    <a:pt x="1418" y="182"/>
                  </a:lnTo>
                  <a:lnTo>
                    <a:pt x="1366" y="205"/>
                  </a:lnTo>
                  <a:lnTo>
                    <a:pt x="1315" y="229"/>
                  </a:lnTo>
                  <a:lnTo>
                    <a:pt x="1264" y="254"/>
                  </a:lnTo>
                  <a:lnTo>
                    <a:pt x="1214" y="280"/>
                  </a:lnTo>
                  <a:lnTo>
                    <a:pt x="1166" y="308"/>
                  </a:lnTo>
                  <a:lnTo>
                    <a:pt x="1117" y="336"/>
                  </a:lnTo>
                  <a:lnTo>
                    <a:pt x="1070" y="366"/>
                  </a:lnTo>
                  <a:lnTo>
                    <a:pt x="1023" y="397"/>
                  </a:lnTo>
                  <a:lnTo>
                    <a:pt x="978" y="428"/>
                  </a:lnTo>
                  <a:lnTo>
                    <a:pt x="932" y="461"/>
                  </a:lnTo>
                  <a:lnTo>
                    <a:pt x="888" y="495"/>
                  </a:lnTo>
                  <a:lnTo>
                    <a:pt x="844" y="530"/>
                  </a:lnTo>
                  <a:lnTo>
                    <a:pt x="802" y="567"/>
                  </a:lnTo>
                  <a:lnTo>
                    <a:pt x="760" y="603"/>
                  </a:lnTo>
                  <a:lnTo>
                    <a:pt x="719" y="641"/>
                  </a:lnTo>
                  <a:lnTo>
                    <a:pt x="679" y="681"/>
                  </a:lnTo>
                  <a:lnTo>
                    <a:pt x="640" y="719"/>
                  </a:lnTo>
                  <a:lnTo>
                    <a:pt x="603" y="761"/>
                  </a:lnTo>
                  <a:lnTo>
                    <a:pt x="565" y="802"/>
                  </a:lnTo>
                  <a:lnTo>
                    <a:pt x="530" y="844"/>
                  </a:lnTo>
                  <a:lnTo>
                    <a:pt x="495" y="888"/>
                  </a:lnTo>
                  <a:lnTo>
                    <a:pt x="461" y="933"/>
                  </a:lnTo>
                  <a:lnTo>
                    <a:pt x="428" y="978"/>
                  </a:lnTo>
                  <a:lnTo>
                    <a:pt x="396" y="1024"/>
                  </a:lnTo>
                  <a:lnTo>
                    <a:pt x="365" y="1070"/>
                  </a:lnTo>
                  <a:lnTo>
                    <a:pt x="336" y="1117"/>
                  </a:lnTo>
                  <a:lnTo>
                    <a:pt x="307" y="1166"/>
                  </a:lnTo>
                  <a:lnTo>
                    <a:pt x="280" y="1216"/>
                  </a:lnTo>
                  <a:lnTo>
                    <a:pt x="253" y="1265"/>
                  </a:lnTo>
                  <a:lnTo>
                    <a:pt x="229" y="1315"/>
                  </a:lnTo>
                  <a:lnTo>
                    <a:pt x="205" y="1366"/>
                  </a:lnTo>
                  <a:lnTo>
                    <a:pt x="182" y="1418"/>
                  </a:lnTo>
                  <a:lnTo>
                    <a:pt x="161" y="1470"/>
                  </a:lnTo>
                  <a:lnTo>
                    <a:pt x="140" y="1524"/>
                  </a:lnTo>
                  <a:lnTo>
                    <a:pt x="121" y="1577"/>
                  </a:lnTo>
                  <a:lnTo>
                    <a:pt x="104" y="1632"/>
                  </a:lnTo>
                  <a:lnTo>
                    <a:pt x="87" y="1686"/>
                  </a:lnTo>
                  <a:lnTo>
                    <a:pt x="72" y="1741"/>
                  </a:lnTo>
                  <a:lnTo>
                    <a:pt x="59" y="1798"/>
                  </a:lnTo>
                  <a:lnTo>
                    <a:pt x="47" y="1854"/>
                  </a:lnTo>
                  <a:lnTo>
                    <a:pt x="36" y="1911"/>
                  </a:lnTo>
                  <a:lnTo>
                    <a:pt x="26" y="1968"/>
                  </a:lnTo>
                  <a:lnTo>
                    <a:pt x="18" y="2026"/>
                  </a:lnTo>
                  <a:lnTo>
                    <a:pt x="12" y="2084"/>
                  </a:lnTo>
                  <a:lnTo>
                    <a:pt x="6" y="2143"/>
                  </a:lnTo>
                  <a:lnTo>
                    <a:pt x="2" y="2202"/>
                  </a:lnTo>
                  <a:lnTo>
                    <a:pt x="0" y="2261"/>
                  </a:lnTo>
                  <a:lnTo>
                    <a:pt x="0" y="2322"/>
                  </a:lnTo>
                  <a:lnTo>
                    <a:pt x="0" y="2322"/>
                  </a:lnTo>
                  <a:lnTo>
                    <a:pt x="1" y="2388"/>
                  </a:lnTo>
                  <a:lnTo>
                    <a:pt x="3" y="2453"/>
                  </a:lnTo>
                  <a:lnTo>
                    <a:pt x="8" y="2519"/>
                  </a:lnTo>
                  <a:lnTo>
                    <a:pt x="14" y="2583"/>
                  </a:lnTo>
                  <a:lnTo>
                    <a:pt x="21" y="2647"/>
                  </a:lnTo>
                  <a:lnTo>
                    <a:pt x="32" y="2710"/>
                  </a:lnTo>
                  <a:lnTo>
                    <a:pt x="43" y="2773"/>
                  </a:lnTo>
                  <a:lnTo>
                    <a:pt x="57" y="2837"/>
                  </a:lnTo>
                  <a:lnTo>
                    <a:pt x="4586" y="2837"/>
                  </a:lnTo>
                  <a:lnTo>
                    <a:pt x="4586" y="2837"/>
                  </a:lnTo>
                  <a:lnTo>
                    <a:pt x="4600" y="2773"/>
                  </a:lnTo>
                  <a:lnTo>
                    <a:pt x="4611" y="2710"/>
                  </a:lnTo>
                  <a:lnTo>
                    <a:pt x="4620" y="2647"/>
                  </a:lnTo>
                  <a:lnTo>
                    <a:pt x="4629" y="2583"/>
                  </a:lnTo>
                  <a:lnTo>
                    <a:pt x="4635" y="2519"/>
                  </a:lnTo>
                  <a:lnTo>
                    <a:pt x="4640" y="2453"/>
                  </a:lnTo>
                  <a:lnTo>
                    <a:pt x="4642" y="2388"/>
                  </a:lnTo>
                  <a:lnTo>
                    <a:pt x="4643" y="2322"/>
                  </a:lnTo>
                  <a:lnTo>
                    <a:pt x="4643" y="2322"/>
                  </a:lnTo>
                  <a:close/>
                </a:path>
              </a:pathLst>
            </a:custGeom>
            <a:solidFill>
              <a:srgbClr val="BEDC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" name="Freeform 6"/>
            <p:cNvSpPr>
              <a:spLocks/>
            </p:cNvSpPr>
            <p:nvPr userDrawn="1"/>
          </p:nvSpPr>
          <p:spPr bwMode="auto">
            <a:xfrm>
              <a:off x="1179401" y="378079"/>
              <a:ext cx="6812186" cy="4216993"/>
            </a:xfrm>
            <a:custGeom>
              <a:avLst/>
              <a:gdLst>
                <a:gd name="T0" fmla="*/ 4340 w 4381"/>
                <a:gd name="T1" fmla="*/ 2651 h 2712"/>
                <a:gd name="T2" fmla="*/ 4368 w 4381"/>
                <a:gd name="T3" fmla="*/ 2469 h 2712"/>
                <a:gd name="T4" fmla="*/ 4380 w 4381"/>
                <a:gd name="T5" fmla="*/ 2282 h 2712"/>
                <a:gd name="T6" fmla="*/ 4380 w 4381"/>
                <a:gd name="T7" fmla="*/ 2162 h 2712"/>
                <a:gd name="T8" fmla="*/ 4370 w 4381"/>
                <a:gd name="T9" fmla="*/ 1992 h 2712"/>
                <a:gd name="T10" fmla="*/ 4347 w 4381"/>
                <a:gd name="T11" fmla="*/ 1826 h 2712"/>
                <a:gd name="T12" fmla="*/ 4312 w 4381"/>
                <a:gd name="T13" fmla="*/ 1665 h 2712"/>
                <a:gd name="T14" fmla="*/ 4266 w 4381"/>
                <a:gd name="T15" fmla="*/ 1507 h 2712"/>
                <a:gd name="T16" fmla="*/ 4209 w 4381"/>
                <a:gd name="T17" fmla="*/ 1355 h 2712"/>
                <a:gd name="T18" fmla="*/ 4141 w 4381"/>
                <a:gd name="T19" fmla="*/ 1208 h 2712"/>
                <a:gd name="T20" fmla="*/ 4063 w 4381"/>
                <a:gd name="T21" fmla="*/ 1068 h 2712"/>
                <a:gd name="T22" fmla="*/ 3977 w 4381"/>
                <a:gd name="T23" fmla="*/ 934 h 2712"/>
                <a:gd name="T24" fmla="*/ 3881 w 4381"/>
                <a:gd name="T25" fmla="*/ 807 h 2712"/>
                <a:gd name="T26" fmla="*/ 3776 w 4381"/>
                <a:gd name="T27" fmla="*/ 688 h 2712"/>
                <a:gd name="T28" fmla="*/ 3663 w 4381"/>
                <a:gd name="T29" fmla="*/ 576 h 2712"/>
                <a:gd name="T30" fmla="*/ 3543 w 4381"/>
                <a:gd name="T31" fmla="*/ 473 h 2712"/>
                <a:gd name="T32" fmla="*/ 3415 w 4381"/>
                <a:gd name="T33" fmla="*/ 378 h 2712"/>
                <a:gd name="T34" fmla="*/ 3281 w 4381"/>
                <a:gd name="T35" fmla="*/ 294 h 2712"/>
                <a:gd name="T36" fmla="*/ 3140 w 4381"/>
                <a:gd name="T37" fmla="*/ 218 h 2712"/>
                <a:gd name="T38" fmla="*/ 2993 w 4381"/>
                <a:gd name="T39" fmla="*/ 153 h 2712"/>
                <a:gd name="T40" fmla="*/ 2841 w 4381"/>
                <a:gd name="T41" fmla="*/ 99 h 2712"/>
                <a:gd name="T42" fmla="*/ 2685 w 4381"/>
                <a:gd name="T43" fmla="*/ 56 h 2712"/>
                <a:gd name="T44" fmla="*/ 2524 w 4381"/>
                <a:gd name="T45" fmla="*/ 25 h 2712"/>
                <a:gd name="T46" fmla="*/ 2359 w 4381"/>
                <a:gd name="T47" fmla="*/ 6 h 2712"/>
                <a:gd name="T48" fmla="*/ 2190 w 4381"/>
                <a:gd name="T49" fmla="*/ 0 h 2712"/>
                <a:gd name="T50" fmla="*/ 2077 w 4381"/>
                <a:gd name="T51" fmla="*/ 2 h 2712"/>
                <a:gd name="T52" fmla="*/ 1911 w 4381"/>
                <a:gd name="T53" fmla="*/ 17 h 2712"/>
                <a:gd name="T54" fmla="*/ 1748 w 4381"/>
                <a:gd name="T55" fmla="*/ 45 h 2712"/>
                <a:gd name="T56" fmla="*/ 1590 w 4381"/>
                <a:gd name="T57" fmla="*/ 84 h 2712"/>
                <a:gd name="T58" fmla="*/ 1438 w 4381"/>
                <a:gd name="T59" fmla="*/ 135 h 2712"/>
                <a:gd name="T60" fmla="*/ 1288 w 4381"/>
                <a:gd name="T61" fmla="*/ 195 h 2712"/>
                <a:gd name="T62" fmla="*/ 1146 w 4381"/>
                <a:gd name="T63" fmla="*/ 267 h 2712"/>
                <a:gd name="T64" fmla="*/ 1009 w 4381"/>
                <a:gd name="T65" fmla="*/ 349 h 2712"/>
                <a:gd name="T66" fmla="*/ 879 w 4381"/>
                <a:gd name="T67" fmla="*/ 440 h 2712"/>
                <a:gd name="T68" fmla="*/ 757 w 4381"/>
                <a:gd name="T69" fmla="*/ 541 h 2712"/>
                <a:gd name="T70" fmla="*/ 642 w 4381"/>
                <a:gd name="T71" fmla="*/ 649 h 2712"/>
                <a:gd name="T72" fmla="*/ 534 w 4381"/>
                <a:gd name="T73" fmla="*/ 767 h 2712"/>
                <a:gd name="T74" fmla="*/ 435 w 4381"/>
                <a:gd name="T75" fmla="*/ 892 h 2712"/>
                <a:gd name="T76" fmla="*/ 344 w 4381"/>
                <a:gd name="T77" fmla="*/ 1023 h 2712"/>
                <a:gd name="T78" fmla="*/ 264 w 4381"/>
                <a:gd name="T79" fmla="*/ 1161 h 2712"/>
                <a:gd name="T80" fmla="*/ 193 w 4381"/>
                <a:gd name="T81" fmla="*/ 1305 h 2712"/>
                <a:gd name="T82" fmla="*/ 132 w 4381"/>
                <a:gd name="T83" fmla="*/ 1456 h 2712"/>
                <a:gd name="T84" fmla="*/ 82 w 4381"/>
                <a:gd name="T85" fmla="*/ 1611 h 2712"/>
                <a:gd name="T86" fmla="*/ 45 w 4381"/>
                <a:gd name="T87" fmla="*/ 1771 h 2712"/>
                <a:gd name="T88" fmla="*/ 17 w 4381"/>
                <a:gd name="T89" fmla="*/ 1936 h 2712"/>
                <a:gd name="T90" fmla="*/ 2 w 4381"/>
                <a:gd name="T91" fmla="*/ 2105 h 2712"/>
                <a:gd name="T92" fmla="*/ 0 w 4381"/>
                <a:gd name="T93" fmla="*/ 2219 h 2712"/>
                <a:gd name="T94" fmla="*/ 7 w 4381"/>
                <a:gd name="T95" fmla="*/ 2407 h 2712"/>
                <a:gd name="T96" fmla="*/ 30 w 4381"/>
                <a:gd name="T97" fmla="*/ 2591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81" h="2712">
                  <a:moveTo>
                    <a:pt x="4327" y="2712"/>
                  </a:moveTo>
                  <a:lnTo>
                    <a:pt x="4327" y="2712"/>
                  </a:lnTo>
                  <a:lnTo>
                    <a:pt x="4340" y="2651"/>
                  </a:lnTo>
                  <a:lnTo>
                    <a:pt x="4351" y="2591"/>
                  </a:lnTo>
                  <a:lnTo>
                    <a:pt x="4359" y="2531"/>
                  </a:lnTo>
                  <a:lnTo>
                    <a:pt x="4368" y="2469"/>
                  </a:lnTo>
                  <a:lnTo>
                    <a:pt x="4373" y="2407"/>
                  </a:lnTo>
                  <a:lnTo>
                    <a:pt x="4378" y="2345"/>
                  </a:lnTo>
                  <a:lnTo>
                    <a:pt x="4380" y="2282"/>
                  </a:lnTo>
                  <a:lnTo>
                    <a:pt x="4381" y="2219"/>
                  </a:lnTo>
                  <a:lnTo>
                    <a:pt x="4381" y="2219"/>
                  </a:lnTo>
                  <a:lnTo>
                    <a:pt x="4380" y="2162"/>
                  </a:lnTo>
                  <a:lnTo>
                    <a:pt x="4379" y="2105"/>
                  </a:lnTo>
                  <a:lnTo>
                    <a:pt x="4375" y="2048"/>
                  </a:lnTo>
                  <a:lnTo>
                    <a:pt x="4370" y="1992"/>
                  </a:lnTo>
                  <a:lnTo>
                    <a:pt x="4363" y="1936"/>
                  </a:lnTo>
                  <a:lnTo>
                    <a:pt x="4356" y="1882"/>
                  </a:lnTo>
                  <a:lnTo>
                    <a:pt x="4347" y="1826"/>
                  </a:lnTo>
                  <a:lnTo>
                    <a:pt x="4336" y="1771"/>
                  </a:lnTo>
                  <a:lnTo>
                    <a:pt x="4325" y="1718"/>
                  </a:lnTo>
                  <a:lnTo>
                    <a:pt x="4312" y="1665"/>
                  </a:lnTo>
                  <a:lnTo>
                    <a:pt x="4298" y="1611"/>
                  </a:lnTo>
                  <a:lnTo>
                    <a:pt x="4283" y="1559"/>
                  </a:lnTo>
                  <a:lnTo>
                    <a:pt x="4266" y="1507"/>
                  </a:lnTo>
                  <a:lnTo>
                    <a:pt x="4248" y="1456"/>
                  </a:lnTo>
                  <a:lnTo>
                    <a:pt x="4230" y="1405"/>
                  </a:lnTo>
                  <a:lnTo>
                    <a:pt x="4209" y="1355"/>
                  </a:lnTo>
                  <a:lnTo>
                    <a:pt x="4187" y="1305"/>
                  </a:lnTo>
                  <a:lnTo>
                    <a:pt x="4165" y="1257"/>
                  </a:lnTo>
                  <a:lnTo>
                    <a:pt x="4141" y="1208"/>
                  </a:lnTo>
                  <a:lnTo>
                    <a:pt x="4117" y="1161"/>
                  </a:lnTo>
                  <a:lnTo>
                    <a:pt x="4091" y="1114"/>
                  </a:lnTo>
                  <a:lnTo>
                    <a:pt x="4063" y="1068"/>
                  </a:lnTo>
                  <a:lnTo>
                    <a:pt x="4035" y="1023"/>
                  </a:lnTo>
                  <a:lnTo>
                    <a:pt x="4008" y="978"/>
                  </a:lnTo>
                  <a:lnTo>
                    <a:pt x="3977" y="934"/>
                  </a:lnTo>
                  <a:lnTo>
                    <a:pt x="3946" y="892"/>
                  </a:lnTo>
                  <a:lnTo>
                    <a:pt x="3914" y="849"/>
                  </a:lnTo>
                  <a:lnTo>
                    <a:pt x="3881" y="807"/>
                  </a:lnTo>
                  <a:lnTo>
                    <a:pt x="3847" y="767"/>
                  </a:lnTo>
                  <a:lnTo>
                    <a:pt x="3812" y="727"/>
                  </a:lnTo>
                  <a:lnTo>
                    <a:pt x="3776" y="688"/>
                  </a:lnTo>
                  <a:lnTo>
                    <a:pt x="3739" y="649"/>
                  </a:lnTo>
                  <a:lnTo>
                    <a:pt x="3702" y="613"/>
                  </a:lnTo>
                  <a:lnTo>
                    <a:pt x="3663" y="576"/>
                  </a:lnTo>
                  <a:lnTo>
                    <a:pt x="3624" y="541"/>
                  </a:lnTo>
                  <a:lnTo>
                    <a:pt x="3584" y="506"/>
                  </a:lnTo>
                  <a:lnTo>
                    <a:pt x="3543" y="473"/>
                  </a:lnTo>
                  <a:lnTo>
                    <a:pt x="3502" y="440"/>
                  </a:lnTo>
                  <a:lnTo>
                    <a:pt x="3459" y="409"/>
                  </a:lnTo>
                  <a:lnTo>
                    <a:pt x="3415" y="378"/>
                  </a:lnTo>
                  <a:lnTo>
                    <a:pt x="3372" y="349"/>
                  </a:lnTo>
                  <a:lnTo>
                    <a:pt x="3327" y="320"/>
                  </a:lnTo>
                  <a:lnTo>
                    <a:pt x="3281" y="294"/>
                  </a:lnTo>
                  <a:lnTo>
                    <a:pt x="3235" y="267"/>
                  </a:lnTo>
                  <a:lnTo>
                    <a:pt x="3187" y="243"/>
                  </a:lnTo>
                  <a:lnTo>
                    <a:pt x="3140" y="218"/>
                  </a:lnTo>
                  <a:lnTo>
                    <a:pt x="3091" y="195"/>
                  </a:lnTo>
                  <a:lnTo>
                    <a:pt x="3043" y="173"/>
                  </a:lnTo>
                  <a:lnTo>
                    <a:pt x="2993" y="153"/>
                  </a:lnTo>
                  <a:lnTo>
                    <a:pt x="2943" y="135"/>
                  </a:lnTo>
                  <a:lnTo>
                    <a:pt x="2892" y="116"/>
                  </a:lnTo>
                  <a:lnTo>
                    <a:pt x="2841" y="99"/>
                  </a:lnTo>
                  <a:lnTo>
                    <a:pt x="2791" y="84"/>
                  </a:lnTo>
                  <a:lnTo>
                    <a:pt x="2738" y="69"/>
                  </a:lnTo>
                  <a:lnTo>
                    <a:pt x="2685" y="56"/>
                  </a:lnTo>
                  <a:lnTo>
                    <a:pt x="2632" y="45"/>
                  </a:lnTo>
                  <a:lnTo>
                    <a:pt x="2578" y="34"/>
                  </a:lnTo>
                  <a:lnTo>
                    <a:pt x="2524" y="25"/>
                  </a:lnTo>
                  <a:lnTo>
                    <a:pt x="2469" y="17"/>
                  </a:lnTo>
                  <a:lnTo>
                    <a:pt x="2414" y="11"/>
                  </a:lnTo>
                  <a:lnTo>
                    <a:pt x="2359" y="6"/>
                  </a:lnTo>
                  <a:lnTo>
                    <a:pt x="2303" y="2"/>
                  </a:lnTo>
                  <a:lnTo>
                    <a:pt x="2247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2134" y="0"/>
                  </a:lnTo>
                  <a:lnTo>
                    <a:pt x="2077" y="2"/>
                  </a:lnTo>
                  <a:lnTo>
                    <a:pt x="2021" y="6"/>
                  </a:lnTo>
                  <a:lnTo>
                    <a:pt x="1967" y="11"/>
                  </a:lnTo>
                  <a:lnTo>
                    <a:pt x="1911" y="17"/>
                  </a:lnTo>
                  <a:lnTo>
                    <a:pt x="1856" y="25"/>
                  </a:lnTo>
                  <a:lnTo>
                    <a:pt x="1803" y="34"/>
                  </a:lnTo>
                  <a:lnTo>
                    <a:pt x="1748" y="45"/>
                  </a:lnTo>
                  <a:lnTo>
                    <a:pt x="1696" y="56"/>
                  </a:lnTo>
                  <a:lnTo>
                    <a:pt x="1643" y="69"/>
                  </a:lnTo>
                  <a:lnTo>
                    <a:pt x="1590" y="84"/>
                  </a:lnTo>
                  <a:lnTo>
                    <a:pt x="1538" y="99"/>
                  </a:lnTo>
                  <a:lnTo>
                    <a:pt x="1487" y="116"/>
                  </a:lnTo>
                  <a:lnTo>
                    <a:pt x="1438" y="135"/>
                  </a:lnTo>
                  <a:lnTo>
                    <a:pt x="1387" y="153"/>
                  </a:lnTo>
                  <a:lnTo>
                    <a:pt x="1338" y="173"/>
                  </a:lnTo>
                  <a:lnTo>
                    <a:pt x="1288" y="195"/>
                  </a:lnTo>
                  <a:lnTo>
                    <a:pt x="1241" y="218"/>
                  </a:lnTo>
                  <a:lnTo>
                    <a:pt x="1192" y="243"/>
                  </a:lnTo>
                  <a:lnTo>
                    <a:pt x="1146" y="267"/>
                  </a:lnTo>
                  <a:lnTo>
                    <a:pt x="1100" y="294"/>
                  </a:lnTo>
                  <a:lnTo>
                    <a:pt x="1054" y="320"/>
                  </a:lnTo>
                  <a:lnTo>
                    <a:pt x="1009" y="349"/>
                  </a:lnTo>
                  <a:lnTo>
                    <a:pt x="966" y="378"/>
                  </a:lnTo>
                  <a:lnTo>
                    <a:pt x="922" y="409"/>
                  </a:lnTo>
                  <a:lnTo>
                    <a:pt x="879" y="440"/>
                  </a:lnTo>
                  <a:lnTo>
                    <a:pt x="838" y="473"/>
                  </a:lnTo>
                  <a:lnTo>
                    <a:pt x="797" y="506"/>
                  </a:lnTo>
                  <a:lnTo>
                    <a:pt x="757" y="541"/>
                  </a:lnTo>
                  <a:lnTo>
                    <a:pt x="717" y="576"/>
                  </a:lnTo>
                  <a:lnTo>
                    <a:pt x="679" y="613"/>
                  </a:lnTo>
                  <a:lnTo>
                    <a:pt x="642" y="649"/>
                  </a:lnTo>
                  <a:lnTo>
                    <a:pt x="604" y="688"/>
                  </a:lnTo>
                  <a:lnTo>
                    <a:pt x="569" y="727"/>
                  </a:lnTo>
                  <a:lnTo>
                    <a:pt x="534" y="767"/>
                  </a:lnTo>
                  <a:lnTo>
                    <a:pt x="500" y="807"/>
                  </a:lnTo>
                  <a:lnTo>
                    <a:pt x="467" y="849"/>
                  </a:lnTo>
                  <a:lnTo>
                    <a:pt x="435" y="892"/>
                  </a:lnTo>
                  <a:lnTo>
                    <a:pt x="404" y="934"/>
                  </a:lnTo>
                  <a:lnTo>
                    <a:pt x="373" y="978"/>
                  </a:lnTo>
                  <a:lnTo>
                    <a:pt x="344" y="1023"/>
                  </a:lnTo>
                  <a:lnTo>
                    <a:pt x="316" y="1068"/>
                  </a:lnTo>
                  <a:lnTo>
                    <a:pt x="290" y="1114"/>
                  </a:lnTo>
                  <a:lnTo>
                    <a:pt x="264" y="1161"/>
                  </a:lnTo>
                  <a:lnTo>
                    <a:pt x="239" y="1208"/>
                  </a:lnTo>
                  <a:lnTo>
                    <a:pt x="216" y="1257"/>
                  </a:lnTo>
                  <a:lnTo>
                    <a:pt x="193" y="1305"/>
                  </a:lnTo>
                  <a:lnTo>
                    <a:pt x="172" y="1355"/>
                  </a:lnTo>
                  <a:lnTo>
                    <a:pt x="151" y="1405"/>
                  </a:lnTo>
                  <a:lnTo>
                    <a:pt x="132" y="1456"/>
                  </a:lnTo>
                  <a:lnTo>
                    <a:pt x="115" y="1507"/>
                  </a:lnTo>
                  <a:lnTo>
                    <a:pt x="98" y="1559"/>
                  </a:lnTo>
                  <a:lnTo>
                    <a:pt x="82" y="1611"/>
                  </a:lnTo>
                  <a:lnTo>
                    <a:pt x="69" y="1665"/>
                  </a:lnTo>
                  <a:lnTo>
                    <a:pt x="56" y="1718"/>
                  </a:lnTo>
                  <a:lnTo>
                    <a:pt x="45" y="1771"/>
                  </a:lnTo>
                  <a:lnTo>
                    <a:pt x="34" y="1826"/>
                  </a:lnTo>
                  <a:lnTo>
                    <a:pt x="25" y="1882"/>
                  </a:lnTo>
                  <a:lnTo>
                    <a:pt x="17" y="1936"/>
                  </a:lnTo>
                  <a:lnTo>
                    <a:pt x="11" y="1992"/>
                  </a:lnTo>
                  <a:lnTo>
                    <a:pt x="6" y="2048"/>
                  </a:lnTo>
                  <a:lnTo>
                    <a:pt x="2" y="2105"/>
                  </a:lnTo>
                  <a:lnTo>
                    <a:pt x="0" y="2162"/>
                  </a:lnTo>
                  <a:lnTo>
                    <a:pt x="0" y="2219"/>
                  </a:lnTo>
                  <a:lnTo>
                    <a:pt x="0" y="2219"/>
                  </a:lnTo>
                  <a:lnTo>
                    <a:pt x="1" y="2282"/>
                  </a:lnTo>
                  <a:lnTo>
                    <a:pt x="3" y="2345"/>
                  </a:lnTo>
                  <a:lnTo>
                    <a:pt x="7" y="2407"/>
                  </a:lnTo>
                  <a:lnTo>
                    <a:pt x="13" y="2469"/>
                  </a:lnTo>
                  <a:lnTo>
                    <a:pt x="20" y="2531"/>
                  </a:lnTo>
                  <a:lnTo>
                    <a:pt x="30" y="2591"/>
                  </a:lnTo>
                  <a:lnTo>
                    <a:pt x="41" y="2651"/>
                  </a:lnTo>
                  <a:lnTo>
                    <a:pt x="53" y="2712"/>
                  </a:lnTo>
                </a:path>
              </a:pathLst>
            </a:custGeom>
            <a:noFill/>
            <a:ln w="619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" name="그룹 4"/>
          <p:cNvGrpSpPr/>
          <p:nvPr userDrawn="1"/>
        </p:nvGrpSpPr>
        <p:grpSpPr>
          <a:xfrm>
            <a:off x="2494722" y="2796573"/>
            <a:ext cx="4154556" cy="735956"/>
            <a:chOff x="0" y="5586413"/>
            <a:chExt cx="9144000" cy="1247776"/>
          </a:xfrm>
        </p:grpSpPr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0" y="6064251"/>
              <a:ext cx="1622425" cy="769938"/>
            </a:xfrm>
            <a:custGeom>
              <a:avLst/>
              <a:gdLst>
                <a:gd name="T0" fmla="*/ 0 w 1022"/>
                <a:gd name="T1" fmla="*/ 0 h 485"/>
                <a:gd name="T2" fmla="*/ 143 w 1022"/>
                <a:gd name="T3" fmla="*/ 122 h 485"/>
                <a:gd name="T4" fmla="*/ 284 w 1022"/>
                <a:gd name="T5" fmla="*/ 244 h 485"/>
                <a:gd name="T6" fmla="*/ 143 w 1022"/>
                <a:gd name="T7" fmla="*/ 365 h 485"/>
                <a:gd name="T8" fmla="*/ 0 w 1022"/>
                <a:gd name="T9" fmla="*/ 485 h 485"/>
                <a:gd name="T10" fmla="*/ 0 w 1022"/>
                <a:gd name="T11" fmla="*/ 485 h 485"/>
                <a:gd name="T12" fmla="*/ 1022 w 1022"/>
                <a:gd name="T13" fmla="*/ 485 h 485"/>
                <a:gd name="T14" fmla="*/ 1022 w 1022"/>
                <a:gd name="T15" fmla="*/ 0 h 485"/>
                <a:gd name="T16" fmla="*/ 0 w 1022"/>
                <a:gd name="T17" fmla="*/ 0 h 485"/>
                <a:gd name="T18" fmla="*/ 0 w 1022"/>
                <a:gd name="T19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2" h="485">
                  <a:moveTo>
                    <a:pt x="0" y="0"/>
                  </a:moveTo>
                  <a:lnTo>
                    <a:pt x="143" y="122"/>
                  </a:lnTo>
                  <a:lnTo>
                    <a:pt x="284" y="244"/>
                  </a:lnTo>
                  <a:lnTo>
                    <a:pt x="143" y="365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1022" y="485"/>
                  </a:lnTo>
                  <a:lnTo>
                    <a:pt x="102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5D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750888" y="5649913"/>
              <a:ext cx="871538" cy="1184275"/>
            </a:xfrm>
            <a:custGeom>
              <a:avLst/>
              <a:gdLst>
                <a:gd name="T0" fmla="*/ 549 w 549"/>
                <a:gd name="T1" fmla="*/ 746 h 746"/>
                <a:gd name="T2" fmla="*/ 0 w 549"/>
                <a:gd name="T3" fmla="*/ 485 h 746"/>
                <a:gd name="T4" fmla="*/ 0 w 549"/>
                <a:gd name="T5" fmla="*/ 0 h 746"/>
                <a:gd name="T6" fmla="*/ 549 w 549"/>
                <a:gd name="T7" fmla="*/ 261 h 746"/>
                <a:gd name="T8" fmla="*/ 549 w 549"/>
                <a:gd name="T9" fmla="*/ 746 h 746"/>
                <a:gd name="T10" fmla="*/ 549 w 549"/>
                <a:gd name="T11" fmla="*/ 74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746">
                  <a:moveTo>
                    <a:pt x="549" y="746"/>
                  </a:moveTo>
                  <a:lnTo>
                    <a:pt x="0" y="485"/>
                  </a:lnTo>
                  <a:lnTo>
                    <a:pt x="0" y="0"/>
                  </a:lnTo>
                  <a:lnTo>
                    <a:pt x="549" y="261"/>
                  </a:lnTo>
                  <a:lnTo>
                    <a:pt x="549" y="746"/>
                  </a:lnTo>
                  <a:lnTo>
                    <a:pt x="549" y="746"/>
                  </a:lnTo>
                  <a:close/>
                </a:path>
              </a:pathLst>
            </a:custGeom>
            <a:solidFill>
              <a:srgbClr val="4435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7521575" y="6059488"/>
              <a:ext cx="1622425" cy="771525"/>
            </a:xfrm>
            <a:custGeom>
              <a:avLst/>
              <a:gdLst>
                <a:gd name="T0" fmla="*/ 1022 w 1022"/>
                <a:gd name="T1" fmla="*/ 0 h 486"/>
                <a:gd name="T2" fmla="*/ 879 w 1022"/>
                <a:gd name="T3" fmla="*/ 122 h 486"/>
                <a:gd name="T4" fmla="*/ 738 w 1022"/>
                <a:gd name="T5" fmla="*/ 243 h 486"/>
                <a:gd name="T6" fmla="*/ 879 w 1022"/>
                <a:gd name="T7" fmla="*/ 364 h 486"/>
                <a:gd name="T8" fmla="*/ 1022 w 1022"/>
                <a:gd name="T9" fmla="*/ 486 h 486"/>
                <a:gd name="T10" fmla="*/ 1022 w 1022"/>
                <a:gd name="T11" fmla="*/ 486 h 486"/>
                <a:gd name="T12" fmla="*/ 0 w 1022"/>
                <a:gd name="T13" fmla="*/ 486 h 486"/>
                <a:gd name="T14" fmla="*/ 0 w 1022"/>
                <a:gd name="T15" fmla="*/ 0 h 486"/>
                <a:gd name="T16" fmla="*/ 1022 w 1022"/>
                <a:gd name="T17" fmla="*/ 0 h 486"/>
                <a:gd name="T18" fmla="*/ 1022 w 1022"/>
                <a:gd name="T19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2" h="486">
                  <a:moveTo>
                    <a:pt x="1022" y="0"/>
                  </a:moveTo>
                  <a:lnTo>
                    <a:pt x="879" y="122"/>
                  </a:lnTo>
                  <a:lnTo>
                    <a:pt x="738" y="243"/>
                  </a:lnTo>
                  <a:lnTo>
                    <a:pt x="879" y="364"/>
                  </a:lnTo>
                  <a:lnTo>
                    <a:pt x="1022" y="486"/>
                  </a:lnTo>
                  <a:lnTo>
                    <a:pt x="1022" y="486"/>
                  </a:lnTo>
                  <a:lnTo>
                    <a:pt x="0" y="486"/>
                  </a:lnTo>
                  <a:lnTo>
                    <a:pt x="0" y="0"/>
                  </a:lnTo>
                  <a:lnTo>
                    <a:pt x="1022" y="0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705D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7521575" y="5648326"/>
              <a:ext cx="871538" cy="1184275"/>
            </a:xfrm>
            <a:custGeom>
              <a:avLst/>
              <a:gdLst>
                <a:gd name="T0" fmla="*/ 0 w 549"/>
                <a:gd name="T1" fmla="*/ 746 h 746"/>
                <a:gd name="T2" fmla="*/ 549 w 549"/>
                <a:gd name="T3" fmla="*/ 485 h 746"/>
                <a:gd name="T4" fmla="*/ 549 w 549"/>
                <a:gd name="T5" fmla="*/ 0 h 746"/>
                <a:gd name="T6" fmla="*/ 0 w 549"/>
                <a:gd name="T7" fmla="*/ 260 h 746"/>
                <a:gd name="T8" fmla="*/ 0 w 549"/>
                <a:gd name="T9" fmla="*/ 746 h 746"/>
                <a:gd name="T10" fmla="*/ 0 w 549"/>
                <a:gd name="T11" fmla="*/ 74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746">
                  <a:moveTo>
                    <a:pt x="0" y="746"/>
                  </a:moveTo>
                  <a:lnTo>
                    <a:pt x="549" y="485"/>
                  </a:lnTo>
                  <a:lnTo>
                    <a:pt x="549" y="0"/>
                  </a:lnTo>
                  <a:lnTo>
                    <a:pt x="0" y="260"/>
                  </a:lnTo>
                  <a:lnTo>
                    <a:pt x="0" y="746"/>
                  </a:lnTo>
                  <a:lnTo>
                    <a:pt x="0" y="746"/>
                  </a:lnTo>
                  <a:close/>
                </a:path>
              </a:pathLst>
            </a:custGeom>
            <a:solidFill>
              <a:srgbClr val="4435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750888" y="5586413"/>
              <a:ext cx="7642225" cy="831850"/>
            </a:xfrm>
            <a:custGeom>
              <a:avLst/>
              <a:gdLst>
                <a:gd name="T0" fmla="*/ 4814 w 4814"/>
                <a:gd name="T1" fmla="*/ 524 h 524"/>
                <a:gd name="T2" fmla="*/ 0 w 4814"/>
                <a:gd name="T3" fmla="*/ 524 h 524"/>
                <a:gd name="T4" fmla="*/ 0 w 4814"/>
                <a:gd name="T5" fmla="*/ 0 h 524"/>
                <a:gd name="T6" fmla="*/ 4814 w 4814"/>
                <a:gd name="T7" fmla="*/ 0 h 524"/>
                <a:gd name="T8" fmla="*/ 4814 w 4814"/>
                <a:gd name="T9" fmla="*/ 524 h 524"/>
                <a:gd name="T10" fmla="*/ 4814 w 4814"/>
                <a:gd name="T1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4" h="524">
                  <a:moveTo>
                    <a:pt x="4814" y="524"/>
                  </a:moveTo>
                  <a:lnTo>
                    <a:pt x="0" y="524"/>
                  </a:lnTo>
                  <a:lnTo>
                    <a:pt x="0" y="0"/>
                  </a:lnTo>
                  <a:lnTo>
                    <a:pt x="4814" y="0"/>
                  </a:lnTo>
                  <a:lnTo>
                    <a:pt x="4814" y="524"/>
                  </a:lnTo>
                  <a:lnTo>
                    <a:pt x="4814" y="524"/>
                  </a:lnTo>
                  <a:close/>
                </a:path>
              </a:pathLst>
            </a:custGeom>
            <a:solidFill>
              <a:srgbClr val="8672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1" t="66735"/>
          <a:stretch/>
        </p:blipFill>
        <p:spPr>
          <a:xfrm>
            <a:off x="3447556" y="1423535"/>
            <a:ext cx="2173613" cy="13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8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103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ll 5-01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0247" y="205979"/>
            <a:ext cx="8373049" cy="4786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Information Technology_color_medium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62" y="4305176"/>
            <a:ext cx="1877120" cy="596052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3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0247" y="205979"/>
            <a:ext cx="8373049" cy="4786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Information Technology_color_medium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62" y="4305176"/>
            <a:ext cx="1877120" cy="596052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8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0247" y="205979"/>
            <a:ext cx="8373049" cy="4786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Information Technology_color_medi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62" y="4305176"/>
            <a:ext cx="1877120" cy="596052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2539160" y="1200151"/>
            <a:ext cx="614763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3" name="Picture 2" descr=":tree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6" y="1749037"/>
            <a:ext cx="2300724" cy="30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35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1" r:id="rId1"/>
    <p:sldLayoutId id="2147493472" r:id="rId2"/>
    <p:sldLayoutId id="2147493473" r:id="rId3"/>
    <p:sldLayoutId id="2147493474" r:id="rId4"/>
    <p:sldLayoutId id="2147493475" r:id="rId5"/>
    <p:sldLayoutId id="2147493476" r:id="rId6"/>
    <p:sldLayoutId id="2147493467" r:id="rId7"/>
    <p:sldLayoutId id="2147493468" r:id="rId8"/>
    <p:sldLayoutId id="2147493469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3"/>
          <p:cNvSpPr txBox="1">
            <a:spLocks/>
          </p:cNvSpPr>
          <p:nvPr/>
        </p:nvSpPr>
        <p:spPr>
          <a:xfrm>
            <a:off x="1507253" y="3260620"/>
            <a:ext cx="6129494" cy="58536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54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altLang="ko-KR" b="1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Presentation </a:t>
            </a:r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to the University Senate</a:t>
            </a:r>
            <a:endParaRPr lang="en-US" altLang="ko-KR" sz="4000" b="1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텍스트 개체 틀 3"/>
          <p:cNvSpPr txBox="1">
            <a:spLocks/>
          </p:cNvSpPr>
          <p:nvPr/>
        </p:nvSpPr>
        <p:spPr>
          <a:xfrm>
            <a:off x="2280976" y="3833772"/>
            <a:ext cx="4582048" cy="45217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76617" y="864817"/>
            <a:ext cx="7447127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marL="0" lvl="1"/>
            <a:r>
              <a:rPr lang="en-US" altLang="ko-KR" sz="4000" b="1" dirty="0" smtClean="0">
                <a:solidFill>
                  <a:srgbClr val="F5890F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Information Technology Update</a:t>
            </a:r>
          </a:p>
          <a:p>
            <a:pPr marL="0" lvl="1"/>
            <a:r>
              <a:rPr lang="en-US" altLang="ko-KR" sz="2800" b="1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Josh Olson</a:t>
            </a:r>
          </a:p>
          <a:p>
            <a:pPr marL="0" lvl="1"/>
            <a:r>
              <a:rPr lang="en-US" altLang="ko-KR" sz="2800" b="1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Chief Information Officer</a:t>
            </a:r>
          </a:p>
          <a:p>
            <a:pPr marL="0" lvl="1"/>
            <a:r>
              <a:rPr lang="en-US" altLang="ko-KR" sz="2800" b="1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29 November, 2017</a:t>
            </a:r>
          </a:p>
          <a:p>
            <a:pPr marL="0" lvl="1"/>
            <a:endParaRPr lang="en-US" altLang="ko-KR" sz="2000" b="1" dirty="0"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텍스트 개체 틀 3"/>
          <p:cNvSpPr txBox="1">
            <a:spLocks/>
          </p:cNvSpPr>
          <p:nvPr/>
        </p:nvSpPr>
        <p:spPr>
          <a:xfrm>
            <a:off x="2280976" y="2380546"/>
            <a:ext cx="4582048" cy="45217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Research Computing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ompute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capacity expansion is nearly complete with gen 2 nodes 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capacity expansion will likely happen over 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oliday break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Superior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and Portage are now a part of the HPC Core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Non-HPC Research Computing focus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4" y="1162188"/>
            <a:ext cx="4305474" cy="20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Network Upgrades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Replaced DSL internet service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Improved network service for many graduate students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7"/>
            <a:ext cx="2852372" cy="18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Printing Upgrades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Cloud print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04" y="1162189"/>
            <a:ext cx="3408322" cy="29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 Governance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management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Graduate student computing</a:t>
            </a:r>
          </a:p>
        </p:txBody>
      </p:sp>
    </p:spTree>
    <p:extLst>
      <p:ext uri="{BB962C8B-B14F-4D97-AF65-F5344CB8AC3E}">
        <p14:creationId xmlns:p14="http://schemas.microsoft.com/office/powerpoint/2010/main" val="41877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Online Support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Remote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assistance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support.it.mtu.edu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9"/>
            <a:ext cx="2815219" cy="2613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0" y="1162187"/>
            <a:ext cx="3418060" cy="323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Computer Software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downloads.it.mtu.edu</a:t>
            </a:r>
          </a:p>
        </p:txBody>
      </p:sp>
      <p:pic>
        <p:nvPicPr>
          <p:cNvPr id="9" name="Picture 8" descr="Screen Shot 2017-08-17 at 11.08.4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9"/>
            <a:ext cx="3480877" cy="248387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5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Airport Wireless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Michigan Tech SSID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79128"/>
            <a:ext cx="5541609" cy="2394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674" y="1179128"/>
            <a:ext cx="2160939" cy="180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Coming Soon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9"/>
            <a:ext cx="5378994" cy="38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Coming Soon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8233" y="13145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DFARS-7012 / NIST 800-171</a:t>
            </a:r>
          </a:p>
          <a:p>
            <a:pPr marL="0" indent="0">
              <a:buNone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inst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99" y="2998068"/>
            <a:ext cx="750299" cy="750299"/>
          </a:xfrm>
          <a:prstGeom prst="rect">
            <a:avLst/>
          </a:prstGeom>
        </p:spPr>
      </p:pic>
      <p:pic>
        <p:nvPicPr>
          <p:cNvPr id="9" name="Picture 8" descr="Twitter_Logo_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97" y="1924844"/>
            <a:ext cx="912104" cy="912104"/>
          </a:xfrm>
          <a:prstGeom prst="rect">
            <a:avLst/>
          </a:prstGeom>
        </p:spPr>
      </p:pic>
      <p:pic>
        <p:nvPicPr>
          <p:cNvPr id="10" name="Picture 9" descr="FB-f-Logo__blue_14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28" y="1162189"/>
            <a:ext cx="494243" cy="4942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0302" y="3741261"/>
            <a:ext cx="2235094" cy="203898"/>
          </a:xfrm>
          <a:prstGeom prst="rect">
            <a:avLst/>
          </a:prstGeom>
          <a:noFill/>
        </p:spPr>
        <p:txBody>
          <a:bodyPr wrap="square" lIns="34285" tIns="17143" rIns="34285" bIns="17143" rtlCol="0">
            <a:spAutoFit/>
          </a:bodyPr>
          <a:lstStyle/>
          <a:p>
            <a:pPr algn="ctr"/>
            <a:r>
              <a:rPr lang="en-US" sz="1100" dirty="0">
                <a:latin typeface="Branding Medium"/>
                <a:ea typeface="Lato" panose="020F0502020204030203" pitchFamily="34" charset="0"/>
                <a:cs typeface="Branding Medium"/>
              </a:rPr>
              <a:t>@MICHIGANTECHIT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0302" y="2699461"/>
            <a:ext cx="2235094" cy="203898"/>
          </a:xfrm>
          <a:prstGeom prst="rect">
            <a:avLst/>
          </a:prstGeom>
          <a:noFill/>
        </p:spPr>
        <p:txBody>
          <a:bodyPr wrap="square" lIns="34285" tIns="17143" rIns="34285" bIns="17143" rtlCol="0">
            <a:spAutoFit/>
          </a:bodyPr>
          <a:lstStyle/>
          <a:p>
            <a:pPr algn="ctr"/>
            <a:r>
              <a:rPr lang="en-US" sz="1100" dirty="0">
                <a:latin typeface="Branding Medium"/>
                <a:ea typeface="Lato" panose="020F0502020204030203" pitchFamily="34" charset="0"/>
                <a:cs typeface="Branding Medium"/>
              </a:rPr>
              <a:t>@MICHIGANTECHIT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0302" y="1737371"/>
            <a:ext cx="2235094" cy="203898"/>
          </a:xfrm>
          <a:prstGeom prst="rect">
            <a:avLst/>
          </a:prstGeom>
          <a:noFill/>
        </p:spPr>
        <p:txBody>
          <a:bodyPr wrap="square" lIns="34285" tIns="17143" rIns="34285" bIns="17143" rtlCol="0">
            <a:spAutoFit/>
          </a:bodyPr>
          <a:lstStyle/>
          <a:p>
            <a:pPr algn="ctr"/>
            <a:r>
              <a:rPr lang="en-US" sz="1100" dirty="0">
                <a:latin typeface="Branding Medium"/>
                <a:ea typeface="Lato" panose="020F0502020204030203" pitchFamily="34" charset="0"/>
                <a:cs typeface="Branding Medium"/>
              </a:rPr>
              <a:t>/MICHIGANTECHIT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9"/>
            <a:ext cx="2938550" cy="380597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45" y="1164263"/>
            <a:ext cx="2938550" cy="379968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81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8281600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Annual Satisfaction Survey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68722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Technology Update: 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833" y="3438833"/>
            <a:ext cx="8684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year’s results once again indicate an improvement in almost every aspect of satisfaction.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IT </a:t>
            </a:r>
            <a:r>
              <a:rPr lang="en-US" dirty="0">
                <a:latin typeface="Calibri" panose="020F0502020204030204" pitchFamily="34" charset="0"/>
              </a:rPr>
              <a:t>will continue to focus on customer </a:t>
            </a:r>
            <a:r>
              <a:rPr lang="en-US" dirty="0" smtClean="0">
                <a:latin typeface="Calibri" panose="020F0502020204030204" pitchFamily="34" charset="0"/>
              </a:rPr>
              <a:t>service,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with </a:t>
            </a:r>
            <a:r>
              <a:rPr lang="en-US" dirty="0">
                <a:latin typeface="Calibri" panose="020F0502020204030204" pitchFamily="34" charset="0"/>
              </a:rPr>
              <a:t>a goal of average scores of </a:t>
            </a:r>
            <a:r>
              <a:rPr lang="en-US" dirty="0" smtClean="0">
                <a:latin typeface="Calibri" panose="020F0502020204030204" pitchFamily="34" charset="0"/>
              </a:rPr>
              <a:t>&gt;=4.0 </a:t>
            </a:r>
            <a:r>
              <a:rPr lang="en-US" dirty="0">
                <a:latin typeface="Calibri" panose="020F0502020204030204" pitchFamily="34" charset="0"/>
              </a:rPr>
              <a:t>in all key metrics.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08" y="1208043"/>
            <a:ext cx="3061885" cy="1899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33" y="1208042"/>
            <a:ext cx="3070028" cy="18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canhelp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0" y="973248"/>
            <a:ext cx="6679491" cy="37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6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8281600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3-question survey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68722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Technology Update: 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208043"/>
            <a:ext cx="4223826" cy="2698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58" y="1263321"/>
            <a:ext cx="3306821" cy="269831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4.84/5 mean satisfaction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3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New Faculty and Chairs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28 faculty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wo department chairs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2" y="1613693"/>
            <a:ext cx="3391223" cy="642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45" y="1063964"/>
            <a:ext cx="3821866" cy="28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First-</a:t>
            </a:r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ye</a:t>
            </a:r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ar </a:t>
            </a:r>
            <a:r>
              <a:rPr lang="en-US" altLang="ko-KR" sz="3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ngineering </a:t>
            </a:r>
            <a:r>
              <a:rPr lang="en-US" altLang="ko-KR" sz="3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aptops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Flash drives with software for all first-year students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Loaner laptop fleet (20)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flashdri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87" y="1008650"/>
            <a:ext cx="3384909" cy="2764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9"/>
            <a:ext cx="4979012" cy="19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Library Computers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Replaced: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256 in the Library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60 in podiums throughout campus (SSDs)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9"/>
            <a:ext cx="6785811" cy="21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HDMI in Classrooms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classrooms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03" y="1162189"/>
            <a:ext cx="3232471" cy="21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Zoom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michigantech.zoom.us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 H323 support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Logins for all students, faculty, and staff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" y="1162189"/>
            <a:ext cx="2162161" cy="21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/>
          <p:cNvSpPr txBox="1">
            <a:spLocks/>
          </p:cNvSpPr>
          <p:nvPr/>
        </p:nvSpPr>
        <p:spPr>
          <a:xfrm>
            <a:off x="245833" y="279528"/>
            <a:ext cx="7866065" cy="558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Multi-factor Authentication (MFA)</a:t>
            </a:r>
            <a:endParaRPr lang="en-US" altLang="ko-KR" sz="3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텍스트 개체 틀 3"/>
          <p:cNvSpPr txBox="1">
            <a:spLocks/>
          </p:cNvSpPr>
          <p:nvPr/>
        </p:nvSpPr>
        <p:spPr>
          <a:xfrm>
            <a:off x="245833" y="54031"/>
            <a:ext cx="7866065" cy="3329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Information Technology Update: </a:t>
            </a:r>
            <a:r>
              <a:rPr lang="en-US" altLang="ko-KR" sz="14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 November, 2017</a:t>
            </a:r>
            <a:endParaRPr lang="ko-KR" altLang="en-US" sz="14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833" y="1162189"/>
            <a:ext cx="8503606" cy="38059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Duo 2-step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7" y="1162188"/>
            <a:ext cx="3120440" cy="25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29232</TotalTime>
  <Words>364</Words>
  <Application>Microsoft Office PowerPoint</Application>
  <PresentationFormat>On-screen Show (16:9)</PresentationFormat>
  <Paragraphs>156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맑은 고딕</vt:lpstr>
      <vt:lpstr>Arial</vt:lpstr>
      <vt:lpstr>Branding Medium</vt:lpstr>
      <vt:lpstr>Calibri</vt:lpstr>
      <vt:lpstr>Lato</vt:lpstr>
      <vt:lpstr>Tahoma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Joshua Olson</cp:lastModifiedBy>
  <cp:revision>434</cp:revision>
  <dcterms:created xsi:type="dcterms:W3CDTF">2010-04-12T23:12:02Z</dcterms:created>
  <dcterms:modified xsi:type="dcterms:W3CDTF">2017-11-29T16:58:06Z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