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9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26" autoAdjust="0"/>
    <p:restoredTop sz="93875" autoAdjust="0"/>
  </p:normalViewPr>
  <p:slideViewPr>
    <p:cSldViewPr snapToGrid="0" snapToObjects="1">
      <p:cViewPr varScale="1">
        <p:scale>
          <a:sx n="50" d="100"/>
          <a:sy n="50" d="100"/>
        </p:scale>
        <p:origin x="820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651D8-D74F-B94E-B71A-AB640CFBB9F1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E15D-BE88-7249-A336-51C1EE741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14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87CF8A-A424-CB4C-97F1-9CB48459530A}" type="datetimeFigureOut">
              <a:rPr lang="en-US" smtClean="0"/>
              <a:t>5/18/2021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9E6E-3B47-7443-A4C0-59370A138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7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 userDrawn="1"/>
        </p:nvSpPr>
        <p:spPr>
          <a:xfrm>
            <a:off x="3391382" y="-13426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>
                <a:latin typeface="Myriad Pro"/>
                <a:cs typeface="Myriad Pro"/>
              </a:rPr>
              <a:t>Headlines here in upper and lower case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</a:lstStyle>
          <a:p>
            <a:r>
              <a:rPr lang="en-US" dirty="0">
                <a:latin typeface="Myriad Pro"/>
                <a:cs typeface="Myriad Pro"/>
              </a:rPr>
              <a:t>Subheads here in upper and lower case</a:t>
            </a:r>
          </a:p>
        </p:txBody>
      </p:sp>
      <p:sp>
        <p:nvSpPr>
          <p:cNvPr id="13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5/18/2021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3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875816" y="613077"/>
            <a:ext cx="10224305" cy="729586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case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666754" y="1750088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5/18/2021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4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4885769" y="251422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IMAGE SIZE EXAMPLE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5/18/2021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4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1460529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2893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289366" y="2292510"/>
            <a:ext cx="864628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5/18/2021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5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098405" y="0"/>
            <a:ext cx="6093595" cy="596487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8934" y="2514226"/>
            <a:ext cx="3392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Myriad Pro"/>
                <a:cs typeface="Myriad Pro"/>
              </a:rPr>
              <a:t>HALF PAGE IMAGE SIZE EXAMPLE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45766" y="1282156"/>
            <a:ext cx="5139795" cy="729586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Myriad Pro"/>
                <a:cs typeface="Myriad Pro"/>
              </a:rPr>
              <a:t>Headlines in lower case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45766" y="2292510"/>
            <a:ext cx="5752639" cy="3504817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in case 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No more than 5 bullets on a page</a:t>
            </a:r>
          </a:p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34D29D8-FFB6-F340-895A-2A1396DD2763}" type="datetimeFigureOut">
              <a:rPr lang="en-US" smtClean="0"/>
              <a:pPr/>
              <a:t>5/18/2021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latin typeface="Myriad Pro"/>
                <a:cs typeface="Myriad Pro"/>
              </a:rPr>
              <a:t>Headlines case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l">
              <a:buClr>
                <a:srgbClr val="FFC000"/>
              </a:buClr>
              <a:buFont typeface="Arial" charset="0"/>
              <a:buChar char="•"/>
            </a:pPr>
            <a:r>
              <a:rPr lang="en-US" sz="2800" dirty="0">
                <a:latin typeface="Myriad Pro"/>
                <a:cs typeface="Myriad Pro"/>
              </a:rPr>
              <a:t>Bullets in upper and lower case</a:t>
            </a:r>
          </a:p>
          <a:p>
            <a:pPr lvl="1"/>
            <a:r>
              <a:rPr lang="en-US" dirty="0"/>
              <a:t>No more then 5 bullets on a page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4667577" y="631954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Avenir Next Regular"/>
                <a:cs typeface="Avenir Next Regular"/>
              </a:defRPr>
            </a:lvl1pPr>
          </a:lstStyle>
          <a:p>
            <a:fld id="{F34D29D8-FFB6-F340-895A-2A1396DD2763}" type="datetimeFigureOut">
              <a:rPr lang="en-US" smtClean="0"/>
              <a:pPr/>
              <a:t>5/18/2021</a:t>
            </a:fld>
            <a:endParaRPr lang="en-US"/>
          </a:p>
        </p:txBody>
      </p:sp>
      <p:pic>
        <p:nvPicPr>
          <p:cNvPr id="4" name="Picture 3" descr="MichiganTech_Horizontal_TwoColor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845" y="6280062"/>
            <a:ext cx="2280654" cy="46108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838200" y="6176963"/>
            <a:ext cx="10515600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75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rgbClr val="FFC000"/>
        </a:buClr>
        <a:buFont typeface="Arial" charset="0"/>
        <a:buChar char="•"/>
        <a:defRPr sz="2800" kern="1200">
          <a:solidFill>
            <a:schemeClr val="tx1"/>
          </a:solidFill>
          <a:latin typeface="Myriad Pro"/>
          <a:ea typeface="+mn-ea"/>
          <a:cs typeface="Myriad Pro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Myriad Pro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2000" kern="1200">
          <a:solidFill>
            <a:schemeClr val="tx1"/>
          </a:solidFill>
          <a:latin typeface="Myriad Pro"/>
          <a:ea typeface="+mn-ea"/>
          <a:cs typeface="Myriad Pro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C000"/>
        </a:buClr>
        <a:buFont typeface="Arial"/>
        <a:buChar char="•"/>
        <a:defRPr sz="1800" kern="1200">
          <a:solidFill>
            <a:schemeClr val="tx1"/>
          </a:solidFill>
          <a:latin typeface="Myriad Pro"/>
          <a:ea typeface="+mn-ea"/>
          <a:cs typeface="Myriad Pro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5477" y="717010"/>
            <a:ext cx="10004981" cy="2387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University Senate Update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4/30/2021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1EB7CF-5B1C-4CFF-977C-88E5E4E5A510}"/>
              </a:ext>
            </a:extLst>
          </p:cNvPr>
          <p:cNvSpPr txBox="1"/>
          <p:nvPr/>
        </p:nvSpPr>
        <p:spPr>
          <a:xfrm>
            <a:off x="3233393" y="4191900"/>
            <a:ext cx="66364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Sam Sweitz, Senate President</a:t>
            </a:r>
          </a:p>
        </p:txBody>
      </p:sp>
    </p:spTree>
    <p:extLst>
      <p:ext uri="{BB962C8B-B14F-4D97-AF65-F5344CB8AC3E}">
        <p14:creationId xmlns:p14="http://schemas.microsoft.com/office/powerpoint/2010/main" val="11919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3F802-8D05-4095-B213-FD1B321A5D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6536" y="502860"/>
            <a:ext cx="10224305" cy="729586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Senate Term 2020-2021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CB39A4-168E-4E35-8857-43986CD494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9896" y="2052511"/>
            <a:ext cx="11417784" cy="3504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u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nprecedented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year in the Senate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An incredibly productive year despite an unprecedented confluence of singular events.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Shared Governance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 record 85 Proposals and Resolutions, while expanding the voice of the Senate in decision-making</a:t>
            </a: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shared governance.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Dialogue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Using our voice to support those from across our campus community by furthering dialogue around pressing issues.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625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FC97B6E0-D315-4D6F-A8D9-FB2D2DFC6B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309" y="232119"/>
            <a:ext cx="11996691" cy="5774744"/>
          </a:xfrm>
        </p:spPr>
        <p:txBody>
          <a:bodyPr>
            <a:normAutofit fontScale="25000" lnSpcReduction="20000"/>
          </a:bodyPr>
          <a:lstStyle/>
          <a:p>
            <a:pPr algn="l">
              <a:spcAft>
                <a:spcPts val="1800"/>
              </a:spcAft>
            </a:pPr>
            <a:r>
              <a:rPr lang="en-US" sz="12800" b="1" dirty="0">
                <a:latin typeface="Arial" panose="020B0604020202020204" pitchFamily="34" charset="0"/>
                <a:cs typeface="Arial" panose="020B0604020202020204" pitchFamily="34" charset="0"/>
              </a:rPr>
              <a:t>COVID-19 Related Proposals</a:t>
            </a:r>
          </a:p>
          <a:p>
            <a:pPr algn="l"/>
            <a:endParaRPr lang="en-US" dirty="0"/>
          </a:p>
          <a:p>
            <a:pPr algn="l">
              <a:lnSpc>
                <a:spcPct val="120000"/>
              </a:lnSpc>
              <a:spcAft>
                <a:spcPts val="1800"/>
              </a:spcAft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Emergency Proposal 33-21: Proposal to Change the Date for Withdrawal with a ‘W’ for Fall Semester 2020</a:t>
            </a:r>
          </a:p>
          <a:p>
            <a:pPr algn="l">
              <a:lnSpc>
                <a:spcPct val="120000"/>
              </a:lnSpc>
              <a:spcAft>
                <a:spcPts val="1800"/>
              </a:spcAft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Proposal 36-21: Emergency Proposal: Student Evaluations during the COVID-19 Pandemic</a:t>
            </a:r>
          </a:p>
          <a:p>
            <a:pPr algn="l">
              <a:lnSpc>
                <a:spcPct val="120000"/>
              </a:lnSpc>
              <a:spcAft>
                <a:spcPts val="1800"/>
              </a:spcAft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Proposal 37-21: Pass/ Low Pass/ Fail Option for Fall 2020</a:t>
            </a:r>
          </a:p>
          <a:p>
            <a:pPr algn="l">
              <a:lnSpc>
                <a:spcPct val="120000"/>
              </a:lnSpc>
              <a:spcAft>
                <a:spcPts val="1800"/>
              </a:spcAft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Proposal 53-21: Proposal: Covid Policies for Spring 2021</a:t>
            </a:r>
          </a:p>
          <a:p>
            <a:pPr algn="l">
              <a:lnSpc>
                <a:spcPct val="120000"/>
              </a:lnSpc>
              <a:spcAft>
                <a:spcPts val="1800"/>
              </a:spcAft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Proposal 54-21: Course Re-Take Policy</a:t>
            </a:r>
          </a:p>
          <a:p>
            <a:pPr algn="l">
              <a:lnSpc>
                <a:spcPct val="120000"/>
              </a:lnSpc>
            </a:pP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Proposal 79-21: Update Faculty Handbook Section 5.1.2. Exceptional Extension of the Probationary Period </a:t>
            </a:r>
          </a:p>
          <a:p>
            <a:pPr algn="l"/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91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616368" y="6244378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" charset="0"/>
                <a:ea typeface="Avenir Next" charset="0"/>
                <a:cs typeface="Avenir Next" charset="0"/>
              </a:rPr>
              <a:t>2/26/2021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A55023-ABF2-46C5-8ADE-C67D098974DD}"/>
              </a:ext>
            </a:extLst>
          </p:cNvPr>
          <p:cNvSpPr txBox="1"/>
          <p:nvPr/>
        </p:nvSpPr>
        <p:spPr>
          <a:xfrm>
            <a:off x="195534" y="835114"/>
            <a:ext cx="1194046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Proposal 43-21: Proposal to Update Senate Procedure 504.1.1: Teaching Effectiveness Evaluations [misconduct]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Proposal 55-21:Proposed Addition of Section 2.6 the Role of Diversity, Equity, and Inclusion to the Faculty Handbook 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Proposal 60-21: Procedure for Pilot Testing Modifications to the General Education Program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Proposal 74-21: Sabbatical Leave for Non-Tenure-Track Faculty</a:t>
            </a:r>
          </a:p>
          <a:p>
            <a:pPr>
              <a:spcAft>
                <a:spcPts val="18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Proposal 84-21: Proposal to Update Senate Procedure 506.1.1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Proposal 85-21: Proposal to Create a University Teaching-Facilitators Group for Support of Teaching Effectiveness to Resolve Student Concerns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331170-527F-48E2-BCFF-0AC879698900}"/>
              </a:ext>
            </a:extLst>
          </p:cNvPr>
          <p:cNvSpPr txBox="1"/>
          <p:nvPr/>
        </p:nvSpPr>
        <p:spPr>
          <a:xfrm>
            <a:off x="195534" y="77569"/>
            <a:ext cx="9532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Academic Proposals</a:t>
            </a:r>
          </a:p>
        </p:txBody>
      </p:sp>
    </p:spTree>
    <p:extLst>
      <p:ext uri="{BB962C8B-B14F-4D97-AF65-F5344CB8AC3E}">
        <p14:creationId xmlns:p14="http://schemas.microsoft.com/office/powerpoint/2010/main" val="2550744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5746</TotalTime>
  <Words>242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Avenir Next</vt:lpstr>
      <vt:lpstr>Avenir Next Regular</vt:lpstr>
      <vt:lpstr>Calibri</vt:lpstr>
      <vt:lpstr>Myriad Pro</vt:lpstr>
      <vt:lpstr>Office Theme</vt:lpstr>
      <vt:lpstr>University Senate Update</vt:lpstr>
      <vt:lpstr>Senate Term 2020-2021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atbuchan@mtu.edu</cp:lastModifiedBy>
  <cp:revision>49</cp:revision>
  <cp:lastPrinted>2016-04-14T19:29:19Z</cp:lastPrinted>
  <dcterms:created xsi:type="dcterms:W3CDTF">2016-04-13T13:43:46Z</dcterms:created>
  <dcterms:modified xsi:type="dcterms:W3CDTF">2021-05-18T15:08:02Z</dcterms:modified>
</cp:coreProperties>
</file>