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embeddedFontLst>
    <p:embeddedFont>
      <p:font typeface="Calibri" panose="020F0502020204030204" pitchFamily="34" charset="0"/>
      <p:regular r:id="rId14"/>
      <p:bold r:id="rId15"/>
      <p:italic r:id="rId16"/>
      <p:boldItalic r:id="rId17"/>
    </p:embeddedFont>
    <p:embeddedFont>
      <p:font typeface="Open Sans" panose="020B060402020202020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gUfwVeTB+Q7nfeCdmHe52C2Q7uQ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DBB634C-A57B-4628-9B82-110DCCD76529}">
  <a:tblStyle styleId="{5DBB634C-A57B-4628-9B82-110DCCD76529}"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20" y="10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a:p>
        </p:txBody>
      </p:sp>
      <p:sp>
        <p:nvSpPr>
          <p:cNvPr id="42" name="Google Shape;4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 name="Google Shape;4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5" name="Google Shape;5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 name="Google Shape;6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 name="Google Shape;69;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6" name="Google Shape;7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5"/>
        <p:cNvGrpSpPr/>
        <p:nvPr/>
      </p:nvGrpSpPr>
      <p:grpSpPr>
        <a:xfrm>
          <a:off x="0" y="0"/>
          <a:ext cx="0" cy="0"/>
          <a:chOff x="0" y="0"/>
          <a:chExt cx="0" cy="0"/>
        </a:xfrm>
      </p:grpSpPr>
      <p:sp>
        <p:nvSpPr>
          <p:cNvPr id="16" name="Google Shape;16;p14"/>
          <p:cNvSpPr txBox="1"/>
          <p:nvPr/>
        </p:nvSpPr>
        <p:spPr>
          <a:xfrm>
            <a:off x="3391382" y="-1342663"/>
            <a:ext cx="18473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 name="Google Shape;17;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Open Sans"/>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l">
              <a:lnSpc>
                <a:spcPct val="90000"/>
              </a:lnSpc>
              <a:spcBef>
                <a:spcPts val="500"/>
              </a:spcBef>
              <a:spcAft>
                <a:spcPts val="0"/>
              </a:spcAft>
              <a:buSzPts val="1800"/>
              <a:buChar char="•"/>
              <a:defRPr/>
            </a:lvl2pPr>
            <a:lvl3pPr lvl="2" algn="l">
              <a:lnSpc>
                <a:spcPct val="90000"/>
              </a:lnSpc>
              <a:spcBef>
                <a:spcPts val="500"/>
              </a:spcBef>
              <a:spcAft>
                <a:spcPts val="0"/>
              </a:spcAft>
              <a:buSzPts val="1800"/>
              <a:buChar char="•"/>
              <a:defRPr/>
            </a:lvl3pPr>
            <a:lvl4pPr lvl="3" algn="l">
              <a:lnSpc>
                <a:spcPct val="90000"/>
              </a:lnSpc>
              <a:spcBef>
                <a:spcPts val="500"/>
              </a:spcBef>
              <a:spcAft>
                <a:spcPts val="0"/>
              </a:spcAft>
              <a:buSzPts val="1800"/>
              <a:buChar char="•"/>
              <a:defRPr/>
            </a:lvl4pPr>
            <a:lvl5pPr lvl="4" algn="l">
              <a:lnSpc>
                <a:spcPct val="90000"/>
              </a:lnSpc>
              <a:spcBef>
                <a:spcPts val="500"/>
              </a:spcBef>
              <a:spcAft>
                <a:spcPts val="0"/>
              </a:spcAft>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
        <p:nvSpPr>
          <p:cNvPr id="19" name="Google Shape;19;p14"/>
          <p:cNvSpPr txBox="1">
            <a:spLocks noGrp="1"/>
          </p:cNvSpPr>
          <p:nvPr>
            <p:ph type="dt" idx="10"/>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1800">
                <a:solidFill>
                  <a:srgbClr val="888888"/>
                </a:solidFill>
                <a:latin typeface="Avenir"/>
                <a:ea typeface="Avenir"/>
                <a:cs typeface="Avenir"/>
                <a:sym typeface="Aveni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0"/>
        <p:cNvGrpSpPr/>
        <p:nvPr/>
      </p:nvGrpSpPr>
      <p:grpSpPr>
        <a:xfrm>
          <a:off x="0" y="0"/>
          <a:ext cx="0" cy="0"/>
          <a:chOff x="0" y="0"/>
          <a:chExt cx="0" cy="0"/>
        </a:xfrm>
      </p:grpSpPr>
      <p:sp>
        <p:nvSpPr>
          <p:cNvPr id="21" name="Google Shape;21;p15"/>
          <p:cNvSpPr txBox="1">
            <a:spLocks noGrp="1"/>
          </p:cNvSpPr>
          <p:nvPr>
            <p:ph type="ctrTitle"/>
          </p:nvPr>
        </p:nvSpPr>
        <p:spPr>
          <a:xfrm>
            <a:off x="875816" y="613077"/>
            <a:ext cx="10224305" cy="72958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15"/>
          <p:cNvSpPr txBox="1">
            <a:spLocks noGrp="1"/>
          </p:cNvSpPr>
          <p:nvPr>
            <p:ph type="subTitle" idx="1"/>
          </p:nvPr>
        </p:nvSpPr>
        <p:spPr>
          <a:xfrm>
            <a:off x="1666754" y="1750088"/>
            <a:ext cx="8646289" cy="3504817"/>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1800"/>
              <a:buChar char="•"/>
              <a:defRPr/>
            </a:lvl1pPr>
            <a:lvl2pPr lvl="1" algn="l">
              <a:lnSpc>
                <a:spcPct val="90000"/>
              </a:lnSpc>
              <a:spcBef>
                <a:spcPts val="500"/>
              </a:spcBef>
              <a:spcAft>
                <a:spcPts val="0"/>
              </a:spcAft>
              <a:buSzPts val="1800"/>
              <a:buChar char="•"/>
              <a:defRPr/>
            </a:lvl2pPr>
            <a:lvl3pPr lvl="2" algn="l">
              <a:lnSpc>
                <a:spcPct val="90000"/>
              </a:lnSpc>
              <a:spcBef>
                <a:spcPts val="500"/>
              </a:spcBef>
              <a:spcAft>
                <a:spcPts val="0"/>
              </a:spcAft>
              <a:buSzPts val="1800"/>
              <a:buChar char="•"/>
              <a:defRPr/>
            </a:lvl3pPr>
            <a:lvl4pPr lvl="3" algn="l">
              <a:lnSpc>
                <a:spcPct val="90000"/>
              </a:lnSpc>
              <a:spcBef>
                <a:spcPts val="500"/>
              </a:spcBef>
              <a:spcAft>
                <a:spcPts val="0"/>
              </a:spcAft>
              <a:buSzPts val="1800"/>
              <a:buChar char="•"/>
              <a:defRPr/>
            </a:lvl4pPr>
            <a:lvl5pPr lvl="4" algn="l">
              <a:lnSpc>
                <a:spcPct val="90000"/>
              </a:lnSpc>
              <a:spcBef>
                <a:spcPts val="500"/>
              </a:spcBef>
              <a:spcAft>
                <a:spcPts val="0"/>
              </a:spcAft>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
        <p:nvSpPr>
          <p:cNvPr id="23" name="Google Shape;23;p15"/>
          <p:cNvSpPr txBox="1">
            <a:spLocks noGrp="1"/>
          </p:cNvSpPr>
          <p:nvPr>
            <p:ph type="dt" idx="10"/>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4"/>
        <p:cNvGrpSpPr/>
        <p:nvPr/>
      </p:nvGrpSpPr>
      <p:grpSpPr>
        <a:xfrm>
          <a:off x="0" y="0"/>
          <a:ext cx="0" cy="0"/>
          <a:chOff x="0" y="0"/>
          <a:chExt cx="0" cy="0"/>
        </a:xfrm>
      </p:grpSpPr>
      <p:sp>
        <p:nvSpPr>
          <p:cNvPr id="25" name="Google Shape;25;p16"/>
          <p:cNvSpPr/>
          <p:nvPr/>
        </p:nvSpPr>
        <p:spPr>
          <a:xfrm>
            <a:off x="0" y="0"/>
            <a:ext cx="12192000" cy="5964873"/>
          </a:xfrm>
          <a:prstGeom prst="rect">
            <a:avLst/>
          </a:prstGeom>
          <a:solidFill>
            <a:srgbClr val="D0CEC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 name="Google Shape;26;p16"/>
          <p:cNvSpPr txBox="1"/>
          <p:nvPr/>
        </p:nvSpPr>
        <p:spPr>
          <a:xfrm>
            <a:off x="4885769" y="2514226"/>
            <a:ext cx="2262158"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Open Sans"/>
                <a:ea typeface="Open Sans"/>
                <a:cs typeface="Open Sans"/>
                <a:sym typeface="Open Sans"/>
              </a:rPr>
              <a:t>IMAGE SIZE EXAMPLE</a:t>
            </a:r>
            <a:endParaRPr/>
          </a:p>
        </p:txBody>
      </p:sp>
      <p:sp>
        <p:nvSpPr>
          <p:cNvPr id="27" name="Google Shape;27;p16"/>
          <p:cNvSpPr txBox="1">
            <a:spLocks noGrp="1"/>
          </p:cNvSpPr>
          <p:nvPr>
            <p:ph type="dt" idx="10"/>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28"/>
        <p:cNvGrpSpPr/>
        <p:nvPr/>
      </p:nvGrpSpPr>
      <p:grpSpPr>
        <a:xfrm>
          <a:off x="0" y="0"/>
          <a:ext cx="0" cy="0"/>
          <a:chOff x="0" y="0"/>
          <a:chExt cx="0" cy="0"/>
        </a:xfrm>
      </p:grpSpPr>
      <p:sp>
        <p:nvSpPr>
          <p:cNvPr id="29" name="Google Shape;29;p17"/>
          <p:cNvSpPr/>
          <p:nvPr/>
        </p:nvSpPr>
        <p:spPr>
          <a:xfrm>
            <a:off x="0" y="0"/>
            <a:ext cx="6093595" cy="5964873"/>
          </a:xfrm>
          <a:prstGeom prst="rect">
            <a:avLst/>
          </a:prstGeom>
          <a:solidFill>
            <a:srgbClr val="D0CEC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 name="Google Shape;30;p17"/>
          <p:cNvSpPr txBox="1"/>
          <p:nvPr/>
        </p:nvSpPr>
        <p:spPr>
          <a:xfrm>
            <a:off x="1460529" y="2514226"/>
            <a:ext cx="339277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Open Sans"/>
                <a:ea typeface="Open Sans"/>
                <a:cs typeface="Open Sans"/>
                <a:sym typeface="Open Sans"/>
              </a:rPr>
              <a:t>HALF PAGE IMAGE SIZE EXAMPLE</a:t>
            </a:r>
            <a:endParaRPr/>
          </a:p>
        </p:txBody>
      </p:sp>
      <p:sp>
        <p:nvSpPr>
          <p:cNvPr id="31" name="Google Shape;31;p17"/>
          <p:cNvSpPr txBox="1">
            <a:spLocks noGrp="1"/>
          </p:cNvSpPr>
          <p:nvPr>
            <p:ph type="ctrTitle"/>
          </p:nvPr>
        </p:nvSpPr>
        <p:spPr>
          <a:xfrm>
            <a:off x="6289366" y="1282156"/>
            <a:ext cx="5139795" cy="72958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7"/>
          <p:cNvSpPr txBox="1">
            <a:spLocks noGrp="1"/>
          </p:cNvSpPr>
          <p:nvPr>
            <p:ph type="subTitle" idx="1"/>
          </p:nvPr>
        </p:nvSpPr>
        <p:spPr>
          <a:xfrm>
            <a:off x="6289366" y="2292510"/>
            <a:ext cx="8646289" cy="3504817"/>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1800"/>
              <a:buChar char="•"/>
              <a:defRPr/>
            </a:lvl1pPr>
            <a:lvl2pPr lvl="1" algn="l">
              <a:lnSpc>
                <a:spcPct val="90000"/>
              </a:lnSpc>
              <a:spcBef>
                <a:spcPts val="500"/>
              </a:spcBef>
              <a:spcAft>
                <a:spcPts val="0"/>
              </a:spcAft>
              <a:buSzPts val="1800"/>
              <a:buChar char="•"/>
              <a:defRPr/>
            </a:lvl2pPr>
            <a:lvl3pPr lvl="2" algn="l">
              <a:lnSpc>
                <a:spcPct val="90000"/>
              </a:lnSpc>
              <a:spcBef>
                <a:spcPts val="500"/>
              </a:spcBef>
              <a:spcAft>
                <a:spcPts val="0"/>
              </a:spcAft>
              <a:buSzPts val="1800"/>
              <a:buChar char="•"/>
              <a:defRPr/>
            </a:lvl3pPr>
            <a:lvl4pPr lvl="3" algn="l">
              <a:lnSpc>
                <a:spcPct val="90000"/>
              </a:lnSpc>
              <a:spcBef>
                <a:spcPts val="500"/>
              </a:spcBef>
              <a:spcAft>
                <a:spcPts val="0"/>
              </a:spcAft>
              <a:buSzPts val="1800"/>
              <a:buChar char="•"/>
              <a:defRPr/>
            </a:lvl4pPr>
            <a:lvl5pPr lvl="4" algn="l">
              <a:lnSpc>
                <a:spcPct val="90000"/>
              </a:lnSpc>
              <a:spcBef>
                <a:spcPts val="500"/>
              </a:spcBef>
              <a:spcAft>
                <a:spcPts val="0"/>
              </a:spcAft>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
        <p:nvSpPr>
          <p:cNvPr id="33" name="Google Shape;33;p17"/>
          <p:cNvSpPr txBox="1">
            <a:spLocks noGrp="1"/>
          </p:cNvSpPr>
          <p:nvPr>
            <p:ph type="dt" idx="10"/>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_Custom Layout">
  <p:cSld name="2_Custom Layout">
    <p:spTree>
      <p:nvGrpSpPr>
        <p:cNvPr id="1" name="Shape 34"/>
        <p:cNvGrpSpPr/>
        <p:nvPr/>
      </p:nvGrpSpPr>
      <p:grpSpPr>
        <a:xfrm>
          <a:off x="0" y="0"/>
          <a:ext cx="0" cy="0"/>
          <a:chOff x="0" y="0"/>
          <a:chExt cx="0" cy="0"/>
        </a:xfrm>
      </p:grpSpPr>
      <p:sp>
        <p:nvSpPr>
          <p:cNvPr id="35" name="Google Shape;35;p18"/>
          <p:cNvSpPr/>
          <p:nvPr/>
        </p:nvSpPr>
        <p:spPr>
          <a:xfrm>
            <a:off x="6098405" y="0"/>
            <a:ext cx="6093595" cy="5964873"/>
          </a:xfrm>
          <a:prstGeom prst="rect">
            <a:avLst/>
          </a:prstGeom>
          <a:solidFill>
            <a:srgbClr val="D0CEC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 name="Google Shape;36;p18"/>
          <p:cNvSpPr txBox="1"/>
          <p:nvPr/>
        </p:nvSpPr>
        <p:spPr>
          <a:xfrm>
            <a:off x="7558934" y="2514226"/>
            <a:ext cx="339277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Open Sans"/>
                <a:ea typeface="Open Sans"/>
                <a:cs typeface="Open Sans"/>
                <a:sym typeface="Open Sans"/>
              </a:rPr>
              <a:t>HALF PAGE IMAGE SIZE EXAMPLE</a:t>
            </a:r>
            <a:endParaRPr/>
          </a:p>
        </p:txBody>
      </p:sp>
      <p:sp>
        <p:nvSpPr>
          <p:cNvPr id="37" name="Google Shape;37;p18"/>
          <p:cNvSpPr txBox="1">
            <a:spLocks noGrp="1"/>
          </p:cNvSpPr>
          <p:nvPr>
            <p:ph type="ctrTitle"/>
          </p:nvPr>
        </p:nvSpPr>
        <p:spPr>
          <a:xfrm>
            <a:off x="345766" y="1282156"/>
            <a:ext cx="5139795" cy="72958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8"/>
          <p:cNvSpPr txBox="1">
            <a:spLocks noGrp="1"/>
          </p:cNvSpPr>
          <p:nvPr>
            <p:ph type="subTitle" idx="1"/>
          </p:nvPr>
        </p:nvSpPr>
        <p:spPr>
          <a:xfrm>
            <a:off x="345766" y="2292510"/>
            <a:ext cx="5752639" cy="3504817"/>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1800"/>
              <a:buChar char="•"/>
              <a:defRPr/>
            </a:lvl1pPr>
            <a:lvl2pPr lvl="1" algn="l">
              <a:lnSpc>
                <a:spcPct val="90000"/>
              </a:lnSpc>
              <a:spcBef>
                <a:spcPts val="500"/>
              </a:spcBef>
              <a:spcAft>
                <a:spcPts val="0"/>
              </a:spcAft>
              <a:buSzPts val="1800"/>
              <a:buChar char="•"/>
              <a:defRPr/>
            </a:lvl2pPr>
            <a:lvl3pPr lvl="2" algn="l">
              <a:lnSpc>
                <a:spcPct val="90000"/>
              </a:lnSpc>
              <a:spcBef>
                <a:spcPts val="500"/>
              </a:spcBef>
              <a:spcAft>
                <a:spcPts val="0"/>
              </a:spcAft>
              <a:buSzPts val="1800"/>
              <a:buChar char="•"/>
              <a:defRPr/>
            </a:lvl3pPr>
            <a:lvl4pPr lvl="3" algn="l">
              <a:lnSpc>
                <a:spcPct val="90000"/>
              </a:lnSpc>
              <a:spcBef>
                <a:spcPts val="500"/>
              </a:spcBef>
              <a:spcAft>
                <a:spcPts val="0"/>
              </a:spcAft>
              <a:buSzPts val="1800"/>
              <a:buChar char="•"/>
              <a:defRPr/>
            </a:lvl4pPr>
            <a:lvl5pPr lvl="4" algn="l">
              <a:lnSpc>
                <a:spcPct val="90000"/>
              </a:lnSpc>
              <a:spcBef>
                <a:spcPts val="500"/>
              </a:spcBef>
              <a:spcAft>
                <a:spcPts val="0"/>
              </a:spcAft>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
        <p:nvSpPr>
          <p:cNvPr id="39" name="Google Shape;39;p18"/>
          <p:cNvSpPr txBox="1">
            <a:spLocks noGrp="1"/>
          </p:cNvSpPr>
          <p:nvPr>
            <p:ph type="dt" idx="10"/>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Open Sans"/>
              <a:buNone/>
              <a:defRPr sz="4400" b="1" i="0" u="none" strike="noStrike" cap="non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FFC000"/>
              </a:buClr>
              <a:buSzPts val="2800"/>
              <a:buFont typeface="Arial"/>
              <a:buChar char="•"/>
              <a:defRPr sz="2800" b="0" i="0" u="none" strike="noStrike" cap="none">
                <a:solidFill>
                  <a:schemeClr val="dk1"/>
                </a:solidFill>
                <a:latin typeface="Open Sans"/>
                <a:ea typeface="Open Sans"/>
                <a:cs typeface="Open Sans"/>
                <a:sym typeface="Open Sans"/>
              </a:defRPr>
            </a:lvl1pPr>
            <a:lvl2pPr marL="914400" marR="0" lvl="1" indent="-381000" algn="l" rtl="0">
              <a:lnSpc>
                <a:spcPct val="90000"/>
              </a:lnSpc>
              <a:spcBef>
                <a:spcPts val="500"/>
              </a:spcBef>
              <a:spcAft>
                <a:spcPts val="0"/>
              </a:spcAft>
              <a:buClr>
                <a:srgbClr val="FFC000"/>
              </a:buClr>
              <a:buSzPts val="2400"/>
              <a:buFont typeface="Arial"/>
              <a:buChar char="•"/>
              <a:defRPr sz="2400" b="0" i="0" u="none" strike="noStrike" cap="none">
                <a:solidFill>
                  <a:schemeClr val="dk1"/>
                </a:solidFill>
                <a:latin typeface="Open Sans"/>
                <a:ea typeface="Open Sans"/>
                <a:cs typeface="Open Sans"/>
                <a:sym typeface="Open Sans"/>
              </a:defRPr>
            </a:lvl2pPr>
            <a:lvl3pPr marL="1371600" marR="0" lvl="2" indent="-355600" algn="l" rtl="0">
              <a:lnSpc>
                <a:spcPct val="90000"/>
              </a:lnSpc>
              <a:spcBef>
                <a:spcPts val="500"/>
              </a:spcBef>
              <a:spcAft>
                <a:spcPts val="0"/>
              </a:spcAft>
              <a:buClr>
                <a:srgbClr val="FFC000"/>
              </a:buClr>
              <a:buSzPts val="2000"/>
              <a:buFont typeface="Arial"/>
              <a:buChar char="•"/>
              <a:defRPr sz="2000" b="0" i="0" u="none" strike="noStrike" cap="none">
                <a:solidFill>
                  <a:schemeClr val="dk1"/>
                </a:solidFill>
                <a:latin typeface="Open Sans"/>
                <a:ea typeface="Open Sans"/>
                <a:cs typeface="Open Sans"/>
                <a:sym typeface="Open Sans"/>
              </a:defRPr>
            </a:lvl3pPr>
            <a:lvl4pPr marL="1828800" marR="0" lvl="3" indent="-342900" algn="l" rtl="0">
              <a:lnSpc>
                <a:spcPct val="90000"/>
              </a:lnSpc>
              <a:spcBef>
                <a:spcPts val="500"/>
              </a:spcBef>
              <a:spcAft>
                <a:spcPts val="0"/>
              </a:spcAft>
              <a:buClr>
                <a:srgbClr val="FFC000"/>
              </a:buClr>
              <a:buSzPts val="1800"/>
              <a:buFont typeface="Arial"/>
              <a:buChar char="•"/>
              <a:defRPr sz="1800" b="0" i="0" u="none" strike="noStrike" cap="none">
                <a:solidFill>
                  <a:schemeClr val="dk1"/>
                </a:solidFill>
                <a:latin typeface="Open Sans"/>
                <a:ea typeface="Open Sans"/>
                <a:cs typeface="Open Sans"/>
                <a:sym typeface="Open Sans"/>
              </a:defRPr>
            </a:lvl4pPr>
            <a:lvl5pPr marL="2286000" marR="0" lvl="4" indent="-342900" algn="l" rtl="0">
              <a:lnSpc>
                <a:spcPct val="90000"/>
              </a:lnSpc>
              <a:spcBef>
                <a:spcPts val="500"/>
              </a:spcBef>
              <a:spcAft>
                <a:spcPts val="0"/>
              </a:spcAft>
              <a:buClr>
                <a:srgbClr val="FFC000"/>
              </a:buClr>
              <a:buSzPts val="1800"/>
              <a:buFont typeface="Arial"/>
              <a:buChar char="•"/>
              <a:defRPr sz="1800" b="0" i="0" u="none" strike="noStrike" cap="none">
                <a:solidFill>
                  <a:schemeClr val="dk1"/>
                </a:solidFill>
                <a:latin typeface="Open Sans"/>
                <a:ea typeface="Open Sans"/>
                <a:cs typeface="Open Sans"/>
                <a:sym typeface="Open San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3"/>
          <p:cNvSpPr txBox="1">
            <a:spLocks noGrp="1"/>
          </p:cNvSpPr>
          <p:nvPr>
            <p:ph type="dt" idx="10"/>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800" b="0" i="0" u="none" strike="noStrike" cap="none">
                <a:solidFill>
                  <a:srgbClr val="888888"/>
                </a:solidFill>
                <a:latin typeface="Avenir"/>
                <a:ea typeface="Avenir"/>
                <a:cs typeface="Avenir"/>
                <a:sym typeface="Avenir"/>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pic>
        <p:nvPicPr>
          <p:cNvPr id="13" name="Google Shape;13;p13" descr="MichiganTech_Horizontal_TwoColor.png"/>
          <p:cNvPicPr preferRelativeResize="0"/>
          <p:nvPr/>
        </p:nvPicPr>
        <p:blipFill rotWithShape="1">
          <a:blip r:embed="rId7">
            <a:alphaModFix/>
          </a:blip>
          <a:srcRect/>
          <a:stretch/>
        </p:blipFill>
        <p:spPr>
          <a:xfrm>
            <a:off x="9064845" y="6280062"/>
            <a:ext cx="2280654" cy="461085"/>
          </a:xfrm>
          <a:prstGeom prst="rect">
            <a:avLst/>
          </a:prstGeom>
          <a:noFill/>
          <a:ln>
            <a:noFill/>
          </a:ln>
        </p:spPr>
      </p:pic>
      <p:cxnSp>
        <p:nvCxnSpPr>
          <p:cNvPr id="14" name="Google Shape;14;p13"/>
          <p:cNvCxnSpPr/>
          <p:nvPr/>
        </p:nvCxnSpPr>
        <p:spPr>
          <a:xfrm>
            <a:off x="838200" y="6176963"/>
            <a:ext cx="10515600" cy="0"/>
          </a:xfrm>
          <a:prstGeom prst="straightConnector1">
            <a:avLst/>
          </a:prstGeom>
          <a:noFill/>
          <a:ln w="9525" cap="flat" cmpd="sng">
            <a:solidFill>
              <a:schemeClr val="dk1"/>
            </a:solidFill>
            <a:prstDash val="solid"/>
            <a:miter lim="800000"/>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Google Shape;44;p1"/>
          <p:cNvSpPr txBox="1">
            <a:spLocks noGrp="1"/>
          </p:cNvSpPr>
          <p:nvPr>
            <p:ph type="ctrTitle"/>
          </p:nvPr>
        </p:nvSpPr>
        <p:spPr>
          <a:xfrm>
            <a:off x="1524000" y="1878062"/>
            <a:ext cx="9737100" cy="114688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Open Sans"/>
              <a:buNone/>
            </a:pPr>
            <a:r>
              <a:rPr lang="en-US" dirty="0"/>
              <a:t>&lt;</a:t>
            </a:r>
            <a:r>
              <a:rPr lang="en-US" dirty="0">
                <a:latin typeface="Open Sans"/>
                <a:ea typeface="Open Sans"/>
                <a:cs typeface="Open Sans"/>
                <a:sym typeface="Open Sans"/>
              </a:rPr>
              <a:t>Center/Institute Name&gt;</a:t>
            </a:r>
            <a:endParaRPr dirty="0"/>
          </a:p>
        </p:txBody>
      </p:sp>
      <p:sp>
        <p:nvSpPr>
          <p:cNvPr id="45" name="Google Shape;45;p1"/>
          <p:cNvSpPr txBox="1">
            <a:spLocks noGrp="1"/>
          </p:cNvSpPr>
          <p:nvPr>
            <p:ph type="subTitle" idx="4294967295"/>
          </p:nvPr>
        </p:nvSpPr>
        <p:spPr>
          <a:xfrm>
            <a:off x="1524000" y="3052512"/>
            <a:ext cx="9144000" cy="1655762"/>
          </a:xfrm>
          <a:prstGeom prst="rect">
            <a:avLst/>
          </a:prstGeom>
          <a:noFill/>
          <a:ln>
            <a:noFill/>
          </a:ln>
        </p:spPr>
        <p:txBody>
          <a:bodyPr spcFirstLastPara="1" wrap="square" lIns="91425" tIns="45700" rIns="91425" bIns="45700" anchor="t" anchorCtr="0">
            <a:normAutofit/>
          </a:bodyPr>
          <a:lstStyle/>
          <a:p>
            <a:pPr marL="0" marR="0" lvl="0" indent="0" algn="ctr" rtl="0">
              <a:lnSpc>
                <a:spcPct val="90000"/>
              </a:lnSpc>
              <a:spcBef>
                <a:spcPts val="0"/>
              </a:spcBef>
              <a:spcAft>
                <a:spcPts val="0"/>
              </a:spcAft>
              <a:buClr>
                <a:srgbClr val="FFC000"/>
              </a:buClr>
              <a:buSzPts val="2400"/>
              <a:buFont typeface="Arial"/>
              <a:buNone/>
            </a:pPr>
            <a:r>
              <a:rPr lang="en-US" sz="2400" b="0" i="0" u="none" strike="noStrike" cap="none" dirty="0">
                <a:solidFill>
                  <a:schemeClr val="dk1"/>
                </a:solidFill>
                <a:latin typeface="Open Sans"/>
                <a:ea typeface="Open Sans"/>
                <a:cs typeface="Open Sans"/>
                <a:sym typeface="Open Sans"/>
              </a:rPr>
              <a:t>&lt;Director’s Name&gt;</a:t>
            </a:r>
            <a:endParaRPr sz="2800" b="0" i="0" u="none" strike="noStrike" cap="none" dirty="0">
              <a:solidFill>
                <a:schemeClr val="dk1"/>
              </a:solidFill>
              <a:latin typeface="Open Sans"/>
              <a:ea typeface="Open Sans"/>
              <a:cs typeface="Open Sans"/>
              <a:sym typeface="Open Sans"/>
            </a:endParaRPr>
          </a:p>
          <a:p>
            <a:pPr marL="0" marR="0" lvl="0" indent="0" algn="ctr" rtl="0">
              <a:lnSpc>
                <a:spcPct val="90000"/>
              </a:lnSpc>
              <a:spcBef>
                <a:spcPts val="1000"/>
              </a:spcBef>
              <a:spcAft>
                <a:spcPts val="0"/>
              </a:spcAft>
              <a:buClr>
                <a:srgbClr val="FFC000"/>
              </a:buClr>
              <a:buSzPts val="2400"/>
              <a:buFont typeface="Arial"/>
              <a:buNone/>
            </a:pPr>
            <a:r>
              <a:rPr lang="en-US" sz="2400" b="0" i="0" u="none" strike="noStrike" cap="none" dirty="0">
                <a:solidFill>
                  <a:schemeClr val="dk1"/>
                </a:solidFill>
                <a:latin typeface="Open Sans"/>
                <a:ea typeface="Open Sans"/>
                <a:cs typeface="Open Sans"/>
                <a:sym typeface="Open Sans"/>
              </a:rPr>
              <a:t>&lt;Proposal Team Members&gt;</a:t>
            </a:r>
            <a:endParaRPr sz="2400" b="0" i="0" u="none" strike="noStrike" cap="none" dirty="0">
              <a:solidFill>
                <a:schemeClr val="dk1"/>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1"/>
          <p:cNvSpPr txBox="1">
            <a:spLocks noGrp="1"/>
          </p:cNvSpPr>
          <p:nvPr>
            <p:ph type="title" idx="4294967295"/>
          </p:nvPr>
        </p:nvSpPr>
        <p:spPr>
          <a:xfrm>
            <a:off x="875816" y="613077"/>
            <a:ext cx="10741877" cy="729586"/>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Open Sans"/>
              <a:buNone/>
            </a:pPr>
            <a:r>
              <a:rPr lang="en-US" sz="4400" b="1" i="0" u="none" strike="noStrike" cap="none">
                <a:solidFill>
                  <a:schemeClr val="dk1"/>
                </a:solidFill>
                <a:latin typeface="Open Sans"/>
                <a:ea typeface="Open Sans"/>
                <a:cs typeface="Open Sans"/>
                <a:sym typeface="Open Sans"/>
              </a:rPr>
              <a:t>List of Prospective Members</a:t>
            </a:r>
            <a:endParaRPr/>
          </a:p>
        </p:txBody>
      </p:sp>
      <p:sp>
        <p:nvSpPr>
          <p:cNvPr id="108" name="Google Shape;108;p11"/>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10</a:t>
            </a:fld>
            <a:endParaRPr sz="1800">
              <a:solidFill>
                <a:srgbClr val="888888"/>
              </a:solidFill>
              <a:latin typeface="Avenir"/>
              <a:ea typeface="Avenir"/>
              <a:cs typeface="Avenir"/>
              <a:sym typeface="Avenir"/>
            </a:endParaRPr>
          </a:p>
        </p:txBody>
      </p:sp>
      <p:sp>
        <p:nvSpPr>
          <p:cNvPr id="109" name="Google Shape;109;p11"/>
          <p:cNvSpPr/>
          <p:nvPr/>
        </p:nvSpPr>
        <p:spPr>
          <a:xfrm>
            <a:off x="1511760" y="1756192"/>
            <a:ext cx="8636287"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List all prospective members and their academic units, including their Department and College.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2"/>
          <p:cNvSpPr txBox="1">
            <a:spLocks noGrp="1"/>
          </p:cNvSpPr>
          <p:nvPr>
            <p:ph type="title" idx="4294967295"/>
          </p:nvPr>
        </p:nvSpPr>
        <p:spPr>
          <a:xfrm>
            <a:off x="875816" y="613077"/>
            <a:ext cx="10741877" cy="729586"/>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Open Sans"/>
              <a:buNone/>
            </a:pPr>
            <a:r>
              <a:rPr lang="en-US" sz="4400" b="1" i="0" u="none" strike="noStrike" cap="none">
                <a:solidFill>
                  <a:schemeClr val="dk1"/>
                </a:solidFill>
                <a:latin typeface="Open Sans"/>
                <a:ea typeface="Open Sans"/>
                <a:cs typeface="Open Sans"/>
                <a:sym typeface="Open Sans"/>
              </a:rPr>
              <a:t>Summary</a:t>
            </a:r>
            <a:endParaRPr/>
          </a:p>
        </p:txBody>
      </p:sp>
      <p:sp>
        <p:nvSpPr>
          <p:cNvPr id="115" name="Google Shape;115;p12"/>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11</a:t>
            </a:fld>
            <a:endParaRPr sz="1800" dirty="0">
              <a:solidFill>
                <a:srgbClr val="888888"/>
              </a:solidFill>
              <a:latin typeface="Avenir"/>
              <a:ea typeface="Avenir"/>
              <a:cs typeface="Avenir"/>
              <a:sym typeface="Avenir"/>
            </a:endParaRPr>
          </a:p>
        </p:txBody>
      </p:sp>
      <p:sp>
        <p:nvSpPr>
          <p:cNvPr id="116" name="Google Shape;116;p12"/>
          <p:cNvSpPr/>
          <p:nvPr/>
        </p:nvSpPr>
        <p:spPr>
          <a:xfrm>
            <a:off x="1511760" y="1756192"/>
            <a:ext cx="8636287"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Times New Roman"/>
                <a:ea typeface="Times New Roman"/>
                <a:cs typeface="Times New Roman"/>
                <a:sym typeface="Times New Roman"/>
              </a:rPr>
              <a:t>Provide a final summary of the proposed Center or Institute.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2"/>
          <p:cNvSpPr txBox="1">
            <a:spLocks noGrp="1"/>
          </p:cNvSpPr>
          <p:nvPr>
            <p:ph type="title" idx="4294967295"/>
          </p:nvPr>
        </p:nvSpPr>
        <p:spPr>
          <a:xfrm>
            <a:off x="875816" y="613077"/>
            <a:ext cx="10741877" cy="729586"/>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Open Sans"/>
              <a:buNone/>
            </a:pPr>
            <a:r>
              <a:rPr lang="en-US" sz="4400" b="1" i="0" u="none" strike="noStrike" cap="none" dirty="0">
                <a:solidFill>
                  <a:schemeClr val="dk1"/>
                </a:solidFill>
                <a:latin typeface="Open Sans"/>
                <a:ea typeface="Open Sans"/>
                <a:cs typeface="Open Sans"/>
                <a:sym typeface="Open Sans"/>
              </a:rPr>
              <a:t>Statement of Purpose</a:t>
            </a:r>
            <a:endParaRPr dirty="0"/>
          </a:p>
        </p:txBody>
      </p:sp>
      <p:sp>
        <p:nvSpPr>
          <p:cNvPr id="51" name="Google Shape;51;p2"/>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2</a:t>
            </a:fld>
            <a:endParaRPr sz="1800">
              <a:solidFill>
                <a:srgbClr val="888888"/>
              </a:solidFill>
              <a:latin typeface="Avenir"/>
              <a:ea typeface="Avenir"/>
              <a:cs typeface="Avenir"/>
              <a:sym typeface="Avenir"/>
            </a:endParaRPr>
          </a:p>
        </p:txBody>
      </p:sp>
      <p:sp>
        <p:nvSpPr>
          <p:cNvPr id="52" name="Google Shape;52;p2"/>
          <p:cNvSpPr/>
          <p:nvPr/>
        </p:nvSpPr>
        <p:spPr>
          <a:xfrm>
            <a:off x="1511760" y="1756192"/>
            <a:ext cx="8636287"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Times New Roman"/>
                <a:ea typeface="Times New Roman"/>
                <a:cs typeface="Times New Roman"/>
                <a:sym typeface="Times New Roman"/>
              </a:rPr>
              <a:t>Describe the Center or Institute purpose succinctly.</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3"/>
          <p:cNvSpPr txBox="1">
            <a:spLocks noGrp="1"/>
          </p:cNvSpPr>
          <p:nvPr>
            <p:ph type="title" idx="4294967295"/>
          </p:nvPr>
        </p:nvSpPr>
        <p:spPr>
          <a:xfrm>
            <a:off x="875816" y="613077"/>
            <a:ext cx="10741877" cy="729586"/>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Open Sans"/>
              <a:buNone/>
            </a:pPr>
            <a:r>
              <a:rPr lang="en-US" sz="4400" b="1" i="0" u="none" strike="noStrike" cap="none" dirty="0">
                <a:solidFill>
                  <a:schemeClr val="dk1"/>
                </a:solidFill>
                <a:latin typeface="Open Sans"/>
                <a:ea typeface="Open Sans"/>
                <a:cs typeface="Open Sans"/>
                <a:sym typeface="Open Sans"/>
              </a:rPr>
              <a:t>Mission Statement</a:t>
            </a:r>
            <a:endParaRPr dirty="0"/>
          </a:p>
        </p:txBody>
      </p:sp>
      <p:sp>
        <p:nvSpPr>
          <p:cNvPr id="58" name="Google Shape;58;p3"/>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3</a:t>
            </a:fld>
            <a:endParaRPr sz="1800">
              <a:solidFill>
                <a:srgbClr val="888888"/>
              </a:solidFill>
              <a:latin typeface="Avenir"/>
              <a:ea typeface="Avenir"/>
              <a:cs typeface="Avenir"/>
              <a:sym typeface="Avenir"/>
            </a:endParaRPr>
          </a:p>
        </p:txBody>
      </p:sp>
      <p:sp>
        <p:nvSpPr>
          <p:cNvPr id="59" name="Google Shape;59;p3"/>
          <p:cNvSpPr/>
          <p:nvPr/>
        </p:nvSpPr>
        <p:spPr>
          <a:xfrm>
            <a:off x="1532535" y="1684474"/>
            <a:ext cx="8040673"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Times New Roman"/>
                <a:ea typeface="Times New Roman"/>
                <a:cs typeface="Times New Roman"/>
                <a:sym typeface="Times New Roman"/>
              </a:rPr>
              <a:t>Define the mission of the proposed Center/Institute using concise language.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4"/>
          <p:cNvSpPr txBox="1">
            <a:spLocks noGrp="1"/>
          </p:cNvSpPr>
          <p:nvPr>
            <p:ph type="title" idx="4294967295"/>
          </p:nvPr>
        </p:nvSpPr>
        <p:spPr>
          <a:xfrm>
            <a:off x="875816" y="613077"/>
            <a:ext cx="10741877" cy="729586"/>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Open Sans"/>
              <a:buNone/>
            </a:pPr>
            <a:r>
              <a:rPr lang="en-US" sz="4400" b="1" i="0" u="none" strike="noStrike" cap="none" dirty="0">
                <a:solidFill>
                  <a:schemeClr val="dk1"/>
                </a:solidFill>
                <a:latin typeface="Open Sans"/>
                <a:ea typeface="Open Sans"/>
                <a:cs typeface="Open Sans"/>
                <a:sym typeface="Open Sans"/>
              </a:rPr>
              <a:t>Justification</a:t>
            </a:r>
            <a:endParaRPr dirty="0"/>
          </a:p>
        </p:txBody>
      </p:sp>
      <p:sp>
        <p:nvSpPr>
          <p:cNvPr id="65" name="Google Shape;65;p4"/>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4</a:t>
            </a:fld>
            <a:endParaRPr sz="1800">
              <a:solidFill>
                <a:srgbClr val="888888"/>
              </a:solidFill>
              <a:latin typeface="Avenir"/>
              <a:ea typeface="Avenir"/>
              <a:cs typeface="Avenir"/>
              <a:sym typeface="Avenir"/>
            </a:endParaRPr>
          </a:p>
        </p:txBody>
      </p:sp>
      <p:sp>
        <p:nvSpPr>
          <p:cNvPr id="66" name="Google Shape;66;p4"/>
          <p:cNvSpPr/>
          <p:nvPr/>
        </p:nvSpPr>
        <p:spPr>
          <a:xfrm>
            <a:off x="1511760" y="1756192"/>
            <a:ext cx="8636287"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Times New Roman"/>
                <a:ea typeface="Times New Roman"/>
                <a:cs typeface="Times New Roman"/>
                <a:sym typeface="Times New Roman"/>
              </a:rPr>
              <a:t>Explain the rationale for establishing the Center/Institute and the anticipated benefits from its creation.</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5"/>
          <p:cNvSpPr txBox="1">
            <a:spLocks noGrp="1"/>
          </p:cNvSpPr>
          <p:nvPr>
            <p:ph type="title" idx="4294967295"/>
          </p:nvPr>
        </p:nvSpPr>
        <p:spPr>
          <a:xfrm>
            <a:off x="875816" y="613077"/>
            <a:ext cx="10741877" cy="729586"/>
          </a:xfrm>
          <a:prstGeom prst="rect">
            <a:avLst/>
          </a:prstGeom>
          <a:noFill/>
          <a:ln>
            <a:noFill/>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dk1"/>
              </a:buClr>
              <a:buSzPct val="100000"/>
              <a:buFont typeface="Open Sans"/>
              <a:buNone/>
            </a:pPr>
            <a:r>
              <a:rPr lang="en-US" sz="4400" b="1" i="0" u="none" strike="noStrike" cap="none" dirty="0">
                <a:solidFill>
                  <a:schemeClr val="dk1"/>
                </a:solidFill>
                <a:latin typeface="Open Sans"/>
                <a:ea typeface="Open Sans"/>
                <a:cs typeface="Open Sans"/>
                <a:sym typeface="Open Sans"/>
              </a:rPr>
              <a:t>Proposed Research Development Activities</a:t>
            </a:r>
            <a:endParaRPr dirty="0"/>
          </a:p>
        </p:txBody>
      </p:sp>
      <p:sp>
        <p:nvSpPr>
          <p:cNvPr id="72" name="Google Shape;72;p5"/>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5</a:t>
            </a:fld>
            <a:endParaRPr sz="1800">
              <a:solidFill>
                <a:srgbClr val="888888"/>
              </a:solidFill>
              <a:latin typeface="Avenir"/>
              <a:ea typeface="Avenir"/>
              <a:cs typeface="Avenir"/>
              <a:sym typeface="Avenir"/>
            </a:endParaRPr>
          </a:p>
        </p:txBody>
      </p:sp>
      <p:sp>
        <p:nvSpPr>
          <p:cNvPr id="73" name="Google Shape;73;p5"/>
          <p:cNvSpPr/>
          <p:nvPr/>
        </p:nvSpPr>
        <p:spPr>
          <a:xfrm>
            <a:off x="1511760" y="1756192"/>
            <a:ext cx="8636287"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Times New Roman"/>
                <a:ea typeface="Times New Roman"/>
                <a:cs typeface="Times New Roman"/>
                <a:sym typeface="Times New Roman"/>
              </a:rPr>
              <a:t>Describe planned activities to assist member development of funded research projects (i.e. proposal development, pilot research projects, etc.) as well as other research-related activities.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7"/>
          <p:cNvSpPr txBox="1">
            <a:spLocks noGrp="1"/>
          </p:cNvSpPr>
          <p:nvPr>
            <p:ph type="title" idx="4294967295"/>
          </p:nvPr>
        </p:nvSpPr>
        <p:spPr>
          <a:xfrm>
            <a:off x="875816" y="613077"/>
            <a:ext cx="10741877" cy="729586"/>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Open Sans"/>
              <a:buNone/>
            </a:pPr>
            <a:r>
              <a:rPr lang="en-US" sz="4400" b="1" i="0" u="none" strike="noStrike" cap="none">
                <a:solidFill>
                  <a:schemeClr val="dk1"/>
                </a:solidFill>
                <a:latin typeface="Open Sans"/>
                <a:ea typeface="Open Sans"/>
                <a:cs typeface="Open Sans"/>
                <a:sym typeface="Open Sans"/>
              </a:rPr>
              <a:t>Governance Structure</a:t>
            </a:r>
            <a:endParaRPr/>
          </a:p>
        </p:txBody>
      </p:sp>
      <p:sp>
        <p:nvSpPr>
          <p:cNvPr id="79" name="Google Shape;79;p7"/>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6</a:t>
            </a:fld>
            <a:endParaRPr sz="1800">
              <a:solidFill>
                <a:srgbClr val="888888"/>
              </a:solidFill>
              <a:latin typeface="Avenir"/>
              <a:ea typeface="Avenir"/>
              <a:cs typeface="Avenir"/>
              <a:sym typeface="Avenir"/>
            </a:endParaRPr>
          </a:p>
        </p:txBody>
      </p:sp>
      <p:sp>
        <p:nvSpPr>
          <p:cNvPr id="80" name="Google Shape;80;p7"/>
          <p:cNvSpPr/>
          <p:nvPr/>
        </p:nvSpPr>
        <p:spPr>
          <a:xfrm>
            <a:off x="1511760" y="1756192"/>
            <a:ext cx="8636287" cy="34778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dirty="0">
                <a:solidFill>
                  <a:schemeClr val="dk1"/>
                </a:solidFill>
                <a:latin typeface="Times New Roman"/>
                <a:ea typeface="Times New Roman"/>
                <a:cs typeface="Times New Roman"/>
                <a:sym typeface="Times New Roman"/>
              </a:rPr>
              <a:t>Answer the following questions (use multiple slides as needed):</a:t>
            </a:r>
            <a:endParaRPr dirty="0"/>
          </a:p>
          <a:p>
            <a:pPr marL="0" marR="0" lvl="0" indent="0" algn="l" rtl="0">
              <a:spcBef>
                <a:spcPts val="0"/>
              </a:spcBef>
              <a:spcAft>
                <a:spcPts val="0"/>
              </a:spcAft>
              <a:buNone/>
            </a:pPr>
            <a:endParaRPr sz="2000" dirty="0">
              <a:solidFill>
                <a:schemeClr val="dk1"/>
              </a:solidFill>
              <a:latin typeface="Times New Roman"/>
              <a:ea typeface="Times New Roman"/>
              <a:cs typeface="Times New Roman"/>
              <a:sym typeface="Times New Roman"/>
            </a:endParaRPr>
          </a:p>
          <a:p>
            <a:pPr marL="457200" marR="0" lvl="0" indent="-457200" algn="l" rtl="0">
              <a:spcBef>
                <a:spcPts val="0"/>
              </a:spcBef>
              <a:spcAft>
                <a:spcPts val="0"/>
              </a:spcAft>
              <a:buClr>
                <a:schemeClr val="dk1"/>
              </a:buClr>
              <a:buSzPts val="2000"/>
              <a:buFont typeface="Calibri"/>
              <a:buAutoNum type="arabicPeriod"/>
            </a:pPr>
            <a:r>
              <a:rPr lang="en-US" sz="2000" dirty="0">
                <a:solidFill>
                  <a:schemeClr val="dk1"/>
                </a:solidFill>
                <a:latin typeface="Times New Roman"/>
                <a:ea typeface="Times New Roman"/>
                <a:cs typeface="Times New Roman"/>
                <a:sym typeface="Times New Roman"/>
              </a:rPr>
              <a:t>Describe how the Director will be chosen, by whom, and how long their term will be.</a:t>
            </a:r>
            <a:endParaRPr dirty="0"/>
          </a:p>
          <a:p>
            <a:pPr marL="457200" marR="0" lvl="0" indent="-457200" algn="l" rtl="0">
              <a:spcBef>
                <a:spcPts val="0"/>
              </a:spcBef>
              <a:spcAft>
                <a:spcPts val="0"/>
              </a:spcAft>
              <a:buClr>
                <a:schemeClr val="dk1"/>
              </a:buClr>
              <a:buSzPts val="2000"/>
              <a:buFont typeface="Calibri"/>
              <a:buAutoNum type="arabicPeriod"/>
            </a:pPr>
            <a:r>
              <a:rPr lang="en-US" sz="2000" dirty="0">
                <a:solidFill>
                  <a:schemeClr val="dk1"/>
                </a:solidFill>
                <a:latin typeface="Times New Roman"/>
                <a:ea typeface="Times New Roman"/>
                <a:cs typeface="Times New Roman"/>
                <a:sym typeface="Times New Roman"/>
              </a:rPr>
              <a:t>Describe the Director’s duties and responsibilities.</a:t>
            </a:r>
            <a:endParaRPr dirty="0"/>
          </a:p>
          <a:p>
            <a:pPr marL="457200" marR="0" lvl="0" indent="-457200" algn="l" rtl="0">
              <a:spcBef>
                <a:spcPts val="0"/>
              </a:spcBef>
              <a:spcAft>
                <a:spcPts val="0"/>
              </a:spcAft>
              <a:buClr>
                <a:schemeClr val="dk1"/>
              </a:buClr>
              <a:buSzPts val="2000"/>
              <a:buFont typeface="Calibri"/>
              <a:buAutoNum type="arabicPeriod"/>
            </a:pPr>
            <a:r>
              <a:rPr lang="en-US" sz="2000" dirty="0">
                <a:solidFill>
                  <a:schemeClr val="dk1"/>
                </a:solidFill>
                <a:latin typeface="Times New Roman"/>
                <a:ea typeface="Times New Roman"/>
                <a:cs typeface="Times New Roman"/>
                <a:sym typeface="Times New Roman"/>
              </a:rPr>
              <a:t>Explain how researchers become members of your Center or Institute.</a:t>
            </a:r>
            <a:endParaRPr dirty="0"/>
          </a:p>
          <a:p>
            <a:pPr marL="457200" marR="0" lvl="0" indent="-457200" algn="l" rtl="0">
              <a:spcBef>
                <a:spcPts val="0"/>
              </a:spcBef>
              <a:spcAft>
                <a:spcPts val="0"/>
              </a:spcAft>
              <a:buClr>
                <a:schemeClr val="dk1"/>
              </a:buClr>
              <a:buSzPts val="2000"/>
              <a:buFont typeface="Calibri"/>
              <a:buAutoNum type="arabicPeriod"/>
            </a:pPr>
            <a:r>
              <a:rPr lang="en-US" sz="2000" dirty="0">
                <a:solidFill>
                  <a:schemeClr val="dk1"/>
                </a:solidFill>
                <a:latin typeface="Times New Roman"/>
                <a:ea typeface="Times New Roman"/>
                <a:cs typeface="Times New Roman"/>
                <a:sym typeface="Times New Roman"/>
              </a:rPr>
              <a:t>Describe member rights and responsibilities.</a:t>
            </a:r>
            <a:endParaRPr dirty="0"/>
          </a:p>
          <a:p>
            <a:pPr marL="457200" marR="0" lvl="0" indent="-457200" algn="l" rtl="0">
              <a:spcBef>
                <a:spcPts val="0"/>
              </a:spcBef>
              <a:spcAft>
                <a:spcPts val="0"/>
              </a:spcAft>
              <a:buClr>
                <a:schemeClr val="dk1"/>
              </a:buClr>
              <a:buSzPts val="2000"/>
              <a:buFont typeface="Calibri"/>
              <a:buAutoNum type="arabicPeriod"/>
            </a:pPr>
            <a:r>
              <a:rPr lang="en-US" sz="2000" dirty="0">
                <a:solidFill>
                  <a:schemeClr val="dk1"/>
                </a:solidFill>
                <a:latin typeface="Times New Roman"/>
                <a:ea typeface="Times New Roman"/>
                <a:cs typeface="Times New Roman"/>
                <a:sym typeface="Times New Roman"/>
              </a:rPr>
              <a:t>Describe how members will be included in Center or Institute governance.</a:t>
            </a:r>
            <a:endParaRPr dirty="0"/>
          </a:p>
          <a:p>
            <a:pPr marL="457200" marR="0" lvl="0" indent="-457200" algn="l" rtl="0">
              <a:spcBef>
                <a:spcPts val="0"/>
              </a:spcBef>
              <a:spcAft>
                <a:spcPts val="0"/>
              </a:spcAft>
              <a:buClr>
                <a:schemeClr val="dk1"/>
              </a:buClr>
              <a:buSzPts val="2000"/>
              <a:buFont typeface="Calibri"/>
              <a:buAutoNum type="arabicPeriod"/>
            </a:pPr>
            <a:r>
              <a:rPr lang="en-US" sz="2000" dirty="0">
                <a:solidFill>
                  <a:schemeClr val="dk1"/>
                </a:solidFill>
                <a:latin typeface="Times New Roman"/>
                <a:ea typeface="Times New Roman"/>
                <a:cs typeface="Times New Roman"/>
                <a:sym typeface="Times New Roman"/>
              </a:rPr>
              <a:t>Describe the Center or Institute's planned activities to assist member development and management of externally-funded research awards.</a:t>
            </a:r>
            <a:endParaRPr dirty="0"/>
          </a:p>
          <a:p>
            <a:pPr marL="0" marR="0" lvl="0" indent="0" algn="l" rtl="0">
              <a:spcBef>
                <a:spcPts val="0"/>
              </a:spcBef>
              <a:spcAft>
                <a:spcPts val="0"/>
              </a:spcAft>
              <a:buNone/>
            </a:pPr>
            <a:endParaRPr sz="2000" dirty="0">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8"/>
          <p:cNvSpPr txBox="1">
            <a:spLocks noGrp="1"/>
          </p:cNvSpPr>
          <p:nvPr>
            <p:ph type="title" idx="4294967295"/>
          </p:nvPr>
        </p:nvSpPr>
        <p:spPr>
          <a:xfrm>
            <a:off x="875816" y="173334"/>
            <a:ext cx="10741877" cy="729586"/>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Open Sans"/>
              <a:buNone/>
            </a:pPr>
            <a:r>
              <a:rPr lang="en-US" sz="3600" b="1" i="0" u="none" strike="noStrike" cap="none">
                <a:solidFill>
                  <a:schemeClr val="dk1"/>
                </a:solidFill>
                <a:latin typeface="Open Sans"/>
                <a:ea typeface="Open Sans"/>
                <a:cs typeface="Open Sans"/>
                <a:sym typeface="Open Sans"/>
              </a:rPr>
              <a:t>Financial Goals and Strategic Planning</a:t>
            </a:r>
            <a:endParaRPr sz="3600"/>
          </a:p>
        </p:txBody>
      </p:sp>
      <p:sp>
        <p:nvSpPr>
          <p:cNvPr id="86" name="Google Shape;86;p8"/>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7</a:t>
            </a:fld>
            <a:endParaRPr sz="1800">
              <a:solidFill>
                <a:srgbClr val="888888"/>
              </a:solidFill>
              <a:latin typeface="Avenir"/>
              <a:ea typeface="Avenir"/>
              <a:cs typeface="Avenir"/>
              <a:sym typeface="Avenir"/>
            </a:endParaRPr>
          </a:p>
        </p:txBody>
      </p:sp>
      <p:sp>
        <p:nvSpPr>
          <p:cNvPr id="87" name="Google Shape;87;p8"/>
          <p:cNvSpPr/>
          <p:nvPr/>
        </p:nvSpPr>
        <p:spPr>
          <a:xfrm>
            <a:off x="947068" y="914866"/>
            <a:ext cx="10310740" cy="1015622"/>
          </a:xfrm>
          <a:prstGeom prst="rect">
            <a:avLst/>
          </a:prstGeom>
          <a:noFill/>
          <a:ln>
            <a:noFill/>
          </a:ln>
        </p:spPr>
        <p:txBody>
          <a:bodyPr spcFirstLastPara="1" wrap="square" lIns="91425" tIns="45700" rIns="91425" bIns="45700" anchor="t" anchorCtr="0">
            <a:spAutoFit/>
          </a:bodyPr>
          <a:lstStyle/>
          <a:p>
            <a:pPr lvl="0"/>
            <a:r>
              <a:rPr lang="en-US" sz="2000" dirty="0">
                <a:solidFill>
                  <a:schemeClr val="dk1"/>
                </a:solidFill>
                <a:latin typeface="Times New Roman"/>
                <a:ea typeface="Times New Roman"/>
                <a:cs typeface="Times New Roman"/>
                <a:sym typeface="Times New Roman"/>
              </a:rPr>
              <a:t>Provide a table showing revenue targets (if the center or institute has no funded projects expected to move under its auspices at start) or projections (if the center or institute has initial funded projects) and estimated expenditures per fiscal year for five years.  </a:t>
            </a:r>
            <a:endParaRPr sz="2000" dirty="0">
              <a:solidFill>
                <a:schemeClr val="dk1"/>
              </a:solidFill>
              <a:latin typeface="Times New Roman"/>
              <a:ea typeface="Times New Roman"/>
              <a:cs typeface="Times New Roman"/>
              <a:sym typeface="Times New Roman"/>
            </a:endParaRPr>
          </a:p>
        </p:txBody>
      </p:sp>
      <p:graphicFrame>
        <p:nvGraphicFramePr>
          <p:cNvPr id="88" name="Google Shape;88;p8"/>
          <p:cNvGraphicFramePr/>
          <p:nvPr>
            <p:extLst>
              <p:ext uri="{D42A27DB-BD31-4B8C-83A1-F6EECF244321}">
                <p14:modId xmlns:p14="http://schemas.microsoft.com/office/powerpoint/2010/main" val="1833954522"/>
              </p:ext>
            </p:extLst>
          </p:nvPr>
        </p:nvGraphicFramePr>
        <p:xfrm>
          <a:off x="823288" y="2074775"/>
          <a:ext cx="7572567" cy="4531550"/>
        </p:xfrm>
        <a:graphic>
          <a:graphicData uri="http://schemas.openxmlformats.org/drawingml/2006/table">
            <a:tbl>
              <a:tblPr firstRow="1" bandRow="1">
                <a:noFill/>
                <a:tableStyleId>{5DBB634C-A57B-4628-9B82-110DCCD76529}</a:tableStyleId>
              </a:tblPr>
              <a:tblGrid>
                <a:gridCol w="1051728">
                  <a:extLst>
                    <a:ext uri="{9D8B030D-6E8A-4147-A177-3AD203B41FA5}">
                      <a16:colId xmlns:a16="http://schemas.microsoft.com/office/drawing/2014/main" val="20000"/>
                    </a:ext>
                  </a:extLst>
                </a:gridCol>
                <a:gridCol w="1846117">
                  <a:extLst>
                    <a:ext uri="{9D8B030D-6E8A-4147-A177-3AD203B41FA5}">
                      <a16:colId xmlns:a16="http://schemas.microsoft.com/office/drawing/2014/main" val="20001"/>
                    </a:ext>
                  </a:extLst>
                </a:gridCol>
                <a:gridCol w="939848">
                  <a:extLst>
                    <a:ext uri="{9D8B030D-6E8A-4147-A177-3AD203B41FA5}">
                      <a16:colId xmlns:a16="http://schemas.microsoft.com/office/drawing/2014/main" val="20002"/>
                    </a:ext>
                  </a:extLst>
                </a:gridCol>
                <a:gridCol w="1174816">
                  <a:extLst>
                    <a:ext uri="{9D8B030D-6E8A-4147-A177-3AD203B41FA5}">
                      <a16:colId xmlns:a16="http://schemas.microsoft.com/office/drawing/2014/main" val="20003"/>
                    </a:ext>
                  </a:extLst>
                </a:gridCol>
                <a:gridCol w="875467">
                  <a:extLst>
                    <a:ext uri="{9D8B030D-6E8A-4147-A177-3AD203B41FA5}">
                      <a16:colId xmlns:a16="http://schemas.microsoft.com/office/drawing/2014/main" val="20004"/>
                    </a:ext>
                  </a:extLst>
                </a:gridCol>
                <a:gridCol w="817951">
                  <a:extLst>
                    <a:ext uri="{9D8B030D-6E8A-4147-A177-3AD203B41FA5}">
                      <a16:colId xmlns:a16="http://schemas.microsoft.com/office/drawing/2014/main" val="20005"/>
                    </a:ext>
                  </a:extLst>
                </a:gridCol>
                <a:gridCol w="866640">
                  <a:extLst>
                    <a:ext uri="{9D8B030D-6E8A-4147-A177-3AD203B41FA5}">
                      <a16:colId xmlns:a16="http://schemas.microsoft.com/office/drawing/2014/main" val="20006"/>
                    </a:ext>
                  </a:extLst>
                </a:gridCol>
              </a:tblGrid>
              <a:tr h="263214">
                <a:tc>
                  <a:txBody>
                    <a:bodyPr/>
                    <a:lstStyle/>
                    <a:p>
                      <a:pPr marL="0" marR="0" lvl="0" indent="0" algn="l" rtl="0">
                        <a:spcBef>
                          <a:spcPts val="0"/>
                        </a:spcBef>
                        <a:spcAft>
                          <a:spcPts val="0"/>
                        </a:spcAft>
                        <a:buClr>
                          <a:schemeClr val="dk1"/>
                        </a:buClr>
                        <a:buSzPts val="1000"/>
                        <a:buFont typeface="Calibri"/>
                        <a:buNone/>
                      </a:pPr>
                      <a:endParaRPr sz="10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lt1"/>
                        </a:buClr>
                        <a:buSzPts val="1100"/>
                        <a:buFont typeface="Calibri"/>
                        <a:buNone/>
                      </a:pPr>
                      <a:r>
                        <a:rPr lang="en-US" sz="1100" u="none" strike="noStrike" cap="none">
                          <a:solidFill>
                            <a:schemeClr val="lt1"/>
                          </a:solidFill>
                          <a:latin typeface="Calibri"/>
                          <a:ea typeface="Calibri"/>
                          <a:cs typeface="Calibri"/>
                          <a:sym typeface="Calibri"/>
                        </a:rPr>
                        <a:t>Category</a:t>
                      </a:r>
                      <a:endParaRPr sz="1100" u="none" strike="noStrike" cap="none">
                        <a:solidFill>
                          <a:schemeClr val="lt1"/>
                        </a:solidFill>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lt1"/>
                        </a:buClr>
                        <a:buSzPts val="1200"/>
                        <a:buFont typeface="Calibri"/>
                        <a:buNone/>
                      </a:pPr>
                      <a:r>
                        <a:rPr lang="en-US" sz="1200" u="none" strike="noStrike" cap="none">
                          <a:solidFill>
                            <a:schemeClr val="lt1"/>
                          </a:solidFill>
                          <a:latin typeface="Calibri"/>
                          <a:ea typeface="Calibri"/>
                          <a:cs typeface="Calibri"/>
                          <a:sym typeface="Calibri"/>
                        </a:rPr>
                        <a:t>FY##</a:t>
                      </a:r>
                      <a:endParaRPr sz="1500" u="none" strike="noStrike" cap="none">
                        <a:solidFill>
                          <a:schemeClr val="lt1"/>
                        </a:solidFill>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lt1"/>
                        </a:buClr>
                        <a:buSzPts val="1200"/>
                        <a:buFont typeface="Calibri"/>
                        <a:buNone/>
                      </a:pPr>
                      <a:r>
                        <a:rPr lang="en-US" sz="1200" u="none" strike="noStrike" cap="none">
                          <a:solidFill>
                            <a:schemeClr val="lt1"/>
                          </a:solidFill>
                          <a:latin typeface="Calibri"/>
                          <a:ea typeface="Calibri"/>
                          <a:cs typeface="Calibri"/>
                          <a:sym typeface="Calibri"/>
                        </a:rPr>
                        <a:t>FY##</a:t>
                      </a:r>
                      <a:endParaRPr sz="1500" u="none" strike="noStrike" cap="none">
                        <a:solidFill>
                          <a:schemeClr val="lt1"/>
                        </a:solidFill>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lt1"/>
                        </a:buClr>
                        <a:buSzPts val="1200"/>
                        <a:buFont typeface="Calibri"/>
                        <a:buNone/>
                      </a:pPr>
                      <a:r>
                        <a:rPr lang="en-US" sz="1200" u="none" strike="noStrike" cap="none">
                          <a:solidFill>
                            <a:schemeClr val="lt1"/>
                          </a:solidFill>
                          <a:latin typeface="Calibri"/>
                          <a:ea typeface="Calibri"/>
                          <a:cs typeface="Calibri"/>
                          <a:sym typeface="Calibri"/>
                        </a:rPr>
                        <a:t>FY##</a:t>
                      </a:r>
                      <a:endParaRPr sz="1500" u="none" strike="noStrike" cap="none">
                        <a:solidFill>
                          <a:schemeClr val="lt1"/>
                        </a:solidFill>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lt1"/>
                        </a:buClr>
                        <a:buSzPts val="1200"/>
                        <a:buFont typeface="Calibri"/>
                        <a:buNone/>
                      </a:pPr>
                      <a:r>
                        <a:rPr lang="en-US" sz="1200" u="none" strike="noStrike" cap="none">
                          <a:solidFill>
                            <a:schemeClr val="lt1"/>
                          </a:solidFill>
                          <a:latin typeface="Calibri"/>
                          <a:ea typeface="Calibri"/>
                          <a:cs typeface="Calibri"/>
                          <a:sym typeface="Calibri"/>
                        </a:rPr>
                        <a:t>FY##</a:t>
                      </a:r>
                      <a:endParaRPr sz="1500" u="none" strike="noStrike" cap="none">
                        <a:solidFill>
                          <a:schemeClr val="lt1"/>
                        </a:solidFill>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lt1"/>
                        </a:buClr>
                        <a:buSzPts val="1200"/>
                        <a:buFont typeface="Calibri"/>
                        <a:buNone/>
                      </a:pPr>
                      <a:r>
                        <a:rPr lang="en-US" sz="1200" u="none" strike="noStrike" cap="none">
                          <a:solidFill>
                            <a:schemeClr val="lt1"/>
                          </a:solidFill>
                          <a:latin typeface="Calibri"/>
                          <a:ea typeface="Calibri"/>
                          <a:cs typeface="Calibri"/>
                          <a:sym typeface="Calibri"/>
                        </a:rPr>
                        <a:t>FY##</a:t>
                      </a:r>
                      <a:endParaRPr sz="1500" u="none" strike="noStrike" cap="none">
                        <a:solidFill>
                          <a:schemeClr val="lt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0"/>
                  </a:ext>
                </a:extLst>
              </a:tr>
              <a:tr h="248581">
                <a:tc>
                  <a:txBody>
                    <a:bodyPr/>
                    <a:lstStyle/>
                    <a:p>
                      <a:pPr marL="0" marR="0" lvl="0" indent="0" algn="l" rtl="0">
                        <a:spcBef>
                          <a:spcPts val="0"/>
                        </a:spcBef>
                        <a:spcAft>
                          <a:spcPts val="0"/>
                        </a:spcAft>
                        <a:buClr>
                          <a:schemeClr val="dk1"/>
                        </a:buClr>
                        <a:buSzPts val="1100"/>
                        <a:buFont typeface="Calibri"/>
                        <a:buNone/>
                      </a:pPr>
                      <a:r>
                        <a:rPr lang="en-US" sz="1100" b="1" u="none" strike="noStrike" cap="none">
                          <a:latin typeface="Calibri"/>
                          <a:ea typeface="Calibri"/>
                          <a:cs typeface="Calibri"/>
                          <a:sym typeface="Calibri"/>
                        </a:rPr>
                        <a:t>Expenditures</a:t>
                      </a:r>
                      <a:endParaRPr sz="1800" b="1"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endParaRPr sz="11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1"/>
                  </a:ext>
                </a:extLst>
              </a:tr>
              <a:tr h="248581">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Personnel</a:t>
                      </a: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Director</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dirty="0">
                          <a:latin typeface="Calibri"/>
                          <a:ea typeface="Calibri"/>
                          <a:cs typeface="Calibri"/>
                          <a:sym typeface="Calibri"/>
                        </a:rPr>
                        <a:t>Asst. Director</a:t>
                      </a:r>
                      <a:endParaRPr sz="1100" u="none" strike="noStrike" cap="none" dirty="0">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3"/>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Comms. Dir.</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4"/>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Research Scientist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5"/>
                  </a:ext>
                </a:extLst>
              </a:tr>
              <a:tr h="248581">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IRAD Exp.</a:t>
                      </a:r>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General</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6"/>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Research Start-up</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7"/>
                  </a:ext>
                </a:extLst>
              </a:tr>
              <a:tr h="248581">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Other</a:t>
                      </a: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Supplies, Fees &amp; Equipment</a:t>
                      </a:r>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8"/>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Travel / Other</a:t>
                      </a:r>
                      <a:endParaRPr sz="1100" b="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b="1"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b="1"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09"/>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Total</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10"/>
                  </a:ext>
                </a:extLst>
              </a:tr>
              <a:tr h="0">
                <a:tc>
                  <a:txBody>
                    <a:bodyPr/>
                    <a:lstStyle/>
                    <a:p>
                      <a:pPr marL="0" marR="0" lvl="0" indent="0" algn="l" rtl="0">
                        <a:spcBef>
                          <a:spcPts val="0"/>
                        </a:spcBef>
                        <a:spcAft>
                          <a:spcPts val="0"/>
                        </a:spcAft>
                        <a:buClr>
                          <a:schemeClr val="dk1"/>
                        </a:buClr>
                        <a:buSzPts val="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extLst>
                  <a:ext uri="{0D108BD9-81ED-4DB2-BD59-A6C34878D82A}">
                    <a16:rowId xmlns:a16="http://schemas.microsoft.com/office/drawing/2014/main" val="10011"/>
                  </a:ext>
                </a:extLst>
              </a:tr>
              <a:tr h="248581">
                <a:tc>
                  <a:txBody>
                    <a:bodyPr/>
                    <a:lstStyle/>
                    <a:p>
                      <a:pPr marL="0" marR="0" lvl="0" indent="0" algn="l" rtl="0">
                        <a:spcBef>
                          <a:spcPts val="0"/>
                        </a:spcBef>
                        <a:spcAft>
                          <a:spcPts val="0"/>
                        </a:spcAft>
                        <a:buClr>
                          <a:schemeClr val="dk1"/>
                        </a:buClr>
                        <a:buSzPts val="1100"/>
                        <a:buFont typeface="Arial"/>
                        <a:buNone/>
                      </a:pPr>
                      <a:r>
                        <a:rPr lang="en-US" sz="1100" b="1" u="none" strike="noStrike" cap="none">
                          <a:latin typeface="Calibri"/>
                          <a:ea typeface="Calibri"/>
                          <a:cs typeface="Calibri"/>
                          <a:sym typeface="Calibri"/>
                        </a:rPr>
                        <a:t>Revenue</a:t>
                      </a:r>
                      <a:endParaRPr sz="1100" b="1"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IRAD</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12"/>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Other</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spcBef>
                          <a:spcPts val="0"/>
                        </a:spcBef>
                        <a:spcAft>
                          <a:spcPts val="0"/>
                        </a:spcAft>
                        <a:buClr>
                          <a:schemeClr val="dk1"/>
                        </a:buClr>
                        <a:buSzPts val="1100"/>
                        <a:buFont typeface="Arial"/>
                        <a:buNone/>
                      </a:pPr>
                      <a:r>
                        <a:rPr lang="en-US" sz="1100" u="none" strike="noStrike" cap="none">
                          <a:latin typeface="Calibri"/>
                          <a:ea typeface="Calibri"/>
                          <a:cs typeface="Calibri"/>
                          <a:sym typeface="Calibri"/>
                        </a:rPr>
                        <a:t>$##</a:t>
                      </a:r>
                      <a:endParaRPr sz="18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13"/>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Total</a:t>
                      </a:r>
                      <a:endParaRPr sz="18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14"/>
                  </a:ext>
                </a:extLst>
              </a:tr>
              <a:tr h="0">
                <a:tc>
                  <a:txBody>
                    <a:bodyPr/>
                    <a:lstStyle/>
                    <a:p>
                      <a:pPr marL="0" marR="0" lvl="0" indent="0" algn="l" rtl="0">
                        <a:spcBef>
                          <a:spcPts val="0"/>
                        </a:spcBef>
                        <a:spcAft>
                          <a:spcPts val="0"/>
                        </a:spcAft>
                        <a:buClr>
                          <a:schemeClr val="dk1"/>
                        </a:buClr>
                        <a:buSzPts val="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r" rtl="0">
                        <a:lnSpc>
                          <a:spcPct val="100000"/>
                        </a:lnSpc>
                        <a:spcBef>
                          <a:spcPts val="0"/>
                        </a:spcBef>
                        <a:spcAft>
                          <a:spcPts val="0"/>
                        </a:spcAft>
                        <a:buClr>
                          <a:schemeClr val="dk1"/>
                        </a:buClr>
                        <a:buSzPts val="1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r" rtl="0">
                        <a:lnSpc>
                          <a:spcPct val="100000"/>
                        </a:lnSpc>
                        <a:spcBef>
                          <a:spcPts val="0"/>
                        </a:spcBef>
                        <a:spcAft>
                          <a:spcPts val="0"/>
                        </a:spcAft>
                        <a:buClr>
                          <a:schemeClr val="dk1"/>
                        </a:buClr>
                        <a:buSzPts val="1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r" rtl="0">
                        <a:lnSpc>
                          <a:spcPct val="100000"/>
                        </a:lnSpc>
                        <a:spcBef>
                          <a:spcPts val="0"/>
                        </a:spcBef>
                        <a:spcAft>
                          <a:spcPts val="0"/>
                        </a:spcAft>
                        <a:buClr>
                          <a:schemeClr val="dk1"/>
                        </a:buClr>
                        <a:buSzPts val="1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r" rtl="0">
                        <a:lnSpc>
                          <a:spcPct val="100000"/>
                        </a:lnSpc>
                        <a:spcBef>
                          <a:spcPts val="0"/>
                        </a:spcBef>
                        <a:spcAft>
                          <a:spcPts val="0"/>
                        </a:spcAft>
                        <a:buClr>
                          <a:schemeClr val="dk1"/>
                        </a:buClr>
                        <a:buSzPts val="1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r" rtl="0">
                        <a:lnSpc>
                          <a:spcPct val="100000"/>
                        </a:lnSpc>
                        <a:spcBef>
                          <a:spcPts val="0"/>
                        </a:spcBef>
                        <a:spcAft>
                          <a:spcPts val="0"/>
                        </a:spcAft>
                        <a:buClr>
                          <a:schemeClr val="dk1"/>
                        </a:buClr>
                        <a:buSzPts val="1100"/>
                        <a:buFont typeface="Calibri"/>
                        <a:buNone/>
                      </a:pPr>
                      <a:endParaRPr sz="100" u="none" strike="noStrike" cap="none">
                        <a:latin typeface="Calibri"/>
                        <a:ea typeface="Calibri"/>
                        <a:cs typeface="Calibri"/>
                        <a:sym typeface="Calibri"/>
                      </a:endParaRPr>
                    </a:p>
                  </a:txBody>
                  <a:tcPr marL="91450" marR="91450" marT="45725" marB="45725">
                    <a:solidFill>
                      <a:schemeClr val="accent1"/>
                    </a:solidFill>
                  </a:tcPr>
                </a:tc>
                <a:extLst>
                  <a:ext uri="{0D108BD9-81ED-4DB2-BD59-A6C34878D82A}">
                    <a16:rowId xmlns:a16="http://schemas.microsoft.com/office/drawing/2014/main" val="10015"/>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b="1" u="none" strike="noStrike" cap="none" dirty="0">
                          <a:latin typeface="Calibri"/>
                          <a:ea typeface="Calibri"/>
                          <a:cs typeface="Calibri"/>
                          <a:sym typeface="Calibri"/>
                        </a:rPr>
                        <a:t>Carry Forward</a:t>
                      </a:r>
                      <a:endParaRPr sz="1800" b="1" u="none" strike="noStrike" cap="none" dirty="0">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extLst>
                  <a:ext uri="{0D108BD9-81ED-4DB2-BD59-A6C34878D82A}">
                    <a16:rowId xmlns:a16="http://schemas.microsoft.com/office/drawing/2014/main" val="10016"/>
                  </a:ext>
                </a:extLst>
              </a:tr>
              <a:tr h="131607">
                <a:tc>
                  <a:txBody>
                    <a:bodyPr/>
                    <a:lstStyle/>
                    <a:p>
                      <a:pPr marL="0" marR="0" lvl="0" indent="0" algn="l" rtl="0">
                        <a:spcBef>
                          <a:spcPts val="0"/>
                        </a:spcBef>
                        <a:spcAft>
                          <a:spcPts val="0"/>
                        </a:spcAft>
                        <a:buClr>
                          <a:schemeClr val="dk1"/>
                        </a:buClr>
                        <a:buSzPts val="300"/>
                        <a:buFont typeface="Calibri"/>
                        <a:buNone/>
                      </a:pPr>
                      <a:endParaRPr sz="3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300"/>
                        <a:buFont typeface="Calibri"/>
                        <a:buNone/>
                      </a:pPr>
                      <a:endParaRPr sz="300"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300"/>
                        <a:buFont typeface="Calibri"/>
                        <a:buNone/>
                      </a:pPr>
                      <a:endParaRPr sz="300" b="1"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300"/>
                        <a:buFont typeface="Calibri"/>
                        <a:buNone/>
                      </a:pPr>
                      <a:endParaRPr sz="300" b="1"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300"/>
                        <a:buFont typeface="Calibri"/>
                        <a:buNone/>
                      </a:pPr>
                      <a:endParaRPr sz="300" b="1"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300"/>
                        <a:buFont typeface="Calibri"/>
                        <a:buNone/>
                      </a:pPr>
                      <a:endParaRPr sz="300" b="1" u="none" strike="noStrike" cap="none">
                        <a:latin typeface="Calibri"/>
                        <a:ea typeface="Calibri"/>
                        <a:cs typeface="Calibri"/>
                        <a:sym typeface="Calibri"/>
                      </a:endParaRPr>
                    </a:p>
                  </a:txBody>
                  <a:tcPr marL="91450" marR="91450" marT="45725" marB="45725">
                    <a:solidFill>
                      <a:schemeClr val="accent1"/>
                    </a:solidFill>
                  </a:tcPr>
                </a:tc>
                <a:tc>
                  <a:txBody>
                    <a:bodyPr/>
                    <a:lstStyle/>
                    <a:p>
                      <a:pPr marL="0" marR="0" lvl="0" indent="0" algn="l" rtl="0">
                        <a:spcBef>
                          <a:spcPts val="0"/>
                        </a:spcBef>
                        <a:spcAft>
                          <a:spcPts val="0"/>
                        </a:spcAft>
                        <a:buClr>
                          <a:schemeClr val="dk1"/>
                        </a:buClr>
                        <a:buSzPts val="300"/>
                        <a:buFont typeface="Calibri"/>
                        <a:buNone/>
                      </a:pPr>
                      <a:endParaRPr sz="300" b="1" u="none" strike="noStrike" cap="none">
                        <a:latin typeface="Calibri"/>
                        <a:ea typeface="Calibri"/>
                        <a:cs typeface="Calibri"/>
                        <a:sym typeface="Calibri"/>
                      </a:endParaRPr>
                    </a:p>
                  </a:txBody>
                  <a:tcPr marL="91450" marR="91450" marT="45725" marB="45725">
                    <a:solidFill>
                      <a:schemeClr val="accent1"/>
                    </a:solidFill>
                  </a:tcPr>
                </a:tc>
                <a:extLst>
                  <a:ext uri="{0D108BD9-81ED-4DB2-BD59-A6C34878D82A}">
                    <a16:rowId xmlns:a16="http://schemas.microsoft.com/office/drawing/2014/main" val="10017"/>
                  </a:ext>
                </a:extLst>
              </a:tr>
              <a:tr h="248581">
                <a:tc>
                  <a:txBody>
                    <a:bodyPr/>
                    <a:lstStyle/>
                    <a:p>
                      <a:pPr marL="0" marR="0" lvl="0" indent="0" algn="l" rtl="0">
                        <a:spcBef>
                          <a:spcPts val="0"/>
                        </a:spcBef>
                        <a:spcAft>
                          <a:spcPts val="0"/>
                        </a:spcAft>
                        <a:buClr>
                          <a:schemeClr val="dk1"/>
                        </a:buClr>
                        <a:buSzPts val="1100"/>
                        <a:buFont typeface="Calibri"/>
                        <a:buNone/>
                      </a:pPr>
                      <a:endParaRPr sz="1100" u="none" strike="noStrike" cap="none">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Clr>
                          <a:schemeClr val="dk1"/>
                        </a:buClr>
                        <a:buSzPts val="1100"/>
                        <a:buFont typeface="Calibri"/>
                        <a:buNone/>
                      </a:pPr>
                      <a:r>
                        <a:rPr lang="en-US" sz="1100" b="1" u="none" strike="noStrike" cap="none">
                          <a:latin typeface="Calibri"/>
                          <a:ea typeface="Calibri"/>
                          <a:cs typeface="Calibri"/>
                          <a:sym typeface="Calibri"/>
                        </a:rPr>
                        <a:t>Year End Balance</a:t>
                      </a:r>
                      <a:endParaRPr sz="1800" b="1"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a:latin typeface="Calibri"/>
                          <a:ea typeface="Calibri"/>
                          <a:cs typeface="Calibri"/>
                          <a:sym typeface="Calibri"/>
                        </a:rPr>
                        <a:t>$##</a:t>
                      </a:r>
                      <a:endParaRPr sz="1100" u="none" strike="noStrike" cap="none">
                        <a:latin typeface="Calibri"/>
                        <a:ea typeface="Calibri"/>
                        <a:cs typeface="Calibri"/>
                        <a:sym typeface="Calibri"/>
                      </a:endParaRPr>
                    </a:p>
                  </a:txBody>
                  <a:tcPr marL="91450" marR="91450" marT="45725" marB="45725"/>
                </a:tc>
                <a:tc>
                  <a:txBody>
                    <a:bodyPr/>
                    <a:lstStyle/>
                    <a:p>
                      <a:pPr marL="0" marR="0" lvl="0" indent="0" algn="r" rtl="0">
                        <a:lnSpc>
                          <a:spcPct val="100000"/>
                        </a:lnSpc>
                        <a:spcBef>
                          <a:spcPts val="0"/>
                        </a:spcBef>
                        <a:spcAft>
                          <a:spcPts val="0"/>
                        </a:spcAft>
                        <a:buClr>
                          <a:schemeClr val="dk1"/>
                        </a:buClr>
                        <a:buSzPts val="1100"/>
                        <a:buFont typeface="Calibri"/>
                        <a:buNone/>
                      </a:pPr>
                      <a:r>
                        <a:rPr lang="en-US" sz="1100" u="none" strike="noStrike" cap="none" dirty="0">
                          <a:latin typeface="Calibri"/>
                          <a:ea typeface="Calibri"/>
                          <a:cs typeface="Calibri"/>
                          <a:sym typeface="Calibri"/>
                        </a:rPr>
                        <a:t>$##</a:t>
                      </a:r>
                      <a:endParaRPr sz="1100" u="none" strike="noStrike" cap="none" dirty="0">
                        <a:latin typeface="Calibri"/>
                        <a:ea typeface="Calibri"/>
                        <a:cs typeface="Calibri"/>
                        <a:sym typeface="Calibri"/>
                      </a:endParaRPr>
                    </a:p>
                  </a:txBody>
                  <a:tcPr marL="91450" marR="91450" marT="45725" marB="45725"/>
                </a:tc>
                <a:extLst>
                  <a:ext uri="{0D108BD9-81ED-4DB2-BD59-A6C34878D82A}">
                    <a16:rowId xmlns:a16="http://schemas.microsoft.com/office/drawing/2014/main" val="1001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9"/>
          <p:cNvSpPr txBox="1">
            <a:spLocks noGrp="1"/>
          </p:cNvSpPr>
          <p:nvPr>
            <p:ph type="title" idx="4294967295"/>
          </p:nvPr>
        </p:nvSpPr>
        <p:spPr>
          <a:xfrm>
            <a:off x="875816" y="613077"/>
            <a:ext cx="10741877" cy="729586"/>
          </a:xfrm>
          <a:prstGeom prst="rect">
            <a:avLst/>
          </a:prstGeom>
          <a:noFill/>
          <a:ln>
            <a:noFill/>
          </a:ln>
        </p:spPr>
        <p:txBody>
          <a:bodyPr spcFirstLastPara="1" wrap="square" lIns="91425" tIns="45700" rIns="91425" bIns="45700" anchor="ctr" anchorCtr="0">
            <a:normAutofit fontScale="90000"/>
          </a:bodyPr>
          <a:lstStyle/>
          <a:p>
            <a:pPr marL="0" marR="0" lvl="0" indent="0" algn="l" rtl="0">
              <a:lnSpc>
                <a:spcPct val="90000"/>
              </a:lnSpc>
              <a:spcBef>
                <a:spcPts val="0"/>
              </a:spcBef>
              <a:spcAft>
                <a:spcPts val="0"/>
              </a:spcAft>
              <a:buClr>
                <a:schemeClr val="dk1"/>
              </a:buClr>
              <a:buSzPct val="100000"/>
              <a:buFont typeface="Open Sans"/>
              <a:buNone/>
            </a:pPr>
            <a:r>
              <a:rPr lang="en-US" sz="4400" b="1" i="0" u="none" strike="noStrike" cap="none">
                <a:solidFill>
                  <a:schemeClr val="dk1"/>
                </a:solidFill>
                <a:latin typeface="Open Sans"/>
                <a:ea typeface="Open Sans"/>
                <a:cs typeface="Open Sans"/>
                <a:sym typeface="Open Sans"/>
              </a:rPr>
              <a:t>Financial Goals and Strategic Planning cont.</a:t>
            </a:r>
            <a:endParaRPr/>
          </a:p>
        </p:txBody>
      </p:sp>
      <p:sp>
        <p:nvSpPr>
          <p:cNvPr id="94" name="Google Shape;94;p9"/>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8</a:t>
            </a:fld>
            <a:endParaRPr sz="1800">
              <a:solidFill>
                <a:srgbClr val="888888"/>
              </a:solidFill>
              <a:latin typeface="Avenir"/>
              <a:ea typeface="Avenir"/>
              <a:cs typeface="Avenir"/>
              <a:sym typeface="Avenir"/>
            </a:endParaRPr>
          </a:p>
        </p:txBody>
      </p:sp>
      <p:sp>
        <p:nvSpPr>
          <p:cNvPr id="95" name="Google Shape;95;p9"/>
          <p:cNvSpPr/>
          <p:nvPr/>
        </p:nvSpPr>
        <p:spPr>
          <a:xfrm>
            <a:off x="1511760" y="1756192"/>
            <a:ext cx="8636287"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Describe financial and membership goals directly related to enhancing research expenditures.  Provide and describe metrics if appropriate.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0"/>
          <p:cNvSpPr txBox="1">
            <a:spLocks noGrp="1"/>
          </p:cNvSpPr>
          <p:nvPr>
            <p:ph type="title" idx="4294967295"/>
          </p:nvPr>
        </p:nvSpPr>
        <p:spPr>
          <a:xfrm>
            <a:off x="875816" y="613077"/>
            <a:ext cx="10741877" cy="729586"/>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Open Sans"/>
              <a:buNone/>
            </a:pPr>
            <a:r>
              <a:rPr lang="en-US" sz="4400" b="1" i="0" u="none" strike="noStrike" cap="none">
                <a:solidFill>
                  <a:schemeClr val="dk1"/>
                </a:solidFill>
                <a:latin typeface="Open Sans"/>
                <a:ea typeface="Open Sans"/>
                <a:cs typeface="Open Sans"/>
                <a:sym typeface="Open Sans"/>
              </a:rPr>
              <a:t>Space and Facilities Requirements</a:t>
            </a:r>
            <a:endParaRPr/>
          </a:p>
        </p:txBody>
      </p:sp>
      <p:sp>
        <p:nvSpPr>
          <p:cNvPr id="101" name="Google Shape;101;p10"/>
          <p:cNvSpPr txBox="1">
            <a:spLocks noGrp="1"/>
          </p:cNvSpPr>
          <p:nvPr>
            <p:ph type="sldNum" idx="12"/>
          </p:nvPr>
        </p:nvSpPr>
        <p:spPr>
          <a:xfrm>
            <a:off x="4667577" y="6319541"/>
            <a:ext cx="2844800"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US" sz="1800">
                <a:solidFill>
                  <a:srgbClr val="888888"/>
                </a:solidFill>
                <a:latin typeface="Avenir"/>
                <a:ea typeface="Avenir"/>
                <a:cs typeface="Avenir"/>
                <a:sym typeface="Avenir"/>
              </a:rPr>
              <a:t>9</a:t>
            </a:fld>
            <a:endParaRPr sz="1800">
              <a:solidFill>
                <a:srgbClr val="888888"/>
              </a:solidFill>
              <a:latin typeface="Avenir"/>
              <a:ea typeface="Avenir"/>
              <a:cs typeface="Avenir"/>
              <a:sym typeface="Avenir"/>
            </a:endParaRPr>
          </a:p>
        </p:txBody>
      </p:sp>
      <p:sp>
        <p:nvSpPr>
          <p:cNvPr id="102" name="Google Shape;102;p10"/>
          <p:cNvSpPr/>
          <p:nvPr/>
        </p:nvSpPr>
        <p:spPr>
          <a:xfrm>
            <a:off x="1511760" y="1756192"/>
            <a:ext cx="8636287"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imes New Roman"/>
                <a:ea typeface="Times New Roman"/>
                <a:cs typeface="Times New Roman"/>
                <a:sym typeface="Times New Roman"/>
              </a:rPr>
              <a:t>Describe existing laboratory and office facilities that will be used by the Center or Institute. Assignment of this space to the Center or Institute must be approved by the Dean and Department Chair.</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460</Words>
  <Application>Microsoft Office PowerPoint</Application>
  <PresentationFormat>Widescreen</PresentationFormat>
  <Paragraphs>135</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Times New Roman</vt:lpstr>
      <vt:lpstr>Avenir</vt:lpstr>
      <vt:lpstr>Open Sans</vt:lpstr>
      <vt:lpstr>Office Theme</vt:lpstr>
      <vt:lpstr>&lt;Center/Institute Name&gt;</vt:lpstr>
      <vt:lpstr>Statement of Purpose</vt:lpstr>
      <vt:lpstr>Mission Statement</vt:lpstr>
      <vt:lpstr>Justification</vt:lpstr>
      <vt:lpstr>Proposed Research Development Activities</vt:lpstr>
      <vt:lpstr>Governance Structure</vt:lpstr>
      <vt:lpstr>Financial Goals and Strategic Planning</vt:lpstr>
      <vt:lpstr>Financial Goals and Strategic Planning cont.</vt:lpstr>
      <vt:lpstr>Space and Facilities Requirements</vt:lpstr>
      <vt:lpstr>List of Prospective Members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&lt;Center/Institute Name&gt;</dc:title>
  <dc:creator>Microsoft Office User</dc:creator>
  <cp:lastModifiedBy>Brent Burns</cp:lastModifiedBy>
  <cp:revision>2</cp:revision>
  <dcterms:created xsi:type="dcterms:W3CDTF">2016-04-13T13:43:46Z</dcterms:created>
  <dcterms:modified xsi:type="dcterms:W3CDTF">2021-07-15T17:33:08Z</dcterms:modified>
</cp:coreProperties>
</file>