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2I1lwDxqdj5gNYPMHwW3kOOvO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Johnson" initials="DJ" lastIdx="3" clrIdx="0">
    <p:extLst>
      <p:ext uri="{19B8F6BF-5375-455C-9EA6-DF929625EA0E}">
        <p15:presenceInfo xmlns:p15="http://schemas.microsoft.com/office/powerpoint/2012/main" userId="Dean Johnson" providerId="None"/>
      </p:ext>
    </p:extLst>
  </p:cmAuthor>
  <p:cmAuthor id="2" name="Brent Burns" initials="BB" lastIdx="3" clrIdx="1">
    <p:extLst>
      <p:ext uri="{19B8F6BF-5375-455C-9EA6-DF929625EA0E}">
        <p15:presenceInfo xmlns:p15="http://schemas.microsoft.com/office/powerpoint/2012/main" userId="S-1-5-21-1550642901-3503911066-1882207835-28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D72119-F76A-4149-8AFD-F17177547E59}">
  <a:tblStyle styleId="{F8D72119-F76A-4149-8AFD-F17177547E5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8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90772603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b90772603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307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bf688c9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bf688c97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gbbf688c97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9077260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b9077260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/>
        </p:nvSpPr>
        <p:spPr>
          <a:xfrm>
            <a:off x="3391382" y="-13426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ubTitle" idx="1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/>
          <p:nvPr/>
        </p:nvSpPr>
        <p:spPr>
          <a:xfrm>
            <a:off x="0" y="0"/>
            <a:ext cx="12192000" cy="596487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 txBox="1"/>
          <p:nvPr/>
        </p:nvSpPr>
        <p:spPr>
          <a:xfrm>
            <a:off x="4885769" y="2514226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IMAGE SIZE EXAMPLE</a:t>
            </a:r>
            <a:endParaRPr dirty="0"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/>
          <p:nvPr/>
        </p:nvSpPr>
        <p:spPr>
          <a:xfrm>
            <a:off x="0" y="0"/>
            <a:ext cx="6093595" cy="596487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3"/>
          <p:cNvSpPr txBox="1"/>
          <p:nvPr/>
        </p:nvSpPr>
        <p:spPr>
          <a:xfrm>
            <a:off x="1460529" y="2514226"/>
            <a:ext cx="3392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HALF PAGE IMAGE SIZE EXAMPLE</a:t>
            </a:r>
            <a:endParaRPr dirty="0"/>
          </a:p>
        </p:txBody>
      </p:sp>
      <p:sp>
        <p:nvSpPr>
          <p:cNvPr id="31" name="Google Shape;31;p23"/>
          <p:cNvSpPr txBox="1">
            <a:spLocks noGrp="1"/>
          </p:cNvSpPr>
          <p:nvPr>
            <p:ph type="ctrTitle"/>
          </p:nvPr>
        </p:nvSpPr>
        <p:spPr>
          <a:xfrm>
            <a:off x="6289366" y="1282156"/>
            <a:ext cx="513979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ubTitle" idx="1"/>
          </p:nvPr>
        </p:nvSpPr>
        <p:spPr>
          <a:xfrm>
            <a:off x="6289366" y="2292510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/>
          <p:nvPr/>
        </p:nvSpPr>
        <p:spPr>
          <a:xfrm>
            <a:off x="6098405" y="0"/>
            <a:ext cx="6093595" cy="596487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4"/>
          <p:cNvSpPr txBox="1"/>
          <p:nvPr/>
        </p:nvSpPr>
        <p:spPr>
          <a:xfrm>
            <a:off x="7558934" y="2514226"/>
            <a:ext cx="3392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HALF PAGE IMAGE SIZE EXAMPLE</a:t>
            </a:r>
            <a:endParaRPr dirty="0"/>
          </a:p>
        </p:txBody>
      </p:sp>
      <p:sp>
        <p:nvSpPr>
          <p:cNvPr id="37" name="Google Shape;37;p24"/>
          <p:cNvSpPr txBox="1">
            <a:spLocks noGrp="1"/>
          </p:cNvSpPr>
          <p:nvPr>
            <p:ph type="ctrTitle"/>
          </p:nvPr>
        </p:nvSpPr>
        <p:spPr>
          <a:xfrm>
            <a:off x="345766" y="1282156"/>
            <a:ext cx="513979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345766" y="2292510"/>
            <a:ext cx="575263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3" name="Google Shape;13;p19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16741" y="6288915"/>
            <a:ext cx="2242686" cy="45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>
            <a:spLocks noGrp="1"/>
          </p:cNvSpPr>
          <p:nvPr>
            <p:ph type="ctrTitle"/>
          </p:nvPr>
        </p:nvSpPr>
        <p:spPr>
          <a:xfrm>
            <a:off x="1524000" y="1122375"/>
            <a:ext cx="9737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US" dirty="0"/>
              <a:t>&lt;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Center/Institute Name&gt;</a:t>
            </a:r>
            <a:endParaRPr dirty="0"/>
          </a:p>
        </p:txBody>
      </p:sp>
      <p:sp>
        <p:nvSpPr>
          <p:cNvPr id="45" name="Google Shape;45;p1"/>
          <p:cNvSpPr txBox="1"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en-US" sz="2400" dirty="0"/>
              <a:t>&lt;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Director’s Name&gt;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en-US" sz="2400" dirty="0"/>
              <a:t>&lt;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Mission&gt;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ctrTitle"/>
          </p:nvPr>
        </p:nvSpPr>
        <p:spPr>
          <a:xfrm>
            <a:off x="875816" y="7654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Summary of Budgets since last R</a:t>
            </a:r>
            <a:r>
              <a:rPr lang="en-US" sz="4000" dirty="0"/>
              <a:t>enewal</a:t>
            </a:r>
            <a:endParaRPr dirty="0"/>
          </a:p>
        </p:txBody>
      </p:sp>
      <p:sp>
        <p:nvSpPr>
          <p:cNvPr id="112" name="Google Shape;112;p8"/>
          <p:cNvSpPr txBox="1">
            <a:spLocks noGrp="1"/>
          </p:cNvSpPr>
          <p:nvPr>
            <p:ph type="subTitle" idx="4294967295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 summary of your yearly </a:t>
            </a:r>
            <a:r>
              <a:rPr lang="en-US" dirty="0"/>
              <a:t>expenditures and revenues by major category since your last renewal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Describe how your IRAD revenue was used to enhance member capacity to pursue </a:t>
            </a:r>
            <a:r>
              <a:rPr lang="en-US" dirty="0"/>
              <a:t>externally-sponsored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funding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ctrTitle"/>
          </p:nvPr>
        </p:nvSpPr>
        <p:spPr>
          <a:xfrm>
            <a:off x="875825" y="128998"/>
            <a:ext cx="102243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Total Center/Institute Proposals Submitted &amp; Awarded Per FY</a:t>
            </a:r>
            <a:endParaRPr dirty="0"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4294967295"/>
          </p:nvPr>
        </p:nvSpPr>
        <p:spPr>
          <a:xfrm>
            <a:off x="1664823" y="1474191"/>
            <a:ext cx="8646300" cy="3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 table of the</a:t>
            </a:r>
            <a:r>
              <a:rPr lang="en-US" sz="2200" dirty="0"/>
              <a:t> total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number of proposals submitted through your center/institu</a:t>
            </a:r>
            <a:r>
              <a:rPr lang="en-US" sz="2200" dirty="0"/>
              <a:t>te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with the total requested amount, and </a:t>
            </a:r>
            <a:r>
              <a:rPr lang="en-US" sz="2200" dirty="0"/>
              <a:t>number and amount of awards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For example: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19" name="Google Shape;119;p9"/>
          <p:cNvGraphicFramePr/>
          <p:nvPr/>
        </p:nvGraphicFramePr>
        <p:xfrm>
          <a:off x="1775866" y="2589692"/>
          <a:ext cx="8871100" cy="1691680"/>
        </p:xfrm>
        <a:graphic>
          <a:graphicData uri="http://schemas.openxmlformats.org/drawingml/2006/table">
            <a:tbl>
              <a:tblPr firstRow="1" bandRow="1">
                <a:noFill/>
                <a:tableStyleId>{F8D72119-F76A-4149-8AFD-F17177547E59}</a:tableStyleId>
              </a:tblPr>
              <a:tblGrid>
                <a:gridCol w="251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Current FY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Number of proposals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35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30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42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43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36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Number of PI’s who submitted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Total requested amount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$8,586,486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$9,435,815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$13,654,813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$12,856,474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$8,685,358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0" name="Google Shape;120;p9"/>
          <p:cNvGraphicFramePr/>
          <p:nvPr/>
        </p:nvGraphicFramePr>
        <p:xfrm>
          <a:off x="1775866" y="4438429"/>
          <a:ext cx="8871150" cy="1656120"/>
        </p:xfrm>
        <a:graphic>
          <a:graphicData uri="http://schemas.openxmlformats.org/drawingml/2006/table">
            <a:tbl>
              <a:tblPr firstRow="1" bandRow="1">
                <a:noFill/>
                <a:tableStyleId>{F8D72119-F76A-4149-8AFD-F17177547E59}</a:tableStyleId>
              </a:tblPr>
              <a:tblGrid>
                <a:gridCol w="251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Current FY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Number of awards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25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12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Number of PI’s who were awarded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Total award amount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$1,586,486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$1,435,815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$6,654,813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$2,687,896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$1,985,876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ctrTitle"/>
          </p:nvPr>
        </p:nvSpPr>
        <p:spPr>
          <a:xfrm>
            <a:off x="875816" y="3844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Current Awards As of </a:t>
            </a:r>
            <a:r>
              <a:rPr lang="en-US" sz="4000" dirty="0"/>
              <a:t>YYYY</a:t>
            </a:r>
            <a:endParaRPr dirty="0"/>
          </a:p>
        </p:txBody>
      </p:sp>
      <p:sp>
        <p:nvSpPr>
          <p:cNvPr id="126" name="Google Shape;126;p10"/>
          <p:cNvSpPr txBox="1">
            <a:spLocks noGrp="1"/>
          </p:cNvSpPr>
          <p:nvPr>
            <p:ph type="subTitle" idx="4294967295"/>
          </p:nvPr>
        </p:nvSpPr>
        <p:spPr>
          <a:xfrm>
            <a:off x="1666754" y="1275857"/>
            <a:ext cx="8646300" cy="3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 table of the PIs who have </a:t>
            </a:r>
            <a:r>
              <a:rPr lang="en-US" sz="2200" dirty="0"/>
              <a:t>received awards run through your center/institute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State the number of associated indexes, PI</a:t>
            </a:r>
            <a:r>
              <a:rPr lang="en-US" sz="2200" dirty="0"/>
              <a:t>’s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department, and award amounts</a:t>
            </a:r>
            <a:r>
              <a:rPr lang="en-US" sz="2200" dirty="0"/>
              <a:t>/FY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Also state the projected N</a:t>
            </a:r>
            <a:r>
              <a:rPr lang="en-US" sz="2200" dirty="0"/>
              <a:t>et ICR (indirect cost return)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the projected </a:t>
            </a:r>
            <a:r>
              <a:rPr lang="en-US" sz="2200" dirty="0"/>
              <a:t>c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enter/</a:t>
            </a:r>
            <a:r>
              <a:rPr lang="en-US" sz="2200" dirty="0"/>
              <a:t>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nstitute IRAD return. For example: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7" name="Google Shape;127;p10"/>
          <p:cNvGraphicFramePr/>
          <p:nvPr/>
        </p:nvGraphicFramePr>
        <p:xfrm>
          <a:off x="1361193" y="3119845"/>
          <a:ext cx="9253550" cy="2982030"/>
        </p:xfrm>
        <a:graphic>
          <a:graphicData uri="http://schemas.openxmlformats.org/drawingml/2006/table">
            <a:tbl>
              <a:tblPr firstRow="1" bandRow="1">
                <a:noFill/>
                <a:tableStyleId>{F8D72119-F76A-4149-8AFD-F17177547E59}</a:tableStyleId>
              </a:tblPr>
              <a:tblGrid>
                <a:gridCol w="209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PI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Number of indexes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Department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Current FY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FY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FY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FY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FY##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Total by PI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Doe, John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MEEM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$10,762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$8,934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$7,546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$29,242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/>
                        <a:t>Doe, Jane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/>
                        <a:t>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/>
                        <a:t>Chemistry</a:t>
                      </a:r>
                      <a:endParaRPr sz="1400" u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/>
                        <a:t>$23,781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/>
                        <a:t>$24,561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/>
                        <a:t>$20,589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$14,896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/>
                        <a:t>$83,827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/>
                    </a:p>
                  </a:txBody>
                  <a:tcPr marL="91450" marR="91450" marT="45725" marB="45725"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Award Balance per FY</a:t>
                      </a:r>
                      <a:endParaRPr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$34,543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$33,495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$30,135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$14,896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Projected Net ICR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$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$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$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$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Projected Center/Institute Return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$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$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$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dirty="0"/>
                        <a:t>$</a:t>
                      </a:r>
                      <a:r>
                        <a:rPr lang="en-US" dirty="0"/>
                        <a:t>##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>
            <a:spLocks noGrp="1"/>
          </p:cNvSpPr>
          <p:nvPr>
            <p:ph type="ctrTitle"/>
          </p:nvPr>
        </p:nvSpPr>
        <p:spPr>
          <a:xfrm>
            <a:off x="875825" y="613075"/>
            <a:ext cx="105354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/>
              <a:t>Last Five Years of </a:t>
            </a:r>
            <a:r>
              <a:rPr lang="en-US" sz="4000" u="sng" dirty="0"/>
              <a:t>Total</a:t>
            </a:r>
            <a:r>
              <a:rPr lang="en-US" sz="4000" dirty="0"/>
              <a:t> 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/>
              <a:t>Expenditures and Revenue</a:t>
            </a:r>
            <a:endParaRPr dirty="0"/>
          </a:p>
        </p:txBody>
      </p:sp>
      <p:sp>
        <p:nvSpPr>
          <p:cNvPr id="133" name="Google Shape;133;p12"/>
          <p:cNvSpPr txBox="1">
            <a:spLocks noGrp="1"/>
          </p:cNvSpPr>
          <p:nvPr>
            <p:ph type="subTitle" idx="4294967295"/>
          </p:nvPr>
        </p:nvSpPr>
        <p:spPr>
          <a:xfrm>
            <a:off x="1666750" y="1342675"/>
            <a:ext cx="9744600" cy="3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 table showing </a:t>
            </a:r>
            <a:r>
              <a:rPr lang="en-US" sz="2400" dirty="0"/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enter/</a:t>
            </a:r>
            <a:r>
              <a:rPr lang="en-US" sz="2400" dirty="0"/>
              <a:t>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nstitute </a:t>
            </a:r>
            <a:r>
              <a:rPr lang="en-US" sz="2400" dirty="0"/>
              <a:t>total expenditures and revenue bal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ance per fiscal year. For example: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4" name="Google Shape;134;p12"/>
          <p:cNvGraphicFramePr/>
          <p:nvPr/>
        </p:nvGraphicFramePr>
        <p:xfrm>
          <a:off x="1800003" y="2231869"/>
          <a:ext cx="8513050" cy="3680475"/>
        </p:xfrm>
        <a:graphic>
          <a:graphicData uri="http://schemas.openxmlformats.org/drawingml/2006/table">
            <a:tbl>
              <a:tblPr firstRow="1" bandRow="1">
                <a:noFill/>
                <a:tableStyleId>{F8D72119-F76A-4149-8AFD-F17177547E59}</a:tableStyleId>
              </a:tblPr>
              <a:tblGrid>
                <a:gridCol w="12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Current FY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Expenditures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S&amp;W &amp; Fringes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Supplies, Fees &amp; Equipment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Travel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Student Support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PI Requests</a:t>
                      </a:r>
                      <a:endParaRPr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Total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 b="1" dirty="0"/>
                        <a:t>Income</a:t>
                      </a:r>
                      <a:endParaRPr sz="1100" dirty="0"/>
                    </a:p>
                  </a:txBody>
                  <a:tcPr marL="91450" marR="91450" marT="45725" marB="45725"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IRAD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Other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Total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Carry Forward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Year End Balance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90772603f_0_17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/>
              <a:t>Last Five Years of </a:t>
            </a:r>
            <a:r>
              <a:rPr lang="en-US" sz="4000" u="sng" dirty="0"/>
              <a:t>IRAD </a:t>
            </a:r>
            <a:endParaRPr sz="4000" u="sng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/>
              <a:t>Expenditures and Revenue</a:t>
            </a:r>
            <a:endParaRPr dirty="0"/>
          </a:p>
        </p:txBody>
      </p:sp>
      <p:sp>
        <p:nvSpPr>
          <p:cNvPr id="140" name="Google Shape;140;gb90772603f_0_17"/>
          <p:cNvSpPr txBox="1">
            <a:spLocks noGrp="1"/>
          </p:cNvSpPr>
          <p:nvPr>
            <p:ph type="subTitle" idx="4294967295"/>
          </p:nvPr>
        </p:nvSpPr>
        <p:spPr>
          <a:xfrm>
            <a:off x="1666754" y="1342663"/>
            <a:ext cx="8646300" cy="3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 table showing the Center/Institutes IRAD balance per fiscal year. For example: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41" name="Google Shape;141;gb90772603f_0_17"/>
          <p:cNvGraphicFramePr/>
          <p:nvPr>
            <p:extLst>
              <p:ext uri="{D42A27DB-BD31-4B8C-83A1-F6EECF244321}">
                <p14:modId xmlns:p14="http://schemas.microsoft.com/office/powerpoint/2010/main" val="4286913397"/>
              </p:ext>
            </p:extLst>
          </p:nvPr>
        </p:nvGraphicFramePr>
        <p:xfrm>
          <a:off x="1800003" y="2231869"/>
          <a:ext cx="8513050" cy="3162295"/>
        </p:xfrm>
        <a:graphic>
          <a:graphicData uri="http://schemas.openxmlformats.org/drawingml/2006/table">
            <a:tbl>
              <a:tblPr firstRow="1" bandRow="1">
                <a:noFill/>
                <a:tableStyleId>{F8D72119-F76A-4149-8AFD-F17177547E59}</a:tableStyleId>
              </a:tblPr>
              <a:tblGrid>
                <a:gridCol w="12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Current FY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Expenditures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S&amp;W &amp; Fringes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Supplies, Fees &amp; Equipment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Travel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Student Support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PI Requests</a:t>
                      </a:r>
                      <a:endParaRPr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Total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Income</a:t>
                      </a:r>
                      <a:endParaRPr sz="1100" dirty="0"/>
                    </a:p>
                  </a:txBody>
                  <a:tcPr marL="91450" marR="91450" marT="45725" marB="45725"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IRAD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Carry Forward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Year End Balance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IRAD Return Split</a:t>
            </a:r>
            <a:endParaRPr dirty="0"/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4294967295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 breakdown in the overall IRAD Return Split. For example: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10% PI - $XX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9% Department - $XX</a:t>
            </a:r>
            <a:endParaRPr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9% College - $XX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18% Center/Institute - $XX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IRAD Income vs Expenses Per Fiscal Year</a:t>
            </a:r>
            <a:endParaRPr dirty="0"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4294967295"/>
          </p:nvPr>
        </p:nvSpPr>
        <p:spPr>
          <a:xfrm>
            <a:off x="1664823" y="1390951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 graph displaying IRAD income and expenses over each fiscal year. For example:</a:t>
            </a:r>
            <a:endParaRPr dirty="0"/>
          </a:p>
        </p:txBody>
      </p:sp>
      <p:pic>
        <p:nvPicPr>
          <p:cNvPr id="154" name="Google Shape;1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925" y="2314651"/>
            <a:ext cx="5686625" cy="36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 sz="3600" dirty="0">
                <a:latin typeface="Open Sans"/>
                <a:ea typeface="Open Sans"/>
                <a:cs typeface="Open Sans"/>
                <a:sym typeface="Open Sans"/>
              </a:rPr>
              <a:t>Projected Center/Institute IRAD Based on ASPIRE Information</a:t>
            </a:r>
            <a:endParaRPr dirty="0"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4294967295"/>
          </p:nvPr>
        </p:nvSpPr>
        <p:spPr>
          <a:xfrm>
            <a:off x="1666754" y="1378251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the projected </a:t>
            </a:r>
            <a:r>
              <a:rPr lang="en-US" dirty="0"/>
              <a:t>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enter/</a:t>
            </a:r>
            <a:r>
              <a:rPr lang="en-US" dirty="0"/>
              <a:t>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nstitute IRAD balance based on data out of ASPIRE. For example:</a:t>
            </a:r>
            <a:endParaRPr dirty="0"/>
          </a:p>
        </p:txBody>
      </p:sp>
      <p:pic>
        <p:nvPicPr>
          <p:cNvPr id="161" name="Google Shape;1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600" y="2573057"/>
            <a:ext cx="7144776" cy="33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>
            <a:spLocks noGrp="1"/>
          </p:cNvSpPr>
          <p:nvPr>
            <p:ph type="ctrTitle"/>
          </p:nvPr>
        </p:nvSpPr>
        <p:spPr>
          <a:xfrm>
            <a:off x="875824" y="376399"/>
            <a:ext cx="11140467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/>
              <a:t>Projected Five Year Budget Plan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/>
              <a:t>Expenditures and Revenue</a:t>
            </a:r>
            <a:endParaRPr dirty="0"/>
          </a:p>
        </p:txBody>
      </p:sp>
      <p:sp>
        <p:nvSpPr>
          <p:cNvPr id="133" name="Google Shape;133;p12"/>
          <p:cNvSpPr txBox="1">
            <a:spLocks noGrp="1"/>
          </p:cNvSpPr>
          <p:nvPr>
            <p:ph type="subTitle" idx="4294967295"/>
          </p:nvPr>
        </p:nvSpPr>
        <p:spPr>
          <a:xfrm>
            <a:off x="875825" y="1062967"/>
            <a:ext cx="11140466" cy="3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 table showing projected </a:t>
            </a:r>
            <a:r>
              <a:rPr lang="en-US" sz="2000" dirty="0"/>
              <a:t>c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enter/</a:t>
            </a:r>
            <a:r>
              <a:rPr lang="en-US" sz="2000" dirty="0"/>
              <a:t>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nstitute </a:t>
            </a:r>
            <a:r>
              <a:rPr lang="en-US" sz="2000" dirty="0"/>
              <a:t>total expenditures and revenue bal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ance per fiscal year. </a:t>
            </a:r>
            <a:r>
              <a:rPr lang="en-US" sz="2000" dirty="0"/>
              <a:t>See chart below for example potential expenditures and categories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4" name="Google Shape;134;p12"/>
          <p:cNvGraphicFramePr/>
          <p:nvPr>
            <p:extLst>
              <p:ext uri="{D42A27DB-BD31-4B8C-83A1-F6EECF244321}">
                <p14:modId xmlns:p14="http://schemas.microsoft.com/office/powerpoint/2010/main" val="2235405476"/>
              </p:ext>
            </p:extLst>
          </p:nvPr>
        </p:nvGraphicFramePr>
        <p:xfrm>
          <a:off x="1238921" y="1749171"/>
          <a:ext cx="7367195" cy="4531550"/>
        </p:xfrm>
        <a:graphic>
          <a:graphicData uri="http://schemas.openxmlformats.org/drawingml/2006/table">
            <a:tbl>
              <a:tblPr firstRow="1" bandRow="1">
                <a:noFill/>
                <a:tableStyleId>{F8D72119-F76A-4149-8AFD-F17177547E59}</a:tableStyleId>
              </a:tblPr>
              <a:tblGrid>
                <a:gridCol w="100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3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8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Category</a:t>
                      </a:r>
                      <a:endParaRPr sz="11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FY##</a:t>
                      </a:r>
                      <a:endParaRPr sz="15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Expenditures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33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Personnel</a:t>
                      </a:r>
                      <a:endParaRPr sz="1100" dirty="0"/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Director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920002"/>
                  </a:ext>
                </a:extLst>
              </a:tr>
              <a:tr h="2486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Asst. Director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25801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Comms. Dir.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400900"/>
                  </a:ext>
                </a:extLst>
              </a:tr>
              <a:tr h="252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Research Scientist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74946"/>
                  </a:ext>
                </a:extLst>
              </a:tr>
              <a:tr h="23789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IRAD Exp.</a:t>
                      </a: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General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Research Start-up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1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Other</a:t>
                      </a:r>
                      <a:endParaRPr sz="1100" dirty="0"/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Supplies, Fees &amp; Equipment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479457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/>
                        <a:t>Travel / Other</a:t>
                      </a:r>
                      <a:endParaRPr sz="11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sz="11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Total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 b="1" dirty="0"/>
                        <a:t>Revenue</a:t>
                      </a:r>
                      <a:endParaRPr sz="1100" dirty="0"/>
                    </a:p>
                  </a:txBody>
                  <a:tcPr marL="91450" marR="91450" marT="45725" marB="45725"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IRAD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5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Other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/>
                        <a:t>$##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9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Total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Carry Forward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4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Year End Balance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dirty="0"/>
                        <a:t>$##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20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endParaRPr dirty="0"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1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68" name="Google Shape;168;p15"/>
          <p:cNvSpPr/>
          <p:nvPr/>
        </p:nvSpPr>
        <p:spPr>
          <a:xfrm>
            <a:off x="0" y="498764"/>
            <a:ext cx="12192000" cy="56838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2677390" y="16877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endParaRPr sz="4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1336963" y="2666725"/>
            <a:ext cx="9518073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US" sz="6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Future Plans and Goals</a:t>
            </a:r>
            <a:endParaRPr dirty="0"/>
          </a:p>
        </p:txBody>
      </p:sp>
      <p:cxnSp>
        <p:nvCxnSpPr>
          <p:cNvPr id="171" name="Google Shape;171;p15"/>
          <p:cNvCxnSpPr/>
          <p:nvPr/>
        </p:nvCxnSpPr>
        <p:spPr>
          <a:xfrm>
            <a:off x="5237018" y="1995055"/>
            <a:ext cx="1194955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endParaRPr dirty="0"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52" name="Google Shape;52;p2"/>
          <p:cNvSpPr/>
          <p:nvPr/>
        </p:nvSpPr>
        <p:spPr>
          <a:xfrm>
            <a:off x="0" y="498764"/>
            <a:ext cx="12192000" cy="56838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2677390" y="16877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endParaRPr sz="4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336976" y="2531650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US" sz="6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Center/Institute Overview</a:t>
            </a:r>
            <a:endParaRPr dirty="0"/>
          </a:p>
        </p:txBody>
      </p:sp>
      <p:cxnSp>
        <p:nvCxnSpPr>
          <p:cNvPr id="55" name="Google Shape;55;p2"/>
          <p:cNvCxnSpPr/>
          <p:nvPr/>
        </p:nvCxnSpPr>
        <p:spPr>
          <a:xfrm>
            <a:off x="5237018" y="1995055"/>
            <a:ext cx="1194955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Future Plans and Goals</a:t>
            </a:r>
            <a:endParaRPr dirty="0"/>
          </a:p>
        </p:txBody>
      </p:sp>
      <p:sp>
        <p:nvSpPr>
          <p:cNvPr id="177" name="Google Shape;177;p16"/>
          <p:cNvSpPr txBox="1">
            <a:spLocks noGrp="1"/>
          </p:cNvSpPr>
          <p:nvPr>
            <p:ph type="subTitle" idx="4294967295"/>
          </p:nvPr>
        </p:nvSpPr>
        <p:spPr>
          <a:xfrm>
            <a:off x="983850" y="1800150"/>
            <a:ext cx="10647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dirty="0"/>
              <a:t>What are your strategic goals for the next year, five years?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Describe financial and membership goals directly related to enhancing research expenditures.  Provide and describe metrics if appropriate.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Describe any space or facility goals for the center/institute and its members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much of a financial gap does your </a:t>
            </a:r>
            <a:r>
              <a:rPr lang="en-US" dirty="0"/>
              <a:t>center/institute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anticipate having in working toward meeting those goals? 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</a:t>
            </a:r>
            <a:r>
              <a:rPr lang="en-US" dirty="0"/>
              <a:t>strategies will you use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fill this gap?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Center/Institute Background</a:t>
            </a:r>
            <a:endParaRPr dirty="0"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4294967295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an overview/background on the </a:t>
            </a:r>
            <a:r>
              <a:rPr lang="en-US" dirty="0"/>
              <a:t>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enter/</a:t>
            </a:r>
            <a:r>
              <a:rPr lang="en-US" dirty="0"/>
              <a:t>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nstitute. For example: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Year of establishment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Previous renewal years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Staff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Types of contracts/grants received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bf688c973_0_0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Governance Structure</a:t>
            </a:r>
            <a:endParaRPr sz="4000" dirty="0"/>
          </a:p>
        </p:txBody>
      </p:sp>
      <p:sp>
        <p:nvSpPr>
          <p:cNvPr id="68" name="Google Shape;68;gbbf688c973_0_0"/>
          <p:cNvSpPr txBox="1">
            <a:spLocks noGrp="1"/>
          </p:cNvSpPr>
          <p:nvPr>
            <p:ph type="subTitle" idx="1"/>
          </p:nvPr>
        </p:nvSpPr>
        <p:spPr>
          <a:xfrm>
            <a:off x="1666754" y="1577960"/>
            <a:ext cx="8646300" cy="35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Describe how your center/institute is governed: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are major decisions made?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do people become members?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are members involved in major decision making?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en-US" sz="12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Does your center have bylaws describing governance?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Facilities Overview</a:t>
            </a:r>
            <a:endParaRPr dirty="0"/>
          </a:p>
        </p:txBody>
      </p:sp>
      <p:sp>
        <p:nvSpPr>
          <p:cNvPr id="74" name="Google Shape;74;p4"/>
          <p:cNvSpPr txBox="1">
            <a:spLocks noGrp="1"/>
          </p:cNvSpPr>
          <p:nvPr>
            <p:ph type="subTitle" idx="4294967295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information on </a:t>
            </a:r>
            <a:r>
              <a:rPr lang="en-US" dirty="0"/>
              <a:t>any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facilities that are a part of the </a:t>
            </a:r>
            <a:r>
              <a:rPr lang="en-US" dirty="0"/>
              <a:t>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enter/</a:t>
            </a:r>
            <a:r>
              <a:rPr lang="en-US" dirty="0"/>
              <a:t>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nstitute. For example: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Square footage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</a:t>
            </a:r>
            <a:r>
              <a:rPr lang="en-US" dirty="0"/>
              <a:t>fees</a:t>
            </a:r>
            <a:endParaRPr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endParaRPr dirty="0"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81" name="Google Shape;81;p5"/>
          <p:cNvSpPr/>
          <p:nvPr/>
        </p:nvSpPr>
        <p:spPr>
          <a:xfrm>
            <a:off x="0" y="498764"/>
            <a:ext cx="12192000" cy="56838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2677390" y="16877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endParaRPr sz="4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1336975" y="2175500"/>
            <a:ext cx="9518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US" sz="6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Summary of Activities and Highlights </a:t>
            </a:r>
            <a:endParaRPr sz="6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US" sz="6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since last Renewal</a:t>
            </a:r>
            <a:endParaRPr dirty="0"/>
          </a:p>
        </p:txBody>
      </p:sp>
      <p:cxnSp>
        <p:nvCxnSpPr>
          <p:cNvPr id="84" name="Google Shape;84;p5"/>
          <p:cNvCxnSpPr/>
          <p:nvPr/>
        </p:nvCxnSpPr>
        <p:spPr>
          <a:xfrm>
            <a:off x="5237018" y="1995055"/>
            <a:ext cx="1194955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45027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Activities and Accomplishments</a:t>
            </a:r>
            <a:endParaRPr dirty="0"/>
          </a:p>
        </p:txBody>
      </p:sp>
      <p:sp>
        <p:nvSpPr>
          <p:cNvPr id="90" name="Google Shape;90;p6"/>
          <p:cNvSpPr txBox="1">
            <a:spLocks noGrp="1"/>
          </p:cNvSpPr>
          <p:nvPr>
            <p:ph type="subTitle" idx="4294967295"/>
          </p:nvPr>
        </p:nvSpPr>
        <p:spPr>
          <a:xfrm>
            <a:off x="976745" y="1552659"/>
            <a:ext cx="9923319" cy="469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Describe activities and accomplishments that would have not happened without your center (i.e. large interdisciplinary externally funded research projects/grants).  Also please make sure to answer the following questions: </a:t>
            </a:r>
            <a:endParaRPr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many new members joined </a:t>
            </a:r>
            <a:r>
              <a:rPr lang="en-US" dirty="0"/>
              <a:t>since your last renewal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lang="en-US" dirty="0"/>
              <a:t>What have your membership numbers been each year since your last renewal (include a list of current members and their department/college in an appendix)?</a:t>
            </a:r>
            <a:endParaRPr dirty="0"/>
          </a:p>
          <a:p>
            <a:pPr marL="6858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90772603f_0_0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4502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dirty="0">
                <a:latin typeface="Open Sans"/>
                <a:ea typeface="Open Sans"/>
                <a:cs typeface="Open Sans"/>
                <a:sym typeface="Open Sans"/>
              </a:rPr>
              <a:t>Activities and Accomplishments</a:t>
            </a:r>
            <a:endParaRPr dirty="0"/>
          </a:p>
        </p:txBody>
      </p:sp>
      <p:sp>
        <p:nvSpPr>
          <p:cNvPr id="96" name="Google Shape;96;gb90772603f_0_0"/>
          <p:cNvSpPr txBox="1">
            <a:spLocks noGrp="1"/>
          </p:cNvSpPr>
          <p:nvPr>
            <p:ph type="subTitle" idx="4294967295"/>
          </p:nvPr>
        </p:nvSpPr>
        <p:spPr>
          <a:xfrm>
            <a:off x="976745" y="1552659"/>
            <a:ext cx="9923400" cy="4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 sz="2400" dirty="0"/>
              <a:t>Describe what you have done to involve members in center/institute activities since your last renewal</a:t>
            </a:r>
            <a:endParaRPr sz="2400" dirty="0"/>
          </a:p>
          <a:p>
            <a:pPr marL="3429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dirty="0"/>
          </a:p>
          <a:p>
            <a:pPr marL="3429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 sz="2400" dirty="0"/>
              <a:t>Describe what you have done to build member capacity to pursue external sponsored funding in your focal area since your last renewal</a:t>
            </a:r>
            <a:endParaRPr sz="2400" dirty="0"/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endParaRPr dirty="0"/>
          </a:p>
        </p:txBody>
      </p:sp>
      <p:sp>
        <p:nvSpPr>
          <p:cNvPr id="102" name="Google Shape;102;p7"/>
          <p:cNvSpPr txBox="1">
            <a:spLocks noGrp="1"/>
          </p:cNvSpPr>
          <p:nvPr>
            <p:ph type="subTitle" idx="1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03" name="Google Shape;103;p7"/>
          <p:cNvSpPr/>
          <p:nvPr/>
        </p:nvSpPr>
        <p:spPr>
          <a:xfrm>
            <a:off x="0" y="498764"/>
            <a:ext cx="12192000" cy="56838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2677390" y="16877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endParaRPr sz="4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1336963" y="2666725"/>
            <a:ext cx="9518073" cy="7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US" sz="6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Budget Overview</a:t>
            </a:r>
            <a:endParaRPr dirty="0"/>
          </a:p>
        </p:txBody>
      </p:sp>
      <p:cxnSp>
        <p:nvCxnSpPr>
          <p:cNvPr id="106" name="Google Shape;106;p7"/>
          <p:cNvCxnSpPr/>
          <p:nvPr/>
        </p:nvCxnSpPr>
        <p:spPr>
          <a:xfrm>
            <a:off x="5237018" y="1995055"/>
            <a:ext cx="1194955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1097</Words>
  <Application>Microsoft Office PowerPoint</Application>
  <PresentationFormat>Widescreen</PresentationFormat>
  <Paragraphs>386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Avenir</vt:lpstr>
      <vt:lpstr>Office Theme</vt:lpstr>
      <vt:lpstr>&lt;Center/Institute Name&gt;</vt:lpstr>
      <vt:lpstr>PowerPoint Presentation</vt:lpstr>
      <vt:lpstr>Center/Institute Background</vt:lpstr>
      <vt:lpstr>Governance Structure</vt:lpstr>
      <vt:lpstr>Facilities Overview</vt:lpstr>
      <vt:lpstr>PowerPoint Presentation</vt:lpstr>
      <vt:lpstr>Activities and Accomplishments</vt:lpstr>
      <vt:lpstr>Activities and Accomplishments</vt:lpstr>
      <vt:lpstr>PowerPoint Presentation</vt:lpstr>
      <vt:lpstr>Summary of Budgets since last Renewal</vt:lpstr>
      <vt:lpstr>Total Center/Institute Proposals Submitted &amp; Awarded Per FY</vt:lpstr>
      <vt:lpstr>Current Awards As of YYYY</vt:lpstr>
      <vt:lpstr>Last Five Years of Total  Expenditures and Revenue</vt:lpstr>
      <vt:lpstr>Last Five Years of IRAD  Expenditures and Revenue</vt:lpstr>
      <vt:lpstr>IRAD Return Split</vt:lpstr>
      <vt:lpstr>IRAD Income vs Expenses Per Fiscal Year</vt:lpstr>
      <vt:lpstr>Projected Center/Institute IRAD Based on ASPIRE Information</vt:lpstr>
      <vt:lpstr>Projected Five Year Budget Plan Expenditures and Revenue</vt:lpstr>
      <vt:lpstr>PowerPoint Presentation</vt:lpstr>
      <vt:lpstr>Future Plans and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&lt;Center/Institute Name&gt;</dc:title>
  <dc:creator>Microsoft Office User</dc:creator>
  <cp:lastModifiedBy>Brent Burns</cp:lastModifiedBy>
  <cp:revision>6</cp:revision>
  <dcterms:created xsi:type="dcterms:W3CDTF">2016-04-13T13:43:46Z</dcterms:created>
  <dcterms:modified xsi:type="dcterms:W3CDTF">2021-04-23T13:38:48Z</dcterms:modified>
</cp:coreProperties>
</file>