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74" r:id="rId5"/>
    <p:sldId id="257" r:id="rId6"/>
    <p:sldId id="259" r:id="rId7"/>
    <p:sldId id="260" r:id="rId8"/>
    <p:sldId id="261" r:id="rId9"/>
    <p:sldId id="271" r:id="rId10"/>
    <p:sldId id="272" r:id="rId11"/>
    <p:sldId id="273" r:id="rId12"/>
    <p:sldId id="264" r:id="rId13"/>
    <p:sldId id="26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D0D"/>
    <a:srgbClr val="000000"/>
    <a:srgbClr val="00358E"/>
    <a:srgbClr val="CDD9EF"/>
    <a:srgbClr val="FFE5E5"/>
    <a:srgbClr val="F0F3FA"/>
    <a:srgbClr val="3155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E86231-8768-4643-BE10-9DE441CBC4F8}" v="1" dt="2026-06-15T19:15:04.6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73" autoAdjust="0"/>
  </p:normalViewPr>
  <p:slideViewPr>
    <p:cSldViewPr snapToGrid="0">
      <p:cViewPr varScale="1">
        <p:scale>
          <a:sx n="102" d="100"/>
          <a:sy n="102" d="100"/>
        </p:scale>
        <p:origin x="138" y="25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TFX INC" userId="a27b9469-b62a-421b-b2e4-89784a6c4813" providerId="ADAL" clId="{E4F51E72-EA3D-460B-AA76-14335F6ABECA}"/>
    <pc:docChg chg="undo redo custSel addSld delSld modSld sldOrd">
      <pc:chgData name="MTFX INC" userId="a27b9469-b62a-421b-b2e4-89784a6c4813" providerId="ADAL" clId="{E4F51E72-EA3D-460B-AA76-14335F6ABECA}" dt="2026-06-15T19:27:15.537" v="3592" actId="20577"/>
      <pc:docMkLst>
        <pc:docMk/>
      </pc:docMkLst>
      <pc:sldChg chg="del">
        <pc:chgData name="MTFX INC" userId="a27b9469-b62a-421b-b2e4-89784a6c4813" providerId="ADAL" clId="{E4F51E72-EA3D-460B-AA76-14335F6ABECA}" dt="2026-06-15T19:15:06.764" v="3588" actId="47"/>
        <pc:sldMkLst>
          <pc:docMk/>
          <pc:sldMk cId="348431026" sldId="269"/>
        </pc:sldMkLst>
      </pc:sldChg>
      <pc:sldChg chg="modSp add mod">
        <pc:chgData name="MTFX INC" userId="a27b9469-b62a-421b-b2e4-89784a6c4813" providerId="ADAL" clId="{E4F51E72-EA3D-460B-AA76-14335F6ABECA}" dt="2026-06-15T19:27:15.537" v="3592" actId="20577"/>
        <pc:sldMkLst>
          <pc:docMk/>
          <pc:sldMk cId="2429147930" sldId="274"/>
        </pc:sldMkLst>
        <pc:spChg chg="mod">
          <ac:chgData name="MTFX INC" userId="a27b9469-b62a-421b-b2e4-89784a6c4813" providerId="ADAL" clId="{E4F51E72-EA3D-460B-AA76-14335F6ABECA}" dt="2026-06-15T19:27:15.537" v="3592" actId="20577"/>
          <ac:spMkLst>
            <pc:docMk/>
            <pc:sldMk cId="2429147930" sldId="274"/>
            <ac:spMk id="15" creationId="{BB9B6A1A-54D9-4B3B-8984-5C391C18025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32FDC-1C8D-FE47-9221-6036F54805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5A570AA-C19D-7204-44FE-DBEB7B8567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351970-E9A6-1D5E-B6C7-6232DCE8F091}"/>
              </a:ext>
            </a:extLst>
          </p:cNvPr>
          <p:cNvSpPr>
            <a:spLocks noGrp="1"/>
          </p:cNvSpPr>
          <p:nvPr>
            <p:ph type="dt" sz="half" idx="10"/>
          </p:nvPr>
        </p:nvSpPr>
        <p:spPr/>
        <p:txBody>
          <a:bodyPr/>
          <a:lstStyle/>
          <a:p>
            <a:fld id="{A5659257-3A54-4518-9C04-0576F6E80B32}" type="datetimeFigureOut">
              <a:rPr lang="en-US" smtClean="0"/>
              <a:t>7/7/2026</a:t>
            </a:fld>
            <a:endParaRPr lang="en-US"/>
          </a:p>
        </p:txBody>
      </p:sp>
      <p:sp>
        <p:nvSpPr>
          <p:cNvPr id="5" name="Footer Placeholder 4">
            <a:extLst>
              <a:ext uri="{FF2B5EF4-FFF2-40B4-BE49-F238E27FC236}">
                <a16:creationId xmlns:a16="http://schemas.microsoft.com/office/drawing/2014/main" id="{D6805044-3E8D-B169-1681-17140299DE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09E8FC-2D31-4B9C-B187-FA94A7C5FC2C}"/>
              </a:ext>
            </a:extLst>
          </p:cNvPr>
          <p:cNvSpPr>
            <a:spLocks noGrp="1"/>
          </p:cNvSpPr>
          <p:nvPr>
            <p:ph type="sldNum" sz="quarter" idx="12"/>
          </p:nvPr>
        </p:nvSpPr>
        <p:spPr/>
        <p:txBody>
          <a:bodyPr/>
          <a:lstStyle/>
          <a:p>
            <a:fld id="{6ACE49BA-C733-4D74-80EB-3186F51CAB50}" type="slidenum">
              <a:rPr lang="en-US" smtClean="0"/>
              <a:t>‹#›</a:t>
            </a:fld>
            <a:endParaRPr lang="en-US"/>
          </a:p>
        </p:txBody>
      </p:sp>
    </p:spTree>
    <p:extLst>
      <p:ext uri="{BB962C8B-B14F-4D97-AF65-F5344CB8AC3E}">
        <p14:creationId xmlns:p14="http://schemas.microsoft.com/office/powerpoint/2010/main" val="1226916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1B9EA-759F-12EE-9796-6693AA9FF7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21F1FE7-F7D5-2D7A-6C4A-46A33E299C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17E476-435D-E574-3045-36EF5626D0F8}"/>
              </a:ext>
            </a:extLst>
          </p:cNvPr>
          <p:cNvSpPr>
            <a:spLocks noGrp="1"/>
          </p:cNvSpPr>
          <p:nvPr>
            <p:ph type="dt" sz="half" idx="10"/>
          </p:nvPr>
        </p:nvSpPr>
        <p:spPr/>
        <p:txBody>
          <a:bodyPr/>
          <a:lstStyle/>
          <a:p>
            <a:fld id="{A5659257-3A54-4518-9C04-0576F6E80B32}" type="datetimeFigureOut">
              <a:rPr lang="en-US" smtClean="0"/>
              <a:t>7/7/2026</a:t>
            </a:fld>
            <a:endParaRPr lang="en-US"/>
          </a:p>
        </p:txBody>
      </p:sp>
      <p:sp>
        <p:nvSpPr>
          <p:cNvPr id="5" name="Footer Placeholder 4">
            <a:extLst>
              <a:ext uri="{FF2B5EF4-FFF2-40B4-BE49-F238E27FC236}">
                <a16:creationId xmlns:a16="http://schemas.microsoft.com/office/drawing/2014/main" id="{1BE31F28-CB5A-0688-35B6-52BF46EAD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83E3D2-423F-B725-D059-BDC234411EC6}"/>
              </a:ext>
            </a:extLst>
          </p:cNvPr>
          <p:cNvSpPr>
            <a:spLocks noGrp="1"/>
          </p:cNvSpPr>
          <p:nvPr>
            <p:ph type="sldNum" sz="quarter" idx="12"/>
          </p:nvPr>
        </p:nvSpPr>
        <p:spPr/>
        <p:txBody>
          <a:bodyPr/>
          <a:lstStyle/>
          <a:p>
            <a:fld id="{6ACE49BA-C733-4D74-80EB-3186F51CAB50}" type="slidenum">
              <a:rPr lang="en-US" smtClean="0"/>
              <a:t>‹#›</a:t>
            </a:fld>
            <a:endParaRPr lang="en-US"/>
          </a:p>
        </p:txBody>
      </p:sp>
    </p:spTree>
    <p:extLst>
      <p:ext uri="{BB962C8B-B14F-4D97-AF65-F5344CB8AC3E}">
        <p14:creationId xmlns:p14="http://schemas.microsoft.com/office/powerpoint/2010/main" val="2433459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9661F7-E65F-BFF0-2D42-C1A33E803A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C0B82CB-135F-7B69-8428-52F2C7E1FB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892C90-617A-A3E9-07C3-75CBB7919C36}"/>
              </a:ext>
            </a:extLst>
          </p:cNvPr>
          <p:cNvSpPr>
            <a:spLocks noGrp="1"/>
          </p:cNvSpPr>
          <p:nvPr>
            <p:ph type="dt" sz="half" idx="10"/>
          </p:nvPr>
        </p:nvSpPr>
        <p:spPr/>
        <p:txBody>
          <a:bodyPr/>
          <a:lstStyle/>
          <a:p>
            <a:fld id="{A5659257-3A54-4518-9C04-0576F6E80B32}" type="datetimeFigureOut">
              <a:rPr lang="en-US" smtClean="0"/>
              <a:t>7/7/2026</a:t>
            </a:fld>
            <a:endParaRPr lang="en-US"/>
          </a:p>
        </p:txBody>
      </p:sp>
      <p:sp>
        <p:nvSpPr>
          <p:cNvPr id="5" name="Footer Placeholder 4">
            <a:extLst>
              <a:ext uri="{FF2B5EF4-FFF2-40B4-BE49-F238E27FC236}">
                <a16:creationId xmlns:a16="http://schemas.microsoft.com/office/drawing/2014/main" id="{E6492866-BC31-6CB8-9DE7-AA3FAA6099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39764E-5F3D-786F-9BF5-A35D4705D8A8}"/>
              </a:ext>
            </a:extLst>
          </p:cNvPr>
          <p:cNvSpPr>
            <a:spLocks noGrp="1"/>
          </p:cNvSpPr>
          <p:nvPr>
            <p:ph type="sldNum" sz="quarter" idx="12"/>
          </p:nvPr>
        </p:nvSpPr>
        <p:spPr/>
        <p:txBody>
          <a:bodyPr/>
          <a:lstStyle/>
          <a:p>
            <a:fld id="{6ACE49BA-C733-4D74-80EB-3186F51CAB50}" type="slidenum">
              <a:rPr lang="en-US" smtClean="0"/>
              <a:t>‹#›</a:t>
            </a:fld>
            <a:endParaRPr lang="en-US"/>
          </a:p>
        </p:txBody>
      </p:sp>
    </p:spTree>
    <p:extLst>
      <p:ext uri="{BB962C8B-B14F-4D97-AF65-F5344CB8AC3E}">
        <p14:creationId xmlns:p14="http://schemas.microsoft.com/office/powerpoint/2010/main" val="2577006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604E0-4A60-583D-7289-380D6C852F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98A4C8-5335-2880-4428-05B370C657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673494-E8B4-0D3D-7BDF-9ECC7B18AEF0}"/>
              </a:ext>
            </a:extLst>
          </p:cNvPr>
          <p:cNvSpPr>
            <a:spLocks noGrp="1"/>
          </p:cNvSpPr>
          <p:nvPr>
            <p:ph type="dt" sz="half" idx="10"/>
          </p:nvPr>
        </p:nvSpPr>
        <p:spPr/>
        <p:txBody>
          <a:bodyPr/>
          <a:lstStyle/>
          <a:p>
            <a:fld id="{A5659257-3A54-4518-9C04-0576F6E80B32}" type="datetimeFigureOut">
              <a:rPr lang="en-US" smtClean="0"/>
              <a:t>7/7/2026</a:t>
            </a:fld>
            <a:endParaRPr lang="en-US"/>
          </a:p>
        </p:txBody>
      </p:sp>
      <p:sp>
        <p:nvSpPr>
          <p:cNvPr id="5" name="Footer Placeholder 4">
            <a:extLst>
              <a:ext uri="{FF2B5EF4-FFF2-40B4-BE49-F238E27FC236}">
                <a16:creationId xmlns:a16="http://schemas.microsoft.com/office/drawing/2014/main" id="{0D18A8A1-9517-DD4D-7DC8-BB3F4A6874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F5D73C-C1F4-C5BC-EE5F-58964C953C8D}"/>
              </a:ext>
            </a:extLst>
          </p:cNvPr>
          <p:cNvSpPr>
            <a:spLocks noGrp="1"/>
          </p:cNvSpPr>
          <p:nvPr>
            <p:ph type="sldNum" sz="quarter" idx="12"/>
          </p:nvPr>
        </p:nvSpPr>
        <p:spPr/>
        <p:txBody>
          <a:bodyPr/>
          <a:lstStyle/>
          <a:p>
            <a:fld id="{6ACE49BA-C733-4D74-80EB-3186F51CAB50}" type="slidenum">
              <a:rPr lang="en-US" smtClean="0"/>
              <a:t>‹#›</a:t>
            </a:fld>
            <a:endParaRPr lang="en-US"/>
          </a:p>
        </p:txBody>
      </p:sp>
    </p:spTree>
    <p:extLst>
      <p:ext uri="{BB962C8B-B14F-4D97-AF65-F5344CB8AC3E}">
        <p14:creationId xmlns:p14="http://schemas.microsoft.com/office/powerpoint/2010/main" val="673969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FA5C1-20B0-F34F-F621-0A242C3C73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94654B6-3959-104B-2A6E-85A00D94C23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F4052E-F1E7-31F1-3E0D-05BDCC54E3DB}"/>
              </a:ext>
            </a:extLst>
          </p:cNvPr>
          <p:cNvSpPr>
            <a:spLocks noGrp="1"/>
          </p:cNvSpPr>
          <p:nvPr>
            <p:ph type="dt" sz="half" idx="10"/>
          </p:nvPr>
        </p:nvSpPr>
        <p:spPr/>
        <p:txBody>
          <a:bodyPr/>
          <a:lstStyle/>
          <a:p>
            <a:fld id="{A5659257-3A54-4518-9C04-0576F6E80B32}" type="datetimeFigureOut">
              <a:rPr lang="en-US" smtClean="0"/>
              <a:t>7/7/2026</a:t>
            </a:fld>
            <a:endParaRPr lang="en-US"/>
          </a:p>
        </p:txBody>
      </p:sp>
      <p:sp>
        <p:nvSpPr>
          <p:cNvPr id="5" name="Footer Placeholder 4">
            <a:extLst>
              <a:ext uri="{FF2B5EF4-FFF2-40B4-BE49-F238E27FC236}">
                <a16:creationId xmlns:a16="http://schemas.microsoft.com/office/drawing/2014/main" id="{F7C209BF-78E2-CA09-A256-66F3B45E65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0F0A38-1896-5F2C-1C8C-4E0E59F308DB}"/>
              </a:ext>
            </a:extLst>
          </p:cNvPr>
          <p:cNvSpPr>
            <a:spLocks noGrp="1"/>
          </p:cNvSpPr>
          <p:nvPr>
            <p:ph type="sldNum" sz="quarter" idx="12"/>
          </p:nvPr>
        </p:nvSpPr>
        <p:spPr/>
        <p:txBody>
          <a:bodyPr/>
          <a:lstStyle/>
          <a:p>
            <a:fld id="{6ACE49BA-C733-4D74-80EB-3186F51CAB50}" type="slidenum">
              <a:rPr lang="en-US" smtClean="0"/>
              <a:t>‹#›</a:t>
            </a:fld>
            <a:endParaRPr lang="en-US"/>
          </a:p>
        </p:txBody>
      </p:sp>
    </p:spTree>
    <p:extLst>
      <p:ext uri="{BB962C8B-B14F-4D97-AF65-F5344CB8AC3E}">
        <p14:creationId xmlns:p14="http://schemas.microsoft.com/office/powerpoint/2010/main" val="3599956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9AA86-EDAD-E99F-E1DB-C98F02FC67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C47030-FB8D-6629-2FD8-E79634C2B4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1E1DD7B-80F6-8D69-03F8-F2A65CD0C0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F25B7A-1A87-B6B5-B5A4-AC9E2266FD4A}"/>
              </a:ext>
            </a:extLst>
          </p:cNvPr>
          <p:cNvSpPr>
            <a:spLocks noGrp="1"/>
          </p:cNvSpPr>
          <p:nvPr>
            <p:ph type="dt" sz="half" idx="10"/>
          </p:nvPr>
        </p:nvSpPr>
        <p:spPr/>
        <p:txBody>
          <a:bodyPr/>
          <a:lstStyle/>
          <a:p>
            <a:fld id="{A5659257-3A54-4518-9C04-0576F6E80B32}" type="datetimeFigureOut">
              <a:rPr lang="en-US" smtClean="0"/>
              <a:t>7/7/2026</a:t>
            </a:fld>
            <a:endParaRPr lang="en-US"/>
          </a:p>
        </p:txBody>
      </p:sp>
      <p:sp>
        <p:nvSpPr>
          <p:cNvPr id="6" name="Footer Placeholder 5">
            <a:extLst>
              <a:ext uri="{FF2B5EF4-FFF2-40B4-BE49-F238E27FC236}">
                <a16:creationId xmlns:a16="http://schemas.microsoft.com/office/drawing/2014/main" id="{AA350BCA-8790-FBC3-66C0-8E1E62FD91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4752E8-4A7E-991B-7464-E616660717DB}"/>
              </a:ext>
            </a:extLst>
          </p:cNvPr>
          <p:cNvSpPr>
            <a:spLocks noGrp="1"/>
          </p:cNvSpPr>
          <p:nvPr>
            <p:ph type="sldNum" sz="quarter" idx="12"/>
          </p:nvPr>
        </p:nvSpPr>
        <p:spPr/>
        <p:txBody>
          <a:bodyPr/>
          <a:lstStyle/>
          <a:p>
            <a:fld id="{6ACE49BA-C733-4D74-80EB-3186F51CAB50}" type="slidenum">
              <a:rPr lang="en-US" smtClean="0"/>
              <a:t>‹#›</a:t>
            </a:fld>
            <a:endParaRPr lang="en-US"/>
          </a:p>
        </p:txBody>
      </p:sp>
    </p:spTree>
    <p:extLst>
      <p:ext uri="{BB962C8B-B14F-4D97-AF65-F5344CB8AC3E}">
        <p14:creationId xmlns:p14="http://schemas.microsoft.com/office/powerpoint/2010/main" val="3849831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C6BE8-5CA6-2359-1F67-66B8004FC3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AFE840-78DB-3EBB-EA50-08E1563230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BE7B94-FE45-30EB-8E4B-90515C4ABD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E4614A-8675-7B74-F0CF-012EC6CF9C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88844F-D2DB-FDBF-421D-493941BF0C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BB0FD9-550B-3659-D5AE-940500DA1B51}"/>
              </a:ext>
            </a:extLst>
          </p:cNvPr>
          <p:cNvSpPr>
            <a:spLocks noGrp="1"/>
          </p:cNvSpPr>
          <p:nvPr>
            <p:ph type="dt" sz="half" idx="10"/>
          </p:nvPr>
        </p:nvSpPr>
        <p:spPr/>
        <p:txBody>
          <a:bodyPr/>
          <a:lstStyle/>
          <a:p>
            <a:fld id="{A5659257-3A54-4518-9C04-0576F6E80B32}" type="datetimeFigureOut">
              <a:rPr lang="en-US" smtClean="0"/>
              <a:t>7/7/2026</a:t>
            </a:fld>
            <a:endParaRPr lang="en-US"/>
          </a:p>
        </p:txBody>
      </p:sp>
      <p:sp>
        <p:nvSpPr>
          <p:cNvPr id="8" name="Footer Placeholder 7">
            <a:extLst>
              <a:ext uri="{FF2B5EF4-FFF2-40B4-BE49-F238E27FC236}">
                <a16:creationId xmlns:a16="http://schemas.microsoft.com/office/drawing/2014/main" id="{B0617A74-0518-42D6-EE5B-AF5E95AACC0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E916929-B56F-BCE0-AD70-2E40F5D52D14}"/>
              </a:ext>
            </a:extLst>
          </p:cNvPr>
          <p:cNvSpPr>
            <a:spLocks noGrp="1"/>
          </p:cNvSpPr>
          <p:nvPr>
            <p:ph type="sldNum" sz="quarter" idx="12"/>
          </p:nvPr>
        </p:nvSpPr>
        <p:spPr/>
        <p:txBody>
          <a:bodyPr/>
          <a:lstStyle/>
          <a:p>
            <a:fld id="{6ACE49BA-C733-4D74-80EB-3186F51CAB50}" type="slidenum">
              <a:rPr lang="en-US" smtClean="0"/>
              <a:t>‹#›</a:t>
            </a:fld>
            <a:endParaRPr lang="en-US"/>
          </a:p>
        </p:txBody>
      </p:sp>
    </p:spTree>
    <p:extLst>
      <p:ext uri="{BB962C8B-B14F-4D97-AF65-F5344CB8AC3E}">
        <p14:creationId xmlns:p14="http://schemas.microsoft.com/office/powerpoint/2010/main" val="4658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11A93-C267-C1A2-9B43-37C7B8285A3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116193D-6544-F4F5-C9AE-F5802FFEE10D}"/>
              </a:ext>
            </a:extLst>
          </p:cNvPr>
          <p:cNvSpPr>
            <a:spLocks noGrp="1"/>
          </p:cNvSpPr>
          <p:nvPr>
            <p:ph type="dt" sz="half" idx="10"/>
          </p:nvPr>
        </p:nvSpPr>
        <p:spPr/>
        <p:txBody>
          <a:bodyPr/>
          <a:lstStyle/>
          <a:p>
            <a:fld id="{A5659257-3A54-4518-9C04-0576F6E80B32}" type="datetimeFigureOut">
              <a:rPr lang="en-US" smtClean="0"/>
              <a:t>7/7/2026</a:t>
            </a:fld>
            <a:endParaRPr lang="en-US"/>
          </a:p>
        </p:txBody>
      </p:sp>
      <p:sp>
        <p:nvSpPr>
          <p:cNvPr id="4" name="Footer Placeholder 3">
            <a:extLst>
              <a:ext uri="{FF2B5EF4-FFF2-40B4-BE49-F238E27FC236}">
                <a16:creationId xmlns:a16="http://schemas.microsoft.com/office/drawing/2014/main" id="{E34FD65B-A3E0-219C-BDB4-788B33C39E4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DCEF905-0CD5-D4EF-14E5-BB77BABB113E}"/>
              </a:ext>
            </a:extLst>
          </p:cNvPr>
          <p:cNvSpPr>
            <a:spLocks noGrp="1"/>
          </p:cNvSpPr>
          <p:nvPr>
            <p:ph type="sldNum" sz="quarter" idx="12"/>
          </p:nvPr>
        </p:nvSpPr>
        <p:spPr/>
        <p:txBody>
          <a:bodyPr/>
          <a:lstStyle/>
          <a:p>
            <a:fld id="{6ACE49BA-C733-4D74-80EB-3186F51CAB50}" type="slidenum">
              <a:rPr lang="en-US" smtClean="0"/>
              <a:t>‹#›</a:t>
            </a:fld>
            <a:endParaRPr lang="en-US"/>
          </a:p>
        </p:txBody>
      </p:sp>
    </p:spTree>
    <p:extLst>
      <p:ext uri="{BB962C8B-B14F-4D97-AF65-F5344CB8AC3E}">
        <p14:creationId xmlns:p14="http://schemas.microsoft.com/office/powerpoint/2010/main" val="2045278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D0F2C3-71AB-074B-E584-6DBDDD0645C3}"/>
              </a:ext>
            </a:extLst>
          </p:cNvPr>
          <p:cNvSpPr>
            <a:spLocks noGrp="1"/>
          </p:cNvSpPr>
          <p:nvPr>
            <p:ph type="dt" sz="half" idx="10"/>
          </p:nvPr>
        </p:nvSpPr>
        <p:spPr/>
        <p:txBody>
          <a:bodyPr/>
          <a:lstStyle/>
          <a:p>
            <a:fld id="{A5659257-3A54-4518-9C04-0576F6E80B32}" type="datetimeFigureOut">
              <a:rPr lang="en-US" smtClean="0"/>
              <a:t>7/7/2026</a:t>
            </a:fld>
            <a:endParaRPr lang="en-US"/>
          </a:p>
        </p:txBody>
      </p:sp>
      <p:sp>
        <p:nvSpPr>
          <p:cNvPr id="3" name="Footer Placeholder 2">
            <a:extLst>
              <a:ext uri="{FF2B5EF4-FFF2-40B4-BE49-F238E27FC236}">
                <a16:creationId xmlns:a16="http://schemas.microsoft.com/office/drawing/2014/main" id="{D1DF3758-2CF7-6522-7185-103293402C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92D6A9-7D41-C179-A92D-D05A21ECED3D}"/>
              </a:ext>
            </a:extLst>
          </p:cNvPr>
          <p:cNvSpPr>
            <a:spLocks noGrp="1"/>
          </p:cNvSpPr>
          <p:nvPr>
            <p:ph type="sldNum" sz="quarter" idx="12"/>
          </p:nvPr>
        </p:nvSpPr>
        <p:spPr/>
        <p:txBody>
          <a:bodyPr/>
          <a:lstStyle/>
          <a:p>
            <a:fld id="{6ACE49BA-C733-4D74-80EB-3186F51CAB50}" type="slidenum">
              <a:rPr lang="en-US" smtClean="0"/>
              <a:t>‹#›</a:t>
            </a:fld>
            <a:endParaRPr lang="en-US"/>
          </a:p>
        </p:txBody>
      </p:sp>
    </p:spTree>
    <p:extLst>
      <p:ext uri="{BB962C8B-B14F-4D97-AF65-F5344CB8AC3E}">
        <p14:creationId xmlns:p14="http://schemas.microsoft.com/office/powerpoint/2010/main" val="2253967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AEFCB-86BC-F208-142A-B7A42A2B35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22DE27-A8CC-E173-1E43-1F6E42C0E5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F57DDD-C7DC-0674-57A6-DCE640CD46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D7A86D-4FF6-87B7-A0D6-109C9CCA4EFE}"/>
              </a:ext>
            </a:extLst>
          </p:cNvPr>
          <p:cNvSpPr>
            <a:spLocks noGrp="1"/>
          </p:cNvSpPr>
          <p:nvPr>
            <p:ph type="dt" sz="half" idx="10"/>
          </p:nvPr>
        </p:nvSpPr>
        <p:spPr/>
        <p:txBody>
          <a:bodyPr/>
          <a:lstStyle/>
          <a:p>
            <a:fld id="{A5659257-3A54-4518-9C04-0576F6E80B32}" type="datetimeFigureOut">
              <a:rPr lang="en-US" smtClean="0"/>
              <a:t>7/7/2026</a:t>
            </a:fld>
            <a:endParaRPr lang="en-US"/>
          </a:p>
        </p:txBody>
      </p:sp>
      <p:sp>
        <p:nvSpPr>
          <p:cNvPr id="6" name="Footer Placeholder 5">
            <a:extLst>
              <a:ext uri="{FF2B5EF4-FFF2-40B4-BE49-F238E27FC236}">
                <a16:creationId xmlns:a16="http://schemas.microsoft.com/office/drawing/2014/main" id="{FD6E417E-BABD-5FC8-C17B-44C0B29DC4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356D28-C749-AE0D-BCC7-B6AF51335D92}"/>
              </a:ext>
            </a:extLst>
          </p:cNvPr>
          <p:cNvSpPr>
            <a:spLocks noGrp="1"/>
          </p:cNvSpPr>
          <p:nvPr>
            <p:ph type="sldNum" sz="quarter" idx="12"/>
          </p:nvPr>
        </p:nvSpPr>
        <p:spPr/>
        <p:txBody>
          <a:bodyPr/>
          <a:lstStyle/>
          <a:p>
            <a:fld id="{6ACE49BA-C733-4D74-80EB-3186F51CAB50}" type="slidenum">
              <a:rPr lang="en-US" smtClean="0"/>
              <a:t>‹#›</a:t>
            </a:fld>
            <a:endParaRPr lang="en-US"/>
          </a:p>
        </p:txBody>
      </p:sp>
    </p:spTree>
    <p:extLst>
      <p:ext uri="{BB962C8B-B14F-4D97-AF65-F5344CB8AC3E}">
        <p14:creationId xmlns:p14="http://schemas.microsoft.com/office/powerpoint/2010/main" val="320382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8F14-EEF8-BDBA-E163-E83095C38A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D4EC11C-4EE6-FFCF-79F8-F97100FD98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1181D45-EE2D-2FCC-898C-FD1CB0A9A1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7B14D5-73C1-2A2C-E394-021F57E0DF63}"/>
              </a:ext>
            </a:extLst>
          </p:cNvPr>
          <p:cNvSpPr>
            <a:spLocks noGrp="1"/>
          </p:cNvSpPr>
          <p:nvPr>
            <p:ph type="dt" sz="half" idx="10"/>
          </p:nvPr>
        </p:nvSpPr>
        <p:spPr/>
        <p:txBody>
          <a:bodyPr/>
          <a:lstStyle/>
          <a:p>
            <a:fld id="{A5659257-3A54-4518-9C04-0576F6E80B32}" type="datetimeFigureOut">
              <a:rPr lang="en-US" smtClean="0"/>
              <a:t>7/7/2026</a:t>
            </a:fld>
            <a:endParaRPr lang="en-US"/>
          </a:p>
        </p:txBody>
      </p:sp>
      <p:sp>
        <p:nvSpPr>
          <p:cNvPr id="6" name="Footer Placeholder 5">
            <a:extLst>
              <a:ext uri="{FF2B5EF4-FFF2-40B4-BE49-F238E27FC236}">
                <a16:creationId xmlns:a16="http://schemas.microsoft.com/office/drawing/2014/main" id="{86BFDC30-645F-737F-D471-15B3C18EDA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BD6B4E-A398-BFAF-0508-7CEC26C89774}"/>
              </a:ext>
            </a:extLst>
          </p:cNvPr>
          <p:cNvSpPr>
            <a:spLocks noGrp="1"/>
          </p:cNvSpPr>
          <p:nvPr>
            <p:ph type="sldNum" sz="quarter" idx="12"/>
          </p:nvPr>
        </p:nvSpPr>
        <p:spPr/>
        <p:txBody>
          <a:bodyPr/>
          <a:lstStyle/>
          <a:p>
            <a:fld id="{6ACE49BA-C733-4D74-80EB-3186F51CAB50}" type="slidenum">
              <a:rPr lang="en-US" smtClean="0"/>
              <a:t>‹#›</a:t>
            </a:fld>
            <a:endParaRPr lang="en-US"/>
          </a:p>
        </p:txBody>
      </p:sp>
    </p:spTree>
    <p:extLst>
      <p:ext uri="{BB962C8B-B14F-4D97-AF65-F5344CB8AC3E}">
        <p14:creationId xmlns:p14="http://schemas.microsoft.com/office/powerpoint/2010/main" val="1830329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8BD112-F8A6-FA8B-6600-B2C47DC4F0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88F9102-358E-B575-F05A-6330867B2B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AB1DA1-C38B-99EF-48E4-54FBE67646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5659257-3A54-4518-9C04-0576F6E80B32}" type="datetimeFigureOut">
              <a:rPr lang="en-US" smtClean="0"/>
              <a:t>7/7/2026</a:t>
            </a:fld>
            <a:endParaRPr lang="en-US"/>
          </a:p>
        </p:txBody>
      </p:sp>
      <p:sp>
        <p:nvSpPr>
          <p:cNvPr id="5" name="Footer Placeholder 4">
            <a:extLst>
              <a:ext uri="{FF2B5EF4-FFF2-40B4-BE49-F238E27FC236}">
                <a16:creationId xmlns:a16="http://schemas.microsoft.com/office/drawing/2014/main" id="{A5249B5A-E65B-CD6D-7A3A-DA5B36C55A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4B4CE39-4506-4765-4633-E3D8F25AC5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ACE49BA-C733-4D74-80EB-3186F51CAB50}" type="slidenum">
              <a:rPr lang="en-US" smtClean="0"/>
              <a:t>‹#›</a:t>
            </a:fld>
            <a:endParaRPr lang="en-US"/>
          </a:p>
        </p:txBody>
      </p:sp>
    </p:spTree>
    <p:extLst>
      <p:ext uri="{BB962C8B-B14F-4D97-AF65-F5344CB8AC3E}">
        <p14:creationId xmlns:p14="http://schemas.microsoft.com/office/powerpoint/2010/main" val="32070976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sso.mtu.edu/cas/login?service=https%3A%2F%2Fsso.mtu.edu%2Fcas%2Fidp%2Fprofile%2FSAML2%2FCallback%3Fsrid%3D_77cb4f14ac05dfb61454ae0d0eb106a675d93392%26entityId%3Dmtu-ellucian-experience-prod&amp;RelayState=eyJ0ZW5hbnRJZCI6ImM3YWU4ZDRlLTJlNjYtNDk0NC1iYjFlLTY5ODFhY2E3MzBiMSIsImFjY291bnRJZCI6IjAwMUcwMDAwMDBpSG1vb0lBQyIsImp3dENhbGxiYWNrVXJsIjoiaHR0cHM6Ly9leHBlcmllbmNlLmVsbHVjaWFuY2xvdWQuY29tL210dS9hdXRoL2NhbGxiYWNrP3NpZD1obTlTMDZSOVJsckMtemt2QmJ5UktRdUFFcU5oT0pLRyIsImlkcExvZ291dFVybCI6Imh0dHBzOi8vZXhwZXJpZW5jZS5lbGx1Y2lhbmNsb3VkLmNvbS9pZHAtbG9nb3V0IiwidG9rZW5WZXJzaW9uIjoiMS4xLjAifQ%253D%253D" TargetMode="Externa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FA35C9B-74D0-1046-F096-408447260965}"/>
              </a:ext>
              <a:ext uri="{C183D7F6-B498-43B3-948B-1728B52AA6E4}">
                <adec:decorative xmlns:adec="http://schemas.microsoft.com/office/drawing/2017/decorative" val="1"/>
              </a:ext>
            </a:extLst>
          </p:cNvPr>
          <p:cNvSpPr/>
          <p:nvPr/>
        </p:nvSpPr>
        <p:spPr>
          <a:xfrm>
            <a:off x="0" y="0"/>
            <a:ext cx="1051655" cy="6858000"/>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7" name="Picture 6" descr="Michigan Technological University logo">
            <a:extLst>
              <a:ext uri="{FF2B5EF4-FFF2-40B4-BE49-F238E27FC236}">
                <a16:creationId xmlns:a16="http://schemas.microsoft.com/office/drawing/2014/main" id="{16378113-53CB-E0A2-8EE0-04EEC0984BB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65656" y="127952"/>
            <a:ext cx="2880762" cy="952218"/>
          </a:xfrm>
          <a:prstGeom prst="rect">
            <a:avLst/>
          </a:prstGeom>
        </p:spPr>
      </p:pic>
      <p:pic>
        <p:nvPicPr>
          <p:cNvPr id="9" name="Picture 8" descr="Screenshot of a student's MTU Experience portal showing the Billing and Payments card.">
            <a:extLst>
              <a:ext uri="{FF2B5EF4-FFF2-40B4-BE49-F238E27FC236}">
                <a16:creationId xmlns:a16="http://schemas.microsoft.com/office/drawing/2014/main" id="{CFEB18BA-FB35-0208-1193-433E5AB1541F}"/>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215841" y="1188258"/>
            <a:ext cx="5405933" cy="2131014"/>
          </a:xfrm>
          <a:prstGeom prst="rect">
            <a:avLst/>
          </a:prstGeom>
          <a:ln w="57150">
            <a:solidFill>
              <a:schemeClr val="bg1">
                <a:lumMod val="85000"/>
              </a:schemeClr>
            </a:solidFill>
          </a:ln>
        </p:spPr>
      </p:pic>
      <p:pic>
        <p:nvPicPr>
          <p:cNvPr id="12" name="Picture 11" descr="Screenshot of the Payments Page showing the View/Pay Student Bill button">
            <a:extLst>
              <a:ext uri="{FF2B5EF4-FFF2-40B4-BE49-F238E27FC236}">
                <a16:creationId xmlns:a16="http://schemas.microsoft.com/office/drawing/2014/main" id="{89CD2CC7-3D33-4A8C-BE03-C31AAA73C0AA}"/>
              </a:ext>
            </a:extLst>
          </p:cNvPr>
          <p:cNvPicPr>
            <a:picLocks noChangeAspect="1"/>
          </p:cNvPicPr>
          <p:nvPr/>
        </p:nvPicPr>
        <p:blipFill>
          <a:blip r:embed="rId4"/>
          <a:stretch>
            <a:fillRect/>
          </a:stretch>
        </p:blipFill>
        <p:spPr>
          <a:xfrm>
            <a:off x="4554860" y="1908364"/>
            <a:ext cx="2299200" cy="1944039"/>
          </a:xfrm>
          <a:prstGeom prst="rect">
            <a:avLst/>
          </a:prstGeom>
          <a:ln w="57150">
            <a:solidFill>
              <a:schemeClr val="bg1">
                <a:lumMod val="85000"/>
              </a:schemeClr>
            </a:solidFill>
          </a:ln>
        </p:spPr>
      </p:pic>
      <p:cxnSp>
        <p:nvCxnSpPr>
          <p:cNvPr id="2" name="Straight Connector 1">
            <a:extLst>
              <a:ext uri="{FF2B5EF4-FFF2-40B4-BE49-F238E27FC236}">
                <a16:creationId xmlns:a16="http://schemas.microsoft.com/office/drawing/2014/main" id="{77452CBE-0405-5E7B-E6A4-CB11EEB62A88}"/>
              </a:ext>
              <a:ext uri="{C183D7F6-B498-43B3-948B-1728B52AA6E4}">
                <adec:decorative xmlns:adec="http://schemas.microsoft.com/office/drawing/2017/decorative" val="1"/>
              </a:ext>
            </a:extLst>
          </p:cNvPr>
          <p:cNvCxnSpPr>
            <a:cxnSpLocks/>
          </p:cNvCxnSpPr>
          <p:nvPr/>
        </p:nvCxnSpPr>
        <p:spPr>
          <a:xfrm flipH="1">
            <a:off x="5605769" y="1623740"/>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pic>
        <p:nvPicPr>
          <p:cNvPr id="21" name="Graphic 20">
            <a:extLst>
              <a:ext uri="{FF2B5EF4-FFF2-40B4-BE49-F238E27FC236}">
                <a16:creationId xmlns:a16="http://schemas.microsoft.com/office/drawing/2014/main" id="{3FFDD624-E96D-0082-AC4F-7DABC233B04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77619" y="1539009"/>
            <a:ext cx="230157" cy="219075"/>
          </a:xfrm>
          <a:prstGeom prst="rect">
            <a:avLst/>
          </a:prstGeom>
        </p:spPr>
      </p:pic>
      <p:sp>
        <p:nvSpPr>
          <p:cNvPr id="15" name="TextBox 14">
            <a:extLst>
              <a:ext uri="{FF2B5EF4-FFF2-40B4-BE49-F238E27FC236}">
                <a16:creationId xmlns:a16="http://schemas.microsoft.com/office/drawing/2014/main" id="{BB9B6A1A-54D9-4B3B-8984-5C391C18025B}"/>
              </a:ext>
              <a:ext uri="{C183D7F6-B498-43B3-948B-1728B52AA6E4}">
                <adec:decorative xmlns:adec="http://schemas.microsoft.com/office/drawing/2017/decorative" val="0"/>
              </a:ext>
            </a:extLst>
          </p:cNvPr>
          <p:cNvSpPr txBox="1"/>
          <p:nvPr/>
        </p:nvSpPr>
        <p:spPr>
          <a:xfrm>
            <a:off x="7070068" y="1473063"/>
            <a:ext cx="5005668" cy="2169825"/>
          </a:xfrm>
          <a:prstGeom prst="rect">
            <a:avLst/>
          </a:prstGeom>
          <a:noFill/>
        </p:spPr>
        <p:txBody>
          <a:bodyPr wrap="square" rtlCol="0">
            <a:spAutoFit/>
          </a:bodyPr>
          <a:lstStyle/>
          <a:p>
            <a:r>
              <a:rPr lang="en-US" sz="1500" dirty="0"/>
              <a:t>Log in to the </a:t>
            </a:r>
            <a:r>
              <a:rPr lang="en-US" sz="1500" b="1" dirty="0">
                <a:hlinkClick r:id="rId6"/>
              </a:rPr>
              <a:t>Michigan Tech Experience</a:t>
            </a:r>
            <a:r>
              <a:rPr lang="en-US" sz="1500" b="1" dirty="0"/>
              <a:t> </a:t>
            </a:r>
            <a:r>
              <a:rPr lang="en-US" sz="1500" dirty="0"/>
              <a:t>portal. From the Experience dashboard, locate and select the </a:t>
            </a:r>
            <a:r>
              <a:rPr lang="en-US" sz="1500" b="1" dirty="0"/>
              <a:t>Billing and Payments</a:t>
            </a:r>
            <a:r>
              <a:rPr lang="en-US" sz="1500" dirty="0"/>
              <a:t> card.</a:t>
            </a:r>
          </a:p>
          <a:p>
            <a:endParaRPr lang="en-US" sz="1500" dirty="0"/>
          </a:p>
          <a:p>
            <a:r>
              <a:rPr lang="en-US" sz="1500" dirty="0"/>
              <a:t>Within the </a:t>
            </a:r>
            <a:r>
              <a:rPr lang="en-US" sz="1500" b="1" dirty="0"/>
              <a:t>Billing and Payments </a:t>
            </a:r>
            <a:r>
              <a:rPr lang="en-US" sz="1500" dirty="0"/>
              <a:t>card, click the </a:t>
            </a:r>
            <a:r>
              <a:rPr lang="en-US" sz="1500" b="1" dirty="0"/>
              <a:t>Payments Page - Student Bill/Confirm Enrollment</a:t>
            </a:r>
            <a:r>
              <a:rPr lang="en-US" sz="1500" dirty="0"/>
              <a:t> link. This will take you to the Student Account Services payment page.</a:t>
            </a:r>
          </a:p>
          <a:p>
            <a:endParaRPr lang="en-US" sz="1500" dirty="0"/>
          </a:p>
          <a:p>
            <a:r>
              <a:rPr lang="en-US" sz="1500" dirty="0"/>
              <a:t>Select </a:t>
            </a:r>
            <a:r>
              <a:rPr lang="en-US" sz="1500" b="1" dirty="0"/>
              <a:t>View/Pay Student Bill</a:t>
            </a:r>
            <a:r>
              <a:rPr lang="en-US" sz="1500" dirty="0"/>
              <a:t> from the payment page.</a:t>
            </a:r>
          </a:p>
        </p:txBody>
      </p:sp>
      <p:pic>
        <p:nvPicPr>
          <p:cNvPr id="14" name="Picture 13" descr="Screenshot of a student bill, showing the location of the link to sign up for a payment plan.">
            <a:extLst>
              <a:ext uri="{FF2B5EF4-FFF2-40B4-BE49-F238E27FC236}">
                <a16:creationId xmlns:a16="http://schemas.microsoft.com/office/drawing/2014/main" id="{0B8FE40A-72F8-6C2E-9399-4AF64718EBCC}"/>
              </a:ext>
            </a:extLst>
          </p:cNvPr>
          <p:cNvPicPr>
            <a:picLocks noChangeAspect="1"/>
          </p:cNvPicPr>
          <p:nvPr/>
        </p:nvPicPr>
        <p:blipFill>
          <a:blip r:embed="rId7"/>
          <a:stretch>
            <a:fillRect/>
          </a:stretch>
        </p:blipFill>
        <p:spPr>
          <a:xfrm>
            <a:off x="215841" y="4039378"/>
            <a:ext cx="5405933" cy="2611267"/>
          </a:xfrm>
          <a:prstGeom prst="rect">
            <a:avLst/>
          </a:prstGeom>
          <a:ln w="57150">
            <a:solidFill>
              <a:schemeClr val="bg1">
                <a:lumMod val="85000"/>
              </a:schemeClr>
            </a:solidFill>
          </a:ln>
        </p:spPr>
      </p:pic>
      <p:cxnSp>
        <p:nvCxnSpPr>
          <p:cNvPr id="24" name="Straight Connector 23">
            <a:extLst>
              <a:ext uri="{FF2B5EF4-FFF2-40B4-BE49-F238E27FC236}">
                <a16:creationId xmlns:a16="http://schemas.microsoft.com/office/drawing/2014/main" id="{B35468D2-C69C-C42F-982E-2A4FBFE54FB1}"/>
              </a:ext>
              <a:ext uri="{C183D7F6-B498-43B3-948B-1728B52AA6E4}">
                <adec:decorative xmlns:adec="http://schemas.microsoft.com/office/drawing/2017/decorative" val="1"/>
              </a:ext>
            </a:extLst>
          </p:cNvPr>
          <p:cNvCxnSpPr>
            <a:cxnSpLocks/>
          </p:cNvCxnSpPr>
          <p:nvPr/>
        </p:nvCxnSpPr>
        <p:spPr>
          <a:xfrm flipH="1">
            <a:off x="5621774" y="4467891"/>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pic>
        <p:nvPicPr>
          <p:cNvPr id="20" name="Graphic 19">
            <a:extLst>
              <a:ext uri="{FF2B5EF4-FFF2-40B4-BE49-F238E27FC236}">
                <a16:creationId xmlns:a16="http://schemas.microsoft.com/office/drawing/2014/main" id="{B0927D2C-9BE2-C024-D0C9-FEFA06E68C6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77618" y="4366214"/>
            <a:ext cx="230157" cy="219075"/>
          </a:xfrm>
          <a:prstGeom prst="rect">
            <a:avLst/>
          </a:prstGeom>
        </p:spPr>
      </p:pic>
      <p:sp>
        <p:nvSpPr>
          <p:cNvPr id="26" name="TextBox 25">
            <a:extLst>
              <a:ext uri="{FF2B5EF4-FFF2-40B4-BE49-F238E27FC236}">
                <a16:creationId xmlns:a16="http://schemas.microsoft.com/office/drawing/2014/main" id="{4E28E4AB-6826-3D68-8ADE-A4C23CC6813A}"/>
              </a:ext>
            </a:extLst>
          </p:cNvPr>
          <p:cNvSpPr txBox="1"/>
          <p:nvPr/>
        </p:nvSpPr>
        <p:spPr>
          <a:xfrm>
            <a:off x="7070068" y="4278926"/>
            <a:ext cx="4666303" cy="830997"/>
          </a:xfrm>
          <a:prstGeom prst="rect">
            <a:avLst/>
          </a:prstGeom>
          <a:noFill/>
        </p:spPr>
        <p:txBody>
          <a:bodyPr wrap="square">
            <a:spAutoFit/>
          </a:bodyPr>
          <a:lstStyle/>
          <a:p>
            <a:r>
              <a:rPr lang="en-US" sz="1600" dirty="0"/>
              <a:t>On the </a:t>
            </a:r>
            <a:r>
              <a:rPr lang="en-US" sz="1600" b="1" dirty="0"/>
              <a:t>Student Bill </a:t>
            </a:r>
            <a:r>
              <a:rPr lang="en-US" sz="1600" dirty="0"/>
              <a:t>page, select </a:t>
            </a:r>
            <a:r>
              <a:rPr lang="en-US" sz="1600" b="1" dirty="0"/>
              <a:t>Click Here for Information on Optional Payment Plans</a:t>
            </a:r>
            <a:r>
              <a:rPr lang="en-US" sz="1600" dirty="0"/>
              <a:t> to access the </a:t>
            </a:r>
            <a:r>
              <a:rPr lang="en-US" sz="1600" b="1" dirty="0"/>
              <a:t>PayMyTuition Payment Center</a:t>
            </a:r>
            <a:r>
              <a:rPr lang="en-US" sz="1600" dirty="0"/>
              <a:t>.</a:t>
            </a:r>
            <a:endParaRPr lang="en-US" sz="1500" dirty="0"/>
          </a:p>
        </p:txBody>
      </p:sp>
      <p:sp>
        <p:nvSpPr>
          <p:cNvPr id="4" name="Title 3">
            <a:extLst>
              <a:ext uri="{FF2B5EF4-FFF2-40B4-BE49-F238E27FC236}">
                <a16:creationId xmlns:a16="http://schemas.microsoft.com/office/drawing/2014/main" id="{944454F3-5004-A693-BD57-EF2E8A437371}"/>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Log into MTU Experience</a:t>
            </a:r>
          </a:p>
        </p:txBody>
      </p:sp>
    </p:spTree>
    <p:extLst>
      <p:ext uri="{BB962C8B-B14F-4D97-AF65-F5344CB8AC3E}">
        <p14:creationId xmlns:p14="http://schemas.microsoft.com/office/powerpoint/2010/main" val="2429147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3C2A0C-D8A0-BB34-F41E-E6B41FFE5D6A}"/>
              </a:ext>
              <a:ext uri="{C183D7F6-B498-43B3-948B-1728B52AA6E4}">
                <adec:decorative xmlns:adec="http://schemas.microsoft.com/office/drawing/2017/decorative" val="1"/>
              </a:ext>
            </a:extLst>
          </p:cNvPr>
          <p:cNvSpPr/>
          <p:nvPr/>
        </p:nvSpPr>
        <p:spPr>
          <a:xfrm>
            <a:off x="0" y="0"/>
            <a:ext cx="1051655" cy="6858000"/>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7" name="Picture 6" descr="Screenshot of a payment status and where to download instructions for bank transfers.">
            <a:extLst>
              <a:ext uri="{FF2B5EF4-FFF2-40B4-BE49-F238E27FC236}">
                <a16:creationId xmlns:a16="http://schemas.microsoft.com/office/drawing/2014/main" id="{E3ECCAEB-22ED-60FC-1244-F2FAB03A6731}"/>
              </a:ext>
            </a:extLst>
          </p:cNvPr>
          <p:cNvPicPr>
            <a:picLocks noChangeAspect="1"/>
          </p:cNvPicPr>
          <p:nvPr/>
        </p:nvPicPr>
        <p:blipFill>
          <a:blip r:embed="rId2"/>
          <a:stretch>
            <a:fillRect/>
          </a:stretch>
        </p:blipFill>
        <p:spPr>
          <a:xfrm>
            <a:off x="295083" y="1198683"/>
            <a:ext cx="5122469" cy="2911813"/>
          </a:xfrm>
          <a:prstGeom prst="rect">
            <a:avLst/>
          </a:prstGeom>
          <a:ln w="57150">
            <a:solidFill>
              <a:schemeClr val="bg1">
                <a:lumMod val="85000"/>
              </a:schemeClr>
            </a:solidFill>
          </a:ln>
          <a:effectLst>
            <a:outerShdw blurRad="57150" dist="50800" dir="2700000" algn="bl" rotWithShape="0">
              <a:prstClr val="black">
                <a:alpha val="40000"/>
              </a:prstClr>
            </a:outerShdw>
          </a:effectLst>
        </p:spPr>
      </p:pic>
      <p:cxnSp>
        <p:nvCxnSpPr>
          <p:cNvPr id="3" name="Straight Connector 2">
            <a:extLst>
              <a:ext uri="{FF2B5EF4-FFF2-40B4-BE49-F238E27FC236}">
                <a16:creationId xmlns:a16="http://schemas.microsoft.com/office/drawing/2014/main" id="{44F1F46D-0A21-8996-C1C0-0EDB8EC375CD}"/>
              </a:ext>
              <a:ext uri="{C183D7F6-B498-43B3-948B-1728B52AA6E4}">
                <adec:decorative xmlns:adec="http://schemas.microsoft.com/office/drawing/2017/decorative" val="1"/>
              </a:ext>
            </a:extLst>
          </p:cNvPr>
          <p:cNvCxnSpPr>
            <a:cxnSpLocks/>
          </p:cNvCxnSpPr>
          <p:nvPr/>
        </p:nvCxnSpPr>
        <p:spPr>
          <a:xfrm flipH="1">
            <a:off x="5441048" y="2710322"/>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grpSp>
        <p:nvGrpSpPr>
          <p:cNvPr id="12" name="Group 11" descr="You will be directed to your Payment Center tracking dashboard.&#10;&#10;From this dashboard, you can view payment details and manage your transaction, including adjusting notifications, confirming that funds have been sent, requesting an additional 48 hours on your rate, cancelling your payment, or accessing the Payment Center.&#10;&#10;To complete your payment, select DOWNLOAD INSTRUCTIONS (for bank transfers) or PAY NOW (for credit card or e-wallet payments) to retrieve the necessary payment instructions.&#10;&#10;Once your payment is successfully processed, you will be enrolled in the Payment Plan.                   Note: If you are paying from an international bank, financial institution, or card, installment payments will not be automatically scheduled. You are responsible for completing each payment before the installment due date by accessing the PayMyTuition Payment Center.&#10;&#10;International payments may take 2–7 business days to process.">
            <a:extLst>
              <a:ext uri="{FF2B5EF4-FFF2-40B4-BE49-F238E27FC236}">
                <a16:creationId xmlns:a16="http://schemas.microsoft.com/office/drawing/2014/main" id="{E55444D7-5DEA-4D47-8132-3855E3160B82}"/>
              </a:ext>
            </a:extLst>
          </p:cNvPr>
          <p:cNvGrpSpPr/>
          <p:nvPr/>
        </p:nvGrpSpPr>
        <p:grpSpPr>
          <a:xfrm>
            <a:off x="6404582" y="435678"/>
            <a:ext cx="5492335" cy="5930051"/>
            <a:chOff x="6404582" y="447384"/>
            <a:chExt cx="5492335" cy="5930051"/>
          </a:xfrm>
        </p:grpSpPr>
        <p:sp>
          <p:nvSpPr>
            <p:cNvPr id="8" name="TextBox 7">
              <a:extLst>
                <a:ext uri="{FF2B5EF4-FFF2-40B4-BE49-F238E27FC236}">
                  <a16:creationId xmlns:a16="http://schemas.microsoft.com/office/drawing/2014/main" id="{96FE5AFF-95A4-8E55-F246-536A531BE0F6}"/>
                </a:ext>
              </a:extLst>
            </p:cNvPr>
            <p:cNvSpPr txBox="1"/>
            <p:nvPr/>
          </p:nvSpPr>
          <p:spPr>
            <a:xfrm>
              <a:off x="6634740" y="447384"/>
              <a:ext cx="5262177" cy="3785652"/>
            </a:xfrm>
            <a:prstGeom prst="rect">
              <a:avLst/>
            </a:prstGeom>
            <a:noFill/>
          </p:spPr>
          <p:txBody>
            <a:bodyPr wrap="square">
              <a:spAutoFit/>
            </a:bodyPr>
            <a:lstStyle/>
            <a:p>
              <a:r>
                <a:rPr lang="en-US" sz="1500" dirty="0"/>
                <a:t>You will be directed to your Payment Center tracking dashboard.</a:t>
              </a:r>
              <a:br>
                <a:rPr lang="en-US" sz="1500" dirty="0"/>
              </a:br>
              <a:endParaRPr lang="en-US" sz="1500" dirty="0"/>
            </a:p>
            <a:p>
              <a:r>
                <a:rPr lang="en-US" sz="1500" dirty="0"/>
                <a:t>From this dashboard, you can view payment details and manage your transaction, including adjusting notifications, confirming that funds have been sent, requesting an additional 48 hours on your rate, cancelling your payment, or accessing the Payment Center.</a:t>
              </a:r>
              <a:br>
                <a:rPr lang="en-US" sz="1500" dirty="0"/>
              </a:br>
              <a:endParaRPr lang="en-US" sz="1500" dirty="0"/>
            </a:p>
            <a:p>
              <a:r>
                <a:rPr lang="en-US" sz="1500" dirty="0"/>
                <a:t>To complete your payment, select </a:t>
              </a:r>
              <a:r>
                <a:rPr lang="en-US" sz="1500" b="1" dirty="0"/>
                <a:t>DOWNLOAD INSTRUCTIONS</a:t>
              </a:r>
              <a:r>
                <a:rPr lang="en-US" sz="1500" dirty="0"/>
                <a:t> (for bank transfers) or </a:t>
              </a:r>
              <a:r>
                <a:rPr lang="en-US" sz="1500" b="1" dirty="0"/>
                <a:t>PAY NOW</a:t>
              </a:r>
              <a:r>
                <a:rPr lang="en-US" sz="1500" dirty="0"/>
                <a:t> (for credit card or e-wallet payments) to retrieve the necessary payment instructions.</a:t>
              </a:r>
              <a:br>
                <a:rPr lang="en-US" sz="1500" dirty="0"/>
              </a:br>
              <a:endParaRPr lang="en-US" sz="1500" dirty="0"/>
            </a:p>
            <a:p>
              <a:r>
                <a:rPr lang="en-US" sz="1500" dirty="0"/>
                <a:t>Once your payment is successfully processed, you will be enrolled in the Payment Plan.</a:t>
              </a:r>
            </a:p>
          </p:txBody>
        </p:sp>
        <p:pic>
          <p:nvPicPr>
            <p:cNvPr id="4" name="Graphic 3">
              <a:extLst>
                <a:ext uri="{FF2B5EF4-FFF2-40B4-BE49-F238E27FC236}">
                  <a16:creationId xmlns:a16="http://schemas.microsoft.com/office/drawing/2014/main" id="{15B3FE4A-2DE7-05CA-7C03-5237D47FA23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04582" y="492284"/>
              <a:ext cx="230157" cy="224011"/>
            </a:xfrm>
            <a:prstGeom prst="rect">
              <a:avLst/>
            </a:prstGeom>
          </p:spPr>
        </p:pic>
        <p:sp>
          <p:nvSpPr>
            <p:cNvPr id="6" name="TextBox 5">
              <a:extLst>
                <a:ext uri="{FF2B5EF4-FFF2-40B4-BE49-F238E27FC236}">
                  <a16:creationId xmlns:a16="http://schemas.microsoft.com/office/drawing/2014/main" id="{EA1C246D-7B44-5D33-7083-027AFF063AD7}"/>
                </a:ext>
              </a:extLst>
            </p:cNvPr>
            <p:cNvSpPr txBox="1"/>
            <p:nvPr/>
          </p:nvSpPr>
          <p:spPr>
            <a:xfrm>
              <a:off x="6634740" y="4315332"/>
              <a:ext cx="5147099" cy="2062103"/>
            </a:xfrm>
            <a:prstGeom prst="rect">
              <a:avLst/>
            </a:prstGeom>
            <a:solidFill>
              <a:schemeClr val="bg2"/>
            </a:solidFill>
          </p:spPr>
          <p:txBody>
            <a:bodyPr wrap="square">
              <a:spAutoFit/>
            </a:bodyPr>
            <a:lstStyle/>
            <a:p>
              <a:r>
                <a:rPr lang="en-US" sz="1600" b="1" dirty="0">
                  <a:solidFill>
                    <a:srgbClr val="000000"/>
                  </a:solidFill>
                </a:rPr>
                <a:t>Note:</a:t>
              </a:r>
              <a:r>
                <a:rPr lang="en-US" sz="1600" dirty="0">
                  <a:solidFill>
                    <a:srgbClr val="000000"/>
                  </a:solidFill>
                </a:rPr>
                <a:t> If you are paying from an international bank, financial institution, or card, installment payments will not be automatically scheduled. You are responsible for completing each payment before the installment due date by accessing the PayMyTuition Payment Center.</a:t>
              </a:r>
              <a:br>
                <a:rPr lang="en-US" sz="1600" dirty="0">
                  <a:solidFill>
                    <a:srgbClr val="000000"/>
                  </a:solidFill>
                </a:rPr>
              </a:br>
              <a:endParaRPr lang="en-US" sz="1600" dirty="0">
                <a:solidFill>
                  <a:srgbClr val="000000"/>
                </a:solidFill>
              </a:endParaRPr>
            </a:p>
            <a:p>
              <a:r>
                <a:rPr lang="en-US" sz="1600" dirty="0">
                  <a:solidFill>
                    <a:srgbClr val="000000"/>
                  </a:solidFill>
                </a:rPr>
                <a:t>International payments may take </a:t>
              </a:r>
              <a:r>
                <a:rPr lang="en-US" sz="1600" b="1" dirty="0">
                  <a:solidFill>
                    <a:srgbClr val="000000"/>
                  </a:solidFill>
                </a:rPr>
                <a:t>2–7 business days</a:t>
              </a:r>
              <a:r>
                <a:rPr lang="en-US" sz="1600" dirty="0">
                  <a:solidFill>
                    <a:srgbClr val="000000"/>
                  </a:solidFill>
                </a:rPr>
                <a:t> to process.</a:t>
              </a:r>
            </a:p>
          </p:txBody>
        </p:sp>
        <p:pic>
          <p:nvPicPr>
            <p:cNvPr id="9" name="Graphic 8">
              <a:extLst>
                <a:ext uri="{FF2B5EF4-FFF2-40B4-BE49-F238E27FC236}">
                  <a16:creationId xmlns:a16="http://schemas.microsoft.com/office/drawing/2014/main" id="{BF95DF88-4279-6F24-0292-FA2B093C94E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09579" y="1209216"/>
              <a:ext cx="230157" cy="224011"/>
            </a:xfrm>
            <a:prstGeom prst="rect">
              <a:avLst/>
            </a:prstGeom>
          </p:spPr>
        </p:pic>
        <p:pic>
          <p:nvPicPr>
            <p:cNvPr id="10" name="Graphic 9">
              <a:extLst>
                <a:ext uri="{FF2B5EF4-FFF2-40B4-BE49-F238E27FC236}">
                  <a16:creationId xmlns:a16="http://schemas.microsoft.com/office/drawing/2014/main" id="{1BE9B4B7-3D23-483F-3D40-42F74D6317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09579" y="2554625"/>
              <a:ext cx="230157" cy="224011"/>
            </a:xfrm>
            <a:prstGeom prst="rect">
              <a:avLst/>
            </a:prstGeom>
          </p:spPr>
        </p:pic>
        <p:pic>
          <p:nvPicPr>
            <p:cNvPr id="11" name="Graphic 10">
              <a:extLst>
                <a:ext uri="{FF2B5EF4-FFF2-40B4-BE49-F238E27FC236}">
                  <a16:creationId xmlns:a16="http://schemas.microsoft.com/office/drawing/2014/main" id="{28AF4C1E-6D69-D814-6728-BD5DED8DB3A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04583" y="3697670"/>
              <a:ext cx="230157" cy="224011"/>
            </a:xfrm>
            <a:prstGeom prst="rect">
              <a:avLst/>
            </a:prstGeom>
          </p:spPr>
        </p:pic>
      </p:grpSp>
      <p:sp>
        <p:nvSpPr>
          <p:cNvPr id="5" name="Title 4">
            <a:extLst>
              <a:ext uri="{FF2B5EF4-FFF2-40B4-BE49-F238E27FC236}">
                <a16:creationId xmlns:a16="http://schemas.microsoft.com/office/drawing/2014/main" id="{BE18C74B-C61C-B2DB-27F8-A60F1B7936B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International Payment Status</a:t>
            </a:r>
          </a:p>
        </p:txBody>
      </p:sp>
    </p:spTree>
    <p:extLst>
      <p:ext uri="{BB962C8B-B14F-4D97-AF65-F5344CB8AC3E}">
        <p14:creationId xmlns:p14="http://schemas.microsoft.com/office/powerpoint/2010/main" val="1639799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9EDCF-A96A-91B7-A534-AFF72F2D1AB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BB80D60-0F9B-AD14-B1FE-79CA5D929CD8}"/>
              </a:ext>
              <a:ext uri="{C183D7F6-B498-43B3-948B-1728B52AA6E4}">
                <adec:decorative xmlns:adec="http://schemas.microsoft.com/office/drawing/2017/decorative" val="1"/>
              </a:ext>
            </a:extLst>
          </p:cNvPr>
          <p:cNvSpPr/>
          <p:nvPr/>
        </p:nvSpPr>
        <p:spPr>
          <a:xfrm>
            <a:off x="0" y="0"/>
            <a:ext cx="1051655" cy="6858000"/>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 name="Picture 2" descr="Screenshot of the PayMyTuition Payment Center home screen showing the location of the button to Enroll in a Payment plan.">
            <a:extLst>
              <a:ext uri="{FF2B5EF4-FFF2-40B4-BE49-F238E27FC236}">
                <a16:creationId xmlns:a16="http://schemas.microsoft.com/office/drawing/2014/main" id="{66E373EE-DBA1-578D-A361-F63059A4C8E5}"/>
              </a:ext>
            </a:extLst>
          </p:cNvPr>
          <p:cNvPicPr>
            <a:picLocks noChangeAspect="1"/>
          </p:cNvPicPr>
          <p:nvPr/>
        </p:nvPicPr>
        <p:blipFill>
          <a:blip r:embed="rId2"/>
          <a:stretch>
            <a:fillRect/>
          </a:stretch>
        </p:blipFill>
        <p:spPr>
          <a:xfrm>
            <a:off x="302715" y="488186"/>
            <a:ext cx="5046525" cy="2624545"/>
          </a:xfrm>
          <a:prstGeom prst="rect">
            <a:avLst/>
          </a:prstGeom>
          <a:ln w="57150">
            <a:solidFill>
              <a:schemeClr val="bg1">
                <a:lumMod val="85000"/>
              </a:schemeClr>
            </a:solidFill>
          </a:ln>
          <a:effectLst>
            <a:outerShdw blurRad="57150" dist="50800" dir="2700000" algn="bl" rotWithShape="0">
              <a:prstClr val="black">
                <a:alpha val="40000"/>
              </a:prstClr>
            </a:outerShdw>
          </a:effectLst>
        </p:spPr>
      </p:pic>
      <p:cxnSp>
        <p:nvCxnSpPr>
          <p:cNvPr id="14" name="Straight Connector 13">
            <a:extLst>
              <a:ext uri="{FF2B5EF4-FFF2-40B4-BE49-F238E27FC236}">
                <a16:creationId xmlns:a16="http://schemas.microsoft.com/office/drawing/2014/main" id="{96B5FACD-A8A6-E802-B4AC-E1BD393705A6}"/>
              </a:ext>
              <a:ext uri="{C183D7F6-B498-43B3-948B-1728B52AA6E4}">
                <adec:decorative xmlns:adec="http://schemas.microsoft.com/office/drawing/2017/decorative" val="1"/>
              </a:ext>
            </a:extLst>
          </p:cNvPr>
          <p:cNvCxnSpPr>
            <a:cxnSpLocks/>
          </p:cNvCxnSpPr>
          <p:nvPr/>
        </p:nvCxnSpPr>
        <p:spPr>
          <a:xfrm flipH="1">
            <a:off x="5349240" y="2847365"/>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31410D0-2CA1-B5B0-591E-75C3418A4262}"/>
              </a:ext>
            </a:extLst>
          </p:cNvPr>
          <p:cNvSpPr txBox="1"/>
          <p:nvPr/>
        </p:nvSpPr>
        <p:spPr>
          <a:xfrm>
            <a:off x="6453089" y="733235"/>
            <a:ext cx="5140659" cy="1708160"/>
          </a:xfrm>
          <a:prstGeom prst="rect">
            <a:avLst/>
          </a:prstGeom>
          <a:noFill/>
        </p:spPr>
        <p:txBody>
          <a:bodyPr wrap="square" rtlCol="0">
            <a:spAutoFit/>
          </a:bodyPr>
          <a:lstStyle/>
          <a:p>
            <a:r>
              <a:rPr lang="en-US" sz="1500" dirty="0"/>
              <a:t>If you are eligible to enroll in a payment plan, the </a:t>
            </a:r>
            <a:r>
              <a:rPr lang="en-US" sz="1500" b="1" dirty="0"/>
              <a:t>ENROLL IN PAYMENT PLAN </a:t>
            </a:r>
            <a:r>
              <a:rPr lang="en-US" sz="1500" dirty="0"/>
              <a:t>button will be available in the PayMyTuition Payment Center.</a:t>
            </a:r>
          </a:p>
          <a:p>
            <a:endParaRPr lang="en-US" sz="1500" b="1" dirty="0"/>
          </a:p>
          <a:p>
            <a:r>
              <a:rPr lang="en-US" sz="1500" b="1" dirty="0">
                <a:solidFill>
                  <a:schemeClr val="accent2"/>
                </a:solidFill>
              </a:rPr>
              <a:t>Only students can enroll in a payment plan. Authorized Users may make subsequent installment payments but cannot enroll a student in a payment plan.</a:t>
            </a:r>
          </a:p>
        </p:txBody>
      </p:sp>
      <p:sp>
        <p:nvSpPr>
          <p:cNvPr id="15" name="TextBox 14">
            <a:extLst>
              <a:ext uri="{FF2B5EF4-FFF2-40B4-BE49-F238E27FC236}">
                <a16:creationId xmlns:a16="http://schemas.microsoft.com/office/drawing/2014/main" id="{7CC87F3E-7EC2-A18B-5ED7-9E7B10518AED}"/>
              </a:ext>
            </a:extLst>
          </p:cNvPr>
          <p:cNvSpPr txBox="1"/>
          <p:nvPr/>
        </p:nvSpPr>
        <p:spPr>
          <a:xfrm>
            <a:off x="6453090" y="2681124"/>
            <a:ext cx="5238004" cy="553998"/>
          </a:xfrm>
          <a:prstGeom prst="rect">
            <a:avLst/>
          </a:prstGeom>
          <a:noFill/>
        </p:spPr>
        <p:txBody>
          <a:bodyPr wrap="square">
            <a:spAutoFit/>
          </a:bodyPr>
          <a:lstStyle/>
          <a:p>
            <a:r>
              <a:rPr lang="en-US" sz="1500" dirty="0"/>
              <a:t>Select the </a:t>
            </a:r>
            <a:r>
              <a:rPr lang="en-US" sz="1500" b="1" dirty="0"/>
              <a:t>ENROLL IN PAYMENT PLAN</a:t>
            </a:r>
            <a:r>
              <a:rPr lang="en-US" sz="1500" dirty="0"/>
              <a:t> button to begin the enrollment  process. </a:t>
            </a:r>
          </a:p>
        </p:txBody>
      </p:sp>
      <p:pic>
        <p:nvPicPr>
          <p:cNvPr id="16" name="Graphic 15">
            <a:extLst>
              <a:ext uri="{FF2B5EF4-FFF2-40B4-BE49-F238E27FC236}">
                <a16:creationId xmlns:a16="http://schemas.microsoft.com/office/drawing/2014/main" id="{6929CB16-2E49-2381-F725-B70947103AD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22932" y="2732895"/>
            <a:ext cx="230157" cy="219075"/>
          </a:xfrm>
          <a:prstGeom prst="rect">
            <a:avLst/>
          </a:prstGeom>
        </p:spPr>
      </p:pic>
      <p:pic>
        <p:nvPicPr>
          <p:cNvPr id="2" name="Picture 1" descr="Screenshot showing the currency selection screen in PayMyTution.">
            <a:extLst>
              <a:ext uri="{FF2B5EF4-FFF2-40B4-BE49-F238E27FC236}">
                <a16:creationId xmlns:a16="http://schemas.microsoft.com/office/drawing/2014/main" id="{19762EB7-67A6-F6DC-D3D9-107CB836FA15}"/>
              </a:ext>
            </a:extLst>
          </p:cNvPr>
          <p:cNvPicPr>
            <a:picLocks noChangeAspect="1"/>
          </p:cNvPicPr>
          <p:nvPr/>
        </p:nvPicPr>
        <p:blipFill>
          <a:blip r:embed="rId4"/>
          <a:stretch>
            <a:fillRect/>
          </a:stretch>
        </p:blipFill>
        <p:spPr>
          <a:xfrm>
            <a:off x="283465" y="3451545"/>
            <a:ext cx="5065775" cy="2690190"/>
          </a:xfrm>
          <a:prstGeom prst="rect">
            <a:avLst/>
          </a:prstGeom>
          <a:ln w="57150">
            <a:solidFill>
              <a:schemeClr val="bg1">
                <a:lumMod val="85000"/>
              </a:schemeClr>
            </a:solidFill>
          </a:ln>
          <a:effectLst>
            <a:outerShdw blurRad="57150" dist="50800" dir="2700000" algn="bl" rotWithShape="0">
              <a:prstClr val="black">
                <a:alpha val="40000"/>
              </a:prstClr>
            </a:outerShdw>
          </a:effectLst>
        </p:spPr>
      </p:pic>
      <p:cxnSp>
        <p:nvCxnSpPr>
          <p:cNvPr id="17" name="Straight Connector 16">
            <a:extLst>
              <a:ext uri="{FF2B5EF4-FFF2-40B4-BE49-F238E27FC236}">
                <a16:creationId xmlns:a16="http://schemas.microsoft.com/office/drawing/2014/main" id="{56611667-4B0B-10FD-976D-9C5020E36A72}"/>
              </a:ext>
              <a:ext uri="{C183D7F6-B498-43B3-948B-1728B52AA6E4}">
                <adec:decorative xmlns:adec="http://schemas.microsoft.com/office/drawing/2017/decorative" val="1"/>
              </a:ext>
            </a:extLst>
          </p:cNvPr>
          <p:cNvCxnSpPr>
            <a:cxnSpLocks/>
          </p:cNvCxnSpPr>
          <p:nvPr/>
        </p:nvCxnSpPr>
        <p:spPr>
          <a:xfrm flipH="1">
            <a:off x="5349240" y="5673729"/>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4378D583-F907-BA2D-CAAC-185F39BF488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00050" y="5564191"/>
            <a:ext cx="230157" cy="219075"/>
          </a:xfrm>
          <a:prstGeom prst="rect">
            <a:avLst/>
          </a:prstGeom>
        </p:spPr>
      </p:pic>
      <p:sp>
        <p:nvSpPr>
          <p:cNvPr id="19" name="TextBox 18">
            <a:extLst>
              <a:ext uri="{FF2B5EF4-FFF2-40B4-BE49-F238E27FC236}">
                <a16:creationId xmlns:a16="http://schemas.microsoft.com/office/drawing/2014/main" id="{5D2D33E2-4AC3-E04D-96A2-9945B3D4AD03}"/>
              </a:ext>
            </a:extLst>
          </p:cNvPr>
          <p:cNvSpPr txBox="1"/>
          <p:nvPr/>
        </p:nvSpPr>
        <p:spPr>
          <a:xfrm>
            <a:off x="6453089" y="3459018"/>
            <a:ext cx="5140659" cy="1708160"/>
          </a:xfrm>
          <a:prstGeom prst="rect">
            <a:avLst/>
          </a:prstGeom>
          <a:solidFill>
            <a:schemeClr val="bg2"/>
          </a:solidFill>
        </p:spPr>
        <p:txBody>
          <a:bodyPr wrap="square" rtlCol="0">
            <a:spAutoFit/>
          </a:bodyPr>
          <a:lstStyle/>
          <a:p>
            <a:r>
              <a:rPr lang="en-US" sz="1500" b="1" dirty="0"/>
              <a:t>Note:</a:t>
            </a:r>
            <a:r>
              <a:rPr lang="en-US" sz="1500" dirty="0"/>
              <a:t> International students will be given the option to pay from a domestic bank or card, or from an international bank, institution, or card. Ensure you are making the right selection according to your source of funds. </a:t>
            </a:r>
          </a:p>
          <a:p>
            <a:endParaRPr lang="en-US" sz="1500" dirty="0"/>
          </a:p>
          <a:p>
            <a:r>
              <a:rPr lang="en-US" sz="1500" dirty="0"/>
              <a:t>Domestic students will not have a currency option and can proceed to page 3 of this guide.</a:t>
            </a:r>
          </a:p>
        </p:txBody>
      </p:sp>
      <p:sp>
        <p:nvSpPr>
          <p:cNvPr id="20" name="TextBox 19">
            <a:extLst>
              <a:ext uri="{FF2B5EF4-FFF2-40B4-BE49-F238E27FC236}">
                <a16:creationId xmlns:a16="http://schemas.microsoft.com/office/drawing/2014/main" id="{9E8EEB95-C2CE-0333-369A-17D700984C98}"/>
              </a:ext>
            </a:extLst>
          </p:cNvPr>
          <p:cNvSpPr txBox="1"/>
          <p:nvPr/>
        </p:nvSpPr>
        <p:spPr>
          <a:xfrm>
            <a:off x="6425379" y="5515503"/>
            <a:ext cx="5140659" cy="553998"/>
          </a:xfrm>
          <a:prstGeom prst="rect">
            <a:avLst/>
          </a:prstGeom>
          <a:noFill/>
        </p:spPr>
        <p:txBody>
          <a:bodyPr wrap="square" rtlCol="0">
            <a:spAutoFit/>
          </a:bodyPr>
          <a:lstStyle/>
          <a:p>
            <a:r>
              <a:rPr lang="en-US" sz="1500" dirty="0"/>
              <a:t>Once you have selected your desired currency, if applicable, select the </a:t>
            </a:r>
            <a:r>
              <a:rPr lang="en-US" sz="1500" b="1" dirty="0"/>
              <a:t>PAY NOW </a:t>
            </a:r>
            <a:r>
              <a:rPr lang="en-US" sz="1500" dirty="0"/>
              <a:t>button.</a:t>
            </a:r>
          </a:p>
        </p:txBody>
      </p:sp>
      <p:sp>
        <p:nvSpPr>
          <p:cNvPr id="4" name="Title 3">
            <a:extLst>
              <a:ext uri="{FF2B5EF4-FFF2-40B4-BE49-F238E27FC236}">
                <a16:creationId xmlns:a16="http://schemas.microsoft.com/office/drawing/2014/main" id="{82594176-1DF3-C918-667D-F3F51B656EF8}"/>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Enroll in Payment Plan</a:t>
            </a:r>
          </a:p>
        </p:txBody>
      </p:sp>
    </p:spTree>
    <p:extLst>
      <p:ext uri="{BB962C8B-B14F-4D97-AF65-F5344CB8AC3E}">
        <p14:creationId xmlns:p14="http://schemas.microsoft.com/office/powerpoint/2010/main" val="3172845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6F008-E3EC-AE0E-8EC3-F7131AC0431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92EC386-E04B-86BA-CFE0-371FB895832A}"/>
              </a:ext>
              <a:ext uri="{C183D7F6-B498-43B3-948B-1728B52AA6E4}">
                <adec:decorative xmlns:adec="http://schemas.microsoft.com/office/drawing/2017/decorative" val="1"/>
              </a:ext>
            </a:extLst>
          </p:cNvPr>
          <p:cNvSpPr/>
          <p:nvPr/>
        </p:nvSpPr>
        <p:spPr>
          <a:xfrm>
            <a:off x="0" y="0"/>
            <a:ext cx="1051655" cy="6858000"/>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8" name="Picture 17" descr="Screenshot of the PayMyTuition Payment Center showing where the Details button is located.">
            <a:extLst>
              <a:ext uri="{FF2B5EF4-FFF2-40B4-BE49-F238E27FC236}">
                <a16:creationId xmlns:a16="http://schemas.microsoft.com/office/drawing/2014/main" id="{DA076E00-7E18-F1CA-FCC3-B7222ACF8E76}"/>
              </a:ext>
            </a:extLst>
          </p:cNvPr>
          <p:cNvPicPr>
            <a:picLocks noChangeAspect="1"/>
          </p:cNvPicPr>
          <p:nvPr/>
        </p:nvPicPr>
        <p:blipFill>
          <a:blip r:embed="rId2"/>
          <a:stretch>
            <a:fillRect/>
          </a:stretch>
        </p:blipFill>
        <p:spPr>
          <a:xfrm>
            <a:off x="310272" y="425316"/>
            <a:ext cx="5559506" cy="2776954"/>
          </a:xfrm>
          <a:prstGeom prst="rect">
            <a:avLst/>
          </a:prstGeom>
          <a:ln w="57150">
            <a:solidFill>
              <a:schemeClr val="bg1">
                <a:lumMod val="85000"/>
              </a:schemeClr>
            </a:solidFill>
          </a:ln>
          <a:effectLst>
            <a:outerShdw blurRad="57150" dist="50800" dir="2700000" algn="bl" rotWithShape="0">
              <a:prstClr val="black">
                <a:alpha val="40000"/>
              </a:prstClr>
            </a:outerShdw>
          </a:effectLst>
        </p:spPr>
      </p:pic>
      <p:sp>
        <p:nvSpPr>
          <p:cNvPr id="2" name="TextBox 1">
            <a:extLst>
              <a:ext uri="{FF2B5EF4-FFF2-40B4-BE49-F238E27FC236}">
                <a16:creationId xmlns:a16="http://schemas.microsoft.com/office/drawing/2014/main" id="{D0BFD391-55C4-C422-92E1-57C90CCA26D7}"/>
              </a:ext>
            </a:extLst>
          </p:cNvPr>
          <p:cNvSpPr txBox="1"/>
          <p:nvPr/>
        </p:nvSpPr>
        <p:spPr>
          <a:xfrm>
            <a:off x="6367644" y="416523"/>
            <a:ext cx="5177810" cy="1246495"/>
          </a:xfrm>
          <a:prstGeom prst="rect">
            <a:avLst/>
          </a:prstGeom>
          <a:noFill/>
        </p:spPr>
        <p:txBody>
          <a:bodyPr wrap="square">
            <a:spAutoFit/>
          </a:bodyPr>
          <a:lstStyle/>
          <a:p>
            <a:r>
              <a:rPr lang="en-US" sz="1500" b="1" dirty="0"/>
              <a:t>Step 1: Select Plan </a:t>
            </a:r>
          </a:p>
          <a:p>
            <a:endParaRPr lang="en-US" sz="1500" dirty="0"/>
          </a:p>
          <a:p>
            <a:r>
              <a:rPr lang="en-US" sz="1500" dirty="0"/>
              <a:t>The Payment Center will default the </a:t>
            </a:r>
            <a:r>
              <a:rPr lang="en-US" sz="1500" b="1" dirty="0"/>
              <a:t>Select Term </a:t>
            </a:r>
            <a:r>
              <a:rPr lang="en-US" sz="1500" dirty="0"/>
              <a:t>field to an eligible term for a payment plan. Use the drop-down arrow to see if other term plans are available.</a:t>
            </a:r>
          </a:p>
        </p:txBody>
      </p:sp>
      <p:sp>
        <p:nvSpPr>
          <p:cNvPr id="46" name="TextBox 45">
            <a:extLst>
              <a:ext uri="{FF2B5EF4-FFF2-40B4-BE49-F238E27FC236}">
                <a16:creationId xmlns:a16="http://schemas.microsoft.com/office/drawing/2014/main" id="{24414B85-5A65-79FB-8E12-5A65CC649408}"/>
              </a:ext>
            </a:extLst>
          </p:cNvPr>
          <p:cNvSpPr txBox="1"/>
          <p:nvPr/>
        </p:nvSpPr>
        <p:spPr>
          <a:xfrm>
            <a:off x="6367644" y="2109442"/>
            <a:ext cx="5177808" cy="1477328"/>
          </a:xfrm>
          <a:prstGeom prst="rect">
            <a:avLst/>
          </a:prstGeom>
          <a:noFill/>
        </p:spPr>
        <p:txBody>
          <a:bodyPr wrap="square">
            <a:spAutoFit/>
          </a:bodyPr>
          <a:lstStyle/>
          <a:p>
            <a:r>
              <a:rPr lang="en-US" sz="1500" dirty="0"/>
              <a:t>To view the plan(s) you are eligible to enroll in, review the available list for the selected term. </a:t>
            </a:r>
          </a:p>
          <a:p>
            <a:endParaRPr lang="en-US" sz="1500" dirty="0"/>
          </a:p>
          <a:p>
            <a:r>
              <a:rPr lang="en-US" sz="1500" dirty="0"/>
              <a:t>Select the </a:t>
            </a:r>
            <a:r>
              <a:rPr lang="en-US" sz="1500" b="1" dirty="0">
                <a:solidFill>
                  <a:schemeClr val="accent2"/>
                </a:solidFill>
              </a:rPr>
              <a:t>Details</a:t>
            </a:r>
            <a:r>
              <a:rPr lang="en-US" sz="1500" dirty="0"/>
              <a:t> button to see a preview of each plan, including the applicable term, down payment and setup fee requirements, payment frequency, and more.</a:t>
            </a:r>
            <a:endParaRPr lang="en-US" sz="1500" b="1" dirty="0">
              <a:solidFill>
                <a:schemeClr val="accent1"/>
              </a:solidFill>
            </a:endParaRPr>
          </a:p>
        </p:txBody>
      </p:sp>
      <p:cxnSp>
        <p:nvCxnSpPr>
          <p:cNvPr id="55" name="Straight Connector 54">
            <a:extLst>
              <a:ext uri="{FF2B5EF4-FFF2-40B4-BE49-F238E27FC236}">
                <a16:creationId xmlns:a16="http://schemas.microsoft.com/office/drawing/2014/main" id="{6B5FA5D2-4C4C-A7AA-3385-87FE03A06027}"/>
              </a:ext>
              <a:ext uri="{C183D7F6-B498-43B3-948B-1728B52AA6E4}">
                <adec:decorative xmlns:adec="http://schemas.microsoft.com/office/drawing/2017/decorative" val="1"/>
              </a:ext>
            </a:extLst>
          </p:cNvPr>
          <p:cNvCxnSpPr>
            <a:cxnSpLocks/>
          </p:cNvCxnSpPr>
          <p:nvPr/>
        </p:nvCxnSpPr>
        <p:spPr>
          <a:xfrm flipV="1">
            <a:off x="4597309" y="3121084"/>
            <a:ext cx="0" cy="774717"/>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pic>
        <p:nvPicPr>
          <p:cNvPr id="21" name="Picture 20" descr="Screenshot showing the Payment Plan Review box for a PayMyTuition payment plan.">
            <a:extLst>
              <a:ext uri="{FF2B5EF4-FFF2-40B4-BE49-F238E27FC236}">
                <a16:creationId xmlns:a16="http://schemas.microsoft.com/office/drawing/2014/main" id="{459AD5C0-2B64-2768-E395-A3FED0C65BF7}"/>
              </a:ext>
            </a:extLst>
          </p:cNvPr>
          <p:cNvPicPr>
            <a:picLocks noChangeAspect="1"/>
          </p:cNvPicPr>
          <p:nvPr/>
        </p:nvPicPr>
        <p:blipFill>
          <a:blip r:embed="rId3"/>
          <a:stretch>
            <a:fillRect/>
          </a:stretch>
        </p:blipFill>
        <p:spPr>
          <a:xfrm>
            <a:off x="802660" y="3438144"/>
            <a:ext cx="4445910" cy="2562050"/>
          </a:xfrm>
          <a:prstGeom prst="rect">
            <a:avLst/>
          </a:prstGeom>
          <a:ln w="57150">
            <a:solidFill>
              <a:schemeClr val="bg1">
                <a:lumMod val="85000"/>
              </a:schemeClr>
            </a:solidFill>
          </a:ln>
          <a:effectLst>
            <a:outerShdw blurRad="57150" dist="50800" dir="2700000" algn="bl" rotWithShape="0">
              <a:prstClr val="black">
                <a:alpha val="40000"/>
              </a:prstClr>
            </a:outerShdw>
          </a:effectLst>
        </p:spPr>
      </p:pic>
      <p:cxnSp>
        <p:nvCxnSpPr>
          <p:cNvPr id="19" name="Straight Connector 18">
            <a:extLst>
              <a:ext uri="{FF2B5EF4-FFF2-40B4-BE49-F238E27FC236}">
                <a16:creationId xmlns:a16="http://schemas.microsoft.com/office/drawing/2014/main" id="{371EE6BD-9942-CF9A-539E-3C66F00F770E}"/>
              </a:ext>
              <a:ext uri="{C183D7F6-B498-43B3-948B-1728B52AA6E4}">
                <adec:decorative xmlns:adec="http://schemas.microsoft.com/office/drawing/2017/decorative" val="1"/>
              </a:ext>
            </a:extLst>
          </p:cNvPr>
          <p:cNvCxnSpPr>
            <a:cxnSpLocks/>
          </p:cNvCxnSpPr>
          <p:nvPr/>
        </p:nvCxnSpPr>
        <p:spPr>
          <a:xfrm flipH="1">
            <a:off x="5239426" y="5799759"/>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pic>
        <p:nvPicPr>
          <p:cNvPr id="54" name="Graphic 53">
            <a:extLst>
              <a:ext uri="{FF2B5EF4-FFF2-40B4-BE49-F238E27FC236}">
                <a16:creationId xmlns:a16="http://schemas.microsoft.com/office/drawing/2014/main" id="{9F5864CA-D4B4-39F9-78EE-A57CA1117AB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41720" y="5690221"/>
            <a:ext cx="230157" cy="219075"/>
          </a:xfrm>
          <a:prstGeom prst="rect">
            <a:avLst/>
          </a:prstGeom>
        </p:spPr>
      </p:pic>
      <p:sp>
        <p:nvSpPr>
          <p:cNvPr id="15" name="TextBox 14">
            <a:extLst>
              <a:ext uri="{FF2B5EF4-FFF2-40B4-BE49-F238E27FC236}">
                <a16:creationId xmlns:a16="http://schemas.microsoft.com/office/drawing/2014/main" id="{5EADBFAC-17F3-5D66-BA0A-240F56F0D179}"/>
              </a:ext>
            </a:extLst>
          </p:cNvPr>
          <p:cNvSpPr txBox="1"/>
          <p:nvPr/>
        </p:nvSpPr>
        <p:spPr>
          <a:xfrm>
            <a:off x="6367644" y="5632297"/>
            <a:ext cx="5186287" cy="553998"/>
          </a:xfrm>
          <a:prstGeom prst="rect">
            <a:avLst/>
          </a:prstGeom>
          <a:noFill/>
        </p:spPr>
        <p:txBody>
          <a:bodyPr wrap="square" rtlCol="0">
            <a:spAutoFit/>
          </a:bodyPr>
          <a:lstStyle/>
          <a:p>
            <a:r>
              <a:rPr lang="en-US" sz="1500" dirty="0"/>
              <a:t>After reviewing the plan details, click </a:t>
            </a:r>
            <a:r>
              <a:rPr lang="en-US" sz="1500" b="1" dirty="0"/>
              <a:t>SELECT</a:t>
            </a:r>
            <a:r>
              <a:rPr lang="en-US" sz="1500" dirty="0"/>
              <a:t> to continue or </a:t>
            </a:r>
            <a:r>
              <a:rPr lang="en-US" sz="1500" b="1" dirty="0"/>
              <a:t>CANCEL</a:t>
            </a:r>
            <a:r>
              <a:rPr lang="en-US" sz="1500" dirty="0"/>
              <a:t> to exit the Plan Details pop-up.</a:t>
            </a:r>
          </a:p>
        </p:txBody>
      </p:sp>
      <p:sp>
        <p:nvSpPr>
          <p:cNvPr id="4" name="Title 3">
            <a:extLst>
              <a:ext uri="{FF2B5EF4-FFF2-40B4-BE49-F238E27FC236}">
                <a16:creationId xmlns:a16="http://schemas.microsoft.com/office/drawing/2014/main" id="{0759F4DB-FD26-03DB-C747-17747C2528B4}"/>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Select Payment Plan</a:t>
            </a:r>
          </a:p>
        </p:txBody>
      </p:sp>
    </p:spTree>
    <p:extLst>
      <p:ext uri="{BB962C8B-B14F-4D97-AF65-F5344CB8AC3E}">
        <p14:creationId xmlns:p14="http://schemas.microsoft.com/office/powerpoint/2010/main" val="244376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83E39-D8C8-EC49-C59C-A68427C56BB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8C5532-255C-9449-A253-62FA293B45D3}"/>
              </a:ext>
              <a:ext uri="{C183D7F6-B498-43B3-948B-1728B52AA6E4}">
                <adec:decorative xmlns:adec="http://schemas.microsoft.com/office/drawing/2017/decorative" val="1"/>
              </a:ext>
            </a:extLst>
          </p:cNvPr>
          <p:cNvSpPr/>
          <p:nvPr/>
        </p:nvSpPr>
        <p:spPr>
          <a:xfrm>
            <a:off x="0" y="0"/>
            <a:ext cx="1051655" cy="6858000"/>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8" name="Picture 7" descr="Screenshot showing an example of a payment plan and how to calculate the payments for review.">
            <a:extLst>
              <a:ext uri="{FF2B5EF4-FFF2-40B4-BE49-F238E27FC236}">
                <a16:creationId xmlns:a16="http://schemas.microsoft.com/office/drawing/2014/main" id="{61E305F6-296A-263E-159F-F4EB37133CD2}"/>
              </a:ext>
            </a:extLst>
          </p:cNvPr>
          <p:cNvPicPr>
            <a:picLocks noChangeAspect="1"/>
          </p:cNvPicPr>
          <p:nvPr/>
        </p:nvPicPr>
        <p:blipFill>
          <a:blip r:embed="rId2"/>
          <a:stretch>
            <a:fillRect/>
          </a:stretch>
        </p:blipFill>
        <p:spPr>
          <a:xfrm>
            <a:off x="237782" y="237094"/>
            <a:ext cx="4736192" cy="4135757"/>
          </a:xfrm>
          <a:prstGeom prst="rect">
            <a:avLst/>
          </a:prstGeom>
          <a:ln w="57150">
            <a:solidFill>
              <a:schemeClr val="bg1">
                <a:lumMod val="85000"/>
              </a:schemeClr>
            </a:solidFill>
          </a:ln>
          <a:effectLst>
            <a:outerShdw blurRad="57150" dist="50800" dir="2700000" algn="bl" rotWithShape="0">
              <a:prstClr val="black">
                <a:alpha val="40000"/>
              </a:prstClr>
            </a:outerShdw>
          </a:effectLst>
        </p:spPr>
      </p:pic>
      <p:cxnSp>
        <p:nvCxnSpPr>
          <p:cNvPr id="6" name="Straight Connector 5">
            <a:extLst>
              <a:ext uri="{FF2B5EF4-FFF2-40B4-BE49-F238E27FC236}">
                <a16:creationId xmlns:a16="http://schemas.microsoft.com/office/drawing/2014/main" id="{D9BE02BF-D51F-E8DD-8CEF-786C814E1419}"/>
              </a:ext>
              <a:ext uri="{C183D7F6-B498-43B3-948B-1728B52AA6E4}">
                <adec:decorative xmlns:adec="http://schemas.microsoft.com/office/drawing/2017/decorative" val="1"/>
              </a:ext>
            </a:extLst>
          </p:cNvPr>
          <p:cNvCxnSpPr>
            <a:cxnSpLocks/>
          </p:cNvCxnSpPr>
          <p:nvPr/>
        </p:nvCxnSpPr>
        <p:spPr>
          <a:xfrm flipH="1">
            <a:off x="4973974" y="1741398"/>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C4E5F51-39B1-F360-2240-43EB00A7E509}"/>
              </a:ext>
            </a:extLst>
          </p:cNvPr>
          <p:cNvSpPr txBox="1"/>
          <p:nvPr/>
        </p:nvSpPr>
        <p:spPr>
          <a:xfrm>
            <a:off x="6054054" y="170405"/>
            <a:ext cx="5900163" cy="4247317"/>
          </a:xfrm>
          <a:prstGeom prst="rect">
            <a:avLst/>
          </a:prstGeom>
          <a:noFill/>
        </p:spPr>
        <p:txBody>
          <a:bodyPr wrap="square">
            <a:spAutoFit/>
          </a:bodyPr>
          <a:lstStyle/>
          <a:p>
            <a:r>
              <a:rPr lang="en-US" sz="1500" b="1" dirty="0"/>
              <a:t>Step 2: Schedule</a:t>
            </a:r>
          </a:p>
          <a:p>
            <a:endParaRPr lang="en-US" sz="1500" dirty="0"/>
          </a:p>
          <a:p>
            <a:r>
              <a:rPr lang="en-US" sz="1500" dirty="0"/>
              <a:t>This section shows the eligible charges and credits for the payment plan, along with the overall </a:t>
            </a:r>
            <a:r>
              <a:rPr lang="en-US" sz="1500" b="1" dirty="0"/>
              <a:t>balance</a:t>
            </a:r>
            <a:r>
              <a:rPr lang="en-US" sz="1500" dirty="0"/>
              <a:t>. If applicable, down payment and setup fees will also be displayed.</a:t>
            </a:r>
          </a:p>
          <a:p>
            <a:endParaRPr lang="en-US" sz="1500" dirty="0"/>
          </a:p>
          <a:p>
            <a:r>
              <a:rPr lang="en-US" sz="1500" dirty="0"/>
              <a:t>Select the </a:t>
            </a:r>
            <a:r>
              <a:rPr lang="en-US" sz="1500" b="1" dirty="0"/>
              <a:t>CALCULATE</a:t>
            </a:r>
            <a:r>
              <a:rPr lang="en-US" sz="1500" dirty="0"/>
              <a:t> button to generate your Payment Plan Schedule.</a:t>
            </a:r>
          </a:p>
          <a:p>
            <a:endParaRPr lang="en-US" sz="1500" dirty="0"/>
          </a:p>
          <a:p>
            <a:r>
              <a:rPr lang="en-US" sz="1500" dirty="0"/>
              <a:t>Installments selected by default </a:t>
            </a:r>
            <a:r>
              <a:rPr lang="en-US" sz="1500" b="1" dirty="0"/>
              <a:t>must</a:t>
            </a:r>
            <a:r>
              <a:rPr lang="en-US" sz="1500" dirty="0"/>
              <a:t> be paid immediately to enroll in the plan.</a:t>
            </a:r>
          </a:p>
          <a:p>
            <a:endParaRPr lang="en-US" sz="1500" dirty="0"/>
          </a:p>
          <a:p>
            <a:r>
              <a:rPr lang="en-US" sz="1500" dirty="0"/>
              <a:t>Installments not selected by default can be added by the payer to increase your initial payment, which will reduce the amount of your remaining plan balance.</a:t>
            </a:r>
            <a:br>
              <a:rPr lang="en-US" sz="1500" dirty="0"/>
            </a:br>
            <a:endParaRPr lang="en-US" sz="1500" dirty="0"/>
          </a:p>
          <a:p>
            <a:r>
              <a:rPr lang="en-US" sz="1500" dirty="0"/>
              <a:t>Review the payment plan schedule, the total value of installments, and the total due now before proceeding. Click </a:t>
            </a:r>
            <a:r>
              <a:rPr lang="en-US" sz="1500" b="1" dirty="0"/>
              <a:t>NEXT</a:t>
            </a:r>
            <a:r>
              <a:rPr lang="en-US" sz="1500" dirty="0"/>
              <a:t> to continue.</a:t>
            </a:r>
          </a:p>
        </p:txBody>
      </p:sp>
      <p:pic>
        <p:nvPicPr>
          <p:cNvPr id="21" name="Graphic 20">
            <a:extLst>
              <a:ext uri="{FF2B5EF4-FFF2-40B4-BE49-F238E27FC236}">
                <a16:creationId xmlns:a16="http://schemas.microsoft.com/office/drawing/2014/main" id="{CE23C9D1-A11F-D3DD-2498-C366C2716C5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810247" y="1617306"/>
            <a:ext cx="230157" cy="219075"/>
          </a:xfrm>
          <a:prstGeom prst="rect">
            <a:avLst/>
          </a:prstGeom>
        </p:spPr>
      </p:pic>
      <p:pic>
        <p:nvPicPr>
          <p:cNvPr id="17" name="Graphic 16">
            <a:extLst>
              <a:ext uri="{FF2B5EF4-FFF2-40B4-BE49-F238E27FC236}">
                <a16:creationId xmlns:a16="http://schemas.microsoft.com/office/drawing/2014/main" id="{6A128A6D-86C6-E294-1FDC-8983EDE1A07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823897" y="3869437"/>
            <a:ext cx="230157" cy="219075"/>
          </a:xfrm>
          <a:prstGeom prst="rect">
            <a:avLst/>
          </a:prstGeom>
        </p:spPr>
      </p:pic>
      <p:pic>
        <p:nvPicPr>
          <p:cNvPr id="23" name="Picture 22" descr="Screenshot of the Confirmation box.">
            <a:extLst>
              <a:ext uri="{FF2B5EF4-FFF2-40B4-BE49-F238E27FC236}">
                <a16:creationId xmlns:a16="http://schemas.microsoft.com/office/drawing/2014/main" id="{616EDA7E-26C4-DC39-FD4D-C38DFB7E273F}"/>
              </a:ext>
            </a:extLst>
          </p:cNvPr>
          <p:cNvPicPr>
            <a:picLocks noChangeAspect="1"/>
          </p:cNvPicPr>
          <p:nvPr/>
        </p:nvPicPr>
        <p:blipFill>
          <a:blip r:embed="rId4"/>
          <a:stretch>
            <a:fillRect/>
          </a:stretch>
        </p:blipFill>
        <p:spPr>
          <a:xfrm>
            <a:off x="1618783" y="4653229"/>
            <a:ext cx="3355191" cy="1798348"/>
          </a:xfrm>
          <a:prstGeom prst="rect">
            <a:avLst/>
          </a:prstGeom>
          <a:ln w="57150">
            <a:solidFill>
              <a:schemeClr val="bg1">
                <a:lumMod val="85000"/>
              </a:schemeClr>
            </a:solidFill>
          </a:ln>
          <a:effectLst>
            <a:outerShdw blurRad="57150" dist="50800" dir="2700000" algn="bl" rotWithShape="0">
              <a:prstClr val="black">
                <a:alpha val="40000"/>
              </a:prstClr>
            </a:outerShdw>
          </a:effectLst>
        </p:spPr>
      </p:pic>
      <p:cxnSp>
        <p:nvCxnSpPr>
          <p:cNvPr id="24" name="Straight Connector 23">
            <a:extLst>
              <a:ext uri="{FF2B5EF4-FFF2-40B4-BE49-F238E27FC236}">
                <a16:creationId xmlns:a16="http://schemas.microsoft.com/office/drawing/2014/main" id="{F1D015BD-C6EC-1DC4-F2D3-5FD7C3E36CDC}"/>
              </a:ext>
              <a:ext uri="{C183D7F6-B498-43B3-948B-1728B52AA6E4}">
                <adec:decorative xmlns:adec="http://schemas.microsoft.com/office/drawing/2017/decorative" val="1"/>
              </a:ext>
            </a:extLst>
          </p:cNvPr>
          <p:cNvCxnSpPr>
            <a:cxnSpLocks/>
          </p:cNvCxnSpPr>
          <p:nvPr/>
        </p:nvCxnSpPr>
        <p:spPr>
          <a:xfrm flipH="1">
            <a:off x="4973974" y="6275298"/>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8D35A2B-B565-A79E-D476-17A2C01003A6}"/>
              </a:ext>
            </a:extLst>
          </p:cNvPr>
          <p:cNvSpPr txBox="1"/>
          <p:nvPr/>
        </p:nvSpPr>
        <p:spPr>
          <a:xfrm>
            <a:off x="6096000" y="5666747"/>
            <a:ext cx="5495925" cy="784830"/>
          </a:xfrm>
          <a:prstGeom prst="rect">
            <a:avLst/>
          </a:prstGeom>
          <a:solidFill>
            <a:schemeClr val="bg2"/>
          </a:solidFill>
        </p:spPr>
        <p:txBody>
          <a:bodyPr wrap="square">
            <a:spAutoFit/>
          </a:bodyPr>
          <a:lstStyle/>
          <a:p>
            <a:r>
              <a:rPr lang="en-US" sz="1500" b="1" dirty="0"/>
              <a:t>Note:</a:t>
            </a:r>
            <a:r>
              <a:rPr lang="en-US" sz="1500" dirty="0"/>
              <a:t> You must acknowledge that any changes to your account balance for the term may affect your future installment amounts before proceeding.</a:t>
            </a:r>
            <a:endParaRPr lang="en-US" sz="1500" b="1" dirty="0">
              <a:solidFill>
                <a:srgbClr val="00358E"/>
              </a:solidFill>
            </a:endParaRPr>
          </a:p>
        </p:txBody>
      </p:sp>
      <p:sp>
        <p:nvSpPr>
          <p:cNvPr id="3" name="Title 2">
            <a:extLst>
              <a:ext uri="{FF2B5EF4-FFF2-40B4-BE49-F238E27FC236}">
                <a16:creationId xmlns:a16="http://schemas.microsoft.com/office/drawing/2014/main" id="{9DD8C535-8831-8E7C-5344-E7DE0D5B960F}"/>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Step 2: Schedule payments</a:t>
            </a:r>
          </a:p>
        </p:txBody>
      </p:sp>
    </p:spTree>
    <p:extLst>
      <p:ext uri="{BB962C8B-B14F-4D97-AF65-F5344CB8AC3E}">
        <p14:creationId xmlns:p14="http://schemas.microsoft.com/office/powerpoint/2010/main" val="678335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78CF2-995F-75E8-04D8-F0CDE1A4F95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331F7A1-EA9B-9BA1-6CD6-B82303E83408}"/>
              </a:ext>
              <a:ext uri="{C183D7F6-B498-43B3-948B-1728B52AA6E4}">
                <adec:decorative xmlns:adec="http://schemas.microsoft.com/office/drawing/2017/decorative" val="1"/>
              </a:ext>
            </a:extLst>
          </p:cNvPr>
          <p:cNvSpPr/>
          <p:nvPr/>
        </p:nvSpPr>
        <p:spPr>
          <a:xfrm>
            <a:off x="0" y="0"/>
            <a:ext cx="1051655" cy="6858000"/>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 name="Picture 9" descr="Screenshot showing the Automatic Payment setup screen.">
            <a:extLst>
              <a:ext uri="{FF2B5EF4-FFF2-40B4-BE49-F238E27FC236}">
                <a16:creationId xmlns:a16="http://schemas.microsoft.com/office/drawing/2014/main" id="{20816CD1-FF42-EF29-4F3A-E908281BDF43}"/>
              </a:ext>
            </a:extLst>
          </p:cNvPr>
          <p:cNvPicPr>
            <a:picLocks noChangeAspect="1"/>
          </p:cNvPicPr>
          <p:nvPr/>
        </p:nvPicPr>
        <p:blipFill>
          <a:blip r:embed="rId2"/>
          <a:stretch>
            <a:fillRect/>
          </a:stretch>
        </p:blipFill>
        <p:spPr>
          <a:xfrm>
            <a:off x="338173" y="270421"/>
            <a:ext cx="4918778" cy="3030841"/>
          </a:xfrm>
          <a:prstGeom prst="rect">
            <a:avLst/>
          </a:prstGeom>
          <a:ln w="57150">
            <a:solidFill>
              <a:schemeClr val="bg1">
                <a:lumMod val="85000"/>
              </a:schemeClr>
            </a:solidFill>
          </a:ln>
          <a:effectLst>
            <a:outerShdw blurRad="57150" dist="50800" dir="2700000" algn="bl" rotWithShape="0">
              <a:prstClr val="black">
                <a:alpha val="40000"/>
              </a:prstClr>
            </a:outerShdw>
          </a:effectLst>
        </p:spPr>
      </p:pic>
      <p:cxnSp>
        <p:nvCxnSpPr>
          <p:cNvPr id="3" name="Straight Connector 2">
            <a:extLst>
              <a:ext uri="{FF2B5EF4-FFF2-40B4-BE49-F238E27FC236}">
                <a16:creationId xmlns:a16="http://schemas.microsoft.com/office/drawing/2014/main" id="{6C6CD7B8-CE06-4546-B09D-136CE5F4084E}"/>
              </a:ext>
              <a:ext uri="{C183D7F6-B498-43B3-948B-1728B52AA6E4}">
                <adec:decorative xmlns:adec="http://schemas.microsoft.com/office/drawing/2017/decorative" val="1"/>
              </a:ext>
            </a:extLst>
          </p:cNvPr>
          <p:cNvCxnSpPr>
            <a:cxnSpLocks/>
          </p:cNvCxnSpPr>
          <p:nvPr/>
        </p:nvCxnSpPr>
        <p:spPr>
          <a:xfrm flipH="1">
            <a:off x="5236952" y="1109936"/>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5662A2BE-B03C-E329-948D-1124D140798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86573" y="1013655"/>
            <a:ext cx="230157" cy="219075"/>
          </a:xfrm>
          <a:prstGeom prst="rect">
            <a:avLst/>
          </a:prstGeom>
        </p:spPr>
      </p:pic>
      <p:sp>
        <p:nvSpPr>
          <p:cNvPr id="7" name="TextBox 6">
            <a:extLst>
              <a:ext uri="{FF2B5EF4-FFF2-40B4-BE49-F238E27FC236}">
                <a16:creationId xmlns:a16="http://schemas.microsoft.com/office/drawing/2014/main" id="{7A0018EF-D274-D2DC-D2D6-A7F0D8ACD838}"/>
              </a:ext>
            </a:extLst>
          </p:cNvPr>
          <p:cNvSpPr txBox="1"/>
          <p:nvPr/>
        </p:nvSpPr>
        <p:spPr>
          <a:xfrm>
            <a:off x="6316729" y="270421"/>
            <a:ext cx="5284143" cy="2169825"/>
          </a:xfrm>
          <a:prstGeom prst="rect">
            <a:avLst/>
          </a:prstGeom>
          <a:noFill/>
        </p:spPr>
        <p:txBody>
          <a:bodyPr wrap="square">
            <a:spAutoFit/>
          </a:bodyPr>
          <a:lstStyle/>
          <a:p>
            <a:r>
              <a:rPr lang="en-US" sz="1500" b="1" dirty="0"/>
              <a:t>Step 3: Payment Information</a:t>
            </a:r>
          </a:p>
          <a:p>
            <a:r>
              <a:rPr lang="en-US" sz="1500" b="1" dirty="0">
                <a:solidFill>
                  <a:srgbClr val="FECD0D"/>
                </a:solidFill>
              </a:rPr>
              <a:t>PAYING FROM A US BANK OR CARD</a:t>
            </a:r>
          </a:p>
          <a:p>
            <a:endParaRPr lang="en-US" sz="1500" dirty="0"/>
          </a:p>
          <a:p>
            <a:r>
              <a:rPr lang="en-US" sz="1500" dirty="0"/>
              <a:t>If your selected payment plan supports automatic payments, you may be asked whether you would like to enable auto-pay using your preferred payment method. If you choose not to enroll in automatic payments, you are responsible for submitting each payment manually before the installment due date.</a:t>
            </a:r>
          </a:p>
        </p:txBody>
      </p:sp>
      <p:sp>
        <p:nvSpPr>
          <p:cNvPr id="22" name="TextBox 21">
            <a:extLst>
              <a:ext uri="{FF2B5EF4-FFF2-40B4-BE49-F238E27FC236}">
                <a16:creationId xmlns:a16="http://schemas.microsoft.com/office/drawing/2014/main" id="{FBF29731-970C-3877-16BA-2225453C314D}"/>
              </a:ext>
            </a:extLst>
          </p:cNvPr>
          <p:cNvSpPr txBox="1"/>
          <p:nvPr/>
        </p:nvSpPr>
        <p:spPr>
          <a:xfrm>
            <a:off x="6326157" y="2485282"/>
            <a:ext cx="5274716" cy="553998"/>
          </a:xfrm>
          <a:prstGeom prst="rect">
            <a:avLst/>
          </a:prstGeom>
          <a:solidFill>
            <a:schemeClr val="bg2"/>
          </a:solidFill>
        </p:spPr>
        <p:txBody>
          <a:bodyPr wrap="square" rtlCol="0">
            <a:spAutoFit/>
          </a:bodyPr>
          <a:lstStyle/>
          <a:p>
            <a:r>
              <a:rPr lang="en-US" sz="1500" b="1" dirty="0"/>
              <a:t>Note: If you are paying with a foreign bank or card, automatic payments are not available.</a:t>
            </a:r>
          </a:p>
        </p:txBody>
      </p:sp>
      <p:pic>
        <p:nvPicPr>
          <p:cNvPr id="21" name="Picture 20" descr="Screenshot of the Payment Detail screen showing the dropdown to choose a payment method.">
            <a:extLst>
              <a:ext uri="{FF2B5EF4-FFF2-40B4-BE49-F238E27FC236}">
                <a16:creationId xmlns:a16="http://schemas.microsoft.com/office/drawing/2014/main" id="{5B95F302-80C8-4DAB-AD40-7A1CFBE6C0B7}"/>
              </a:ext>
            </a:extLst>
          </p:cNvPr>
          <p:cNvPicPr>
            <a:picLocks noChangeAspect="1"/>
          </p:cNvPicPr>
          <p:nvPr/>
        </p:nvPicPr>
        <p:blipFill>
          <a:blip r:embed="rId4"/>
          <a:stretch>
            <a:fillRect/>
          </a:stretch>
        </p:blipFill>
        <p:spPr>
          <a:xfrm>
            <a:off x="1845261" y="3502888"/>
            <a:ext cx="3391691" cy="2092630"/>
          </a:xfrm>
          <a:prstGeom prst="rect">
            <a:avLst/>
          </a:prstGeom>
          <a:ln w="57150">
            <a:solidFill>
              <a:schemeClr val="bg1">
                <a:lumMod val="85000"/>
              </a:schemeClr>
            </a:solidFill>
          </a:ln>
          <a:effectLst>
            <a:outerShdw blurRad="57150" dist="50800" dir="2700000" algn="bl" rotWithShape="0">
              <a:prstClr val="black">
                <a:alpha val="40000"/>
              </a:prstClr>
            </a:outerShdw>
          </a:effectLst>
        </p:spPr>
      </p:pic>
      <p:cxnSp>
        <p:nvCxnSpPr>
          <p:cNvPr id="6" name="Straight Connector 5">
            <a:extLst>
              <a:ext uri="{FF2B5EF4-FFF2-40B4-BE49-F238E27FC236}">
                <a16:creationId xmlns:a16="http://schemas.microsoft.com/office/drawing/2014/main" id="{F8363530-15A8-3635-BB32-521A060528DB}"/>
              </a:ext>
              <a:ext uri="{C183D7F6-B498-43B3-948B-1728B52AA6E4}">
                <adec:decorative xmlns:adec="http://schemas.microsoft.com/office/drawing/2017/decorative" val="1"/>
              </a:ext>
            </a:extLst>
          </p:cNvPr>
          <p:cNvCxnSpPr>
            <a:cxnSpLocks/>
          </p:cNvCxnSpPr>
          <p:nvPr/>
        </p:nvCxnSpPr>
        <p:spPr>
          <a:xfrm flipH="1">
            <a:off x="5236952" y="4185777"/>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pic>
        <p:nvPicPr>
          <p:cNvPr id="19" name="Graphic 18">
            <a:extLst>
              <a:ext uri="{FF2B5EF4-FFF2-40B4-BE49-F238E27FC236}">
                <a16:creationId xmlns:a16="http://schemas.microsoft.com/office/drawing/2014/main" id="{719010D7-0128-5F35-38E8-21ED4CC8414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96562" y="4085475"/>
            <a:ext cx="230157" cy="219075"/>
          </a:xfrm>
          <a:prstGeom prst="rect">
            <a:avLst/>
          </a:prstGeom>
        </p:spPr>
      </p:pic>
      <p:sp>
        <p:nvSpPr>
          <p:cNvPr id="12" name="TextBox 11">
            <a:extLst>
              <a:ext uri="{FF2B5EF4-FFF2-40B4-BE49-F238E27FC236}">
                <a16:creationId xmlns:a16="http://schemas.microsoft.com/office/drawing/2014/main" id="{88ECB16F-78D9-A21D-FAC2-A7652144FA16}"/>
              </a:ext>
            </a:extLst>
          </p:cNvPr>
          <p:cNvSpPr txBox="1"/>
          <p:nvPr/>
        </p:nvSpPr>
        <p:spPr>
          <a:xfrm>
            <a:off x="6316729" y="4030497"/>
            <a:ext cx="5284144" cy="784830"/>
          </a:xfrm>
          <a:prstGeom prst="rect">
            <a:avLst/>
          </a:prstGeom>
          <a:noFill/>
        </p:spPr>
        <p:txBody>
          <a:bodyPr wrap="square" rtlCol="0">
            <a:spAutoFit/>
          </a:bodyPr>
          <a:lstStyle/>
          <a:p>
            <a:r>
              <a:rPr lang="en-US" sz="1500" dirty="0"/>
              <a:t>Use the drop-down menu to select your preferred Payment Method. Upon enrollment, payment options from US banks or card include </a:t>
            </a:r>
            <a:r>
              <a:rPr lang="en-US" sz="1500" b="1" dirty="0">
                <a:solidFill>
                  <a:srgbClr val="FF0000"/>
                </a:solidFill>
              </a:rPr>
              <a:t>ACH or Credit Card</a:t>
            </a:r>
            <a:r>
              <a:rPr lang="en-US" sz="1500" dirty="0"/>
              <a:t>.</a:t>
            </a:r>
          </a:p>
        </p:txBody>
      </p:sp>
      <p:sp>
        <p:nvSpPr>
          <p:cNvPr id="15" name="TextBox 14">
            <a:extLst>
              <a:ext uri="{FF2B5EF4-FFF2-40B4-BE49-F238E27FC236}">
                <a16:creationId xmlns:a16="http://schemas.microsoft.com/office/drawing/2014/main" id="{F7A0F5C2-A767-2998-F65A-49F1795D5C08}"/>
              </a:ext>
            </a:extLst>
          </p:cNvPr>
          <p:cNvSpPr txBox="1"/>
          <p:nvPr/>
        </p:nvSpPr>
        <p:spPr>
          <a:xfrm>
            <a:off x="6272171" y="4856854"/>
            <a:ext cx="5328702" cy="1477328"/>
          </a:xfrm>
          <a:prstGeom prst="rect">
            <a:avLst/>
          </a:prstGeom>
          <a:noFill/>
        </p:spPr>
        <p:txBody>
          <a:bodyPr wrap="square" rtlCol="0">
            <a:spAutoFit/>
          </a:bodyPr>
          <a:lstStyle/>
          <a:p>
            <a:r>
              <a:rPr lang="en-US" sz="1500" dirty="0"/>
              <a:t>You will be prompted to enter your ACH banking details or your billing details for credit card payment. </a:t>
            </a:r>
            <a:br>
              <a:rPr lang="en-US" sz="1500" dirty="0"/>
            </a:br>
            <a:br>
              <a:rPr lang="en-US" sz="1500" dirty="0"/>
            </a:br>
            <a:r>
              <a:rPr lang="en-US" sz="1500" dirty="0"/>
              <a:t>Before clicking </a:t>
            </a:r>
            <a:r>
              <a:rPr lang="en-US" sz="1500" b="1" dirty="0"/>
              <a:t>ADD</a:t>
            </a:r>
            <a:r>
              <a:rPr lang="en-US" sz="1500" dirty="0"/>
              <a:t>, you can set this as your default payment method for future installments; otherwise, a default must be set before your next due date.</a:t>
            </a:r>
          </a:p>
        </p:txBody>
      </p:sp>
      <p:sp>
        <p:nvSpPr>
          <p:cNvPr id="8" name="Title 7">
            <a:extLst>
              <a:ext uri="{FF2B5EF4-FFF2-40B4-BE49-F238E27FC236}">
                <a16:creationId xmlns:a16="http://schemas.microsoft.com/office/drawing/2014/main" id="{296A94C3-7908-663E-2696-90CBBB261966}"/>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Step 3: Payment Information</a:t>
            </a:r>
          </a:p>
        </p:txBody>
      </p:sp>
    </p:spTree>
    <p:extLst>
      <p:ext uri="{BB962C8B-B14F-4D97-AF65-F5344CB8AC3E}">
        <p14:creationId xmlns:p14="http://schemas.microsoft.com/office/powerpoint/2010/main" val="1134711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3781AE-EF41-3EB0-1708-03E5C13F7E3A}"/>
              </a:ext>
              <a:ext uri="{C183D7F6-B498-43B3-948B-1728B52AA6E4}">
                <adec:decorative xmlns:adec="http://schemas.microsoft.com/office/drawing/2017/decorative" val="1"/>
              </a:ext>
            </a:extLst>
          </p:cNvPr>
          <p:cNvSpPr/>
          <p:nvPr/>
        </p:nvSpPr>
        <p:spPr>
          <a:xfrm>
            <a:off x="0" y="0"/>
            <a:ext cx="1051655" cy="6858000"/>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 name="Picture 9" descr="Screenshot showing the Active Payment Options and the Add New button to add a new payment method.">
            <a:extLst>
              <a:ext uri="{FF2B5EF4-FFF2-40B4-BE49-F238E27FC236}">
                <a16:creationId xmlns:a16="http://schemas.microsoft.com/office/drawing/2014/main" id="{13D3CA78-331C-B902-FB0E-0A4DDF12C8CD}"/>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449212" y="378876"/>
            <a:ext cx="5501473" cy="1688539"/>
          </a:xfrm>
          <a:prstGeom prst="rect">
            <a:avLst/>
          </a:prstGeom>
          <a:ln w="57150">
            <a:solidFill>
              <a:schemeClr val="bg1">
                <a:lumMod val="85000"/>
              </a:schemeClr>
            </a:solidFill>
          </a:ln>
          <a:effectLst>
            <a:outerShdw blurRad="57150" dist="50800" dir="2700000" algn="bl" rotWithShape="0">
              <a:prstClr val="black">
                <a:alpha val="40000"/>
              </a:prstClr>
            </a:outerShdw>
          </a:effectLst>
        </p:spPr>
      </p:pic>
      <p:cxnSp>
        <p:nvCxnSpPr>
          <p:cNvPr id="20" name="Straight Connector 19">
            <a:extLst>
              <a:ext uri="{FF2B5EF4-FFF2-40B4-BE49-F238E27FC236}">
                <a16:creationId xmlns:a16="http://schemas.microsoft.com/office/drawing/2014/main" id="{64B24D70-B6DE-A75B-14DF-D402717B5699}"/>
              </a:ext>
              <a:ext uri="{C183D7F6-B498-43B3-948B-1728B52AA6E4}">
                <adec:decorative xmlns:adec="http://schemas.microsoft.com/office/drawing/2017/decorative" val="1"/>
              </a:ext>
            </a:extLst>
          </p:cNvPr>
          <p:cNvCxnSpPr>
            <a:cxnSpLocks/>
          </p:cNvCxnSpPr>
          <p:nvPr/>
        </p:nvCxnSpPr>
        <p:spPr>
          <a:xfrm flipH="1">
            <a:off x="5950685" y="694883"/>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pic>
        <p:nvPicPr>
          <p:cNvPr id="14" name="Graphic 13">
            <a:extLst>
              <a:ext uri="{FF2B5EF4-FFF2-40B4-BE49-F238E27FC236}">
                <a16:creationId xmlns:a16="http://schemas.microsoft.com/office/drawing/2014/main" id="{F2D33DCE-B0E3-F44D-A122-C109557BB9A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65177" y="580918"/>
            <a:ext cx="230157" cy="219075"/>
          </a:xfrm>
          <a:prstGeom prst="rect">
            <a:avLst/>
          </a:prstGeom>
        </p:spPr>
      </p:pic>
      <p:sp>
        <p:nvSpPr>
          <p:cNvPr id="9" name="TextBox 8">
            <a:extLst>
              <a:ext uri="{FF2B5EF4-FFF2-40B4-BE49-F238E27FC236}">
                <a16:creationId xmlns:a16="http://schemas.microsoft.com/office/drawing/2014/main" id="{2CE4978C-1EE8-E3C3-024D-CBFDAD3166B9}"/>
              </a:ext>
            </a:extLst>
          </p:cNvPr>
          <p:cNvSpPr txBox="1"/>
          <p:nvPr/>
        </p:nvSpPr>
        <p:spPr>
          <a:xfrm>
            <a:off x="6990527" y="517351"/>
            <a:ext cx="4620447" cy="1708160"/>
          </a:xfrm>
          <a:prstGeom prst="rect">
            <a:avLst/>
          </a:prstGeom>
          <a:noFill/>
        </p:spPr>
        <p:txBody>
          <a:bodyPr wrap="square">
            <a:spAutoFit/>
          </a:bodyPr>
          <a:lstStyle/>
          <a:p>
            <a:r>
              <a:rPr lang="en-US" sz="1500" dirty="0"/>
              <a:t>If the selected payment method is ACH</a:t>
            </a:r>
            <a:r>
              <a:rPr lang="en-US" sz="1500" b="1" dirty="0">
                <a:solidFill>
                  <a:srgbClr val="FF0000"/>
                </a:solidFill>
              </a:rPr>
              <a:t> or Credit Card</a:t>
            </a:r>
            <a:r>
              <a:rPr lang="en-US" sz="1500" dirty="0"/>
              <a:t>, select the account from the </a:t>
            </a:r>
            <a:r>
              <a:rPr lang="en-US" sz="1500" b="1" dirty="0"/>
              <a:t>Active Payment Options </a:t>
            </a:r>
            <a:r>
              <a:rPr lang="en-US" sz="1500" dirty="0"/>
              <a:t>section, then click </a:t>
            </a:r>
            <a:r>
              <a:rPr lang="en-US" sz="1500" b="1" dirty="0"/>
              <a:t>NEXT</a:t>
            </a:r>
            <a:r>
              <a:rPr lang="en-US" sz="1500" dirty="0"/>
              <a:t>.</a:t>
            </a:r>
          </a:p>
          <a:p>
            <a:endParaRPr lang="en-US" sz="1500" dirty="0"/>
          </a:p>
          <a:p>
            <a:r>
              <a:rPr lang="en-US" sz="1500" dirty="0"/>
              <a:t>If you already have a saved Active Payment Option you’d like to use, select it (if it’s not automatically selected), then click </a:t>
            </a:r>
            <a:r>
              <a:rPr lang="en-US" sz="1500" b="1" dirty="0"/>
              <a:t>NEXT</a:t>
            </a:r>
            <a:r>
              <a:rPr lang="en-US" sz="1500" dirty="0"/>
              <a:t>.</a:t>
            </a:r>
          </a:p>
        </p:txBody>
      </p:sp>
      <p:pic>
        <p:nvPicPr>
          <p:cNvPr id="4" name="Picture 3" descr="Screenshot of the Payment Plan Agreement.">
            <a:extLst>
              <a:ext uri="{FF2B5EF4-FFF2-40B4-BE49-F238E27FC236}">
                <a16:creationId xmlns:a16="http://schemas.microsoft.com/office/drawing/2014/main" id="{83F2189D-F32A-F717-2DE3-126943C9C581}"/>
              </a:ext>
            </a:extLst>
          </p:cNvPr>
          <p:cNvPicPr>
            <a:picLocks noChangeAspect="1"/>
          </p:cNvPicPr>
          <p:nvPr/>
        </p:nvPicPr>
        <p:blipFill>
          <a:blip r:embed="rId4"/>
          <a:stretch>
            <a:fillRect/>
          </a:stretch>
        </p:blipFill>
        <p:spPr>
          <a:xfrm>
            <a:off x="449212" y="2751087"/>
            <a:ext cx="5501473" cy="2946286"/>
          </a:xfrm>
          <a:prstGeom prst="rect">
            <a:avLst/>
          </a:prstGeom>
          <a:ln w="57150">
            <a:solidFill>
              <a:schemeClr val="bg1">
                <a:lumMod val="85000"/>
              </a:schemeClr>
            </a:solidFill>
          </a:ln>
          <a:effectLst>
            <a:outerShdw blurRad="57150" dist="50800" dir="2700000" algn="bl" rotWithShape="0">
              <a:prstClr val="black">
                <a:alpha val="40000"/>
              </a:prstClr>
            </a:outerShdw>
          </a:effectLst>
        </p:spPr>
      </p:pic>
      <p:cxnSp>
        <p:nvCxnSpPr>
          <p:cNvPr id="7" name="Straight Connector 6">
            <a:extLst>
              <a:ext uri="{FF2B5EF4-FFF2-40B4-BE49-F238E27FC236}">
                <a16:creationId xmlns:a16="http://schemas.microsoft.com/office/drawing/2014/main" id="{0077B32E-0AC2-7467-F030-0AC52FDC55BE}"/>
              </a:ext>
              <a:ext uri="{C183D7F6-B498-43B3-948B-1728B52AA6E4}">
                <adec:decorative xmlns:adec="http://schemas.microsoft.com/office/drawing/2017/decorative" val="1"/>
              </a:ext>
            </a:extLst>
          </p:cNvPr>
          <p:cNvCxnSpPr>
            <a:cxnSpLocks/>
          </p:cNvCxnSpPr>
          <p:nvPr/>
        </p:nvCxnSpPr>
        <p:spPr>
          <a:xfrm flipH="1">
            <a:off x="5936834" y="3322638"/>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133AD8AB-15D0-7E80-E8AE-EC491C3E265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60371" y="3217914"/>
            <a:ext cx="230157" cy="219075"/>
          </a:xfrm>
          <a:prstGeom prst="rect">
            <a:avLst/>
          </a:prstGeom>
        </p:spPr>
      </p:pic>
      <p:sp>
        <p:nvSpPr>
          <p:cNvPr id="5" name="TextBox 4">
            <a:extLst>
              <a:ext uri="{FF2B5EF4-FFF2-40B4-BE49-F238E27FC236}">
                <a16:creationId xmlns:a16="http://schemas.microsoft.com/office/drawing/2014/main" id="{13DD4F44-4A0F-87B6-366F-8085990ABD97}"/>
              </a:ext>
            </a:extLst>
          </p:cNvPr>
          <p:cNvSpPr txBox="1"/>
          <p:nvPr/>
        </p:nvSpPr>
        <p:spPr>
          <a:xfrm>
            <a:off x="6990527" y="2699583"/>
            <a:ext cx="4620448" cy="2400657"/>
          </a:xfrm>
          <a:prstGeom prst="rect">
            <a:avLst/>
          </a:prstGeom>
          <a:noFill/>
        </p:spPr>
        <p:txBody>
          <a:bodyPr wrap="square">
            <a:spAutoFit/>
          </a:bodyPr>
          <a:lstStyle/>
          <a:p>
            <a:r>
              <a:rPr lang="en-US" sz="1500" b="1" dirty="0"/>
              <a:t>Step 4: Agreement</a:t>
            </a:r>
          </a:p>
          <a:p>
            <a:endParaRPr lang="en-US" sz="1500" dirty="0"/>
          </a:p>
          <a:p>
            <a:r>
              <a:rPr lang="en-US" sz="1500" dirty="0"/>
              <a:t>Carefully review the entire </a:t>
            </a:r>
            <a:r>
              <a:rPr lang="en-US" sz="1500" b="1" dirty="0"/>
              <a:t>Payment Plan Agreement </a:t>
            </a:r>
            <a:r>
              <a:rPr lang="en-US" sz="1500" dirty="0"/>
              <a:t>to ensure you understand all terms, conditions, and obligations. </a:t>
            </a:r>
          </a:p>
          <a:p>
            <a:endParaRPr lang="en-US" sz="1500" dirty="0"/>
          </a:p>
          <a:p>
            <a:r>
              <a:rPr lang="en-US" sz="1500" dirty="0"/>
              <a:t>Once reviewed, check </a:t>
            </a:r>
            <a:r>
              <a:rPr lang="en-US" sz="1500" b="1" dirty="0"/>
              <a:t>I agree to the Terms and Conditions</a:t>
            </a:r>
            <a:r>
              <a:rPr lang="en-US" sz="1500" dirty="0"/>
              <a:t>, provide your electronic signature, and select </a:t>
            </a:r>
            <a:r>
              <a:rPr lang="en-US" sz="1500" b="1" dirty="0"/>
              <a:t>PAY NOW </a:t>
            </a:r>
            <a:r>
              <a:rPr lang="en-US" sz="1500" dirty="0"/>
              <a:t>to process your payment and enroll in the payment plan.</a:t>
            </a:r>
          </a:p>
        </p:txBody>
      </p:sp>
      <p:sp>
        <p:nvSpPr>
          <p:cNvPr id="3" name="Title 2">
            <a:extLst>
              <a:ext uri="{FF2B5EF4-FFF2-40B4-BE49-F238E27FC236}">
                <a16:creationId xmlns:a16="http://schemas.microsoft.com/office/drawing/2014/main" id="{D303F439-CA10-0408-F688-A884973CBE8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Payment Options / Payment Plan Agreement</a:t>
            </a:r>
          </a:p>
        </p:txBody>
      </p:sp>
    </p:spTree>
    <p:extLst>
      <p:ext uri="{BB962C8B-B14F-4D97-AF65-F5344CB8AC3E}">
        <p14:creationId xmlns:p14="http://schemas.microsoft.com/office/powerpoint/2010/main" val="2064455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72A4EC-6181-4B12-8359-B3421BF3D8D9}"/>
              </a:ext>
              <a:ext uri="{C183D7F6-B498-43B3-948B-1728B52AA6E4}">
                <adec:decorative xmlns:adec="http://schemas.microsoft.com/office/drawing/2017/decorative" val="1"/>
              </a:ext>
            </a:extLst>
          </p:cNvPr>
          <p:cNvSpPr/>
          <p:nvPr/>
        </p:nvSpPr>
        <p:spPr>
          <a:xfrm>
            <a:off x="0" y="0"/>
            <a:ext cx="1051655" cy="6858000"/>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7" name="Picture 6" descr="Screenshot showing the Payment Information section where you can choose what country you are paying from.">
            <a:extLst>
              <a:ext uri="{FF2B5EF4-FFF2-40B4-BE49-F238E27FC236}">
                <a16:creationId xmlns:a16="http://schemas.microsoft.com/office/drawing/2014/main" id="{9910C892-8A54-FBFB-C3E5-1D637BD1CA2F}"/>
              </a:ext>
            </a:extLst>
          </p:cNvPr>
          <p:cNvPicPr>
            <a:picLocks noChangeAspect="1"/>
          </p:cNvPicPr>
          <p:nvPr/>
        </p:nvPicPr>
        <p:blipFill>
          <a:blip r:embed="rId2"/>
          <a:stretch>
            <a:fillRect/>
          </a:stretch>
        </p:blipFill>
        <p:spPr>
          <a:xfrm>
            <a:off x="241454" y="208301"/>
            <a:ext cx="4962142" cy="2815061"/>
          </a:xfrm>
          <a:prstGeom prst="rect">
            <a:avLst/>
          </a:prstGeom>
          <a:ln w="57150">
            <a:solidFill>
              <a:schemeClr val="bg1">
                <a:lumMod val="85000"/>
              </a:schemeClr>
            </a:solidFill>
          </a:ln>
          <a:effectLst>
            <a:outerShdw blurRad="57150" dist="50800" dir="2700000" algn="tl" rotWithShape="0">
              <a:prstClr val="black">
                <a:alpha val="40000"/>
              </a:prstClr>
            </a:outerShdw>
          </a:effectLst>
        </p:spPr>
      </p:pic>
      <p:cxnSp>
        <p:nvCxnSpPr>
          <p:cNvPr id="10" name="Straight Connector 9">
            <a:extLst>
              <a:ext uri="{FF2B5EF4-FFF2-40B4-BE49-F238E27FC236}">
                <a16:creationId xmlns:a16="http://schemas.microsoft.com/office/drawing/2014/main" id="{313CA50B-4BD9-24D9-1842-4F02C266BB33}"/>
              </a:ext>
              <a:ext uri="{C183D7F6-B498-43B3-948B-1728B52AA6E4}">
                <adec:decorative xmlns:adec="http://schemas.microsoft.com/office/drawing/2017/decorative" val="1"/>
              </a:ext>
            </a:extLst>
          </p:cNvPr>
          <p:cNvCxnSpPr>
            <a:cxnSpLocks/>
          </p:cNvCxnSpPr>
          <p:nvPr/>
        </p:nvCxnSpPr>
        <p:spPr>
          <a:xfrm flipH="1">
            <a:off x="5203596" y="1751825"/>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948B22B7-D401-F9FC-818F-67219530293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20969" y="1624612"/>
            <a:ext cx="230157" cy="219075"/>
          </a:xfrm>
          <a:prstGeom prst="rect">
            <a:avLst/>
          </a:prstGeom>
        </p:spPr>
      </p:pic>
      <p:sp>
        <p:nvSpPr>
          <p:cNvPr id="4" name="TextBox 3">
            <a:extLst>
              <a:ext uri="{FF2B5EF4-FFF2-40B4-BE49-F238E27FC236}">
                <a16:creationId xmlns:a16="http://schemas.microsoft.com/office/drawing/2014/main" id="{865DCB3F-FF53-AD18-3137-1FC174D240B5}"/>
              </a:ext>
            </a:extLst>
          </p:cNvPr>
          <p:cNvSpPr txBox="1"/>
          <p:nvPr/>
        </p:nvSpPr>
        <p:spPr>
          <a:xfrm>
            <a:off x="6251126" y="209481"/>
            <a:ext cx="6050562" cy="1246495"/>
          </a:xfrm>
          <a:prstGeom prst="rect">
            <a:avLst/>
          </a:prstGeom>
          <a:noFill/>
        </p:spPr>
        <p:txBody>
          <a:bodyPr wrap="square">
            <a:spAutoFit/>
          </a:bodyPr>
          <a:lstStyle/>
          <a:p>
            <a:r>
              <a:rPr lang="en-US" sz="1500" b="1" dirty="0">
                <a:solidFill>
                  <a:srgbClr val="FECD0D"/>
                </a:solidFill>
              </a:rPr>
              <a:t>IF PAYING FROM AN INTERNATIONAL BANK OR CARD</a:t>
            </a:r>
          </a:p>
          <a:p>
            <a:r>
              <a:rPr lang="en-US" sz="1500" b="1" dirty="0"/>
              <a:t>follow the steps outlined on pages 3 and 4 of this guide, then proceed to Step 3 below.</a:t>
            </a:r>
            <a:br>
              <a:rPr lang="en-US" sz="1500" b="1" dirty="0"/>
            </a:br>
            <a:endParaRPr lang="en-US" sz="1500" b="1" dirty="0"/>
          </a:p>
          <a:p>
            <a:r>
              <a:rPr lang="en-US" sz="1500" b="1" dirty="0"/>
              <a:t>Step 3: Payment Information</a:t>
            </a:r>
          </a:p>
        </p:txBody>
      </p:sp>
      <p:sp>
        <p:nvSpPr>
          <p:cNvPr id="3" name="TextBox 2">
            <a:extLst>
              <a:ext uri="{FF2B5EF4-FFF2-40B4-BE49-F238E27FC236}">
                <a16:creationId xmlns:a16="http://schemas.microsoft.com/office/drawing/2014/main" id="{A9A09A6F-7F1A-864B-4E78-23A8A743C109}"/>
              </a:ext>
            </a:extLst>
          </p:cNvPr>
          <p:cNvSpPr txBox="1"/>
          <p:nvPr/>
        </p:nvSpPr>
        <p:spPr>
          <a:xfrm>
            <a:off x="6251126" y="1557191"/>
            <a:ext cx="5248570" cy="1708160"/>
          </a:xfrm>
          <a:prstGeom prst="rect">
            <a:avLst/>
          </a:prstGeom>
          <a:noFill/>
        </p:spPr>
        <p:txBody>
          <a:bodyPr wrap="square">
            <a:spAutoFit/>
          </a:bodyPr>
          <a:lstStyle/>
          <a:p>
            <a:r>
              <a:rPr lang="en-US" sz="1500" b="1" dirty="0"/>
              <a:t>What country are you paying from?</a:t>
            </a:r>
            <a:br>
              <a:rPr lang="en-US" sz="1500" dirty="0"/>
            </a:br>
            <a:r>
              <a:rPr lang="en-US" sz="1500" dirty="0"/>
              <a:t>Use the drop-down menu to search for and select the country you are paying from.</a:t>
            </a:r>
            <a:br>
              <a:rPr lang="en-US" sz="1500" dirty="0"/>
            </a:br>
            <a:endParaRPr lang="en-US" sz="1500" dirty="0"/>
          </a:p>
          <a:p>
            <a:r>
              <a:rPr lang="en-US" sz="1500" dirty="0"/>
              <a:t>The </a:t>
            </a:r>
            <a:r>
              <a:rPr lang="en-US" sz="1500" b="1" dirty="0"/>
              <a:t>Make a Payment</a:t>
            </a:r>
            <a:r>
              <a:rPr lang="en-US" sz="1500" dirty="0"/>
              <a:t> section will automatically populate the payment amount that will be settled to your institution in US dollars.</a:t>
            </a:r>
          </a:p>
        </p:txBody>
      </p:sp>
      <p:pic>
        <p:nvPicPr>
          <p:cNvPr id="22" name="Picture 21" descr="Screenshot showing International Payment Options.">
            <a:extLst>
              <a:ext uri="{FF2B5EF4-FFF2-40B4-BE49-F238E27FC236}">
                <a16:creationId xmlns:a16="http://schemas.microsoft.com/office/drawing/2014/main" id="{9FE4540D-69EF-2622-1447-C1B824B4B0FD}"/>
              </a:ext>
            </a:extLst>
          </p:cNvPr>
          <p:cNvPicPr>
            <a:picLocks noChangeAspect="1"/>
          </p:cNvPicPr>
          <p:nvPr/>
        </p:nvPicPr>
        <p:blipFill>
          <a:blip r:embed="rId4"/>
          <a:stretch>
            <a:fillRect/>
          </a:stretch>
        </p:blipFill>
        <p:spPr>
          <a:xfrm>
            <a:off x="241454" y="3179441"/>
            <a:ext cx="2737407" cy="3520245"/>
          </a:xfrm>
          <a:prstGeom prst="rect">
            <a:avLst/>
          </a:prstGeom>
          <a:ln w="57150">
            <a:solidFill>
              <a:schemeClr val="bg1">
                <a:lumMod val="85000"/>
              </a:schemeClr>
            </a:solidFill>
          </a:ln>
          <a:effectLst>
            <a:outerShdw blurRad="57150" dist="50800" dir="2700000" algn="bl" rotWithShape="0">
              <a:prstClr val="black">
                <a:alpha val="40000"/>
              </a:prstClr>
            </a:outerShdw>
          </a:effectLst>
        </p:spPr>
      </p:pic>
      <p:cxnSp>
        <p:nvCxnSpPr>
          <p:cNvPr id="11" name="Straight Connector 10">
            <a:extLst>
              <a:ext uri="{FF2B5EF4-FFF2-40B4-BE49-F238E27FC236}">
                <a16:creationId xmlns:a16="http://schemas.microsoft.com/office/drawing/2014/main" id="{6490DABC-3481-A741-7C84-2465700BD41E}"/>
              </a:ext>
              <a:ext uri="{C183D7F6-B498-43B3-948B-1728B52AA6E4}">
                <adec:decorative xmlns:adec="http://schemas.microsoft.com/office/drawing/2017/decorative" val="1"/>
              </a:ext>
            </a:extLst>
          </p:cNvPr>
          <p:cNvCxnSpPr>
            <a:cxnSpLocks/>
          </p:cNvCxnSpPr>
          <p:nvPr/>
        </p:nvCxnSpPr>
        <p:spPr>
          <a:xfrm flipH="1">
            <a:off x="2966161" y="3804245"/>
            <a:ext cx="2847560"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grpSp>
        <p:nvGrpSpPr>
          <p:cNvPr id="17" name="Group 16" descr="In the Payment Options section, select your preferred method of payment. Available options may include local bank transfers, credit or debit cards, and eWallets.&#10;&#10;Once selected, click NEXT.">
            <a:extLst>
              <a:ext uri="{FF2B5EF4-FFF2-40B4-BE49-F238E27FC236}">
                <a16:creationId xmlns:a16="http://schemas.microsoft.com/office/drawing/2014/main" id="{B5475C71-217D-F313-57A2-B06D64DF5DB1}"/>
              </a:ext>
              <a:ext uri="{C183D7F6-B498-43B3-948B-1728B52AA6E4}">
                <adec:decorative xmlns:adec="http://schemas.microsoft.com/office/drawing/2017/decorative" val="0"/>
              </a:ext>
            </a:extLst>
          </p:cNvPr>
          <p:cNvGrpSpPr/>
          <p:nvPr/>
        </p:nvGrpSpPr>
        <p:grpSpPr>
          <a:xfrm>
            <a:off x="6020969" y="3592650"/>
            <a:ext cx="5450447" cy="1246495"/>
            <a:chOff x="6539788" y="3863164"/>
            <a:chExt cx="5450447" cy="1246495"/>
          </a:xfrm>
        </p:grpSpPr>
        <p:sp>
          <p:nvSpPr>
            <p:cNvPr id="6" name="TextBox 5">
              <a:extLst>
                <a:ext uri="{FF2B5EF4-FFF2-40B4-BE49-F238E27FC236}">
                  <a16:creationId xmlns:a16="http://schemas.microsoft.com/office/drawing/2014/main" id="{F3E55CE7-B991-B3A9-768F-F3C61A965357}"/>
                </a:ext>
              </a:extLst>
            </p:cNvPr>
            <p:cNvSpPr txBox="1"/>
            <p:nvPr/>
          </p:nvSpPr>
          <p:spPr>
            <a:xfrm>
              <a:off x="6769945" y="3863164"/>
              <a:ext cx="5220290" cy="1246495"/>
            </a:xfrm>
            <a:prstGeom prst="rect">
              <a:avLst/>
            </a:prstGeom>
            <a:noFill/>
          </p:spPr>
          <p:txBody>
            <a:bodyPr wrap="square">
              <a:spAutoFit/>
            </a:bodyPr>
            <a:lstStyle/>
            <a:p>
              <a:r>
                <a:rPr lang="en-US" sz="1500" dirty="0"/>
                <a:t>In the </a:t>
              </a:r>
              <a:r>
                <a:rPr lang="en-US" sz="1500" b="1" dirty="0"/>
                <a:t>Payment Options section, </a:t>
              </a:r>
              <a:r>
                <a:rPr lang="en-US" sz="1500" dirty="0"/>
                <a:t>select your preferred method of payment. Available options may include local bank transfers, credit or debit cards, and </a:t>
              </a:r>
              <a:r>
                <a:rPr lang="en-US" sz="1500" dirty="0" err="1"/>
                <a:t>eWallets</a:t>
              </a:r>
              <a:r>
                <a:rPr lang="en-US" sz="1500" dirty="0"/>
                <a:t>.</a:t>
              </a:r>
            </a:p>
            <a:p>
              <a:endParaRPr lang="en-US" sz="1500" dirty="0"/>
            </a:p>
            <a:p>
              <a:r>
                <a:rPr lang="en-US" sz="1500" dirty="0"/>
                <a:t>Once selected, click </a:t>
              </a:r>
              <a:r>
                <a:rPr lang="en-US" sz="1500" b="1" dirty="0"/>
                <a:t>NEXT.</a:t>
              </a:r>
              <a:endParaRPr lang="en-US" sz="1500" dirty="0"/>
            </a:p>
          </p:txBody>
        </p:sp>
        <p:pic>
          <p:nvPicPr>
            <p:cNvPr id="15" name="Graphic 14">
              <a:extLst>
                <a:ext uri="{FF2B5EF4-FFF2-40B4-BE49-F238E27FC236}">
                  <a16:creationId xmlns:a16="http://schemas.microsoft.com/office/drawing/2014/main" id="{934CB4DA-10FB-CC17-ED6B-6C63D72412A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39788" y="3912134"/>
              <a:ext cx="230157" cy="219075"/>
            </a:xfrm>
            <a:prstGeom prst="rect">
              <a:avLst/>
            </a:prstGeom>
          </p:spPr>
        </p:pic>
        <p:pic>
          <p:nvPicPr>
            <p:cNvPr id="16" name="Graphic 15">
              <a:extLst>
                <a:ext uri="{FF2B5EF4-FFF2-40B4-BE49-F238E27FC236}">
                  <a16:creationId xmlns:a16="http://schemas.microsoft.com/office/drawing/2014/main" id="{9B7AC35D-7415-4845-A4D1-C5C44D5B174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39788" y="4815464"/>
              <a:ext cx="230157" cy="219075"/>
            </a:xfrm>
            <a:prstGeom prst="rect">
              <a:avLst/>
            </a:prstGeom>
          </p:spPr>
        </p:pic>
      </p:grpSp>
      <p:sp>
        <p:nvSpPr>
          <p:cNvPr id="5" name="Title 4">
            <a:extLst>
              <a:ext uri="{FF2B5EF4-FFF2-40B4-BE49-F238E27FC236}">
                <a16:creationId xmlns:a16="http://schemas.microsoft.com/office/drawing/2014/main" id="{89E00DED-3721-8EA5-C602-A76DB2E80EE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International Payment information</a:t>
            </a:r>
          </a:p>
        </p:txBody>
      </p:sp>
    </p:spTree>
    <p:extLst>
      <p:ext uri="{BB962C8B-B14F-4D97-AF65-F5344CB8AC3E}">
        <p14:creationId xmlns:p14="http://schemas.microsoft.com/office/powerpoint/2010/main" val="508958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B740D3-212D-A6A4-A256-4DA4D3A10403}"/>
              </a:ext>
              <a:ext uri="{C183D7F6-B498-43B3-948B-1728B52AA6E4}">
                <adec:decorative xmlns:adec="http://schemas.microsoft.com/office/drawing/2017/decorative" val="1"/>
              </a:ext>
            </a:extLst>
          </p:cNvPr>
          <p:cNvSpPr/>
          <p:nvPr/>
        </p:nvSpPr>
        <p:spPr>
          <a:xfrm>
            <a:off x="0" y="0"/>
            <a:ext cx="1051655" cy="6858000"/>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Picture 4" descr="Screenshot showing the Payer Information section for international payments.">
            <a:extLst>
              <a:ext uri="{FF2B5EF4-FFF2-40B4-BE49-F238E27FC236}">
                <a16:creationId xmlns:a16="http://schemas.microsoft.com/office/drawing/2014/main" id="{BAE08683-B53B-0D2C-7738-3CAB39187483}"/>
              </a:ext>
            </a:extLst>
          </p:cNvPr>
          <p:cNvPicPr>
            <a:picLocks noChangeAspect="1"/>
          </p:cNvPicPr>
          <p:nvPr/>
        </p:nvPicPr>
        <p:blipFill>
          <a:blip r:embed="rId2"/>
          <a:stretch>
            <a:fillRect/>
          </a:stretch>
        </p:blipFill>
        <p:spPr>
          <a:xfrm>
            <a:off x="391323" y="256809"/>
            <a:ext cx="4685187" cy="2726534"/>
          </a:xfrm>
          <a:prstGeom prst="rect">
            <a:avLst/>
          </a:prstGeom>
          <a:ln w="57150">
            <a:solidFill>
              <a:schemeClr val="bg1">
                <a:lumMod val="85000"/>
              </a:schemeClr>
            </a:solidFill>
          </a:ln>
          <a:effectLst>
            <a:outerShdw blurRad="57150" dist="50800" dir="2700000" algn="bl" rotWithShape="0">
              <a:prstClr val="black">
                <a:alpha val="40000"/>
              </a:prstClr>
            </a:outerShdw>
          </a:effectLst>
        </p:spPr>
      </p:pic>
      <p:cxnSp>
        <p:nvCxnSpPr>
          <p:cNvPr id="25" name="Straight Connector 24">
            <a:extLst>
              <a:ext uri="{FF2B5EF4-FFF2-40B4-BE49-F238E27FC236}">
                <a16:creationId xmlns:a16="http://schemas.microsoft.com/office/drawing/2014/main" id="{59737ED2-0407-929D-B1EC-93E9CE378C32}"/>
              </a:ext>
              <a:ext uri="{C183D7F6-B498-43B3-948B-1728B52AA6E4}">
                <adec:decorative xmlns:adec="http://schemas.microsoft.com/office/drawing/2017/decorative" val="1"/>
              </a:ext>
            </a:extLst>
          </p:cNvPr>
          <p:cNvCxnSpPr>
            <a:cxnSpLocks/>
          </p:cNvCxnSpPr>
          <p:nvPr/>
        </p:nvCxnSpPr>
        <p:spPr>
          <a:xfrm flipH="1">
            <a:off x="5074039" y="1043938"/>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1D6BE10-1093-EA54-CDCE-57D69B40DE90}"/>
              </a:ext>
            </a:extLst>
          </p:cNvPr>
          <p:cNvSpPr txBox="1"/>
          <p:nvPr/>
        </p:nvSpPr>
        <p:spPr>
          <a:xfrm>
            <a:off x="6223407" y="572872"/>
            <a:ext cx="3363431" cy="323165"/>
          </a:xfrm>
          <a:prstGeom prst="rect">
            <a:avLst/>
          </a:prstGeom>
          <a:noFill/>
        </p:spPr>
        <p:txBody>
          <a:bodyPr wrap="square">
            <a:spAutoFit/>
          </a:bodyPr>
          <a:lstStyle/>
          <a:p>
            <a:r>
              <a:rPr lang="en-US" sz="1500" b="1" dirty="0"/>
              <a:t>Step 4: Payer Information</a:t>
            </a:r>
            <a:endParaRPr lang="en-US" sz="1500" dirty="0"/>
          </a:p>
        </p:txBody>
      </p:sp>
      <p:grpSp>
        <p:nvGrpSpPr>
          <p:cNvPr id="14" name="Group 13" descr="Students or payers paying from an international bank, institution, or card, will need to review information populated in the Payer Information section. &#10;&#10;Ensure all required fields are completed accurately.">
            <a:extLst>
              <a:ext uri="{FF2B5EF4-FFF2-40B4-BE49-F238E27FC236}">
                <a16:creationId xmlns:a16="http://schemas.microsoft.com/office/drawing/2014/main" id="{E8629B6E-7183-30E5-1185-DB2CC1EDB3CE}"/>
              </a:ext>
              <a:ext uri="{C183D7F6-B498-43B3-948B-1728B52AA6E4}">
                <adec:decorative xmlns:adec="http://schemas.microsoft.com/office/drawing/2017/decorative" val="0"/>
              </a:ext>
            </a:extLst>
          </p:cNvPr>
          <p:cNvGrpSpPr/>
          <p:nvPr/>
        </p:nvGrpSpPr>
        <p:grpSpPr>
          <a:xfrm>
            <a:off x="6005830" y="855959"/>
            <a:ext cx="5513725" cy="1246495"/>
            <a:chOff x="6202870" y="587318"/>
            <a:chExt cx="5832433" cy="1246495"/>
          </a:xfrm>
        </p:grpSpPr>
        <p:sp>
          <p:nvSpPr>
            <p:cNvPr id="8" name="TextBox 7">
              <a:extLst>
                <a:ext uri="{FF2B5EF4-FFF2-40B4-BE49-F238E27FC236}">
                  <a16:creationId xmlns:a16="http://schemas.microsoft.com/office/drawing/2014/main" id="{5803A14E-4767-A27F-7D33-FCBC70BD8C75}"/>
                </a:ext>
              </a:extLst>
            </p:cNvPr>
            <p:cNvSpPr txBox="1"/>
            <p:nvPr/>
          </p:nvSpPr>
          <p:spPr>
            <a:xfrm>
              <a:off x="6433026" y="587318"/>
              <a:ext cx="5602277" cy="1246495"/>
            </a:xfrm>
            <a:prstGeom prst="rect">
              <a:avLst/>
            </a:prstGeom>
            <a:noFill/>
          </p:spPr>
          <p:txBody>
            <a:bodyPr wrap="square">
              <a:spAutoFit/>
            </a:bodyPr>
            <a:lstStyle/>
            <a:p>
              <a:r>
                <a:rPr lang="en-US" sz="1500" dirty="0"/>
                <a:t>Students or payers paying from an international bank, institution, or card, will need to review information populated in the </a:t>
              </a:r>
              <a:r>
                <a:rPr lang="en-US" sz="1500" b="1" dirty="0"/>
                <a:t>Payer Information</a:t>
              </a:r>
              <a:r>
                <a:rPr lang="en-US" sz="1500" dirty="0"/>
                <a:t> section. </a:t>
              </a:r>
            </a:p>
            <a:p>
              <a:endParaRPr lang="en-US" sz="1500" dirty="0"/>
            </a:p>
            <a:p>
              <a:r>
                <a:rPr lang="en-US" sz="1500" dirty="0"/>
                <a:t>Ensure all required fields are completed accurately.</a:t>
              </a:r>
            </a:p>
          </p:txBody>
        </p:sp>
        <p:pic>
          <p:nvPicPr>
            <p:cNvPr id="13" name="Graphic 12">
              <a:extLst>
                <a:ext uri="{FF2B5EF4-FFF2-40B4-BE49-F238E27FC236}">
                  <a16:creationId xmlns:a16="http://schemas.microsoft.com/office/drawing/2014/main" id="{57850C44-CD28-866E-8442-764C8662B6C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02870" y="656333"/>
              <a:ext cx="230157" cy="219075"/>
            </a:xfrm>
            <a:prstGeom prst="rect">
              <a:avLst/>
            </a:prstGeom>
          </p:spPr>
        </p:pic>
      </p:grpSp>
      <p:pic>
        <p:nvPicPr>
          <p:cNvPr id="22" name="Picture 21" descr="Screenshot showing where International students must verify their identity by uploading Identification.">
            <a:extLst>
              <a:ext uri="{FF2B5EF4-FFF2-40B4-BE49-F238E27FC236}">
                <a16:creationId xmlns:a16="http://schemas.microsoft.com/office/drawing/2014/main" id="{F31D3EC0-5DFB-0735-B8DE-099CBCF843B2}"/>
              </a:ext>
            </a:extLst>
          </p:cNvPr>
          <p:cNvPicPr>
            <a:picLocks noChangeAspect="1"/>
          </p:cNvPicPr>
          <p:nvPr/>
        </p:nvPicPr>
        <p:blipFill>
          <a:blip r:embed="rId4"/>
          <a:stretch>
            <a:fillRect/>
          </a:stretch>
        </p:blipFill>
        <p:spPr>
          <a:xfrm>
            <a:off x="391323" y="3381812"/>
            <a:ext cx="4698969" cy="3249025"/>
          </a:xfrm>
          <a:prstGeom prst="rect">
            <a:avLst/>
          </a:prstGeom>
          <a:ln w="57150">
            <a:solidFill>
              <a:schemeClr val="bg1">
                <a:lumMod val="85000"/>
              </a:schemeClr>
            </a:solidFill>
          </a:ln>
          <a:effectLst>
            <a:outerShdw blurRad="57150" dist="50800" dir="2700000" algn="bl" rotWithShape="0">
              <a:prstClr val="black">
                <a:alpha val="40000"/>
              </a:prstClr>
            </a:outerShdw>
          </a:effectLst>
        </p:spPr>
      </p:pic>
      <p:cxnSp>
        <p:nvCxnSpPr>
          <p:cNvPr id="24" name="Straight Connector 23">
            <a:extLst>
              <a:ext uri="{FF2B5EF4-FFF2-40B4-BE49-F238E27FC236}">
                <a16:creationId xmlns:a16="http://schemas.microsoft.com/office/drawing/2014/main" id="{E41E24D3-CD56-6428-19BA-300BF555951E}"/>
              </a:ext>
              <a:ext uri="{C183D7F6-B498-43B3-948B-1728B52AA6E4}">
                <adec:decorative xmlns:adec="http://schemas.microsoft.com/office/drawing/2017/decorative" val="1"/>
              </a:ext>
            </a:extLst>
          </p:cNvPr>
          <p:cNvCxnSpPr>
            <a:cxnSpLocks/>
          </p:cNvCxnSpPr>
          <p:nvPr/>
        </p:nvCxnSpPr>
        <p:spPr>
          <a:xfrm flipH="1">
            <a:off x="5090292" y="3546027"/>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D7A18A60-75EE-B750-4761-48352A9AEB2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05829" y="3445917"/>
            <a:ext cx="217580" cy="219075"/>
          </a:xfrm>
          <a:prstGeom prst="rect">
            <a:avLst/>
          </a:prstGeom>
        </p:spPr>
      </p:pic>
      <p:sp>
        <p:nvSpPr>
          <p:cNvPr id="6" name="TextBox 5">
            <a:extLst>
              <a:ext uri="{FF2B5EF4-FFF2-40B4-BE49-F238E27FC236}">
                <a16:creationId xmlns:a16="http://schemas.microsoft.com/office/drawing/2014/main" id="{4F4A8C6F-3547-3458-F0B1-9F389F2EC42B}"/>
              </a:ext>
            </a:extLst>
          </p:cNvPr>
          <p:cNvSpPr txBox="1"/>
          <p:nvPr/>
        </p:nvSpPr>
        <p:spPr>
          <a:xfrm>
            <a:off x="6223409" y="3388044"/>
            <a:ext cx="5612743" cy="1246495"/>
          </a:xfrm>
          <a:prstGeom prst="rect">
            <a:avLst/>
          </a:prstGeom>
          <a:noFill/>
        </p:spPr>
        <p:txBody>
          <a:bodyPr wrap="square">
            <a:spAutoFit/>
          </a:bodyPr>
          <a:lstStyle/>
          <a:p>
            <a:r>
              <a:rPr lang="en-US" sz="1500" b="1" dirty="0"/>
              <a:t>The Identification of Student/Payer </a:t>
            </a:r>
            <a:r>
              <a:rPr lang="en-US" sz="1500" dirty="0"/>
              <a:t>section requires government-issued identification details and a copy of the corresponding ID for the student (or the payer, if different) to ensure compliance with anti-money laundering regulations when making a payment to the institution.</a:t>
            </a:r>
          </a:p>
        </p:txBody>
      </p:sp>
      <p:cxnSp>
        <p:nvCxnSpPr>
          <p:cNvPr id="12" name="Straight Connector 11">
            <a:extLst>
              <a:ext uri="{FF2B5EF4-FFF2-40B4-BE49-F238E27FC236}">
                <a16:creationId xmlns:a16="http://schemas.microsoft.com/office/drawing/2014/main" id="{D306348E-FF39-9986-1498-7471A6277E9F}"/>
              </a:ext>
              <a:ext uri="{C183D7F6-B498-43B3-948B-1728B52AA6E4}">
                <adec:decorative xmlns:adec="http://schemas.microsoft.com/office/drawing/2017/decorative" val="1"/>
              </a:ext>
            </a:extLst>
          </p:cNvPr>
          <p:cNvCxnSpPr>
            <a:cxnSpLocks/>
          </p:cNvCxnSpPr>
          <p:nvPr/>
        </p:nvCxnSpPr>
        <p:spPr>
          <a:xfrm flipH="1">
            <a:off x="5090292" y="6462084"/>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pic>
        <p:nvPicPr>
          <p:cNvPr id="23" name="Graphic 22">
            <a:extLst>
              <a:ext uri="{FF2B5EF4-FFF2-40B4-BE49-F238E27FC236}">
                <a16:creationId xmlns:a16="http://schemas.microsoft.com/office/drawing/2014/main" id="{F46213EC-FBE3-3B55-16B6-E24F17927A4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05829" y="6307121"/>
            <a:ext cx="217580" cy="219075"/>
          </a:xfrm>
          <a:prstGeom prst="rect">
            <a:avLst/>
          </a:prstGeom>
        </p:spPr>
      </p:pic>
      <p:sp>
        <p:nvSpPr>
          <p:cNvPr id="27" name="TextBox 26">
            <a:extLst>
              <a:ext uri="{FF2B5EF4-FFF2-40B4-BE49-F238E27FC236}">
                <a16:creationId xmlns:a16="http://schemas.microsoft.com/office/drawing/2014/main" id="{B2DB1B7B-3A28-9C44-4413-E9825ACF58E3}"/>
              </a:ext>
            </a:extLst>
          </p:cNvPr>
          <p:cNvSpPr txBox="1"/>
          <p:nvPr/>
        </p:nvSpPr>
        <p:spPr>
          <a:xfrm>
            <a:off x="6223406" y="6259217"/>
            <a:ext cx="6028441" cy="323165"/>
          </a:xfrm>
          <a:prstGeom prst="rect">
            <a:avLst/>
          </a:prstGeom>
          <a:noFill/>
        </p:spPr>
        <p:txBody>
          <a:bodyPr wrap="square">
            <a:spAutoFit/>
          </a:bodyPr>
          <a:lstStyle/>
          <a:p>
            <a:r>
              <a:rPr lang="en-US" sz="1500" dirty="0"/>
              <a:t>Select </a:t>
            </a:r>
            <a:r>
              <a:rPr lang="en-US" sz="1500" b="1" dirty="0"/>
              <a:t>NEXT</a:t>
            </a:r>
            <a:r>
              <a:rPr lang="en-US" sz="1500" dirty="0"/>
              <a:t> at the bottom of the page to proceed.</a:t>
            </a:r>
          </a:p>
        </p:txBody>
      </p:sp>
      <p:sp>
        <p:nvSpPr>
          <p:cNvPr id="4" name="Title 3">
            <a:extLst>
              <a:ext uri="{FF2B5EF4-FFF2-40B4-BE49-F238E27FC236}">
                <a16:creationId xmlns:a16="http://schemas.microsoft.com/office/drawing/2014/main" id="{6411CFBA-4F3F-3024-69AC-C634B8EA5D4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International Payer Information</a:t>
            </a:r>
          </a:p>
        </p:txBody>
      </p:sp>
    </p:spTree>
    <p:extLst>
      <p:ext uri="{BB962C8B-B14F-4D97-AF65-F5344CB8AC3E}">
        <p14:creationId xmlns:p14="http://schemas.microsoft.com/office/powerpoint/2010/main" val="2707537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AC200E-27AA-E00E-6E34-C298AE823AE9}"/>
              </a:ext>
              <a:ext uri="{C183D7F6-B498-43B3-948B-1728B52AA6E4}">
                <adec:decorative xmlns:adec="http://schemas.microsoft.com/office/drawing/2017/decorative" val="1"/>
              </a:ext>
            </a:extLst>
          </p:cNvPr>
          <p:cNvSpPr/>
          <p:nvPr/>
        </p:nvSpPr>
        <p:spPr>
          <a:xfrm>
            <a:off x="0" y="0"/>
            <a:ext cx="1051655" cy="6858000"/>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7" name="Picture 6" descr="Screenshot of the Student Information section that will default according to the information on the student profile.">
            <a:extLst>
              <a:ext uri="{FF2B5EF4-FFF2-40B4-BE49-F238E27FC236}">
                <a16:creationId xmlns:a16="http://schemas.microsoft.com/office/drawing/2014/main" id="{3C96DF96-662F-E30B-BFEE-779499313E01}"/>
              </a:ext>
            </a:extLst>
          </p:cNvPr>
          <p:cNvPicPr>
            <a:picLocks noChangeAspect="1"/>
          </p:cNvPicPr>
          <p:nvPr/>
        </p:nvPicPr>
        <p:blipFill>
          <a:blip r:embed="rId2"/>
          <a:stretch>
            <a:fillRect/>
          </a:stretch>
        </p:blipFill>
        <p:spPr>
          <a:xfrm>
            <a:off x="218267" y="791898"/>
            <a:ext cx="5018880" cy="1972939"/>
          </a:xfrm>
          <a:prstGeom prst="rect">
            <a:avLst/>
          </a:prstGeom>
          <a:ln w="57150">
            <a:solidFill>
              <a:schemeClr val="bg1">
                <a:lumMod val="85000"/>
              </a:schemeClr>
            </a:solidFill>
          </a:ln>
          <a:effectLst>
            <a:outerShdw blurRad="57150" dist="50800" dir="2700000" algn="bl" rotWithShape="0">
              <a:prstClr val="black">
                <a:alpha val="40000"/>
              </a:prstClr>
            </a:outerShdw>
          </a:effectLst>
        </p:spPr>
      </p:pic>
      <p:sp>
        <p:nvSpPr>
          <p:cNvPr id="8" name="TextBox 7">
            <a:extLst>
              <a:ext uri="{FF2B5EF4-FFF2-40B4-BE49-F238E27FC236}">
                <a16:creationId xmlns:a16="http://schemas.microsoft.com/office/drawing/2014/main" id="{411261F6-9B91-0910-938D-5E223EC12D2B}"/>
              </a:ext>
            </a:extLst>
          </p:cNvPr>
          <p:cNvSpPr txBox="1"/>
          <p:nvPr/>
        </p:nvSpPr>
        <p:spPr>
          <a:xfrm>
            <a:off x="6621265" y="683724"/>
            <a:ext cx="3402824" cy="323165"/>
          </a:xfrm>
          <a:prstGeom prst="rect">
            <a:avLst/>
          </a:prstGeom>
          <a:noFill/>
        </p:spPr>
        <p:txBody>
          <a:bodyPr wrap="square">
            <a:spAutoFit/>
          </a:bodyPr>
          <a:lstStyle/>
          <a:p>
            <a:r>
              <a:rPr lang="en-US" sz="1500" b="1" dirty="0"/>
              <a:t>Step 5: Student Information</a:t>
            </a:r>
            <a:endParaRPr lang="en-US" sz="1500" dirty="0"/>
          </a:p>
        </p:txBody>
      </p:sp>
      <p:cxnSp>
        <p:nvCxnSpPr>
          <p:cNvPr id="3" name="Straight Connector 2">
            <a:extLst>
              <a:ext uri="{FF2B5EF4-FFF2-40B4-BE49-F238E27FC236}">
                <a16:creationId xmlns:a16="http://schemas.microsoft.com/office/drawing/2014/main" id="{FEF824D1-C8DA-8A65-8D08-6B122D34143A}"/>
              </a:ext>
              <a:ext uri="{C183D7F6-B498-43B3-948B-1728B52AA6E4}">
                <adec:decorative xmlns:adec="http://schemas.microsoft.com/office/drawing/2017/decorative" val="1"/>
              </a:ext>
            </a:extLst>
          </p:cNvPr>
          <p:cNvCxnSpPr>
            <a:cxnSpLocks/>
          </p:cNvCxnSpPr>
          <p:nvPr/>
        </p:nvCxnSpPr>
        <p:spPr>
          <a:xfrm flipH="1">
            <a:off x="5237147" y="1266948"/>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1B071491-EBB0-20BE-35A5-C1CB55320C0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91108" y="1127236"/>
            <a:ext cx="230157" cy="224011"/>
          </a:xfrm>
          <a:prstGeom prst="rect">
            <a:avLst/>
          </a:prstGeom>
        </p:spPr>
      </p:pic>
      <p:pic>
        <p:nvPicPr>
          <p:cNvPr id="12" name="Graphic 11">
            <a:extLst>
              <a:ext uri="{FF2B5EF4-FFF2-40B4-BE49-F238E27FC236}">
                <a16:creationId xmlns:a16="http://schemas.microsoft.com/office/drawing/2014/main" id="{7C02EF65-CD99-2403-5AEE-7D83240B8A0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91108" y="1825628"/>
            <a:ext cx="230157" cy="224011"/>
          </a:xfrm>
          <a:prstGeom prst="rect">
            <a:avLst/>
          </a:prstGeom>
        </p:spPr>
      </p:pic>
      <p:sp>
        <p:nvSpPr>
          <p:cNvPr id="10" name="TextBox 9">
            <a:extLst>
              <a:ext uri="{FF2B5EF4-FFF2-40B4-BE49-F238E27FC236}">
                <a16:creationId xmlns:a16="http://schemas.microsoft.com/office/drawing/2014/main" id="{CB77203B-87A3-D0C7-CDAA-6DB88464F3D6}"/>
              </a:ext>
            </a:extLst>
          </p:cNvPr>
          <p:cNvSpPr txBox="1"/>
          <p:nvPr/>
        </p:nvSpPr>
        <p:spPr>
          <a:xfrm>
            <a:off x="6621266" y="1089505"/>
            <a:ext cx="4942662" cy="1015663"/>
          </a:xfrm>
          <a:prstGeom prst="rect">
            <a:avLst/>
          </a:prstGeom>
          <a:noFill/>
        </p:spPr>
        <p:txBody>
          <a:bodyPr wrap="square">
            <a:spAutoFit/>
          </a:bodyPr>
          <a:lstStyle/>
          <a:p>
            <a:r>
              <a:rPr lang="en-US" sz="1500" dirty="0"/>
              <a:t>The </a:t>
            </a:r>
            <a:r>
              <a:rPr lang="en-US" sz="1500" b="1" dirty="0"/>
              <a:t>student information </a:t>
            </a:r>
            <a:r>
              <a:rPr lang="en-US" sz="1500" dirty="0"/>
              <a:t>section will default according to the information on your student profile.</a:t>
            </a:r>
          </a:p>
          <a:p>
            <a:endParaRPr lang="en-US" sz="1500" dirty="0"/>
          </a:p>
          <a:p>
            <a:r>
              <a:rPr lang="en-US" sz="1500" dirty="0"/>
              <a:t>Select </a:t>
            </a:r>
            <a:r>
              <a:rPr lang="en-US" sz="1500" b="1" dirty="0"/>
              <a:t>NEXT</a:t>
            </a:r>
            <a:r>
              <a:rPr lang="en-US" sz="1500" dirty="0"/>
              <a:t>.</a:t>
            </a:r>
          </a:p>
        </p:txBody>
      </p:sp>
      <p:pic>
        <p:nvPicPr>
          <p:cNvPr id="6" name="Picture 5" descr="Screen shot of the Payment Plan Agreement.">
            <a:extLst>
              <a:ext uri="{FF2B5EF4-FFF2-40B4-BE49-F238E27FC236}">
                <a16:creationId xmlns:a16="http://schemas.microsoft.com/office/drawing/2014/main" id="{EF186CBC-6E16-9C13-D32B-AF543459E3C3}"/>
              </a:ext>
            </a:extLst>
          </p:cNvPr>
          <p:cNvPicPr>
            <a:picLocks noChangeAspect="1"/>
          </p:cNvPicPr>
          <p:nvPr/>
        </p:nvPicPr>
        <p:blipFill>
          <a:blip r:embed="rId4"/>
          <a:stretch>
            <a:fillRect/>
          </a:stretch>
        </p:blipFill>
        <p:spPr>
          <a:xfrm>
            <a:off x="218267" y="3499495"/>
            <a:ext cx="4999068" cy="2677226"/>
          </a:xfrm>
          <a:prstGeom prst="rect">
            <a:avLst/>
          </a:prstGeom>
          <a:ln w="57150">
            <a:solidFill>
              <a:schemeClr val="bg1">
                <a:lumMod val="85000"/>
              </a:schemeClr>
            </a:solidFill>
          </a:ln>
          <a:effectLst>
            <a:outerShdw blurRad="57150" dist="50800" dir="2700000" algn="bl" rotWithShape="0">
              <a:prstClr val="black">
                <a:alpha val="40000"/>
              </a:prstClr>
            </a:outerShdw>
          </a:effectLst>
        </p:spPr>
      </p:pic>
      <p:cxnSp>
        <p:nvCxnSpPr>
          <p:cNvPr id="9" name="Straight Connector 8">
            <a:extLst>
              <a:ext uri="{FF2B5EF4-FFF2-40B4-BE49-F238E27FC236}">
                <a16:creationId xmlns:a16="http://schemas.microsoft.com/office/drawing/2014/main" id="{DD176C62-AC3E-ED26-0F3D-16B27CD00B5E}"/>
              </a:ext>
              <a:ext uri="{C183D7F6-B498-43B3-948B-1728B52AA6E4}">
                <adec:decorative xmlns:adec="http://schemas.microsoft.com/office/drawing/2017/decorative" val="1"/>
              </a:ext>
            </a:extLst>
          </p:cNvPr>
          <p:cNvCxnSpPr>
            <a:cxnSpLocks/>
          </p:cNvCxnSpPr>
          <p:nvPr/>
        </p:nvCxnSpPr>
        <p:spPr>
          <a:xfrm flipH="1">
            <a:off x="5217335" y="4311139"/>
            <a:ext cx="610125" cy="0"/>
          </a:xfrm>
          <a:prstGeom prst="line">
            <a:avLst/>
          </a:prstGeom>
          <a:ln w="44450" cmpd="sng">
            <a:solidFill>
              <a:srgbClr val="FECD0D"/>
            </a:solidFill>
            <a:prstDash val="sysDash"/>
            <a:headEnd type="triangle" w="lg" len="med"/>
            <a:tailEnd type="none" w="lg" len="sm"/>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6EFEC0BB-5C2C-DEDE-CC47-BBCB9BB0D46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91108" y="4199134"/>
            <a:ext cx="230157" cy="224011"/>
          </a:xfrm>
          <a:prstGeom prst="rect">
            <a:avLst/>
          </a:prstGeom>
        </p:spPr>
      </p:pic>
      <p:pic>
        <p:nvPicPr>
          <p:cNvPr id="14" name="Graphic 13">
            <a:extLst>
              <a:ext uri="{FF2B5EF4-FFF2-40B4-BE49-F238E27FC236}">
                <a16:creationId xmlns:a16="http://schemas.microsoft.com/office/drawing/2014/main" id="{A98241A4-D6B4-B50B-B06F-561BED07890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91108" y="5127627"/>
            <a:ext cx="230157" cy="224011"/>
          </a:xfrm>
          <a:prstGeom prst="rect">
            <a:avLst/>
          </a:prstGeom>
        </p:spPr>
      </p:pic>
      <p:sp>
        <p:nvSpPr>
          <p:cNvPr id="16" name="TextBox 15">
            <a:extLst>
              <a:ext uri="{FF2B5EF4-FFF2-40B4-BE49-F238E27FC236}">
                <a16:creationId xmlns:a16="http://schemas.microsoft.com/office/drawing/2014/main" id="{0F01D5EF-9D8F-0AE8-F584-2EDD656C963E}"/>
              </a:ext>
            </a:extLst>
          </p:cNvPr>
          <p:cNvSpPr txBox="1"/>
          <p:nvPr/>
        </p:nvSpPr>
        <p:spPr>
          <a:xfrm>
            <a:off x="6621265" y="3655873"/>
            <a:ext cx="4663168" cy="2169825"/>
          </a:xfrm>
          <a:prstGeom prst="rect">
            <a:avLst/>
          </a:prstGeom>
          <a:noFill/>
        </p:spPr>
        <p:txBody>
          <a:bodyPr wrap="square">
            <a:spAutoFit/>
          </a:bodyPr>
          <a:lstStyle/>
          <a:p>
            <a:r>
              <a:rPr lang="en-US" sz="1500" b="1" dirty="0"/>
              <a:t>Step 6: Agreement</a:t>
            </a:r>
          </a:p>
          <a:p>
            <a:endParaRPr lang="en-US" sz="1500" dirty="0"/>
          </a:p>
          <a:p>
            <a:r>
              <a:rPr lang="en-US" sz="1500" dirty="0"/>
              <a:t>Carefully review the entire </a:t>
            </a:r>
            <a:r>
              <a:rPr lang="en-US" sz="1500" b="1" dirty="0"/>
              <a:t>Payment Plan Agreement </a:t>
            </a:r>
            <a:r>
              <a:rPr lang="en-US" sz="1500" dirty="0"/>
              <a:t>to ensure you understand all terms, conditions, and obligations. </a:t>
            </a:r>
          </a:p>
          <a:p>
            <a:endParaRPr lang="en-US" sz="1500" dirty="0"/>
          </a:p>
          <a:p>
            <a:r>
              <a:rPr lang="en-US" sz="1500" dirty="0"/>
              <a:t>Once reviewed, check </a:t>
            </a:r>
            <a:r>
              <a:rPr lang="en-US" sz="1500" b="1" dirty="0"/>
              <a:t>I agree to the Terms and Conditions</a:t>
            </a:r>
            <a:r>
              <a:rPr lang="en-US" sz="1500" dirty="0"/>
              <a:t>, provide your electronic signature, and select </a:t>
            </a:r>
            <a:r>
              <a:rPr lang="en-US" sz="1500" b="1" dirty="0"/>
              <a:t>PAY NOW </a:t>
            </a:r>
            <a:r>
              <a:rPr lang="en-US" sz="1500" dirty="0"/>
              <a:t>to obtain your payment instructions.</a:t>
            </a:r>
          </a:p>
        </p:txBody>
      </p:sp>
      <p:sp>
        <p:nvSpPr>
          <p:cNvPr id="4" name="Title 3">
            <a:extLst>
              <a:ext uri="{FF2B5EF4-FFF2-40B4-BE49-F238E27FC236}">
                <a16:creationId xmlns:a16="http://schemas.microsoft.com/office/drawing/2014/main" id="{DD2EEEA9-A591-1262-3774-D9D8F7252E4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Student Information/Payment Plan Agreement</a:t>
            </a:r>
          </a:p>
        </p:txBody>
      </p:sp>
    </p:spTree>
    <p:extLst>
      <p:ext uri="{BB962C8B-B14F-4D97-AF65-F5344CB8AC3E}">
        <p14:creationId xmlns:p14="http://schemas.microsoft.com/office/powerpoint/2010/main" val="12467420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5807310-f5b7-4018-8757-7cda4feb5887" xsi:nil="true"/>
    <lcf76f155ced4ddcb4097134ff3c332f xmlns="e210c926-046d-44af-be6d-843f1b992e2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C04F038EC55C24EA0F40960CBF75F03" ma:contentTypeVersion="18" ma:contentTypeDescription="Create a new document." ma:contentTypeScope="" ma:versionID="773230f0aeb6fd9fd9f52d23791cd65f">
  <xsd:schema xmlns:xsd="http://www.w3.org/2001/XMLSchema" xmlns:xs="http://www.w3.org/2001/XMLSchema" xmlns:p="http://schemas.microsoft.com/office/2006/metadata/properties" xmlns:ns2="e210c926-046d-44af-be6d-843f1b992e21" xmlns:ns3="77e9888c-3a97-48ae-93a7-1e82b770f6df" xmlns:ns4="a5807310-f5b7-4018-8757-7cda4feb5887" targetNamespace="http://schemas.microsoft.com/office/2006/metadata/properties" ma:root="true" ma:fieldsID="f6965dbe337fc7cadcc4bbe74c3ca9ca" ns2:_="" ns3:_="" ns4:_="">
    <xsd:import namespace="e210c926-046d-44af-be6d-843f1b992e21"/>
    <xsd:import namespace="77e9888c-3a97-48ae-93a7-1e82b770f6df"/>
    <xsd:import namespace="a5807310-f5b7-4018-8757-7cda4feb588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10c926-046d-44af-be6d-843f1b992e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0731ad9-b386-4125-8fa2-4e3f94fb18c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7e9888c-3a97-48ae-93a7-1e82b770f6d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5807310-f5b7-4018-8757-7cda4feb5887"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9257eb3a-b65e-449a-8676-a8a905115e94}" ma:internalName="TaxCatchAll" ma:showField="CatchAllData" ma:web="a5807310-f5b7-4018-8757-7cda4feb58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E80713-ABB9-4DE6-B075-92A4A00DB431}">
  <ds:schemaRefs>
    <ds:schemaRef ds:uri="http://schemas.microsoft.com/sharepoint/v3/contenttype/forms"/>
  </ds:schemaRefs>
</ds:datastoreItem>
</file>

<file path=customXml/itemProps2.xml><?xml version="1.0" encoding="utf-8"?>
<ds:datastoreItem xmlns:ds="http://schemas.openxmlformats.org/officeDocument/2006/customXml" ds:itemID="{7660C6C2-5A29-417C-9F05-1B061F2C1B0E}">
  <ds:schemaRefs>
    <ds:schemaRef ds:uri="http://schemas.microsoft.com/office/2006/metadata/properties"/>
    <ds:schemaRef ds:uri="http://schemas.microsoft.com/office/infopath/2007/PartnerControls"/>
    <ds:schemaRef ds:uri="a5807310-f5b7-4018-8757-7cda4feb5887"/>
    <ds:schemaRef ds:uri="e210c926-046d-44af-be6d-843f1b992e21"/>
  </ds:schemaRefs>
</ds:datastoreItem>
</file>

<file path=customXml/itemProps3.xml><?xml version="1.0" encoding="utf-8"?>
<ds:datastoreItem xmlns:ds="http://schemas.openxmlformats.org/officeDocument/2006/customXml" ds:itemID="{F56AD594-A0E3-4B3C-A143-A7CA305A90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10c926-046d-44af-be6d-843f1b992e21"/>
    <ds:schemaRef ds:uri="77e9888c-3a97-48ae-93a7-1e82b770f6df"/>
    <ds:schemaRef ds:uri="a5807310-f5b7-4018-8757-7cda4feb58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3207</TotalTime>
  <Words>1228</Words>
  <Application>Microsoft Office PowerPoint</Application>
  <PresentationFormat>Widescreen</PresentationFormat>
  <Paragraphs>86</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Aptos</vt:lpstr>
      <vt:lpstr>Aptos Display</vt:lpstr>
      <vt:lpstr>Arial</vt:lpstr>
      <vt:lpstr>Office Theme</vt:lpstr>
      <vt:lpstr>Log into MTU Experience</vt:lpstr>
      <vt:lpstr>Enroll in Payment Plan</vt:lpstr>
      <vt:lpstr>Select Payment Plan</vt:lpstr>
      <vt:lpstr>Step 2: Schedule payments</vt:lpstr>
      <vt:lpstr>Step 3: Payment Information</vt:lpstr>
      <vt:lpstr>Payment Options / Payment Plan Agreement</vt:lpstr>
      <vt:lpstr>International Payment information</vt:lpstr>
      <vt:lpstr>International Payer Information</vt:lpstr>
      <vt:lpstr>Student Information/Payment Plan Agreement</vt:lpstr>
      <vt:lpstr>International Payment Status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MTFX INC</dc:creator>
  <cp:lastModifiedBy>laitala</cp:lastModifiedBy>
  <cp:revision>12</cp:revision>
  <dcterms:created xsi:type="dcterms:W3CDTF">2025-04-22T12:53:52Z</dcterms:created>
  <dcterms:modified xsi:type="dcterms:W3CDTF">2026-07-07T17:40:24Z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0x0101007C04F038EC55C24EA0F40960CBF75F03</vt:lpwstr>
  </property>
  <property fmtid="{D5CDD505-2E9C-101B-9397-08002B2CF9AE}" pid="3" name="MediaServiceImageTags">
    <vt:lpwstr/>
  </property>
</Properties>
</file>