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4" r:id="rId2"/>
    <p:sldId id="256" r:id="rId3"/>
    <p:sldId id="257" r:id="rId4"/>
    <p:sldId id="262" r:id="rId5"/>
    <p:sldId id="279" r:id="rId6"/>
    <p:sldId id="280" r:id="rId7"/>
    <p:sldId id="281" r:id="rId8"/>
    <p:sldId id="282" r:id="rId9"/>
    <p:sldId id="283" r:id="rId10"/>
    <p:sldId id="261" r:id="rId11"/>
    <p:sldId id="278" r:id="rId12"/>
    <p:sldId id="274" r:id="rId13"/>
    <p:sldId id="259" r:id="rId14"/>
    <p:sldId id="266" r:id="rId15"/>
    <p:sldId id="275" r:id="rId16"/>
    <p:sldId id="273" r:id="rId17"/>
    <p:sldId id="277" r:id="rId18"/>
    <p:sldId id="267" r:id="rId19"/>
    <p:sldId id="270"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95D"/>
    <a:srgbClr val="971324"/>
    <a:srgbClr val="A2B526"/>
    <a:srgbClr val="F36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52" autoAdjust="0"/>
    <p:restoredTop sz="94660"/>
  </p:normalViewPr>
  <p:slideViewPr>
    <p:cSldViewPr snapToGrid="0">
      <p:cViewPr varScale="1">
        <p:scale>
          <a:sx n="77" d="100"/>
          <a:sy n="77" d="100"/>
        </p:scale>
        <p:origin x="120" y="9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18A25F-1108-443F-AA74-148B6AD2A260}" type="datetimeFigureOut">
              <a:rPr lang="en-US" smtClean="0"/>
              <a:t>5/31/2016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14D933-69F6-4BC7-B839-A9C56C17DCD2}" type="slidenum">
              <a:rPr lang="en-US" smtClean="0"/>
              <a:t>‹#›</a:t>
            </a:fld>
            <a:endParaRPr lang="en-US"/>
          </a:p>
        </p:txBody>
      </p:sp>
    </p:spTree>
    <p:extLst>
      <p:ext uri="{BB962C8B-B14F-4D97-AF65-F5344CB8AC3E}">
        <p14:creationId xmlns:p14="http://schemas.microsoft.com/office/powerpoint/2010/main" val="3068756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01CD0E-104D-4EB9-8705-057DDD29B516}" type="slidenum">
              <a:rPr lang="en-US" smtClean="0"/>
              <a:t>1</a:t>
            </a:fld>
            <a:endParaRPr lang="en-US"/>
          </a:p>
        </p:txBody>
      </p:sp>
    </p:spTree>
    <p:extLst>
      <p:ext uri="{BB962C8B-B14F-4D97-AF65-F5344CB8AC3E}">
        <p14:creationId xmlns:p14="http://schemas.microsoft.com/office/powerpoint/2010/main" val="374994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13A098-8B7C-4CE3-9F41-AB5D461DDD6E}" type="datetimeFigureOut">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46954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3A098-8B7C-4CE3-9F41-AB5D461DDD6E}" type="datetimeFigureOut">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2284344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3A098-8B7C-4CE3-9F41-AB5D461DDD6E}" type="datetimeFigureOut">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68005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3A098-8B7C-4CE3-9F41-AB5D461DDD6E}" type="datetimeFigureOut">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2100671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13A098-8B7C-4CE3-9F41-AB5D461DDD6E}" type="datetimeFigureOut">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4028179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13A098-8B7C-4CE3-9F41-AB5D461DDD6E}" type="datetimeFigureOut">
              <a:rPr lang="en-US" smtClean="0"/>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3667109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13A098-8B7C-4CE3-9F41-AB5D461DDD6E}" type="datetimeFigureOut">
              <a:rPr lang="en-US" smtClean="0"/>
              <a:t>5/31/2016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1764930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13A098-8B7C-4CE3-9F41-AB5D461DDD6E}" type="datetimeFigureOut">
              <a:rPr lang="en-US" smtClean="0"/>
              <a:t>5/31/2016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1285946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3A098-8B7C-4CE3-9F41-AB5D461DDD6E}" type="datetimeFigureOut">
              <a:rPr lang="en-US" smtClean="0"/>
              <a:t>5/31/2016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2019847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13A098-8B7C-4CE3-9F41-AB5D461DDD6E}" type="datetimeFigureOut">
              <a:rPr lang="en-US" smtClean="0"/>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239997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13A098-8B7C-4CE3-9F41-AB5D461DDD6E}" type="datetimeFigureOut">
              <a:rPr lang="en-US" smtClean="0"/>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3B936-1CFD-4910-8421-1A251A1C2269}" type="slidenum">
              <a:rPr lang="en-US" smtClean="0"/>
              <a:t>‹#›</a:t>
            </a:fld>
            <a:endParaRPr lang="en-US"/>
          </a:p>
        </p:txBody>
      </p:sp>
    </p:spTree>
    <p:extLst>
      <p:ext uri="{BB962C8B-B14F-4D97-AF65-F5344CB8AC3E}">
        <p14:creationId xmlns:p14="http://schemas.microsoft.com/office/powerpoint/2010/main" val="159200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3A098-8B7C-4CE3-9F41-AB5D461DDD6E}" type="datetimeFigureOut">
              <a:rPr lang="en-US" smtClean="0"/>
              <a:t>5/31/2016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3B936-1CFD-4910-8421-1A251A1C2269}" type="slidenum">
              <a:rPr lang="en-US" smtClean="0"/>
              <a:t>‹#›</a:t>
            </a:fld>
            <a:endParaRPr lang="en-US"/>
          </a:p>
        </p:txBody>
      </p:sp>
    </p:spTree>
    <p:extLst>
      <p:ext uri="{BB962C8B-B14F-4D97-AF65-F5344CB8AC3E}">
        <p14:creationId xmlns:p14="http://schemas.microsoft.com/office/powerpoint/2010/main" val="3755093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www.mtu.edu/career" TargetMode="Externa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1.xml"/><Relationship Id="rId5" Type="http://schemas.openxmlformats.org/officeDocument/2006/relationships/hyperlink" Target="http://www.indeed.com/jobtrends" TargetMode="External"/><Relationship Id="rId4" Type="http://schemas.openxmlformats.org/officeDocument/2006/relationships/hyperlink" Target="http://www.indeed.com/jobs?indpubnum=7913549584476997"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hyperlink" Target="http://www.mtu.edu/career" TargetMode="External"/><Relationship Id="rId2" Type="http://schemas.openxmlformats.org/officeDocument/2006/relationships/image" Target="../media/image4.gif"/><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411" y="857251"/>
            <a:ext cx="5450398" cy="4787630"/>
          </a:xfrm>
          <a:prstGeom prst="rect">
            <a:avLst/>
          </a:prstGeom>
        </p:spPr>
      </p:pic>
      <p:sp>
        <p:nvSpPr>
          <p:cNvPr id="14" name="Rectangle 13"/>
          <p:cNvSpPr/>
          <p:nvPr/>
        </p:nvSpPr>
        <p:spPr>
          <a:xfrm rot="5400000">
            <a:off x="7793729" y="-1079843"/>
            <a:ext cx="641159" cy="61702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5" name="Rectangle 14"/>
          <p:cNvSpPr/>
          <p:nvPr/>
        </p:nvSpPr>
        <p:spPr>
          <a:xfrm rot="5400000">
            <a:off x="7957258" y="-1476124"/>
            <a:ext cx="605645" cy="6461764"/>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6" name="Rectangle 15"/>
          <p:cNvSpPr/>
          <p:nvPr/>
        </p:nvSpPr>
        <p:spPr>
          <a:xfrm rot="5400000">
            <a:off x="7717456" y="-2146477"/>
            <a:ext cx="1268127" cy="6644640"/>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2" name="TextBox 1"/>
          <p:cNvSpPr txBox="1"/>
          <p:nvPr/>
        </p:nvSpPr>
        <p:spPr>
          <a:xfrm>
            <a:off x="5029197" y="609577"/>
            <a:ext cx="6644643" cy="1077218"/>
          </a:xfrm>
          <a:prstGeom prst="rect">
            <a:avLst/>
          </a:prstGeom>
          <a:noFill/>
        </p:spPr>
        <p:txBody>
          <a:bodyPr wrap="square" rtlCol="0">
            <a:spAutoFit/>
          </a:bodyPr>
          <a:lstStyle/>
          <a:p>
            <a:pPr algn="ctr"/>
            <a:r>
              <a:rPr lang="en-US" sz="3200" b="1" dirty="0" smtClean="0">
                <a:solidFill>
                  <a:prstClr val="white"/>
                </a:solidFill>
                <a:cs typeface="Times New Roman" panose="02020603050405020304" pitchFamily="18" charset="0"/>
              </a:rPr>
              <a:t>Step 2</a:t>
            </a:r>
          </a:p>
          <a:p>
            <a:pPr algn="ctr"/>
            <a:r>
              <a:rPr lang="en-US" sz="3200" b="1" dirty="0" smtClean="0">
                <a:solidFill>
                  <a:prstClr val="white"/>
                </a:solidFill>
                <a:cs typeface="Times New Roman" panose="02020603050405020304" pitchFamily="18" charset="0"/>
              </a:rPr>
              <a:t>Using LinkedIn for your Job Search</a:t>
            </a:r>
            <a:endParaRPr lang="en-US" sz="3200" b="1" dirty="0">
              <a:solidFill>
                <a:prstClr val="white"/>
              </a:solidFill>
              <a:cs typeface="Times New Roman" panose="02020603050405020304" pitchFamily="18" charset="0"/>
            </a:endParaRPr>
          </a:p>
        </p:txBody>
      </p:sp>
      <p:pic>
        <p:nvPicPr>
          <p:cNvPr id="3" name="Picture 2"/>
          <p:cNvPicPr>
            <a:picLocks noChangeAspect="1"/>
          </p:cNvPicPr>
          <p:nvPr/>
        </p:nvPicPr>
        <p:blipFill>
          <a:blip r:embed="rId4"/>
          <a:stretch>
            <a:fillRect/>
          </a:stretch>
        </p:blipFill>
        <p:spPr>
          <a:xfrm>
            <a:off x="4240728" y="4438729"/>
            <a:ext cx="1576937" cy="1576937"/>
          </a:xfrm>
          <a:prstGeom prst="rect">
            <a:avLst/>
          </a:prstGeom>
        </p:spPr>
      </p:pic>
      <p:sp>
        <p:nvSpPr>
          <p:cNvPr id="8" name="TextBox 7"/>
          <p:cNvSpPr txBox="1"/>
          <p:nvPr/>
        </p:nvSpPr>
        <p:spPr>
          <a:xfrm>
            <a:off x="2971800" y="6030202"/>
            <a:ext cx="8938263" cy="646331"/>
          </a:xfrm>
          <a:prstGeom prst="rect">
            <a:avLst/>
          </a:prstGeom>
          <a:noFill/>
        </p:spPr>
        <p:txBody>
          <a:bodyPr wrap="square" rtlCol="0">
            <a:spAutoFit/>
          </a:bodyPr>
          <a:lstStyle/>
          <a:p>
            <a:r>
              <a:rPr lang="en-US" sz="3600" b="1" dirty="0" smtClean="0"/>
              <a:t>Career Services – LinkedIn Learning Module 2</a:t>
            </a:r>
            <a:endParaRPr lang="en-US" sz="3600" b="1"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0737" y="2766068"/>
            <a:ext cx="4017964" cy="2679982"/>
          </a:xfrm>
          <a:prstGeom prst="rect">
            <a:avLst/>
          </a:prstGeom>
        </p:spPr>
      </p:pic>
    </p:spTree>
    <p:extLst>
      <p:ext uri="{BB962C8B-B14F-4D97-AF65-F5344CB8AC3E}">
        <p14:creationId xmlns:p14="http://schemas.microsoft.com/office/powerpoint/2010/main" val="3575501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777959" y="-4359941"/>
            <a:ext cx="1054099"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52700" y="153100"/>
            <a:ext cx="9461500" cy="1384995"/>
          </a:xfrm>
          <a:prstGeom prst="rect">
            <a:avLst/>
          </a:prstGeom>
          <a:noFill/>
        </p:spPr>
        <p:txBody>
          <a:bodyPr wrap="square" rtlCol="0">
            <a:spAutoFit/>
          </a:bodyPr>
          <a:lstStyle/>
          <a:p>
            <a:r>
              <a:rPr lang="en-US" sz="4800" b="1" dirty="0" smtClean="0">
                <a:solidFill>
                  <a:schemeClr val="bg1"/>
                </a:solidFill>
              </a:rPr>
              <a:t>LinkedIn is All About Networking! </a:t>
            </a:r>
          </a:p>
          <a:p>
            <a:endParaRPr lang="en-US" dirty="0" smtClean="0">
              <a:solidFill>
                <a:schemeClr val="bg1"/>
              </a:solidFill>
            </a:endParaRPr>
          </a:p>
          <a:p>
            <a:endParaRPr lang="en-US" dirty="0">
              <a:solidFill>
                <a:schemeClr val="bg1"/>
              </a:solidFill>
            </a:endParaRPr>
          </a:p>
        </p:txBody>
      </p:sp>
      <p:sp>
        <p:nvSpPr>
          <p:cNvPr id="3" name="TextBox 2"/>
          <p:cNvSpPr txBox="1"/>
          <p:nvPr/>
        </p:nvSpPr>
        <p:spPr>
          <a:xfrm>
            <a:off x="533400" y="2106450"/>
            <a:ext cx="11125200" cy="4862870"/>
          </a:xfrm>
          <a:prstGeom prst="rect">
            <a:avLst/>
          </a:prstGeom>
          <a:noFill/>
        </p:spPr>
        <p:txBody>
          <a:bodyPr wrap="square" rtlCol="0">
            <a:spAutoFit/>
          </a:bodyPr>
          <a:lstStyle/>
          <a:p>
            <a:r>
              <a:rPr lang="en-US" sz="2800" b="1" dirty="0"/>
              <a:t>Networking is the most effective way to get a job in any and all industries.  </a:t>
            </a:r>
            <a:r>
              <a:rPr lang="en-US" sz="2800" b="1" dirty="0" smtClean="0"/>
              <a:t>Make that initial connection to professionals in your industry, but LinkedIn gives you numerous and diverse opportunities to “talk” to them.</a:t>
            </a:r>
          </a:p>
          <a:p>
            <a:endParaRPr lang="en-US" sz="2800" b="1" dirty="0"/>
          </a:p>
          <a:p>
            <a:r>
              <a:rPr lang="en-US" sz="2800" b="1" dirty="0" smtClean="0"/>
              <a:t>Networking can get you the inside advantage of the “hidden” job market. People hire people they know, trust, and like. That can only happen with direct interaction. But, it can start with indirect interaction – that’s the beauty and magic of networking.</a:t>
            </a:r>
          </a:p>
          <a:p>
            <a:endParaRPr lang="en-US" sz="3200" dirty="0" smtClean="0"/>
          </a:p>
          <a:p>
            <a:pPr algn="ctr"/>
            <a:r>
              <a:rPr lang="en-US" sz="3600" b="1" dirty="0" smtClean="0">
                <a:solidFill>
                  <a:srgbClr val="FF0000"/>
                </a:solidFill>
                <a:effectLst>
                  <a:outerShdw blurRad="38100" dist="38100" dir="2700000" algn="tl">
                    <a:srgbClr val="000000">
                      <a:alpha val="43137"/>
                    </a:srgbClr>
                  </a:outerShdw>
                </a:effectLst>
              </a:rPr>
              <a:t>Personal Industry Connections &gt; Online Job Applications</a:t>
            </a:r>
            <a:endParaRPr lang="en-US" sz="3600" dirty="0" smtClean="0"/>
          </a:p>
          <a:p>
            <a:endParaRPr lang="en-US" dirty="0"/>
          </a:p>
        </p:txBody>
      </p:sp>
    </p:spTree>
    <p:extLst>
      <p:ext uri="{BB962C8B-B14F-4D97-AF65-F5344CB8AC3E}">
        <p14:creationId xmlns:p14="http://schemas.microsoft.com/office/powerpoint/2010/main" val="497900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631908" y="-4213889"/>
            <a:ext cx="1346202" cy="9773982"/>
          </a:xfrm>
          <a:prstGeom prst="rect">
            <a:avLst/>
          </a:prstGeom>
          <a:solidFill>
            <a:srgbClr val="971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514600" y="153100"/>
            <a:ext cx="9677400" cy="769441"/>
          </a:xfrm>
          <a:prstGeom prst="rect">
            <a:avLst/>
          </a:prstGeom>
          <a:noFill/>
        </p:spPr>
        <p:txBody>
          <a:bodyPr wrap="square" rtlCol="0">
            <a:spAutoFit/>
          </a:bodyPr>
          <a:lstStyle/>
          <a:p>
            <a:r>
              <a:rPr lang="en-US" sz="4400" b="1" dirty="0" smtClean="0">
                <a:solidFill>
                  <a:schemeClr val="bg1"/>
                </a:solidFill>
              </a:rPr>
              <a:t>Personalize Your Invitations to Connect </a:t>
            </a:r>
            <a:endParaRPr lang="en-US" sz="4400" b="1" dirty="0">
              <a:solidFill>
                <a:schemeClr val="bg1"/>
              </a:solidFill>
            </a:endParaRPr>
          </a:p>
        </p:txBody>
      </p:sp>
      <p:sp>
        <p:nvSpPr>
          <p:cNvPr id="4" name="TextBox 3"/>
          <p:cNvSpPr txBox="1"/>
          <p:nvPr/>
        </p:nvSpPr>
        <p:spPr>
          <a:xfrm>
            <a:off x="457200" y="1937562"/>
            <a:ext cx="11366500" cy="5047536"/>
          </a:xfrm>
          <a:prstGeom prst="rect">
            <a:avLst/>
          </a:prstGeom>
          <a:noFill/>
        </p:spPr>
        <p:txBody>
          <a:bodyPr wrap="square" rtlCol="0">
            <a:spAutoFit/>
          </a:bodyPr>
          <a:lstStyle/>
          <a:p>
            <a:r>
              <a:rPr lang="en-US" sz="2800" b="1" dirty="0" smtClean="0"/>
              <a:t>Experts are adamant about this point, and research supports that you’ll have a far greater chance of having your invitations accepted if you take the time to write a personal invitation.</a:t>
            </a:r>
          </a:p>
          <a:p>
            <a:endParaRPr lang="en-US" sz="1200" b="1" dirty="0"/>
          </a:p>
          <a:p>
            <a:r>
              <a:rPr lang="en-US" sz="2600" b="1" dirty="0" smtClean="0"/>
              <a:t>Key Components:</a:t>
            </a:r>
          </a:p>
          <a:p>
            <a:pPr marL="457200" indent="-457200">
              <a:buFont typeface="Wingdings" panose="05000000000000000000" pitchFamily="2" charset="2"/>
              <a:buChar char="ü"/>
            </a:pPr>
            <a:r>
              <a:rPr lang="en-US" sz="2600" b="1" dirty="0" smtClean="0"/>
              <a:t>How </a:t>
            </a:r>
            <a:r>
              <a:rPr lang="en-US" sz="2600" b="1" dirty="0"/>
              <a:t>you met, how you know them…or know of them/found them</a:t>
            </a:r>
          </a:p>
          <a:p>
            <a:pPr marL="914400" lvl="1" indent="-457200">
              <a:buFont typeface="Arial" panose="020B0604020202020204" pitchFamily="34" charset="0"/>
              <a:buChar char="•"/>
            </a:pPr>
            <a:r>
              <a:rPr lang="en-US" sz="2600" b="1" dirty="0"/>
              <a:t>Shared connection</a:t>
            </a:r>
          </a:p>
          <a:p>
            <a:pPr marL="914400" lvl="1" indent="-457200">
              <a:buFont typeface="Arial" panose="020B0604020202020204" pitchFamily="34" charset="0"/>
              <a:buChar char="•"/>
            </a:pPr>
            <a:r>
              <a:rPr lang="en-US" sz="2600" b="1" dirty="0"/>
              <a:t>Article they wrote, commented on, or are mentioned in </a:t>
            </a:r>
          </a:p>
          <a:p>
            <a:pPr marL="914400" lvl="1" indent="-457200">
              <a:buFont typeface="Arial" panose="020B0604020202020204" pitchFamily="34" charset="0"/>
              <a:buChar char="•"/>
            </a:pPr>
            <a:r>
              <a:rPr lang="en-US" sz="2600" b="1" dirty="0"/>
              <a:t>Targeted connection</a:t>
            </a:r>
          </a:p>
          <a:p>
            <a:pPr marL="457200" indent="-457200">
              <a:buFont typeface="Wingdings" panose="05000000000000000000" pitchFamily="2" charset="2"/>
              <a:buChar char="ü"/>
            </a:pPr>
            <a:r>
              <a:rPr lang="en-US" sz="2600" b="1" dirty="0" smtClean="0"/>
              <a:t>Identify commonalities</a:t>
            </a:r>
          </a:p>
          <a:p>
            <a:pPr marL="457200" indent="-457200">
              <a:buFont typeface="Wingdings" panose="05000000000000000000" pitchFamily="2" charset="2"/>
              <a:buChar char="ü"/>
            </a:pPr>
            <a:r>
              <a:rPr lang="en-US" sz="2600" b="1" dirty="0" smtClean="0"/>
              <a:t>Tell who you are and why you want to connect</a:t>
            </a:r>
          </a:p>
          <a:p>
            <a:pPr marL="457200" indent="-457200">
              <a:buFont typeface="Wingdings" panose="05000000000000000000" pitchFamily="2" charset="2"/>
              <a:buChar char="ü"/>
            </a:pPr>
            <a:r>
              <a:rPr lang="en-US" sz="2600" b="1" dirty="0" smtClean="0"/>
              <a:t>Warm, polite end note </a:t>
            </a:r>
            <a:endParaRPr lang="en-US" sz="2600" dirty="0"/>
          </a:p>
          <a:p>
            <a:endParaRPr lang="en-US" dirty="0"/>
          </a:p>
        </p:txBody>
      </p:sp>
    </p:spTree>
    <p:extLst>
      <p:ext uri="{BB962C8B-B14F-4D97-AF65-F5344CB8AC3E}">
        <p14:creationId xmlns:p14="http://schemas.microsoft.com/office/powerpoint/2010/main" val="38243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777959" y="-4359941"/>
            <a:ext cx="1054099"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52700" y="153100"/>
            <a:ext cx="9461500" cy="1815882"/>
          </a:xfrm>
          <a:prstGeom prst="rect">
            <a:avLst/>
          </a:prstGeom>
          <a:noFill/>
        </p:spPr>
        <p:txBody>
          <a:bodyPr wrap="square" rtlCol="0">
            <a:spAutoFit/>
          </a:bodyPr>
          <a:lstStyle/>
          <a:p>
            <a:r>
              <a:rPr lang="en-US" sz="4800" dirty="0" smtClean="0">
                <a:solidFill>
                  <a:schemeClr val="bg1"/>
                </a:solidFill>
              </a:rPr>
              <a:t>Being “Active” vs “On” </a:t>
            </a:r>
          </a:p>
          <a:p>
            <a:endParaRPr lang="en-US" dirty="0" smtClean="0">
              <a:solidFill>
                <a:schemeClr val="bg1"/>
              </a:solidFill>
            </a:endParaRPr>
          </a:p>
          <a:p>
            <a:r>
              <a:rPr lang="en-US" sz="2800" b="1" dirty="0" smtClean="0">
                <a:solidFill>
                  <a:schemeClr val="bg1"/>
                </a:solidFill>
              </a:rPr>
              <a:t>LinkedIn can be a powerful job search tool if actively utilized</a:t>
            </a:r>
          </a:p>
          <a:p>
            <a:endParaRPr lang="en-US" dirty="0">
              <a:solidFill>
                <a:schemeClr val="bg1"/>
              </a:solidFill>
            </a:endParaRPr>
          </a:p>
        </p:txBody>
      </p:sp>
      <p:sp>
        <p:nvSpPr>
          <p:cNvPr id="3" name="TextBox 2"/>
          <p:cNvSpPr txBox="1"/>
          <p:nvPr/>
        </p:nvSpPr>
        <p:spPr>
          <a:xfrm>
            <a:off x="203200" y="2122082"/>
            <a:ext cx="11607800" cy="5293757"/>
          </a:xfrm>
          <a:prstGeom prst="rect">
            <a:avLst/>
          </a:prstGeom>
          <a:noFill/>
        </p:spPr>
        <p:txBody>
          <a:bodyPr wrap="square" rtlCol="0">
            <a:spAutoFit/>
          </a:bodyPr>
          <a:lstStyle/>
          <a:p>
            <a:r>
              <a:rPr lang="en-US" sz="3200" b="1" dirty="0" smtClean="0"/>
              <a:t>Many are “on” LinkedIn…meaning they have a profile.</a:t>
            </a:r>
          </a:p>
          <a:p>
            <a:endParaRPr lang="en-US" b="1" dirty="0" smtClean="0"/>
          </a:p>
          <a:p>
            <a:r>
              <a:rPr lang="en-US" sz="3600" b="1" dirty="0" smtClean="0"/>
              <a:t>Define Active!</a:t>
            </a:r>
          </a:p>
          <a:p>
            <a:endParaRPr lang="en-US" sz="1200" dirty="0"/>
          </a:p>
          <a:p>
            <a:r>
              <a:rPr lang="en-US" sz="2400" dirty="0" smtClean="0"/>
              <a:t>Having a strong and effective profile is your first priority and may bring recruiters right to you, but, experts say that you should </a:t>
            </a:r>
            <a:r>
              <a:rPr lang="en-US" sz="2400" b="1" i="1" dirty="0" smtClean="0"/>
              <a:t>check “in”</a:t>
            </a:r>
            <a:r>
              <a:rPr lang="en-US" sz="2400" dirty="0" smtClean="0"/>
              <a:t> with LinkedIn 3 times a day: 8:00 – 9:00, noon, and 4:00 – 6:00. Many check late evening, as well.</a:t>
            </a:r>
          </a:p>
          <a:p>
            <a:endParaRPr lang="en-US" dirty="0"/>
          </a:p>
          <a:p>
            <a:r>
              <a:rPr lang="en-US" sz="3600" b="1" dirty="0" smtClean="0"/>
              <a:t>Define Check-in!</a:t>
            </a:r>
          </a:p>
          <a:p>
            <a:endParaRPr lang="en-US" sz="1200" b="1" dirty="0" smtClean="0"/>
          </a:p>
          <a:p>
            <a:pPr marL="342900" indent="-342900">
              <a:buFont typeface="Courier New" panose="02070309020205020404" pitchFamily="49" charset="0"/>
              <a:buChar char="o"/>
            </a:pPr>
            <a:r>
              <a:rPr lang="en-US" sz="2400" dirty="0" smtClean="0"/>
              <a:t>Personal, genuine engagement is key to professional success throughout your career</a:t>
            </a:r>
          </a:p>
          <a:p>
            <a:pPr marL="342900" indent="-342900">
              <a:buFont typeface="Courier New" panose="02070309020205020404" pitchFamily="49" charset="0"/>
              <a:buChar char="o"/>
            </a:pPr>
            <a:r>
              <a:rPr lang="en-US" sz="2400" dirty="0" smtClean="0"/>
              <a:t>Industry focused for career development </a:t>
            </a:r>
            <a:r>
              <a:rPr lang="en-US" dirty="0" smtClean="0"/>
              <a:t>(but not limited to!)</a:t>
            </a:r>
          </a:p>
          <a:p>
            <a:endParaRPr lang="en-US" dirty="0" smtClean="0"/>
          </a:p>
          <a:p>
            <a:endParaRPr lang="en-US" sz="2400" dirty="0" smtClean="0"/>
          </a:p>
        </p:txBody>
      </p:sp>
    </p:spTree>
    <p:extLst>
      <p:ext uri="{BB962C8B-B14F-4D97-AF65-F5344CB8AC3E}">
        <p14:creationId xmlns:p14="http://schemas.microsoft.com/office/powerpoint/2010/main" val="2875453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2053" y="-1"/>
            <a:ext cx="234727" cy="53118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5142858">
            <a:off x="6124586" y="-4446825"/>
            <a:ext cx="397127" cy="1250353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5085409">
            <a:off x="4711596" y="-4669132"/>
            <a:ext cx="921430" cy="11939340"/>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1" y="5362932"/>
            <a:ext cx="1513128" cy="1331552"/>
          </a:xfrm>
          <a:prstGeom prst="rect">
            <a:avLst/>
          </a:prstGeom>
          <a:ln>
            <a:noFill/>
          </a:ln>
        </p:spPr>
      </p:pic>
      <p:sp>
        <p:nvSpPr>
          <p:cNvPr id="8" name="Rectangle 7"/>
          <p:cNvSpPr/>
          <p:nvPr/>
        </p:nvSpPr>
        <p:spPr>
          <a:xfrm>
            <a:off x="365073" y="0"/>
            <a:ext cx="268751"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7" y="1"/>
            <a:ext cx="36825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5323370" y="-5743379"/>
            <a:ext cx="1741510" cy="12388254"/>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12" name="Rectangle 11"/>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52500" y="2470143"/>
            <a:ext cx="10206605" cy="3970318"/>
          </a:xfrm>
          <a:prstGeom prst="rect">
            <a:avLst/>
          </a:prstGeom>
          <a:noFill/>
        </p:spPr>
        <p:txBody>
          <a:bodyPr wrap="square" rtlCol="0">
            <a:spAutoFit/>
          </a:bodyPr>
          <a:lstStyle/>
          <a:p>
            <a:r>
              <a:rPr lang="en-US" sz="3600" b="1" dirty="0"/>
              <a:t>Make </a:t>
            </a:r>
            <a:r>
              <a:rPr lang="en-US" sz="3600" b="1" dirty="0" smtClean="0"/>
              <a:t>lots of connections </a:t>
            </a:r>
            <a:r>
              <a:rPr lang="en-US" sz="2400" b="1" dirty="0" smtClean="0"/>
              <a:t>(2 different thoughts out there – quality vs. quantity. At this early stage in your education and career, more is better!)</a:t>
            </a:r>
            <a:endParaRPr lang="en-US" sz="2400" b="1" dirty="0"/>
          </a:p>
          <a:p>
            <a:endParaRPr lang="en-US" dirty="0"/>
          </a:p>
          <a:p>
            <a:pPr marL="742950" lvl="1" indent="-285750">
              <a:buFont typeface="Wingdings" panose="05000000000000000000" pitchFamily="2" charset="2"/>
              <a:buChar char="ü"/>
            </a:pPr>
            <a:r>
              <a:rPr lang="en-US" sz="2400" b="1" dirty="0"/>
              <a:t>Friends</a:t>
            </a:r>
          </a:p>
          <a:p>
            <a:pPr marL="742950" lvl="1" indent="-285750">
              <a:buFont typeface="Wingdings" panose="05000000000000000000" pitchFamily="2" charset="2"/>
              <a:buChar char="ü"/>
            </a:pPr>
            <a:r>
              <a:rPr lang="en-US" sz="2400" b="1" dirty="0"/>
              <a:t>Professors</a:t>
            </a:r>
          </a:p>
          <a:p>
            <a:pPr marL="742950" lvl="1" indent="-285750">
              <a:buFont typeface="Wingdings" panose="05000000000000000000" pitchFamily="2" charset="2"/>
              <a:buChar char="ü"/>
            </a:pPr>
            <a:r>
              <a:rPr lang="en-US" sz="2400" b="1" dirty="0"/>
              <a:t>Advisors</a:t>
            </a:r>
          </a:p>
          <a:p>
            <a:pPr marL="742950" lvl="1" indent="-285750">
              <a:buFont typeface="Wingdings" panose="05000000000000000000" pitchFamily="2" charset="2"/>
              <a:buChar char="ü"/>
            </a:pPr>
            <a:r>
              <a:rPr lang="en-US" sz="2400" b="1" dirty="0"/>
              <a:t>Supervisors</a:t>
            </a:r>
          </a:p>
          <a:p>
            <a:pPr marL="742950" lvl="1" indent="-285750">
              <a:buFont typeface="Wingdings" panose="05000000000000000000" pitchFamily="2" charset="2"/>
              <a:buChar char="ü"/>
            </a:pPr>
            <a:r>
              <a:rPr lang="en-US" sz="2400" b="1" dirty="0"/>
              <a:t>Michigan Tech Alumni!!!</a:t>
            </a:r>
          </a:p>
          <a:p>
            <a:endParaRPr lang="en-US" dirty="0" smtClean="0"/>
          </a:p>
          <a:p>
            <a:endParaRPr lang="en-US" dirty="0"/>
          </a:p>
          <a:p>
            <a:endParaRPr lang="en-US" dirty="0"/>
          </a:p>
        </p:txBody>
      </p:sp>
      <p:sp>
        <p:nvSpPr>
          <p:cNvPr id="3" name="TextBox 2"/>
          <p:cNvSpPr txBox="1"/>
          <p:nvPr/>
        </p:nvSpPr>
        <p:spPr>
          <a:xfrm>
            <a:off x="289944" y="208208"/>
            <a:ext cx="12063929" cy="830997"/>
          </a:xfrm>
          <a:prstGeom prst="rect">
            <a:avLst/>
          </a:prstGeom>
          <a:noFill/>
        </p:spPr>
        <p:txBody>
          <a:bodyPr wrap="square" rtlCol="0">
            <a:spAutoFit/>
          </a:bodyPr>
          <a:lstStyle/>
          <a:p>
            <a:r>
              <a:rPr lang="en-US" sz="4800" b="1" dirty="0" smtClean="0">
                <a:solidFill>
                  <a:schemeClr val="bg1"/>
                </a:solidFill>
              </a:rPr>
              <a:t>Be an Active and Engaged LinkedIn User</a:t>
            </a:r>
            <a:endParaRPr lang="en-US" sz="4800" b="1" dirty="0">
              <a:solidFill>
                <a:schemeClr val="bg1"/>
              </a:solidFill>
            </a:endParaRPr>
          </a:p>
        </p:txBody>
      </p:sp>
    </p:spTree>
    <p:extLst>
      <p:ext uri="{BB962C8B-B14F-4D97-AF65-F5344CB8AC3E}">
        <p14:creationId xmlns:p14="http://schemas.microsoft.com/office/powerpoint/2010/main" val="2012904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234727" cy="53118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160341" y="-2223807"/>
            <a:ext cx="247238" cy="5925239"/>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866765" y="231675"/>
            <a:ext cx="9182654" cy="1323439"/>
          </a:xfrm>
          <a:prstGeom prst="rect">
            <a:avLst/>
          </a:prstGeom>
          <a:noFill/>
        </p:spPr>
        <p:txBody>
          <a:bodyPr wrap="square" rtlCol="0">
            <a:spAutoFit/>
          </a:bodyPr>
          <a:lstStyle/>
          <a:p>
            <a:pPr algn="r"/>
            <a:r>
              <a:rPr lang="en-US" sz="4000" dirty="0" smtClean="0">
                <a:latin typeface="Arial" panose="020B0604020202020204" pitchFamily="34" charset="0"/>
                <a:cs typeface="Arial" panose="020B0604020202020204" pitchFamily="34" charset="0"/>
              </a:rPr>
              <a:t>                </a:t>
            </a:r>
            <a:r>
              <a:rPr lang="en-US" sz="4000" b="1" dirty="0" smtClean="0">
                <a:latin typeface="Arial" panose="020B0604020202020204" pitchFamily="34" charset="0"/>
                <a:cs typeface="Arial" panose="020B0604020202020204" pitchFamily="34" charset="0"/>
              </a:rPr>
              <a:t>Be an Active and Engaged LinkedIn User</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1727986" y="1825200"/>
            <a:ext cx="10309173" cy="4247317"/>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Update your status – once a week?</a:t>
            </a:r>
          </a:p>
          <a:p>
            <a:pPr marL="800100" lvl="1" indent="-342900">
              <a:buFont typeface="Arial" panose="020B0604020202020204" pitchFamily="34" charset="0"/>
              <a:buChar char="•"/>
            </a:pPr>
            <a:r>
              <a:rPr lang="en-US" sz="2400" dirty="0" smtClean="0"/>
              <a:t>Ongoing project</a:t>
            </a:r>
          </a:p>
          <a:p>
            <a:pPr marL="800100" lvl="1" indent="-342900">
              <a:buFont typeface="Arial" panose="020B0604020202020204" pitchFamily="34" charset="0"/>
              <a:buChar char="•"/>
            </a:pPr>
            <a:r>
              <a:rPr lang="en-US" sz="2400" dirty="0" smtClean="0"/>
              <a:t>Technical or professional skill</a:t>
            </a:r>
          </a:p>
          <a:p>
            <a:pPr marL="800100" lvl="1" indent="-342900">
              <a:buFont typeface="Arial" panose="020B0604020202020204" pitchFamily="34" charset="0"/>
              <a:buChar char="•"/>
            </a:pPr>
            <a:r>
              <a:rPr lang="en-US" sz="2400" dirty="0" smtClean="0"/>
              <a:t>Add to “following” list - group/company/thought leader </a:t>
            </a:r>
          </a:p>
          <a:p>
            <a:pPr lvl="1"/>
            <a:endParaRPr lang="en-US" sz="1000" dirty="0"/>
          </a:p>
          <a:p>
            <a:pPr marL="457200" indent="-457200">
              <a:buFont typeface="Arial" panose="020B0604020202020204" pitchFamily="34" charset="0"/>
              <a:buChar char="•"/>
            </a:pPr>
            <a:r>
              <a:rPr lang="en-US" sz="2800" dirty="0" smtClean="0"/>
              <a:t>Daily likes/comments - this will “update” your feed</a:t>
            </a:r>
          </a:p>
          <a:p>
            <a:r>
              <a:rPr lang="en-US" sz="1000" dirty="0" smtClean="0"/>
              <a:t> </a:t>
            </a:r>
            <a:endParaRPr lang="en-US" sz="1000" dirty="0"/>
          </a:p>
          <a:p>
            <a:pPr marL="457200" indent="-457200">
              <a:buFont typeface="Arial" panose="020B0604020202020204" pitchFamily="34" charset="0"/>
              <a:buChar char="•"/>
            </a:pPr>
            <a:r>
              <a:rPr lang="en-US" sz="2800" dirty="0"/>
              <a:t>Endorsements and </a:t>
            </a:r>
            <a:r>
              <a:rPr lang="en-US" sz="2800" dirty="0" smtClean="0"/>
              <a:t>recommendations – ask for and give often</a:t>
            </a:r>
          </a:p>
          <a:p>
            <a:pPr marL="914400" lvl="1" indent="-457200">
              <a:buFont typeface="Arial" panose="020B0604020202020204" pitchFamily="34" charset="0"/>
              <a:buChar char="•"/>
            </a:pPr>
            <a:r>
              <a:rPr lang="en-US" sz="2400" dirty="0" smtClean="0"/>
              <a:t>Ask via LinkedIn or personal email/phone call</a:t>
            </a:r>
          </a:p>
          <a:p>
            <a:pPr marL="914400" lvl="1" indent="-457200">
              <a:buFont typeface="Arial" panose="020B0604020202020204" pitchFamily="34" charset="0"/>
              <a:buChar char="•"/>
            </a:pPr>
            <a:r>
              <a:rPr lang="en-US" sz="2400" dirty="0" smtClean="0"/>
              <a:t>Give details about why you’re asking and subject focus</a:t>
            </a:r>
          </a:p>
          <a:p>
            <a:endParaRPr lang="en-US" sz="1000" dirty="0" smtClean="0"/>
          </a:p>
          <a:p>
            <a:pPr marL="457200" indent="-457200">
              <a:buFont typeface="Arial" panose="020B0604020202020204" pitchFamily="34" charset="0"/>
              <a:buChar char="•"/>
            </a:pPr>
            <a:r>
              <a:rPr lang="en-US" sz="2800" dirty="0" smtClean="0"/>
              <a:t>Write content – ensure it enhances your professional credibility!</a:t>
            </a:r>
            <a:endParaRPr lang="en-US" sz="2800" dirty="0"/>
          </a:p>
        </p:txBody>
      </p:sp>
    </p:spTree>
    <p:extLst>
      <p:ext uri="{BB962C8B-B14F-4D97-AF65-F5344CB8AC3E}">
        <p14:creationId xmlns:p14="http://schemas.microsoft.com/office/powerpoint/2010/main" val="206778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2053" y="-1"/>
            <a:ext cx="1109146"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5142858">
            <a:off x="6124586" y="-4446825"/>
            <a:ext cx="397127" cy="1250353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5085409">
            <a:off x="4711596" y="-4669132"/>
            <a:ext cx="921430" cy="11939340"/>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1" y="5362932"/>
            <a:ext cx="1513128" cy="1331552"/>
          </a:xfrm>
          <a:prstGeom prst="rect">
            <a:avLst/>
          </a:prstGeom>
          <a:ln>
            <a:noFill/>
          </a:ln>
        </p:spPr>
      </p:pic>
      <p:sp>
        <p:nvSpPr>
          <p:cNvPr id="8" name="Rectangle 7"/>
          <p:cNvSpPr/>
          <p:nvPr/>
        </p:nvSpPr>
        <p:spPr>
          <a:xfrm>
            <a:off x="365073" y="0"/>
            <a:ext cx="535916" cy="5311821"/>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7" y="1"/>
            <a:ext cx="36825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5298374" y="-5630186"/>
            <a:ext cx="1741510" cy="12338263"/>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12" name="Rectangle 11"/>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65073" y="308740"/>
            <a:ext cx="11975029" cy="830997"/>
          </a:xfrm>
          <a:prstGeom prst="rect">
            <a:avLst/>
          </a:prstGeom>
          <a:noFill/>
        </p:spPr>
        <p:txBody>
          <a:bodyPr wrap="square" rtlCol="0">
            <a:spAutoFit/>
          </a:bodyPr>
          <a:lstStyle/>
          <a:p>
            <a:r>
              <a:rPr lang="en-US" sz="4800" b="1" dirty="0" smtClean="0">
                <a:solidFill>
                  <a:schemeClr val="bg1"/>
                </a:solidFill>
              </a:rPr>
              <a:t>Be an Active and Engaged LinkedIn User</a:t>
            </a:r>
            <a:endParaRPr lang="en-US" sz="3600" b="1" dirty="0">
              <a:solidFill>
                <a:schemeClr val="bg1"/>
              </a:solidFill>
            </a:endParaRPr>
          </a:p>
        </p:txBody>
      </p:sp>
      <p:sp>
        <p:nvSpPr>
          <p:cNvPr id="3" name="TextBox 2"/>
          <p:cNvSpPr txBox="1"/>
          <p:nvPr/>
        </p:nvSpPr>
        <p:spPr>
          <a:xfrm>
            <a:off x="1616386" y="2384373"/>
            <a:ext cx="10461901" cy="3385542"/>
          </a:xfrm>
          <a:prstGeom prst="rect">
            <a:avLst/>
          </a:prstGeom>
          <a:noFill/>
        </p:spPr>
        <p:txBody>
          <a:bodyPr wrap="square" rtlCol="0">
            <a:spAutoFit/>
          </a:bodyPr>
          <a:lstStyle/>
          <a:p>
            <a:r>
              <a:rPr lang="en-US" sz="3600" b="1" dirty="0" smtClean="0"/>
              <a:t>Industry Related Followings:</a:t>
            </a:r>
          </a:p>
          <a:p>
            <a:endParaRPr lang="en-US" sz="1000" b="1" dirty="0" smtClean="0"/>
          </a:p>
          <a:p>
            <a:pPr marL="571500" indent="-571500">
              <a:buFont typeface="Wingdings" panose="05000000000000000000" pitchFamily="2" charset="2"/>
              <a:buChar char="ü"/>
            </a:pPr>
            <a:r>
              <a:rPr lang="en-US" sz="3000" dirty="0" smtClean="0"/>
              <a:t>Thought Leaders</a:t>
            </a:r>
          </a:p>
          <a:p>
            <a:pPr marL="571500" indent="-571500">
              <a:buFont typeface="Wingdings" panose="05000000000000000000" pitchFamily="2" charset="2"/>
              <a:buChar char="ü"/>
            </a:pPr>
            <a:r>
              <a:rPr lang="en-US" sz="3000" dirty="0" smtClean="0"/>
              <a:t>Companies</a:t>
            </a:r>
          </a:p>
          <a:p>
            <a:pPr marL="571500" indent="-571500">
              <a:buFont typeface="Wingdings" panose="05000000000000000000" pitchFamily="2" charset="2"/>
              <a:buChar char="ü"/>
            </a:pPr>
            <a:r>
              <a:rPr lang="en-US" sz="3000" dirty="0" smtClean="0"/>
              <a:t>Regional, National, and International Industry Organizations</a:t>
            </a:r>
          </a:p>
          <a:p>
            <a:pPr marL="571500" indent="-571500">
              <a:buFont typeface="Wingdings" panose="05000000000000000000" pitchFamily="2" charset="2"/>
              <a:buChar char="ü"/>
            </a:pPr>
            <a:r>
              <a:rPr lang="en-US" sz="3000" dirty="0" smtClean="0"/>
              <a:t>Universities and National Labs</a:t>
            </a:r>
          </a:p>
          <a:p>
            <a:endParaRPr lang="en-US" sz="3000" dirty="0" smtClean="0"/>
          </a:p>
          <a:p>
            <a:endParaRPr lang="en-US" dirty="0"/>
          </a:p>
        </p:txBody>
      </p:sp>
    </p:spTree>
    <p:extLst>
      <p:ext uri="{BB962C8B-B14F-4D97-AF65-F5344CB8AC3E}">
        <p14:creationId xmlns:p14="http://schemas.microsoft.com/office/powerpoint/2010/main" val="3206543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631908" y="-4213889"/>
            <a:ext cx="1346202" cy="9773982"/>
          </a:xfrm>
          <a:prstGeom prst="rect">
            <a:avLst/>
          </a:prstGeom>
          <a:solidFill>
            <a:srgbClr val="971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514600" y="153100"/>
            <a:ext cx="9677400" cy="769441"/>
          </a:xfrm>
          <a:prstGeom prst="rect">
            <a:avLst/>
          </a:prstGeom>
          <a:noFill/>
        </p:spPr>
        <p:txBody>
          <a:bodyPr wrap="square" rtlCol="0">
            <a:spAutoFit/>
          </a:bodyPr>
          <a:lstStyle/>
          <a:p>
            <a:r>
              <a:rPr lang="en-US" sz="4400" b="1" dirty="0" smtClean="0">
                <a:solidFill>
                  <a:schemeClr val="bg1"/>
                </a:solidFill>
              </a:rPr>
              <a:t>Be an Active and Engaged LinkedIn User </a:t>
            </a:r>
            <a:endParaRPr lang="en-US" sz="4400" b="1" dirty="0">
              <a:solidFill>
                <a:schemeClr val="bg1"/>
              </a:solidFill>
            </a:endParaRPr>
          </a:p>
        </p:txBody>
      </p:sp>
      <p:sp>
        <p:nvSpPr>
          <p:cNvPr id="4" name="TextBox 3"/>
          <p:cNvSpPr txBox="1"/>
          <p:nvPr/>
        </p:nvSpPr>
        <p:spPr>
          <a:xfrm>
            <a:off x="170920" y="2225852"/>
            <a:ext cx="11906780" cy="4262705"/>
          </a:xfrm>
          <a:prstGeom prst="rect">
            <a:avLst/>
          </a:prstGeom>
          <a:noFill/>
        </p:spPr>
        <p:txBody>
          <a:bodyPr wrap="square" rtlCol="0">
            <a:spAutoFit/>
          </a:bodyPr>
          <a:lstStyle/>
          <a:p>
            <a:r>
              <a:rPr lang="en-US" sz="4400" b="1" dirty="0"/>
              <a:t>Search for and Apply to </a:t>
            </a:r>
            <a:r>
              <a:rPr lang="en-US" sz="4400" b="1" dirty="0" smtClean="0"/>
              <a:t>Jobs Posted on LinkedIn</a:t>
            </a:r>
            <a:endParaRPr lang="en-US" sz="4400" b="1" dirty="0"/>
          </a:p>
          <a:p>
            <a:endParaRPr lang="en-US" sz="1100" dirty="0"/>
          </a:p>
          <a:p>
            <a:pPr marL="457200" indent="-457200">
              <a:buFont typeface="Wingdings" panose="05000000000000000000" pitchFamily="2" charset="2"/>
              <a:buChar char="Ø"/>
            </a:pPr>
            <a:r>
              <a:rPr lang="en-US" sz="3600" dirty="0" smtClean="0"/>
              <a:t>Find using regular and advanced </a:t>
            </a:r>
            <a:r>
              <a:rPr lang="en-US" sz="3600" dirty="0"/>
              <a:t>s</a:t>
            </a:r>
            <a:r>
              <a:rPr lang="en-US" sz="3600" dirty="0" smtClean="0"/>
              <a:t>earch</a:t>
            </a:r>
            <a:endParaRPr lang="en-US" sz="3600" dirty="0"/>
          </a:p>
          <a:p>
            <a:pPr marL="457200" indent="-457200">
              <a:buFont typeface="Wingdings" panose="05000000000000000000" pitchFamily="2" charset="2"/>
              <a:buChar char="Ø"/>
            </a:pPr>
            <a:r>
              <a:rPr lang="en-US" sz="3600" dirty="0"/>
              <a:t>Gives you skill match, tells you who’s applied, how you rank </a:t>
            </a:r>
          </a:p>
          <a:p>
            <a:pPr marL="457200" indent="-457200">
              <a:buFont typeface="Wingdings" panose="05000000000000000000" pitchFamily="2" charset="2"/>
              <a:buChar char="Ø"/>
            </a:pPr>
            <a:r>
              <a:rPr lang="en-US" sz="3600" dirty="0"/>
              <a:t>Contact information for job poster</a:t>
            </a:r>
          </a:p>
          <a:p>
            <a:pPr marL="457200" indent="-457200">
              <a:buFont typeface="Wingdings" panose="05000000000000000000" pitchFamily="2" charset="2"/>
              <a:buChar char="Ø"/>
            </a:pPr>
            <a:r>
              <a:rPr lang="en-US" sz="3600" dirty="0"/>
              <a:t>How many of your connections work there</a:t>
            </a:r>
          </a:p>
          <a:p>
            <a:pPr marL="457200" indent="-457200">
              <a:buFont typeface="Wingdings" panose="05000000000000000000" pitchFamily="2" charset="2"/>
              <a:buChar char="Ø"/>
            </a:pPr>
            <a:r>
              <a:rPr lang="en-US" sz="3600" dirty="0"/>
              <a:t>How many Michigan Tech alumni work there</a:t>
            </a:r>
          </a:p>
          <a:p>
            <a:pPr marL="457200" indent="-457200">
              <a:buFont typeface="Wingdings" panose="05000000000000000000" pitchFamily="2" charset="2"/>
              <a:buChar char="Ø"/>
            </a:pPr>
            <a:r>
              <a:rPr lang="en-US" sz="3600" i="1" dirty="0"/>
              <a:t>LinkedIn Job Search App for your smart </a:t>
            </a:r>
            <a:r>
              <a:rPr lang="en-US" sz="3600" i="1" dirty="0" smtClean="0"/>
              <a:t>phone</a:t>
            </a:r>
            <a:endParaRPr lang="en-US" sz="3600" b="1" i="1" dirty="0" smtClean="0"/>
          </a:p>
        </p:txBody>
      </p:sp>
    </p:spTree>
    <p:extLst>
      <p:ext uri="{BB962C8B-B14F-4D97-AF65-F5344CB8AC3E}">
        <p14:creationId xmlns:p14="http://schemas.microsoft.com/office/powerpoint/2010/main" val="3910323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2053" y="-1"/>
            <a:ext cx="234727" cy="53118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5142858">
            <a:off x="6124586" y="-4446825"/>
            <a:ext cx="397127" cy="1250353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5085409">
            <a:off x="4711596" y="-4669132"/>
            <a:ext cx="921430" cy="11939340"/>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1" y="5362932"/>
            <a:ext cx="1513128" cy="1331552"/>
          </a:xfrm>
          <a:prstGeom prst="rect">
            <a:avLst/>
          </a:prstGeom>
          <a:ln>
            <a:noFill/>
          </a:ln>
        </p:spPr>
      </p:pic>
      <p:sp>
        <p:nvSpPr>
          <p:cNvPr id="8" name="Rectangle 7"/>
          <p:cNvSpPr/>
          <p:nvPr/>
        </p:nvSpPr>
        <p:spPr>
          <a:xfrm>
            <a:off x="365073" y="0"/>
            <a:ext cx="268751"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7" y="1"/>
            <a:ext cx="36825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5323370" y="-5743379"/>
            <a:ext cx="1741510" cy="12388254"/>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12" name="Rectangle 11"/>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641199" y="2265245"/>
            <a:ext cx="9832641" cy="3754874"/>
          </a:xfrm>
          <a:prstGeom prst="rect">
            <a:avLst/>
          </a:prstGeom>
          <a:noFill/>
        </p:spPr>
        <p:txBody>
          <a:bodyPr wrap="square" rtlCol="0">
            <a:spAutoFit/>
          </a:bodyPr>
          <a:lstStyle/>
          <a:p>
            <a:r>
              <a:rPr lang="en-US" sz="4800" b="1" dirty="0"/>
              <a:t>Target </a:t>
            </a:r>
            <a:r>
              <a:rPr lang="en-US" sz="4800" b="1" dirty="0" smtClean="0"/>
              <a:t>Companies </a:t>
            </a:r>
            <a:r>
              <a:rPr lang="en-US" sz="2800" b="1" dirty="0" smtClean="0"/>
              <a:t>(especially those that target Michigan Tech students in their recruiting efforts)</a:t>
            </a:r>
            <a:endParaRPr lang="en-US" sz="2800" b="1" dirty="0"/>
          </a:p>
          <a:p>
            <a:pPr marL="1028700" lvl="1" indent="-571500">
              <a:buFont typeface="Wingdings" panose="05000000000000000000" pitchFamily="2" charset="2"/>
              <a:buChar char="q"/>
            </a:pPr>
            <a:r>
              <a:rPr lang="en-US" sz="3200" dirty="0"/>
              <a:t>Advanced Company Search</a:t>
            </a:r>
          </a:p>
          <a:p>
            <a:pPr marL="1028700" lvl="1" indent="-571500">
              <a:buFont typeface="Wingdings" panose="05000000000000000000" pitchFamily="2" charset="2"/>
              <a:buChar char="q"/>
            </a:pPr>
            <a:r>
              <a:rPr lang="en-US" sz="3200" dirty="0"/>
              <a:t>Advanced People Search</a:t>
            </a:r>
          </a:p>
          <a:p>
            <a:endParaRPr lang="en-US" b="1" dirty="0"/>
          </a:p>
          <a:p>
            <a:r>
              <a:rPr lang="en-US" sz="4800" b="1" dirty="0"/>
              <a:t>Target Industries</a:t>
            </a:r>
          </a:p>
          <a:p>
            <a:pPr marL="1028700" lvl="1" indent="-571500">
              <a:buFont typeface="Wingdings" panose="05000000000000000000" pitchFamily="2" charset="2"/>
              <a:buChar char="q"/>
            </a:pPr>
            <a:r>
              <a:rPr lang="en-US" sz="3200" dirty="0"/>
              <a:t>General search</a:t>
            </a:r>
          </a:p>
        </p:txBody>
      </p:sp>
      <p:sp>
        <p:nvSpPr>
          <p:cNvPr id="3" name="TextBox 2"/>
          <p:cNvSpPr txBox="1"/>
          <p:nvPr/>
        </p:nvSpPr>
        <p:spPr>
          <a:xfrm>
            <a:off x="289944" y="208208"/>
            <a:ext cx="12063929" cy="830997"/>
          </a:xfrm>
          <a:prstGeom prst="rect">
            <a:avLst/>
          </a:prstGeom>
          <a:noFill/>
        </p:spPr>
        <p:txBody>
          <a:bodyPr wrap="square" rtlCol="0">
            <a:spAutoFit/>
          </a:bodyPr>
          <a:lstStyle/>
          <a:p>
            <a:r>
              <a:rPr lang="en-US" sz="4800" b="1" dirty="0" smtClean="0">
                <a:solidFill>
                  <a:schemeClr val="bg1"/>
                </a:solidFill>
              </a:rPr>
              <a:t>Be an Active and Engaged LinkedIn User</a:t>
            </a:r>
            <a:endParaRPr lang="en-US" sz="4800" b="1" dirty="0">
              <a:solidFill>
                <a:schemeClr val="bg1"/>
              </a:solidFill>
            </a:endParaRPr>
          </a:p>
        </p:txBody>
      </p:sp>
    </p:spTree>
    <p:extLst>
      <p:ext uri="{BB962C8B-B14F-4D97-AF65-F5344CB8AC3E}">
        <p14:creationId xmlns:p14="http://schemas.microsoft.com/office/powerpoint/2010/main" val="2063352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2053" y="-1"/>
            <a:ext cx="1109146"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5142858">
            <a:off x="6124586" y="-4446825"/>
            <a:ext cx="397127" cy="1250353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5085409">
            <a:off x="4711596" y="-4669132"/>
            <a:ext cx="921430" cy="11939340"/>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1" y="5362932"/>
            <a:ext cx="1513128" cy="1331552"/>
          </a:xfrm>
          <a:prstGeom prst="rect">
            <a:avLst/>
          </a:prstGeom>
          <a:ln>
            <a:noFill/>
          </a:ln>
        </p:spPr>
      </p:pic>
      <p:sp>
        <p:nvSpPr>
          <p:cNvPr id="8" name="Rectangle 7"/>
          <p:cNvSpPr/>
          <p:nvPr/>
        </p:nvSpPr>
        <p:spPr>
          <a:xfrm>
            <a:off x="365073" y="0"/>
            <a:ext cx="535916" cy="5311821"/>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7" y="1"/>
            <a:ext cx="36825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5298374" y="-5630186"/>
            <a:ext cx="1741510" cy="12338263"/>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12" name="Rectangle 11"/>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184093" y="263377"/>
            <a:ext cx="11975029" cy="830997"/>
          </a:xfrm>
          <a:prstGeom prst="rect">
            <a:avLst/>
          </a:prstGeom>
          <a:noFill/>
        </p:spPr>
        <p:txBody>
          <a:bodyPr wrap="square" rtlCol="0">
            <a:spAutoFit/>
          </a:bodyPr>
          <a:lstStyle/>
          <a:p>
            <a:r>
              <a:rPr lang="en-US" sz="4800" b="1" dirty="0" smtClean="0">
                <a:solidFill>
                  <a:schemeClr val="bg1"/>
                </a:solidFill>
              </a:rPr>
              <a:t>Be an Active and Engaged LinkedIn User</a:t>
            </a:r>
            <a:endParaRPr lang="en-US" sz="3600" b="1" dirty="0">
              <a:solidFill>
                <a:schemeClr val="bg1"/>
              </a:solidFill>
            </a:endParaRPr>
          </a:p>
        </p:txBody>
      </p:sp>
      <p:sp>
        <p:nvSpPr>
          <p:cNvPr id="3" name="TextBox 2"/>
          <p:cNvSpPr txBox="1"/>
          <p:nvPr/>
        </p:nvSpPr>
        <p:spPr>
          <a:xfrm>
            <a:off x="1641199" y="2288174"/>
            <a:ext cx="10461901" cy="3785652"/>
          </a:xfrm>
          <a:prstGeom prst="rect">
            <a:avLst/>
          </a:prstGeom>
          <a:noFill/>
        </p:spPr>
        <p:txBody>
          <a:bodyPr wrap="square" rtlCol="0">
            <a:spAutoFit/>
          </a:bodyPr>
          <a:lstStyle/>
          <a:p>
            <a:r>
              <a:rPr lang="en-US" sz="7200" b="1" dirty="0"/>
              <a:t>GROUP, GROUPS, </a:t>
            </a:r>
            <a:r>
              <a:rPr lang="en-US" sz="7200" b="1" dirty="0" smtClean="0"/>
              <a:t>GROUPS</a:t>
            </a:r>
          </a:p>
          <a:p>
            <a:r>
              <a:rPr lang="en-US" sz="3200" b="1" dirty="0" smtClean="0"/>
              <a:t>Get closer to key contacts without paying for an upgrade.</a:t>
            </a:r>
          </a:p>
          <a:p>
            <a:r>
              <a:rPr lang="en-US" sz="3200" b="1" dirty="0" smtClean="0"/>
              <a:t>Joining groups allows recruiters to message or connect with you for free and visa versa. Find job postings, too.</a:t>
            </a:r>
            <a:endParaRPr lang="en-US" sz="3200" b="1" dirty="0"/>
          </a:p>
          <a:p>
            <a:endParaRPr lang="en-US" sz="2400" b="1" i="1" dirty="0" smtClean="0"/>
          </a:p>
          <a:p>
            <a:r>
              <a:rPr lang="en-US" sz="2400" b="1" i="1" dirty="0" smtClean="0"/>
              <a:t>One career expert recently reported 425% page views, and the only thing she did different was start and participate in a few group discussions. </a:t>
            </a:r>
            <a:endParaRPr lang="en-US" sz="2400" b="1" i="1" dirty="0"/>
          </a:p>
        </p:txBody>
      </p:sp>
    </p:spTree>
    <p:extLst>
      <p:ext uri="{BB962C8B-B14F-4D97-AF65-F5344CB8AC3E}">
        <p14:creationId xmlns:p14="http://schemas.microsoft.com/office/powerpoint/2010/main" val="974518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777959" y="-4359941"/>
            <a:ext cx="1054099"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52700" y="153100"/>
            <a:ext cx="9461500" cy="1538883"/>
          </a:xfrm>
          <a:prstGeom prst="rect">
            <a:avLst/>
          </a:prstGeom>
          <a:noFill/>
        </p:spPr>
        <p:txBody>
          <a:bodyPr wrap="square" rtlCol="0">
            <a:spAutoFit/>
          </a:bodyPr>
          <a:lstStyle/>
          <a:p>
            <a:r>
              <a:rPr lang="en-US" sz="4800" dirty="0" smtClean="0">
                <a:solidFill>
                  <a:schemeClr val="bg1"/>
                </a:solidFill>
              </a:rPr>
              <a:t>Groups </a:t>
            </a:r>
          </a:p>
          <a:p>
            <a:endParaRPr lang="en-US" dirty="0" smtClean="0">
              <a:solidFill>
                <a:schemeClr val="bg1"/>
              </a:solidFill>
            </a:endParaRPr>
          </a:p>
          <a:p>
            <a:r>
              <a:rPr lang="en-US" sz="2800" b="1" dirty="0">
                <a:solidFill>
                  <a:schemeClr val="bg1"/>
                </a:solidFill>
              </a:rPr>
              <a:t>b</a:t>
            </a:r>
            <a:r>
              <a:rPr lang="en-US" sz="2800" b="1" dirty="0" smtClean="0">
                <a:solidFill>
                  <a:schemeClr val="bg1"/>
                </a:solidFill>
              </a:rPr>
              <a:t>e actively involved to be more visible</a:t>
            </a:r>
            <a:endParaRPr lang="en-US" sz="2800" b="1" dirty="0">
              <a:solidFill>
                <a:schemeClr val="bg1"/>
              </a:solidFill>
            </a:endParaRPr>
          </a:p>
        </p:txBody>
      </p:sp>
      <p:sp>
        <p:nvSpPr>
          <p:cNvPr id="3" name="TextBox 2"/>
          <p:cNvSpPr txBox="1"/>
          <p:nvPr/>
        </p:nvSpPr>
        <p:spPr>
          <a:xfrm>
            <a:off x="203200" y="2171304"/>
            <a:ext cx="11811000" cy="4508927"/>
          </a:xfrm>
          <a:prstGeom prst="rect">
            <a:avLst/>
          </a:prstGeom>
          <a:noFill/>
        </p:spPr>
        <p:txBody>
          <a:bodyPr wrap="square" rtlCol="0">
            <a:spAutoFit/>
          </a:bodyPr>
          <a:lstStyle/>
          <a:p>
            <a:pPr marL="342900" indent="-342900">
              <a:spcAft>
                <a:spcPts val="600"/>
              </a:spcAft>
              <a:buFont typeface="+mj-lt"/>
              <a:buAutoNum type="arabicPeriod"/>
            </a:pPr>
            <a:r>
              <a:rPr lang="en-US" sz="2800" b="1" dirty="0" smtClean="0"/>
              <a:t>Check out what’s happening in the group before becoming active</a:t>
            </a:r>
          </a:p>
          <a:p>
            <a:pPr marL="342900" indent="-342900">
              <a:spcAft>
                <a:spcPts val="600"/>
              </a:spcAft>
              <a:buFont typeface="+mj-lt"/>
              <a:buAutoNum type="arabicPeriod"/>
            </a:pPr>
            <a:r>
              <a:rPr lang="en-US" sz="2800" dirty="0" smtClean="0"/>
              <a:t>Like posts/discussions/comments (thank others for their comments)</a:t>
            </a:r>
          </a:p>
          <a:p>
            <a:pPr marL="342900" indent="-342900">
              <a:spcAft>
                <a:spcPts val="600"/>
              </a:spcAft>
              <a:buFont typeface="+mj-lt"/>
              <a:buAutoNum type="arabicPeriod"/>
            </a:pPr>
            <a:r>
              <a:rPr lang="en-US" sz="2800" dirty="0" smtClean="0"/>
              <a:t>Join a discussion</a:t>
            </a:r>
          </a:p>
          <a:p>
            <a:pPr marL="342900" indent="-342900">
              <a:spcAft>
                <a:spcPts val="600"/>
              </a:spcAft>
              <a:buFont typeface="+mj-lt"/>
              <a:buAutoNum type="arabicPeriod"/>
            </a:pPr>
            <a:r>
              <a:rPr lang="en-US" sz="2800" dirty="0" smtClean="0"/>
              <a:t>Start your own discussion:</a:t>
            </a:r>
          </a:p>
          <a:p>
            <a:pPr marL="971550" lvl="1" indent="-514350">
              <a:spcAft>
                <a:spcPts val="600"/>
              </a:spcAft>
              <a:buFont typeface="+mj-lt"/>
              <a:buAutoNum type="alphaLcParenR"/>
            </a:pPr>
            <a:r>
              <a:rPr lang="en-US" sz="2400" dirty="0" smtClean="0"/>
              <a:t>Ask a question</a:t>
            </a:r>
          </a:p>
          <a:p>
            <a:pPr marL="971550" lvl="1" indent="-514350">
              <a:spcAft>
                <a:spcPts val="600"/>
              </a:spcAft>
              <a:buFont typeface="+mj-lt"/>
              <a:buAutoNum type="alphaLcParenR"/>
            </a:pPr>
            <a:r>
              <a:rPr lang="en-US" sz="2400" dirty="0" smtClean="0"/>
              <a:t>Share your expertise</a:t>
            </a:r>
          </a:p>
          <a:p>
            <a:pPr marL="971550" lvl="1" indent="-514350">
              <a:spcAft>
                <a:spcPts val="600"/>
              </a:spcAft>
              <a:buFont typeface="+mj-lt"/>
              <a:buAutoNum type="alphaLcParenR"/>
            </a:pPr>
            <a:r>
              <a:rPr lang="en-US" sz="2400" dirty="0" smtClean="0"/>
              <a:t>Share relevant articles (that haven’t been shared before – see #1)</a:t>
            </a:r>
          </a:p>
          <a:p>
            <a:endParaRPr lang="en-US" sz="1000" dirty="0" smtClean="0"/>
          </a:p>
          <a:p>
            <a:endParaRPr lang="en-US" sz="1000" dirty="0" smtClean="0"/>
          </a:p>
          <a:p>
            <a:pPr algn="ctr"/>
            <a:r>
              <a:rPr lang="en-US" sz="2400" b="1" dirty="0" smtClean="0"/>
              <a:t>Don’t be afraid to use a bit of humor in your questions/answers/comments. </a:t>
            </a:r>
          </a:p>
          <a:p>
            <a:pPr algn="ctr"/>
            <a:r>
              <a:rPr lang="en-US" sz="2400" b="1" dirty="0" smtClean="0"/>
              <a:t>People hire people they like.</a:t>
            </a:r>
            <a:endParaRPr lang="en-US" sz="2400" dirty="0"/>
          </a:p>
        </p:txBody>
      </p:sp>
    </p:spTree>
    <p:extLst>
      <p:ext uri="{BB962C8B-B14F-4D97-AF65-F5344CB8AC3E}">
        <p14:creationId xmlns:p14="http://schemas.microsoft.com/office/powerpoint/2010/main" val="76991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234727" cy="53118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160341" y="-2223807"/>
            <a:ext cx="247238" cy="5925239"/>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536355" y="626072"/>
            <a:ext cx="6465699" cy="1323439"/>
          </a:xfrm>
          <a:prstGeom prst="rect">
            <a:avLst/>
          </a:prstGeom>
          <a:noFill/>
        </p:spPr>
        <p:txBody>
          <a:bodyPr wrap="square" rtlCol="0">
            <a:spAutoFit/>
          </a:bodyPr>
          <a:lstStyle/>
          <a:p>
            <a:r>
              <a:rPr lang="en-US" sz="4000" dirty="0" smtClean="0">
                <a:latin typeface="Arial" panose="020B0604020202020204" pitchFamily="34" charset="0"/>
                <a:cs typeface="Arial" panose="020B0604020202020204" pitchFamily="34" charset="0"/>
              </a:rPr>
              <a:t>                </a:t>
            </a:r>
            <a:r>
              <a:rPr lang="en-US" sz="4000" b="1" dirty="0" smtClean="0">
                <a:latin typeface="Arial" panose="020B0604020202020204" pitchFamily="34" charset="0"/>
                <a:cs typeface="Arial" panose="020B0604020202020204" pitchFamily="34" charset="0"/>
              </a:rPr>
              <a:t>LinkedIn can be Powerful Job Search Tool</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1893662" y="2273300"/>
            <a:ext cx="9980838" cy="3568700"/>
          </a:xfrm>
          <a:prstGeom prst="rect">
            <a:avLst/>
          </a:prstGeom>
          <a:noFill/>
        </p:spPr>
        <p:txBody>
          <a:bodyPr wrap="square" rtlCol="0">
            <a:spAutoFit/>
          </a:bodyPr>
          <a:lstStyle/>
          <a:p>
            <a:endParaRPr lang="en-US" dirty="0"/>
          </a:p>
        </p:txBody>
      </p:sp>
      <p:sp>
        <p:nvSpPr>
          <p:cNvPr id="6" name="TextBox 5"/>
          <p:cNvSpPr txBox="1"/>
          <p:nvPr/>
        </p:nvSpPr>
        <p:spPr>
          <a:xfrm>
            <a:off x="1692881" y="2159000"/>
            <a:ext cx="10309173" cy="3293209"/>
          </a:xfrm>
          <a:prstGeom prst="rect">
            <a:avLst/>
          </a:prstGeom>
          <a:noFill/>
        </p:spPr>
        <p:txBody>
          <a:bodyPr wrap="square" rtlCol="0">
            <a:spAutoFit/>
          </a:bodyPr>
          <a:lstStyle/>
          <a:p>
            <a:r>
              <a:rPr lang="en-US" sz="2200" b="1" dirty="0" smtClean="0"/>
              <a:t>There are new reports that up to 96% of recruiters are using LinkedIn to source their talent, and almost 100% use to initially screen applicants</a:t>
            </a:r>
          </a:p>
          <a:p>
            <a:endParaRPr lang="en-US" sz="2200" dirty="0"/>
          </a:p>
          <a:p>
            <a:r>
              <a:rPr lang="en-US" sz="2400" b="1" dirty="0" smtClean="0"/>
              <a:t>Your LinkedIn profile is…</a:t>
            </a:r>
          </a:p>
          <a:p>
            <a:pPr marL="342900" indent="-342900">
              <a:buFont typeface="Wingdings" panose="05000000000000000000" pitchFamily="2" charset="2"/>
              <a:buChar char="Ø"/>
            </a:pPr>
            <a:r>
              <a:rPr lang="en-US" sz="2400" b="1" dirty="0" smtClean="0"/>
              <a:t>Your first impression</a:t>
            </a:r>
          </a:p>
          <a:p>
            <a:pPr marL="342900" indent="-342900">
              <a:buFont typeface="Wingdings" panose="05000000000000000000" pitchFamily="2" charset="2"/>
              <a:buChar char="Ø"/>
            </a:pPr>
            <a:r>
              <a:rPr lang="en-US" sz="2400" b="1" dirty="0"/>
              <a:t>Y</a:t>
            </a:r>
            <a:r>
              <a:rPr lang="en-US" sz="2400" b="1" dirty="0" smtClean="0"/>
              <a:t>our virtual handshake</a:t>
            </a:r>
          </a:p>
          <a:p>
            <a:pPr marL="342900" indent="-342900">
              <a:buFont typeface="Wingdings" panose="05000000000000000000" pitchFamily="2" charset="2"/>
              <a:buChar char="Ø"/>
            </a:pPr>
            <a:r>
              <a:rPr lang="en-US" sz="2400" b="1" dirty="0"/>
              <a:t>Y</a:t>
            </a:r>
            <a:r>
              <a:rPr lang="en-US" sz="2400" b="1" dirty="0" smtClean="0"/>
              <a:t>our professional online presence</a:t>
            </a:r>
          </a:p>
          <a:p>
            <a:endParaRPr lang="en-US" dirty="0" smtClean="0"/>
          </a:p>
          <a:p>
            <a:r>
              <a:rPr lang="en-US" sz="2800" b="1" dirty="0"/>
              <a:t>F</a:t>
            </a:r>
            <a:r>
              <a:rPr lang="en-US" sz="2800" b="1" dirty="0" smtClean="0"/>
              <a:t>irst and foremost, ensure your profile is strong and effective! </a:t>
            </a:r>
            <a:endParaRPr lang="en-US" sz="2800" b="1" dirty="0"/>
          </a:p>
        </p:txBody>
      </p:sp>
    </p:spTree>
    <p:extLst>
      <p:ext uri="{BB962C8B-B14F-4D97-AF65-F5344CB8AC3E}">
        <p14:creationId xmlns:p14="http://schemas.microsoft.com/office/powerpoint/2010/main" val="758305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934" y="-36840"/>
            <a:ext cx="7886701" cy="692767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8539" y="639064"/>
            <a:ext cx="1319062" cy="131906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1118" y="4816789"/>
            <a:ext cx="1364129" cy="136412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3002" y="3114574"/>
            <a:ext cx="1334377" cy="1334377"/>
          </a:xfrm>
          <a:prstGeom prst="rect">
            <a:avLst/>
          </a:prstGeom>
        </p:spPr>
      </p:pic>
      <p:sp>
        <p:nvSpPr>
          <p:cNvPr id="14" name="Rectangle 13"/>
          <p:cNvSpPr/>
          <p:nvPr/>
        </p:nvSpPr>
        <p:spPr>
          <a:xfrm rot="5400000">
            <a:off x="8624174" y="-1994771"/>
            <a:ext cx="163350" cy="697230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5400000">
            <a:off x="8397455" y="-2384842"/>
            <a:ext cx="616791" cy="6972300"/>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5400000">
            <a:off x="8140700" y="-2921000"/>
            <a:ext cx="1130299" cy="6972300"/>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5334000" y="0"/>
            <a:ext cx="6578600" cy="1200329"/>
          </a:xfrm>
          <a:prstGeom prst="rect">
            <a:avLst/>
          </a:prstGeom>
          <a:noFill/>
        </p:spPr>
        <p:txBody>
          <a:bodyPr wrap="square" rtlCol="0">
            <a:spAutoFit/>
          </a:bodyPr>
          <a:lstStyle/>
          <a:p>
            <a:r>
              <a:rPr lang="en-US" sz="2400" b="1" dirty="0">
                <a:solidFill>
                  <a:schemeClr val="bg1"/>
                </a:solidFill>
              </a:rPr>
              <a:t>Next Lunch-n-Learn…</a:t>
            </a:r>
            <a:br>
              <a:rPr lang="en-US" sz="2400" b="1" dirty="0">
                <a:solidFill>
                  <a:schemeClr val="bg1"/>
                </a:solidFill>
              </a:rPr>
            </a:br>
            <a:r>
              <a:rPr lang="en-US" sz="2400" b="1" dirty="0" smtClean="0">
                <a:solidFill>
                  <a:schemeClr val="bg1"/>
                </a:solidFill>
              </a:rPr>
              <a:t>Looking for your internship, co-op or full-time position? We can help!</a:t>
            </a:r>
            <a:endParaRPr lang="en-US" sz="2400" b="1" dirty="0">
              <a:solidFill>
                <a:schemeClr val="bg1"/>
              </a:solidFill>
            </a:endParaRPr>
          </a:p>
        </p:txBody>
      </p:sp>
      <p:sp>
        <p:nvSpPr>
          <p:cNvPr id="3" name="TextBox 2"/>
          <p:cNvSpPr txBox="1"/>
          <p:nvPr/>
        </p:nvSpPr>
        <p:spPr>
          <a:xfrm>
            <a:off x="8270816" y="1708178"/>
            <a:ext cx="3921183" cy="3724096"/>
          </a:xfrm>
          <a:prstGeom prst="rect">
            <a:avLst/>
          </a:prstGeom>
          <a:noFill/>
        </p:spPr>
        <p:txBody>
          <a:bodyPr wrap="square" rtlCol="0">
            <a:spAutoFit/>
          </a:bodyPr>
          <a:lstStyle/>
          <a:p>
            <a:r>
              <a:rPr lang="en-US" sz="2400" b="1" dirty="0"/>
              <a:t>We invite you to visit Career Services for help </a:t>
            </a:r>
            <a:r>
              <a:rPr lang="en-US" sz="2400" b="1"/>
              <a:t>with </a:t>
            </a:r>
            <a:r>
              <a:rPr lang="en-US" sz="2400" b="1" smtClean="0"/>
              <a:t>LinkedIn or </a:t>
            </a:r>
            <a:r>
              <a:rPr lang="en-US" sz="2400" b="1" dirty="0" smtClean="0"/>
              <a:t>any of your job </a:t>
            </a:r>
            <a:r>
              <a:rPr lang="en-US" sz="2400" b="1" dirty="0"/>
              <a:t>search needs!</a:t>
            </a:r>
          </a:p>
          <a:p>
            <a:endParaRPr lang="en-US" sz="2000" dirty="0" smtClean="0"/>
          </a:p>
          <a:p>
            <a:r>
              <a:rPr lang="en-US" sz="2000" dirty="0" smtClean="0"/>
              <a:t>220 Administration Building</a:t>
            </a:r>
            <a:endParaRPr lang="en-US" sz="2000" dirty="0"/>
          </a:p>
          <a:p>
            <a:r>
              <a:rPr lang="en-US" sz="2000" dirty="0"/>
              <a:t>career@mtu.edu</a:t>
            </a:r>
          </a:p>
          <a:p>
            <a:r>
              <a:rPr lang="en-US" sz="2000" dirty="0"/>
              <a:t>906.487.2313</a:t>
            </a:r>
          </a:p>
          <a:p>
            <a:r>
              <a:rPr lang="en-US" sz="2000" dirty="0" smtClean="0">
                <a:hlinkClick r:id="rId6"/>
              </a:rPr>
              <a:t>www.mtu.edu/career</a:t>
            </a:r>
            <a:endParaRPr lang="en-US" sz="2000" dirty="0" smtClean="0"/>
          </a:p>
          <a:p>
            <a:endParaRPr lang="en-US" sz="2000" dirty="0" smtClean="0"/>
          </a:p>
          <a:p>
            <a:r>
              <a:rPr lang="en-US" sz="2000" dirty="0" smtClean="0"/>
              <a:t>Schedule your appointment on…</a:t>
            </a:r>
            <a:endParaRPr lang="en-US" dirty="0"/>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70816" y="5567397"/>
            <a:ext cx="3421016" cy="949056"/>
          </a:xfrm>
          <a:prstGeom prst="rect">
            <a:avLst/>
          </a:prstGeom>
        </p:spPr>
      </p:pic>
    </p:spTree>
    <p:extLst>
      <p:ext uri="{BB962C8B-B14F-4D97-AF65-F5344CB8AC3E}">
        <p14:creationId xmlns:p14="http://schemas.microsoft.com/office/powerpoint/2010/main" val="234459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1361246" cy="5311821"/>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321654" y="-2461044"/>
            <a:ext cx="638632" cy="6538297"/>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a:stretch>
            <a:fillRect/>
          </a:stretch>
        </p:blipFill>
        <p:spPr>
          <a:xfrm>
            <a:off x="7532087" y="274090"/>
            <a:ext cx="4014327" cy="1364297"/>
          </a:xfrm>
          <a:prstGeom prst="rect">
            <a:avLst/>
          </a:prstGeom>
        </p:spPr>
      </p:pic>
      <p:sp>
        <p:nvSpPr>
          <p:cNvPr id="3" name="TextBox 2"/>
          <p:cNvSpPr txBox="1"/>
          <p:nvPr/>
        </p:nvSpPr>
        <p:spPr>
          <a:xfrm>
            <a:off x="2819400" y="2057400"/>
            <a:ext cx="9283700" cy="3308598"/>
          </a:xfrm>
          <a:prstGeom prst="rect">
            <a:avLst/>
          </a:prstGeom>
          <a:noFill/>
        </p:spPr>
        <p:txBody>
          <a:bodyPr wrap="square" rtlCol="0">
            <a:spAutoFit/>
          </a:bodyPr>
          <a:lstStyle/>
          <a:p>
            <a:r>
              <a:rPr lang="en-US" sz="3500" b="1" dirty="0" smtClean="0"/>
              <a:t>Using LinkedIn to Help </a:t>
            </a:r>
            <a:r>
              <a:rPr lang="en-US" sz="3500" b="1" dirty="0"/>
              <a:t>Y</a:t>
            </a:r>
            <a:r>
              <a:rPr lang="en-US" sz="3500" b="1" dirty="0" smtClean="0"/>
              <a:t>ou With Your Job Search</a:t>
            </a:r>
          </a:p>
          <a:p>
            <a:endParaRPr lang="en-US" dirty="0"/>
          </a:p>
          <a:p>
            <a:r>
              <a:rPr lang="en-US" sz="3200" b="1" dirty="0" smtClean="0"/>
              <a:t>Priorities:</a:t>
            </a:r>
          </a:p>
          <a:p>
            <a:endParaRPr lang="en-US" sz="1000" dirty="0"/>
          </a:p>
          <a:p>
            <a:pPr marL="514350" indent="-514350">
              <a:buFont typeface="+mj-lt"/>
              <a:buAutoNum type="arabicPeriod"/>
            </a:pPr>
            <a:r>
              <a:rPr lang="en-US" sz="3200" dirty="0" smtClean="0"/>
              <a:t>Keywords to optimize your findability </a:t>
            </a:r>
          </a:p>
          <a:p>
            <a:pPr marL="514350" indent="-514350">
              <a:buFont typeface="+mj-lt"/>
              <a:buAutoNum type="arabicPeriod"/>
            </a:pPr>
            <a:r>
              <a:rPr lang="en-US" sz="3200" dirty="0" smtClean="0"/>
              <a:t>Personalized Connection Invitations</a:t>
            </a:r>
          </a:p>
          <a:p>
            <a:pPr marL="514350" indent="-514350">
              <a:buFont typeface="+mj-lt"/>
              <a:buAutoNum type="arabicPeriod"/>
            </a:pPr>
            <a:r>
              <a:rPr lang="en-US" sz="3200" dirty="0" smtClean="0"/>
              <a:t>“Active” vs. “On”</a:t>
            </a:r>
          </a:p>
          <a:p>
            <a:endParaRPr lang="en-US" dirty="0"/>
          </a:p>
        </p:txBody>
      </p:sp>
    </p:spTree>
    <p:extLst>
      <p:ext uri="{BB962C8B-B14F-4D97-AF65-F5344CB8AC3E}">
        <p14:creationId xmlns:p14="http://schemas.microsoft.com/office/powerpoint/2010/main" val="297386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631908" y="-4213889"/>
            <a:ext cx="1346202" cy="9773982"/>
          </a:xfrm>
          <a:prstGeom prst="rect">
            <a:avLst/>
          </a:prstGeom>
          <a:solidFill>
            <a:srgbClr val="971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514600" y="153100"/>
            <a:ext cx="9677400" cy="769441"/>
          </a:xfrm>
          <a:prstGeom prst="rect">
            <a:avLst/>
          </a:prstGeom>
          <a:noFill/>
        </p:spPr>
        <p:txBody>
          <a:bodyPr wrap="square" rtlCol="0">
            <a:spAutoFit/>
          </a:bodyPr>
          <a:lstStyle/>
          <a:p>
            <a:r>
              <a:rPr lang="en-US" sz="4400" b="1" dirty="0" smtClean="0">
                <a:solidFill>
                  <a:schemeClr val="bg1"/>
                </a:solidFill>
              </a:rPr>
              <a:t>Keywords  </a:t>
            </a:r>
            <a:endParaRPr lang="en-US" sz="4400" b="1" dirty="0">
              <a:solidFill>
                <a:schemeClr val="bg1"/>
              </a:solidFill>
            </a:endParaRPr>
          </a:p>
        </p:txBody>
      </p:sp>
      <p:sp>
        <p:nvSpPr>
          <p:cNvPr id="4" name="TextBox 3"/>
          <p:cNvSpPr txBox="1"/>
          <p:nvPr/>
        </p:nvSpPr>
        <p:spPr>
          <a:xfrm>
            <a:off x="297920" y="2134226"/>
            <a:ext cx="11728980" cy="4678204"/>
          </a:xfrm>
          <a:prstGeom prst="rect">
            <a:avLst/>
          </a:prstGeom>
          <a:noFill/>
        </p:spPr>
        <p:txBody>
          <a:bodyPr wrap="square" rtlCol="0">
            <a:spAutoFit/>
          </a:bodyPr>
          <a:lstStyle/>
          <a:p>
            <a:r>
              <a:rPr lang="en-US" sz="4000" b="1" dirty="0"/>
              <a:t>Using the right keywords in your profile is critical to your visibility on LinkedIn</a:t>
            </a:r>
            <a:r>
              <a:rPr lang="en-US" sz="4000" b="1" dirty="0" smtClean="0"/>
              <a:t>.</a:t>
            </a:r>
          </a:p>
          <a:p>
            <a:endParaRPr lang="en-US" sz="4000" b="1" dirty="0"/>
          </a:p>
          <a:p>
            <a:r>
              <a:rPr lang="en-US" sz="4000" b="1" dirty="0"/>
              <a:t>Keywords are the words and phrases found in job </a:t>
            </a:r>
            <a:r>
              <a:rPr lang="en-US" sz="4000" b="1" dirty="0" smtClean="0"/>
              <a:t>descriptions, and </a:t>
            </a:r>
            <a:r>
              <a:rPr lang="en-US" sz="4000" b="1" dirty="0"/>
              <a:t>they’re the words recruiters will </a:t>
            </a:r>
            <a:r>
              <a:rPr lang="en-US" sz="4000" b="1" dirty="0" smtClean="0"/>
              <a:t>take from their job descriptions and use in </a:t>
            </a:r>
            <a:r>
              <a:rPr lang="en-US" sz="4000" b="1" dirty="0"/>
              <a:t>their LinkedIn searches. </a:t>
            </a:r>
            <a:endParaRPr lang="en-US" dirty="0"/>
          </a:p>
          <a:p>
            <a:endParaRPr lang="en-US" dirty="0"/>
          </a:p>
        </p:txBody>
      </p:sp>
    </p:spTree>
    <p:extLst>
      <p:ext uri="{BB962C8B-B14F-4D97-AF65-F5344CB8AC3E}">
        <p14:creationId xmlns:p14="http://schemas.microsoft.com/office/powerpoint/2010/main" val="3451359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234727" cy="53118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160341" y="-2223807"/>
            <a:ext cx="247238" cy="5925239"/>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979761" y="770312"/>
            <a:ext cx="7924637" cy="646331"/>
          </a:xfrm>
          <a:prstGeom prst="rect">
            <a:avLst/>
          </a:prstGeom>
          <a:noFill/>
        </p:spPr>
        <p:txBody>
          <a:bodyPr wrap="square" rtlCol="0">
            <a:spAutoFit/>
          </a:bodyPr>
          <a:lstStyle/>
          <a:p>
            <a:r>
              <a:rPr lang="en-US" sz="3600" b="1" dirty="0" smtClean="0">
                <a:cs typeface="Arial" panose="020B0604020202020204" pitchFamily="34" charset="0"/>
              </a:rPr>
              <a:t>       How to Discover Your Best Keywords</a:t>
            </a:r>
            <a:endParaRPr lang="en-US" sz="3600" b="1" dirty="0">
              <a:cs typeface="Arial" panose="020B0604020202020204" pitchFamily="34" charset="0"/>
            </a:endParaRPr>
          </a:p>
        </p:txBody>
      </p:sp>
      <p:sp>
        <p:nvSpPr>
          <p:cNvPr id="2" name="TextBox 1"/>
          <p:cNvSpPr txBox="1"/>
          <p:nvPr/>
        </p:nvSpPr>
        <p:spPr>
          <a:xfrm>
            <a:off x="2313365" y="1756790"/>
            <a:ext cx="9299795" cy="2123658"/>
          </a:xfrm>
          <a:prstGeom prst="rect">
            <a:avLst/>
          </a:prstGeom>
          <a:noFill/>
        </p:spPr>
        <p:txBody>
          <a:bodyPr wrap="square" rtlCol="0">
            <a:spAutoFit/>
          </a:bodyPr>
          <a:lstStyle/>
          <a:p>
            <a:pPr marL="285750" indent="-285750">
              <a:buFont typeface="Arial" panose="020B0604020202020204" pitchFamily="34" charset="0"/>
              <a:buChar char="•"/>
            </a:pPr>
            <a:r>
              <a:rPr lang="en-US" sz="2400" dirty="0"/>
              <a:t>Job-Hunt sponsor </a:t>
            </a:r>
            <a:r>
              <a:rPr lang="en-US" sz="2400" u="sng" dirty="0">
                <a:hlinkClick r:id="rId4" tooltip="Indeed.com"/>
              </a:rPr>
              <a:t>Indeed.com</a:t>
            </a:r>
            <a:r>
              <a:rPr lang="en-US" sz="2400" dirty="0"/>
              <a:t> has the largest collection of job postings in the world. To help job seekers understand how employers are describing jobs, Indeed provides an excellent </a:t>
            </a:r>
            <a:r>
              <a:rPr lang="en-US" sz="2400" dirty="0" smtClean="0"/>
              <a:t>(and free</a:t>
            </a:r>
            <a:r>
              <a:rPr lang="en-US" sz="2400" dirty="0"/>
              <a:t>!) tool to analyze </a:t>
            </a:r>
            <a:r>
              <a:rPr lang="en-US" sz="2400" dirty="0" smtClean="0"/>
              <a:t>frequently used job description keywords, called: </a:t>
            </a:r>
            <a:r>
              <a:rPr lang="en-US" sz="2400" b="1" dirty="0" err="1" smtClean="0"/>
              <a:t>JobTrends</a:t>
            </a:r>
            <a:r>
              <a:rPr lang="en-US" sz="2400" dirty="0" smtClean="0"/>
              <a:t>.</a:t>
            </a:r>
          </a:p>
          <a:p>
            <a:r>
              <a:rPr lang="en-US" sz="3600" b="1" dirty="0" smtClean="0"/>
              <a:t>   </a:t>
            </a:r>
            <a:endParaRPr lang="en-US" sz="2400" dirty="0"/>
          </a:p>
        </p:txBody>
      </p:sp>
      <p:sp>
        <p:nvSpPr>
          <p:cNvPr id="4" name="TextBox 3"/>
          <p:cNvSpPr txBox="1"/>
          <p:nvPr/>
        </p:nvSpPr>
        <p:spPr>
          <a:xfrm>
            <a:off x="2003776" y="4089400"/>
            <a:ext cx="9769124" cy="923330"/>
          </a:xfrm>
          <a:prstGeom prst="rect">
            <a:avLst/>
          </a:prstGeom>
          <a:noFill/>
        </p:spPr>
        <p:txBody>
          <a:bodyPr wrap="square" rtlCol="0">
            <a:spAutoFit/>
          </a:bodyPr>
          <a:lstStyle/>
          <a:p>
            <a:pPr algn="ctr"/>
            <a:r>
              <a:rPr lang="en-US" sz="5400" b="1" dirty="0" smtClean="0"/>
              <a:t>Go </a:t>
            </a:r>
            <a:r>
              <a:rPr lang="en-US" sz="5400" b="1" dirty="0"/>
              <a:t>to the </a:t>
            </a:r>
            <a:r>
              <a:rPr lang="en-US" sz="5400" b="1" u="sng" dirty="0">
                <a:hlinkClick r:id="rId5" tooltip="Indeed.com/jobtrends"/>
              </a:rPr>
              <a:t>Indeed.com/</a:t>
            </a:r>
            <a:r>
              <a:rPr lang="en-US" sz="5400" b="1" u="sng" dirty="0" err="1">
                <a:hlinkClick r:id="rId5" tooltip="Indeed.com/jobtrends"/>
              </a:rPr>
              <a:t>jobtrends</a:t>
            </a:r>
            <a:endParaRPr lang="en-US" sz="5400" dirty="0"/>
          </a:p>
        </p:txBody>
      </p:sp>
    </p:spTree>
    <p:extLst>
      <p:ext uri="{BB962C8B-B14F-4D97-AF65-F5344CB8AC3E}">
        <p14:creationId xmlns:p14="http://schemas.microsoft.com/office/powerpoint/2010/main" val="1358834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1361246" cy="5311821"/>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321654" y="-2461044"/>
            <a:ext cx="638632" cy="6538297"/>
          </a:xfrm>
          <a:prstGeom prst="rect">
            <a:avLst/>
          </a:prstGeom>
          <a:solidFill>
            <a:srgbClr val="F36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142131" y="2583118"/>
            <a:ext cx="8173494" cy="1177191"/>
          </a:xfrm>
        </p:spPr>
      </p:pic>
      <p:sp>
        <p:nvSpPr>
          <p:cNvPr id="26" name="TextBox 25"/>
          <p:cNvSpPr txBox="1"/>
          <p:nvPr/>
        </p:nvSpPr>
        <p:spPr>
          <a:xfrm>
            <a:off x="2977106" y="2085006"/>
            <a:ext cx="9024948" cy="738664"/>
          </a:xfrm>
          <a:prstGeom prst="rect">
            <a:avLst/>
          </a:prstGeom>
          <a:noFill/>
        </p:spPr>
        <p:txBody>
          <a:bodyPr wrap="square" rtlCol="0">
            <a:spAutoFit/>
          </a:bodyPr>
          <a:lstStyle/>
          <a:p>
            <a:r>
              <a:rPr lang="en-US" sz="2400" b="1" dirty="0" smtClean="0"/>
              <a:t>Type </a:t>
            </a:r>
            <a:r>
              <a:rPr lang="en-US" sz="2400" b="1" dirty="0"/>
              <a:t>the terms you want to compare in the box at the top of the </a:t>
            </a:r>
            <a:r>
              <a:rPr lang="en-US" sz="2400" b="1" dirty="0" smtClean="0"/>
              <a:t>page</a:t>
            </a:r>
            <a:r>
              <a:rPr lang="en-US" dirty="0"/>
              <a:t/>
            </a:r>
            <a:br>
              <a:rPr lang="en-US" dirty="0"/>
            </a:br>
            <a:endParaRPr lang="en-US" dirty="0"/>
          </a:p>
        </p:txBody>
      </p:sp>
      <p:sp>
        <p:nvSpPr>
          <p:cNvPr id="27" name="TextBox 26"/>
          <p:cNvSpPr txBox="1"/>
          <p:nvPr/>
        </p:nvSpPr>
        <p:spPr>
          <a:xfrm>
            <a:off x="2979108" y="3688390"/>
            <a:ext cx="7937500" cy="2215991"/>
          </a:xfrm>
          <a:prstGeom prst="rect">
            <a:avLst/>
          </a:prstGeom>
          <a:noFill/>
        </p:spPr>
        <p:txBody>
          <a:bodyPr wrap="square" rtlCol="0">
            <a:spAutoFit/>
          </a:bodyPr>
          <a:lstStyle/>
          <a:p>
            <a:r>
              <a:rPr lang="en-US" sz="2400" dirty="0"/>
              <a:t>Replace the words "Data Scientist" (or whatever term is already in the search box) with your terms, separated by commas. If your term is a phrase, be sure to enclose the phrase in quotation </a:t>
            </a:r>
            <a:r>
              <a:rPr lang="en-US" sz="2400" dirty="0" smtClean="0"/>
              <a:t>marks</a:t>
            </a:r>
            <a:r>
              <a:rPr lang="en-US" sz="2400" dirty="0"/>
              <a:t>, "like this" to show Indeed that the words need to be side-by-side in the job descriptions.</a:t>
            </a:r>
          </a:p>
          <a:p>
            <a:endParaRPr lang="en-US" dirty="0"/>
          </a:p>
        </p:txBody>
      </p:sp>
      <p:sp>
        <p:nvSpPr>
          <p:cNvPr id="2" name="TextBox 1"/>
          <p:cNvSpPr txBox="1"/>
          <p:nvPr/>
        </p:nvSpPr>
        <p:spPr>
          <a:xfrm>
            <a:off x="5535769" y="342115"/>
            <a:ext cx="6466285" cy="1569660"/>
          </a:xfrm>
          <a:prstGeom prst="rect">
            <a:avLst/>
          </a:prstGeom>
          <a:noFill/>
        </p:spPr>
        <p:txBody>
          <a:bodyPr wrap="square" rtlCol="0">
            <a:spAutoFit/>
          </a:bodyPr>
          <a:lstStyle/>
          <a:p>
            <a:r>
              <a:rPr lang="en-US" sz="2000" dirty="0" smtClean="0"/>
              <a:t>                             </a:t>
            </a:r>
            <a:r>
              <a:rPr lang="en-US" sz="2400" b="1" dirty="0" smtClean="0"/>
              <a:t>A</a:t>
            </a:r>
            <a:r>
              <a:rPr lang="en-US" sz="2400" dirty="0" smtClean="0"/>
              <a:t>ssume you </a:t>
            </a:r>
            <a:r>
              <a:rPr lang="en-US" sz="2400" dirty="0"/>
              <a:t>hold a</a:t>
            </a:r>
            <a:r>
              <a:rPr lang="en-US" sz="2400" dirty="0" smtClean="0"/>
              <a:t> </a:t>
            </a:r>
            <a:r>
              <a:rPr lang="en-US" sz="2400" dirty="0"/>
              <a:t>Project </a:t>
            </a:r>
            <a:r>
              <a:rPr lang="en-US" sz="2400" dirty="0" smtClean="0"/>
              <a:t>    Management </a:t>
            </a:r>
            <a:r>
              <a:rPr lang="en-US" sz="2400" dirty="0"/>
              <a:t>Professional certification, and you're trying to determine the best keywords for </a:t>
            </a:r>
            <a:r>
              <a:rPr lang="en-US" sz="2400" dirty="0" smtClean="0"/>
              <a:t>your </a:t>
            </a:r>
            <a:r>
              <a:rPr lang="en-US" sz="2400" dirty="0"/>
              <a:t>LinkedIn profile. Let </a:t>
            </a:r>
            <a:r>
              <a:rPr lang="en-US" sz="2400" b="1" dirty="0" err="1"/>
              <a:t>Indeed's</a:t>
            </a:r>
            <a:r>
              <a:rPr lang="en-US" sz="2400" b="1" dirty="0"/>
              <a:t> </a:t>
            </a:r>
            <a:r>
              <a:rPr lang="en-US" sz="2400" b="1" dirty="0" err="1"/>
              <a:t>JobTrends</a:t>
            </a:r>
            <a:r>
              <a:rPr lang="en-US" sz="2400" dirty="0"/>
              <a:t> help </a:t>
            </a:r>
            <a:r>
              <a:rPr lang="en-US" sz="2400" dirty="0" smtClean="0"/>
              <a:t>you. </a:t>
            </a:r>
            <a:endParaRPr lang="en-US" sz="2000" dirty="0"/>
          </a:p>
        </p:txBody>
      </p:sp>
    </p:spTree>
    <p:extLst>
      <p:ext uri="{BB962C8B-B14F-4D97-AF65-F5344CB8AC3E}">
        <p14:creationId xmlns:p14="http://schemas.microsoft.com/office/powerpoint/2010/main" val="1562900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0" y="153100"/>
            <a:ext cx="1853822" cy="1631363"/>
          </a:xfrm>
          <a:prstGeom prst="rect">
            <a:avLst/>
          </a:prstGeom>
          <a:ln>
            <a:noFill/>
          </a:ln>
        </p:spPr>
      </p:pic>
      <p:sp>
        <p:nvSpPr>
          <p:cNvPr id="10" name="Rectangle 9"/>
          <p:cNvSpPr/>
          <p:nvPr/>
        </p:nvSpPr>
        <p:spPr>
          <a:xfrm rot="5400000">
            <a:off x="7178703" y="-3064719"/>
            <a:ext cx="252612" cy="9773983"/>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5400000">
            <a:off x="6828083" y="-3617152"/>
            <a:ext cx="953854" cy="9773982"/>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6777959" y="-4359941"/>
            <a:ext cx="1054099" cy="9773982"/>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779863" y="2366302"/>
            <a:ext cx="10612037" cy="1477328"/>
          </a:xfrm>
          <a:prstGeom prst="rect">
            <a:avLst/>
          </a:prstGeom>
          <a:noFill/>
        </p:spPr>
        <p:txBody>
          <a:bodyPr wrap="square" rtlCol="0">
            <a:spAutoFit/>
          </a:bodyPr>
          <a:lstStyle/>
          <a:p>
            <a:r>
              <a:rPr lang="en-US" sz="3600" dirty="0"/>
              <a:t>In our example below, your search would look like this: "PMP certified" , "certified PMP" , " PMP certification" </a:t>
            </a:r>
            <a:r>
              <a:rPr lang="en-US" dirty="0"/>
              <a:t/>
            </a:r>
            <a:br>
              <a:rPr lang="en-US" dirty="0"/>
            </a:b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222" y="3433591"/>
            <a:ext cx="11897317" cy="1722241"/>
          </a:xfrm>
          <a:prstGeom prst="rect">
            <a:avLst/>
          </a:prstGeom>
        </p:spPr>
      </p:pic>
      <p:sp>
        <p:nvSpPr>
          <p:cNvPr id="2" name="TextBox 1"/>
          <p:cNvSpPr txBox="1"/>
          <p:nvPr/>
        </p:nvSpPr>
        <p:spPr>
          <a:xfrm>
            <a:off x="2806700" y="153100"/>
            <a:ext cx="8585200" cy="923330"/>
          </a:xfrm>
          <a:prstGeom prst="rect">
            <a:avLst/>
          </a:prstGeom>
          <a:noFill/>
        </p:spPr>
        <p:txBody>
          <a:bodyPr wrap="square" rtlCol="0">
            <a:spAutoFit/>
          </a:bodyPr>
          <a:lstStyle/>
          <a:p>
            <a:r>
              <a:rPr lang="en-US" sz="5400" b="1" dirty="0" smtClean="0">
                <a:solidFill>
                  <a:schemeClr val="bg1"/>
                </a:solidFill>
              </a:rPr>
              <a:t>Keywords</a:t>
            </a:r>
            <a:endParaRPr lang="en-US" sz="5400" b="1" dirty="0">
              <a:solidFill>
                <a:schemeClr val="bg1"/>
              </a:solidFill>
            </a:endParaRPr>
          </a:p>
        </p:txBody>
      </p:sp>
      <p:sp>
        <p:nvSpPr>
          <p:cNvPr id="4" name="TextBox 3"/>
          <p:cNvSpPr txBox="1"/>
          <p:nvPr/>
        </p:nvSpPr>
        <p:spPr>
          <a:xfrm>
            <a:off x="297919" y="5384800"/>
            <a:ext cx="11736619" cy="1200329"/>
          </a:xfrm>
          <a:prstGeom prst="rect">
            <a:avLst/>
          </a:prstGeom>
          <a:noFill/>
        </p:spPr>
        <p:txBody>
          <a:bodyPr wrap="square" rtlCol="0">
            <a:spAutoFit/>
          </a:bodyPr>
          <a:lstStyle/>
          <a:p>
            <a:pPr algn="ctr"/>
            <a:r>
              <a:rPr lang="en-US" sz="3600" dirty="0">
                <a:latin typeface="Calibri "/>
              </a:rPr>
              <a:t>Click on </a:t>
            </a:r>
            <a:r>
              <a:rPr lang="en-US" sz="3600" b="1" i="1" dirty="0">
                <a:latin typeface="Calibri "/>
              </a:rPr>
              <a:t>"Find Trends" </a:t>
            </a:r>
            <a:r>
              <a:rPr lang="en-US" sz="3600" dirty="0">
                <a:latin typeface="Calibri "/>
              </a:rPr>
              <a:t>after you have typed your keywords into the search </a:t>
            </a:r>
            <a:r>
              <a:rPr lang="en-US" sz="3600" dirty="0" smtClean="0">
                <a:latin typeface="Calibri "/>
              </a:rPr>
              <a:t>box</a:t>
            </a:r>
            <a:endParaRPr lang="en-US" sz="3600" dirty="0"/>
          </a:p>
        </p:txBody>
      </p:sp>
    </p:spTree>
    <p:extLst>
      <p:ext uri="{BB962C8B-B14F-4D97-AF65-F5344CB8AC3E}">
        <p14:creationId xmlns:p14="http://schemas.microsoft.com/office/powerpoint/2010/main" val="2547381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234727" cy="5311821"/>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160341" y="-2223807"/>
            <a:ext cx="247238" cy="5925239"/>
          </a:xfrm>
          <a:prstGeom prst="rect">
            <a:avLst/>
          </a:prstGeom>
          <a:solidFill>
            <a:srgbClr val="00AA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893662" y="626072"/>
            <a:ext cx="10298337" cy="707886"/>
          </a:xfrm>
          <a:prstGeom prst="rect">
            <a:avLst/>
          </a:prstGeom>
          <a:noFill/>
        </p:spPr>
        <p:txBody>
          <a:bodyPr wrap="square" rtlCol="0">
            <a:spAutoFit/>
          </a:bodyPr>
          <a:lstStyle/>
          <a:p>
            <a:r>
              <a:rPr lang="en-US" sz="4000" dirty="0" smtClean="0">
                <a:latin typeface="Arial" panose="020B0604020202020204" pitchFamily="34" charset="0"/>
                <a:cs typeface="Arial" panose="020B0604020202020204" pitchFamily="34" charset="0"/>
              </a:rPr>
              <a:t>                </a:t>
            </a:r>
            <a:endParaRPr lang="en-US" sz="4000"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a:xfrm>
            <a:off x="1806173" y="1822606"/>
            <a:ext cx="9692948" cy="4351338"/>
          </a:xfrm>
        </p:spPr>
        <p:txBody>
          <a:bodyPr/>
          <a:lstStyle/>
          <a:p>
            <a:pPr>
              <a:buFont typeface="Wingdings" panose="05000000000000000000" pitchFamily="2" charset="2"/>
              <a:buChar char="§"/>
            </a:pPr>
            <a:r>
              <a:rPr lang="en-US" sz="2400" dirty="0" smtClean="0"/>
              <a:t>In a few moments, Indeed </a:t>
            </a:r>
            <a:r>
              <a:rPr lang="en-US" sz="2400" dirty="0"/>
              <a:t>generates a graph </a:t>
            </a:r>
            <a:r>
              <a:rPr lang="en-US" sz="2400" dirty="0" smtClean="0"/>
              <a:t>showing </a:t>
            </a:r>
            <a:r>
              <a:rPr lang="en-US" sz="2400" dirty="0"/>
              <a:t>you how often those terms have been used in job </a:t>
            </a:r>
            <a:r>
              <a:rPr lang="en-US" sz="2400" dirty="0" smtClean="0"/>
              <a:t>postings in the past several years. The historical </a:t>
            </a:r>
            <a:r>
              <a:rPr lang="en-US" sz="2400" dirty="0"/>
              <a:t>information allows you to see how the terms are </a:t>
            </a:r>
            <a:r>
              <a:rPr lang="en-US" sz="2400" dirty="0" smtClean="0"/>
              <a:t>trending, as </a:t>
            </a:r>
            <a:r>
              <a:rPr lang="en-US" sz="2400" dirty="0"/>
              <a:t>well as how popular they are in the last few </a:t>
            </a:r>
            <a:r>
              <a:rPr lang="en-US" sz="2400" dirty="0" smtClean="0"/>
              <a:t>months.</a:t>
            </a:r>
          </a:p>
          <a:p>
            <a:pPr marL="0" indent="0">
              <a:lnSpc>
                <a:spcPct val="100000"/>
              </a:lnSpc>
              <a:spcBef>
                <a:spcPts val="0"/>
              </a:spcBef>
              <a:buNone/>
            </a:pPr>
            <a:endParaRPr lang="en-US" sz="2400" dirty="0" smtClean="0"/>
          </a:p>
          <a:p>
            <a:pPr marL="0" indent="0">
              <a:lnSpc>
                <a:spcPct val="100000"/>
              </a:lnSpc>
              <a:spcBef>
                <a:spcPts val="0"/>
              </a:spcBef>
              <a:buNone/>
            </a:pPr>
            <a:endParaRPr lang="en-US" sz="2400" dirty="0"/>
          </a:p>
          <a:p>
            <a:pPr>
              <a:lnSpc>
                <a:spcPct val="100000"/>
              </a:lnSpc>
              <a:spcBef>
                <a:spcPts val="0"/>
              </a:spcBef>
              <a:buFont typeface="Wingdings" panose="05000000000000000000" pitchFamily="2" charset="2"/>
              <a:buChar char="§"/>
            </a:pPr>
            <a:r>
              <a:rPr lang="en-US" sz="2400" dirty="0" smtClean="0"/>
              <a:t>For </a:t>
            </a:r>
            <a:r>
              <a:rPr lang="en-US" sz="2400" dirty="0"/>
              <a:t>each </a:t>
            </a:r>
            <a:r>
              <a:rPr lang="en-US" sz="2400" dirty="0" smtClean="0"/>
              <a:t>search term, </a:t>
            </a:r>
            <a:r>
              <a:rPr lang="en-US" sz="2400" dirty="0"/>
              <a:t>Indeed </a:t>
            </a:r>
            <a:r>
              <a:rPr lang="en-US" sz="2400" dirty="0" smtClean="0"/>
              <a:t>assigns a</a:t>
            </a:r>
          </a:p>
          <a:p>
            <a:pPr marL="0" indent="0">
              <a:lnSpc>
                <a:spcPct val="100000"/>
              </a:lnSpc>
              <a:spcBef>
                <a:spcPts val="0"/>
              </a:spcBef>
              <a:buNone/>
            </a:pPr>
            <a:r>
              <a:rPr lang="en-US" sz="2400" dirty="0" smtClean="0"/>
              <a:t>   unique line color in the results graph to</a:t>
            </a:r>
          </a:p>
          <a:p>
            <a:pPr marL="0" indent="0">
              <a:lnSpc>
                <a:spcPct val="100000"/>
              </a:lnSpc>
              <a:spcBef>
                <a:spcPts val="0"/>
              </a:spcBef>
              <a:buNone/>
            </a:pPr>
            <a:r>
              <a:rPr lang="en-US" sz="2400" dirty="0" smtClean="0"/>
              <a:t>   indicate which versions of your keywords</a:t>
            </a:r>
          </a:p>
          <a:p>
            <a:pPr marL="0" indent="0">
              <a:lnSpc>
                <a:spcPct val="100000"/>
              </a:lnSpc>
              <a:spcBef>
                <a:spcPts val="0"/>
              </a:spcBef>
              <a:buNone/>
            </a:pPr>
            <a:r>
              <a:rPr lang="en-US" sz="2400" dirty="0" smtClean="0"/>
              <a:t>   are most often used in job descriptions.</a:t>
            </a:r>
          </a:p>
          <a:p>
            <a:pPr marL="0" indent="0">
              <a:lnSpc>
                <a:spcPct val="100000"/>
              </a:lnSpc>
              <a:spcBef>
                <a:spcPts val="0"/>
              </a:spcBef>
              <a:buNone/>
            </a:pPr>
            <a:r>
              <a:rPr lang="en-US" dirty="0" smtClean="0"/>
              <a:t> </a:t>
            </a:r>
          </a:p>
          <a:p>
            <a:pPr marL="0" indent="0">
              <a:buNone/>
            </a:pPr>
            <a:endParaRPr lang="en-US" dirty="0"/>
          </a:p>
        </p:txBody>
      </p:sp>
      <p:sp>
        <p:nvSpPr>
          <p:cNvPr id="5" name="Title 4"/>
          <p:cNvSpPr>
            <a:spLocks noGrp="1"/>
          </p:cNvSpPr>
          <p:nvPr>
            <p:ph type="title"/>
          </p:nvPr>
        </p:nvSpPr>
        <p:spPr>
          <a:xfrm>
            <a:off x="5737136" y="365125"/>
            <a:ext cx="5616664" cy="1040493"/>
          </a:xfrm>
        </p:spPr>
        <p:txBody>
          <a:bodyPr>
            <a:normAutofit/>
          </a:bodyPr>
          <a:lstStyle/>
          <a:p>
            <a:r>
              <a:rPr lang="en-US" sz="5400" b="1" dirty="0" smtClean="0"/>
              <a:t>Keywords</a:t>
            </a:r>
            <a:endParaRPr lang="en-US" sz="5400" b="1" dirty="0"/>
          </a:p>
        </p:txBody>
      </p:sp>
      <p:pic>
        <p:nvPicPr>
          <p:cNvPr id="19"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0664" y="3116577"/>
            <a:ext cx="4639785" cy="2779080"/>
          </a:xfrm>
          <a:prstGeom prst="rect">
            <a:avLst/>
          </a:prstGeom>
        </p:spPr>
      </p:pic>
    </p:spTree>
    <p:extLst>
      <p:ext uri="{BB962C8B-B14F-4D97-AF65-F5344CB8AC3E}">
        <p14:creationId xmlns:p14="http://schemas.microsoft.com/office/powerpoint/2010/main" val="1424138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58154" y="1"/>
            <a:ext cx="234727" cy="5311821"/>
          </a:xfrm>
          <a:prstGeom prst="rect">
            <a:avLst/>
          </a:prstGeom>
          <a:solidFill>
            <a:srgbClr val="971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4105714">
            <a:off x="3145630" y="-2029838"/>
            <a:ext cx="591990"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51859" y="1"/>
            <a:ext cx="613502" cy="5311821"/>
          </a:xfrm>
          <a:prstGeom prst="rect">
            <a:avLst/>
          </a:prstGeom>
          <a:solidFill>
            <a:srgbClr val="A2B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4105714">
            <a:off x="1904133" y="-2975608"/>
            <a:ext cx="1699736"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7" y="1"/>
            <a:ext cx="919062" cy="5311821"/>
          </a:xfrm>
          <a:prstGeom prst="rect">
            <a:avLst/>
          </a:prstGeom>
          <a:solidFill>
            <a:srgbClr val="003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86" y="5361926"/>
            <a:ext cx="1662485" cy="1462987"/>
          </a:xfrm>
          <a:prstGeom prst="rect">
            <a:avLst/>
          </a:prstGeom>
        </p:spPr>
      </p:pic>
      <p:sp>
        <p:nvSpPr>
          <p:cNvPr id="21" name="Rectangle 20"/>
          <p:cNvSpPr/>
          <p:nvPr/>
        </p:nvSpPr>
        <p:spPr>
          <a:xfrm rot="4105714">
            <a:off x="4160341" y="-2223807"/>
            <a:ext cx="247238" cy="5925239"/>
          </a:xfrm>
          <a:prstGeom prst="rect">
            <a:avLst/>
          </a:prstGeom>
          <a:solidFill>
            <a:srgbClr val="971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51859" y="6139981"/>
            <a:ext cx="12191999" cy="453970"/>
          </a:xfrm>
          <a:prstGeom prst="rect">
            <a:avLst/>
          </a:prstGeom>
          <a:noFill/>
        </p:spPr>
        <p:txBody>
          <a:bodyPr wrap="square" rtlCol="0">
            <a:spAutoFit/>
          </a:bodyPr>
          <a:lstStyle/>
          <a:p>
            <a:pPr algn="ctr"/>
            <a:r>
              <a:rPr lang="en-US" sz="2350" i="1" dirty="0" smtClean="0"/>
              <a:t>Career Services  |  487-2313  |  </a:t>
            </a:r>
            <a:r>
              <a:rPr lang="en-US" sz="2350" i="1" dirty="0" smtClean="0">
                <a:solidFill>
                  <a:srgbClr val="728E3A"/>
                </a:solidFill>
                <a:hlinkClick r:id="rId3"/>
              </a:rPr>
              <a:t>www.mtu.edu/career</a:t>
            </a:r>
            <a:endParaRPr lang="en-US" sz="2350" i="1" dirty="0"/>
          </a:p>
        </p:txBody>
      </p:sp>
      <p:sp>
        <p:nvSpPr>
          <p:cNvPr id="24" name="Rectangle 23"/>
          <p:cNvSpPr/>
          <p:nvPr/>
        </p:nvSpPr>
        <p:spPr>
          <a:xfrm>
            <a:off x="1893662" y="6106017"/>
            <a:ext cx="10108392" cy="679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377569" y="56817"/>
            <a:ext cx="3683188" cy="1094601"/>
          </a:xfrm>
        </p:spPr>
        <p:txBody>
          <a:bodyPr>
            <a:noAutofit/>
          </a:bodyPr>
          <a:lstStyle/>
          <a:p>
            <a:r>
              <a:rPr lang="en-US" sz="5400" b="1" dirty="0" smtClean="0">
                <a:latin typeface="+mn-lt"/>
              </a:rPr>
              <a:t>Keywords</a:t>
            </a:r>
            <a:endParaRPr lang="en-US" sz="5400" b="1" dirty="0">
              <a:latin typeface="+mn-lt"/>
            </a:endParaRPr>
          </a:p>
        </p:txBody>
      </p:sp>
      <p:sp>
        <p:nvSpPr>
          <p:cNvPr id="10" name="Content Placeholder 9"/>
          <p:cNvSpPr>
            <a:spLocks noGrp="1"/>
          </p:cNvSpPr>
          <p:nvPr>
            <p:ph sz="half" idx="2"/>
          </p:nvPr>
        </p:nvSpPr>
        <p:spPr>
          <a:xfrm>
            <a:off x="6882572" y="1080472"/>
            <a:ext cx="5119481" cy="5008563"/>
          </a:xfrm>
        </p:spPr>
        <p:txBody>
          <a:bodyPr>
            <a:normAutofit fontScale="92500"/>
          </a:bodyPr>
          <a:lstStyle/>
          <a:p>
            <a:r>
              <a:rPr lang="en-US" sz="2400" dirty="0" smtClean="0"/>
              <a:t>In this example, the term "PMP certification" (the green line at the top) is used most often, although use seems to have peaked in 2012.</a:t>
            </a:r>
          </a:p>
          <a:p>
            <a:r>
              <a:rPr lang="en-US" sz="2400" dirty="0" smtClean="0"/>
              <a:t>Still</a:t>
            </a:r>
            <a:r>
              <a:rPr lang="en-US" sz="2400" dirty="0"/>
              <a:t>, if you hold that certification and are interested in jobs where it would be relevant or required, including it in your LinkedIn profile is smart.</a:t>
            </a:r>
          </a:p>
          <a:p>
            <a:r>
              <a:rPr lang="en-US" sz="2400" dirty="0"/>
              <a:t>Next, most often used is "PMP certified" (the orange line). And "certified PMP" (the blue line) is used much less often than "PMP certification." </a:t>
            </a:r>
            <a:r>
              <a:rPr lang="en-US" sz="2400" dirty="0" smtClean="0"/>
              <a:t>Consider including </a:t>
            </a:r>
            <a:r>
              <a:rPr lang="en-US" sz="2400" dirty="0"/>
              <a:t>the two top terms </a:t>
            </a:r>
            <a:r>
              <a:rPr lang="en-US" sz="2400" dirty="0" smtClean="0"/>
              <a:t>your LinkedIn profile, skipping the lowest </a:t>
            </a:r>
            <a:r>
              <a:rPr lang="en-US" sz="2400" dirty="0"/>
              <a:t>one unless </a:t>
            </a:r>
            <a:r>
              <a:rPr lang="en-US" sz="2400" dirty="0" smtClean="0"/>
              <a:t>there’s room to include.</a:t>
            </a:r>
            <a:endParaRPr lang="en-US" sz="2400" dirty="0"/>
          </a:p>
          <a:p>
            <a:pPr marL="0" indent="0">
              <a:buNone/>
            </a:pPr>
            <a:endParaRPr lang="en-US" sz="2000" dirty="0" smtClean="0"/>
          </a:p>
          <a:p>
            <a:pPr marL="0" indent="0">
              <a:buNone/>
            </a:pPr>
            <a:endParaRPr lang="en-US" dirty="0"/>
          </a:p>
        </p:txBody>
      </p:sp>
      <p:pic>
        <p:nvPicPr>
          <p:cNvPr id="19" name="Content Placeholder 3"/>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692881" y="2246147"/>
            <a:ext cx="5181600" cy="3103609"/>
          </a:xfrm>
          <a:prstGeom prst="rect">
            <a:avLst/>
          </a:prstGeom>
        </p:spPr>
      </p:pic>
    </p:spTree>
    <p:extLst>
      <p:ext uri="{BB962C8B-B14F-4D97-AF65-F5344CB8AC3E}">
        <p14:creationId xmlns:p14="http://schemas.microsoft.com/office/powerpoint/2010/main" val="4275537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2038</TotalTime>
  <Words>1310</Words>
  <Application>Microsoft Office PowerPoint</Application>
  <PresentationFormat>Widescreen</PresentationFormat>
  <Paragraphs>163</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vt:lpstr>
      <vt:lpstr>Calibri Light</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Keywords</vt:lpstr>
      <vt:lpstr>Keywords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Michigan Technological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M Humphries</dc:creator>
  <cp:lastModifiedBy>Julie A. Way</cp:lastModifiedBy>
  <cp:revision>60</cp:revision>
  <dcterms:created xsi:type="dcterms:W3CDTF">2015-06-16T13:45:09Z</dcterms:created>
  <dcterms:modified xsi:type="dcterms:W3CDTF">2016-05-31T16:39:29Z</dcterms:modified>
</cp:coreProperties>
</file>