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6858000" cx="9144000"/>
  <p:notesSz cx="6973875" cy="9236075"/>
  <p:embeddedFontLst>
    <p:embeddedFont>
      <p:font typeface="Roboto"/>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60" roundtripDataSignature="AMtx7mjLFraOnXdFWvXHtKTDXFe2TuBS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bold.fntdata"/><Relationship Id="rId12" Type="http://schemas.openxmlformats.org/officeDocument/2006/relationships/slide" Target="slides/slide7.xml"/><Relationship Id="rId56" Type="http://schemas.openxmlformats.org/officeDocument/2006/relationships/font" Target="fonts/Roboto-regular.fntdata"/><Relationship Id="rId15" Type="http://schemas.openxmlformats.org/officeDocument/2006/relationships/slide" Target="slides/slide10.xml"/><Relationship Id="rId59" Type="http://schemas.openxmlformats.org/officeDocument/2006/relationships/font" Target="fonts/Roboto-boldItalic.fntdata"/><Relationship Id="rId14" Type="http://schemas.openxmlformats.org/officeDocument/2006/relationships/slide" Target="slides/slide9.xml"/><Relationship Id="rId58"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2018" cy="461804"/>
          </a:xfrm>
          <a:prstGeom prst="rect">
            <a:avLst/>
          </a:prstGeom>
          <a:noFill/>
          <a:ln>
            <a:noFill/>
          </a:ln>
        </p:spPr>
        <p:txBody>
          <a:bodyPr anchorCtr="0" anchor="t" bIns="46300" lIns="92600" spcFirstLastPara="1" rIns="92600" wrap="square" tIns="463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0256" y="0"/>
            <a:ext cx="3022018" cy="461804"/>
          </a:xfrm>
          <a:prstGeom prst="rect">
            <a:avLst/>
          </a:prstGeom>
          <a:noFill/>
          <a:ln>
            <a:noFill/>
          </a:ln>
        </p:spPr>
        <p:txBody>
          <a:bodyPr anchorCtr="0" anchor="t" bIns="46300" lIns="92600" spcFirstLastPara="1" rIns="92600" wrap="square" tIns="463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792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7389" y="4387136"/>
            <a:ext cx="5579110" cy="4156234"/>
          </a:xfrm>
          <a:prstGeom prst="rect">
            <a:avLst/>
          </a:prstGeom>
          <a:noFill/>
          <a:ln>
            <a:noFill/>
          </a:ln>
        </p:spPr>
        <p:txBody>
          <a:bodyPr anchorCtr="0" anchor="t" bIns="46300" lIns="92600" spcFirstLastPara="1" rIns="92600" wrap="square" tIns="463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772669"/>
            <a:ext cx="3022018" cy="461804"/>
          </a:xfrm>
          <a:prstGeom prst="rect">
            <a:avLst/>
          </a:prstGeom>
          <a:noFill/>
          <a:ln>
            <a:noFill/>
          </a:ln>
        </p:spPr>
        <p:txBody>
          <a:bodyPr anchorCtr="0" anchor="b" bIns="46300" lIns="92600" spcFirstLastPara="1" rIns="92600" wrap="square" tIns="463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0256" y="8772669"/>
            <a:ext cx="3022018" cy="461804"/>
          </a:xfrm>
          <a:prstGeom prst="rect">
            <a:avLst/>
          </a:prstGeom>
          <a:noFill/>
          <a:ln>
            <a:noFill/>
          </a:ln>
        </p:spPr>
        <p:txBody>
          <a:bodyPr anchorCtr="0" anchor="b" bIns="46300" lIns="92600" spcFirstLastPara="1" rIns="92600" wrap="square" tIns="463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nof.org/wp-content/uploads/2015/06/Supervisor-Roles-and-Responsibilities-Packet.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nkedin.com/learning/search?contentBy=urn%3Ali%3Aorganization%3A1337&amp;keywords=setting%20expectations&amp;u=57694217"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mployment.mtu.edu/en-us/listi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fUWTwMiPa1tV2dg_sDfnJVjitT3RPYoh/view?usp=sharing" TargetMode="External"/><Relationship Id="rId3" Type="http://schemas.openxmlformats.org/officeDocument/2006/relationships/hyperlink" Target="https://drive.google.com/file/d/1Yx_YjeLZq9qYlCXV08Mc21Ignu2NL4Jt/view?usp=sharing" TargetMode="External"/><Relationship Id="rId4" Type="http://schemas.openxmlformats.org/officeDocument/2006/relationships/hyperlink" Target="https://drive.google.com/file/d/1HLSDC95AHMV5CxzkuPtVUwATrMgMQt2-/view?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WzI2nzxIbsWkNjb5ywiScJj8pN5X2IPL9X64HU6t4_E/edit" TargetMode="External"/><Relationship Id="rId3" Type="http://schemas.openxmlformats.org/officeDocument/2006/relationships/hyperlink" Target="https://docs.google.com/document/d/1qMwuIOHLbIqSkt3lQSWA8-uTEce5fNukVBUUvn0WaZQ/edit"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tu.edu/hr/current/performance/"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13jP12DtH3lhmlgsG5Nli3g3WkGR_8VdXm8yRCoITTks/edit?ts=6165e5bd"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fpGXhJxRTce0ZDtNsK5op7DA-oYokzl0/edit#heading=h.gjdgxs" TargetMode="External"/><Relationship Id="rId3" Type="http://schemas.openxmlformats.org/officeDocument/2006/relationships/hyperlink" Target="https://drive.google.com/drive/folders/1XLZ5LuU0ksyLyCIGBr-gvj-Cyb4Qv_3H"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97389" y="4387136"/>
            <a:ext cx="5579110" cy="4156234"/>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7792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a06f7c609_0_8: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ea06f7c609_0_8: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rPr lang="en-US" sz="1100" u="sng">
                <a:solidFill>
                  <a:schemeClr val="hlink"/>
                </a:solidFill>
                <a:latin typeface="Calibri"/>
                <a:ea typeface="Calibri"/>
                <a:cs typeface="Calibri"/>
                <a:sym typeface="Calibri"/>
                <a:hlinkClick r:id="rId2"/>
              </a:rPr>
              <a:t>http://www.gnof.org/wp-content/uploads/2015/06/Supervisor-Roles-and-Responsibilities-Packet.pdf</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Goal is Clarity and Agreement</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Do you agree with this role statement?</a:t>
            </a:r>
            <a:endParaRPr sz="1100">
              <a:latin typeface="Calibri"/>
              <a:ea typeface="Calibri"/>
              <a:cs typeface="Calibri"/>
              <a:sym typeface="Calibri"/>
            </a:endParaRPr>
          </a:p>
        </p:txBody>
      </p:sp>
      <p:sp>
        <p:nvSpPr>
          <p:cNvPr id="154" name="Google Shape;154;gea06f7c609_0_8: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8c8a91a5c_0_6: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e8c8a91a5c_0_6: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rPr lang="en-US" sz="1100">
                <a:latin typeface="Calibri"/>
                <a:ea typeface="Calibri"/>
                <a:cs typeface="Calibri"/>
                <a:sym typeface="Calibri"/>
              </a:rPr>
              <a:t>from video </a:t>
            </a:r>
            <a:r>
              <a:rPr lang="en-US" sz="1450" u="sng">
                <a:solidFill>
                  <a:srgbClr val="1155CC"/>
                </a:solidFill>
                <a:highlight>
                  <a:schemeClr val="lt1"/>
                </a:highlight>
                <a:hlinkClick r:id="rId2">
                  <a:extLst>
                    <a:ext uri="{A12FA001-AC4F-418D-AE19-62706E023703}">
                      <ahyp:hlinkClr val="tx"/>
                    </a:ext>
                  </a:extLst>
                </a:hlinkClick>
              </a:rPr>
              <a:t>Set clear expectations with individuals</a:t>
            </a:r>
            <a:r>
              <a:rPr lang="en-US" sz="1450">
                <a:highlight>
                  <a:schemeClr val="lt1"/>
                </a:highlight>
              </a:rPr>
              <a:t> </a:t>
            </a:r>
            <a:endParaRPr sz="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Goal is </a:t>
            </a:r>
            <a:r>
              <a:rPr lang="en-US" sz="1100">
                <a:latin typeface="Calibri"/>
                <a:ea typeface="Calibri"/>
                <a:cs typeface="Calibri"/>
                <a:sym typeface="Calibri"/>
              </a:rPr>
              <a:t>Strategic alignment through clarity and agreement</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Mutual understanding is important - employees  have expectations of you too!</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Make sure there is an element of challenge</a:t>
            </a:r>
            <a:endParaRPr sz="1100">
              <a:latin typeface="Calibri"/>
              <a:ea typeface="Calibri"/>
              <a:cs typeface="Calibri"/>
              <a:sym typeface="Calibri"/>
            </a:endParaRPr>
          </a:p>
        </p:txBody>
      </p:sp>
      <p:sp>
        <p:nvSpPr>
          <p:cNvPr id="162" name="Google Shape;162;ge8c8a91a5c_0_6: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a06f7c609_0_15: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ea06f7c609_0_15: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p:txBody>
      </p:sp>
      <p:sp>
        <p:nvSpPr>
          <p:cNvPr id="170" name="Google Shape;170;gea06f7c609_0_15: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a06f7c609_0_22: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ea06f7c609_0_22: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p:txBody>
      </p:sp>
      <p:sp>
        <p:nvSpPr>
          <p:cNvPr id="178" name="Google Shape;178;gea06f7c609_0_22: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a06f7c609_0_29: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ea06f7c609_0_29: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rPr lang="en-US" sz="1100">
                <a:latin typeface="Calibri"/>
                <a:ea typeface="Calibri"/>
                <a:cs typeface="Calibri"/>
                <a:sym typeface="Calibri"/>
              </a:rPr>
              <a:t>Call HR Employment Services rep for the most recent job description on file</a:t>
            </a:r>
            <a:endParaRPr sz="1100">
              <a:latin typeface="Calibri"/>
              <a:ea typeface="Calibri"/>
              <a:cs typeface="Calibri"/>
              <a:sym typeface="Calibri"/>
            </a:endParaRPr>
          </a:p>
        </p:txBody>
      </p:sp>
      <p:sp>
        <p:nvSpPr>
          <p:cNvPr id="186" name="Google Shape;186;gea06f7c609_0_29: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a06f7c609_0_35: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ea06f7c609_0_35: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Pull several </a:t>
            </a:r>
            <a:r>
              <a:rPr lang="en-US" sz="1100">
                <a:latin typeface="Calibri"/>
                <a:ea typeface="Calibri"/>
                <a:cs typeface="Calibri"/>
                <a:sym typeface="Calibri"/>
              </a:rPr>
              <a:t>current</a:t>
            </a:r>
            <a:r>
              <a:rPr lang="en-US" sz="1100">
                <a:latin typeface="Calibri"/>
                <a:ea typeface="Calibri"/>
                <a:cs typeface="Calibri"/>
                <a:sym typeface="Calibri"/>
              </a:rPr>
              <a:t> job descriptions from HR website </a:t>
            </a:r>
            <a:r>
              <a:rPr lang="en-US" sz="1100" u="sng">
                <a:solidFill>
                  <a:schemeClr val="hlink"/>
                </a:solidFill>
                <a:latin typeface="Calibri"/>
                <a:ea typeface="Calibri"/>
                <a:cs typeface="Calibri"/>
                <a:sym typeface="Calibri"/>
                <a:hlinkClick r:id="rId2"/>
              </a:rPr>
              <a:t>https://www.employment.mtu.edu/en-us/listing/</a:t>
            </a:r>
            <a:r>
              <a:rPr lang="en-US"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HOW DID THIS EXERCISE HELP YOU SURFACE OR CHALLENGE ASSUMPTIONS?</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p:txBody>
      </p:sp>
      <p:sp>
        <p:nvSpPr>
          <p:cNvPr id="194" name="Google Shape;194;gea06f7c609_0_35: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125ded0df_0_15: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f125ded0df_0_15: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70000"/>
              </a:lnSpc>
              <a:spcBef>
                <a:spcPts val="0"/>
              </a:spcBef>
              <a:spcAft>
                <a:spcPts val="0"/>
              </a:spcAft>
              <a:buClr>
                <a:schemeClr val="dk1"/>
              </a:buClr>
              <a:buSzPts val="1100"/>
              <a:buFont typeface="Arial"/>
              <a:buNone/>
            </a:pPr>
            <a:r>
              <a:rPr b="1" lang="en-US" sz="1100">
                <a:solidFill>
                  <a:srgbClr val="111111"/>
                </a:solidFill>
                <a:latin typeface="Roboto"/>
                <a:ea typeface="Roboto"/>
                <a:cs typeface="Roboto"/>
                <a:sym typeface="Roboto"/>
              </a:rPr>
              <a:t>THIS SLIDE IS JUST A PLUG FOR THE STAFF SEARCH COMMITTEE CERTIFICATION</a:t>
            </a:r>
            <a:endParaRPr b="1" sz="1100">
              <a:solidFill>
                <a:srgbClr val="111111"/>
              </a:solidFill>
              <a:latin typeface="Roboto"/>
              <a:ea typeface="Roboto"/>
              <a:cs typeface="Roboto"/>
              <a:sym typeface="Roboto"/>
            </a:endParaRPr>
          </a:p>
          <a:p>
            <a:pPr indent="0" lvl="0" marL="0" rtl="0" algn="l">
              <a:lnSpc>
                <a:spcPct val="170000"/>
              </a:lnSpc>
              <a:spcBef>
                <a:spcPts val="0"/>
              </a:spcBef>
              <a:spcAft>
                <a:spcPts val="0"/>
              </a:spcAft>
              <a:buClr>
                <a:schemeClr val="dk1"/>
              </a:buClr>
              <a:buSzPts val="1100"/>
              <a:buFont typeface="Arial"/>
              <a:buNone/>
            </a:pPr>
            <a:r>
              <a:t/>
            </a:r>
            <a:endParaRPr b="1" sz="1100">
              <a:solidFill>
                <a:srgbClr val="111111"/>
              </a:solidFill>
              <a:latin typeface="Roboto"/>
              <a:ea typeface="Roboto"/>
              <a:cs typeface="Roboto"/>
              <a:sym typeface="Roboto"/>
            </a:endParaRPr>
          </a:p>
          <a:p>
            <a:pPr indent="0" lvl="0" marL="0" rtl="0" algn="l">
              <a:lnSpc>
                <a:spcPct val="170000"/>
              </a:lnSpc>
              <a:spcBef>
                <a:spcPts val="0"/>
              </a:spcBef>
              <a:spcAft>
                <a:spcPts val="0"/>
              </a:spcAft>
              <a:buClr>
                <a:schemeClr val="dk1"/>
              </a:buClr>
              <a:buSzPts val="1100"/>
              <a:buFont typeface="Arial"/>
              <a:buNone/>
            </a:pPr>
            <a:r>
              <a:rPr b="1" lang="en-US" sz="1100">
                <a:solidFill>
                  <a:srgbClr val="111111"/>
                </a:solidFill>
                <a:latin typeface="Roboto"/>
                <a:ea typeface="Roboto"/>
                <a:cs typeface="Roboto"/>
                <a:sym typeface="Roboto"/>
              </a:rPr>
              <a:t>Part I: Bias in the Hiring Process</a:t>
            </a:r>
            <a:endParaRPr b="1"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lang="en-US" sz="1100">
                <a:solidFill>
                  <a:srgbClr val="111111"/>
                </a:solidFill>
                <a:latin typeface="Roboto"/>
                <a:ea typeface="Roboto"/>
                <a:cs typeface="Roboto"/>
                <a:sym typeface="Roboto"/>
              </a:rPr>
              <a:t>This short recording explains some of the most common hiring biases. This will help you recognize and acknowledge your own biases so that you can identify them when making hiring decisions. Recognizing your own biases will prevent you from making hiring decisions based upon biased viewpoints.</a:t>
            </a:r>
            <a:endParaRPr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b="1" lang="en-US" sz="1100">
                <a:solidFill>
                  <a:srgbClr val="111111"/>
                </a:solidFill>
                <a:latin typeface="Roboto"/>
                <a:ea typeface="Roboto"/>
                <a:cs typeface="Roboto"/>
                <a:sym typeface="Roboto"/>
              </a:rPr>
              <a:t>Part 2: Staff Hiring Process Important Information</a:t>
            </a:r>
            <a:endParaRPr b="1"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lang="en-US" sz="1100">
                <a:solidFill>
                  <a:srgbClr val="111111"/>
                </a:solidFill>
                <a:latin typeface="Roboto"/>
                <a:ea typeface="Roboto"/>
                <a:cs typeface="Roboto"/>
                <a:sym typeface="Roboto"/>
              </a:rPr>
              <a:t>This section details information that is important not only to the search committee but also to anyone in a department who may play a role in the hiring process during any step along the way.</a:t>
            </a:r>
            <a:endParaRPr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b="1" lang="en-US" sz="1100">
                <a:solidFill>
                  <a:srgbClr val="111111"/>
                </a:solidFill>
                <a:latin typeface="Roboto"/>
                <a:ea typeface="Roboto"/>
                <a:cs typeface="Roboto"/>
                <a:sym typeface="Roboto"/>
              </a:rPr>
              <a:t>Part 3: Search Committees</a:t>
            </a:r>
            <a:endParaRPr b="1"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lang="en-US" sz="1100">
                <a:solidFill>
                  <a:srgbClr val="111111"/>
                </a:solidFill>
                <a:latin typeface="Roboto"/>
                <a:ea typeface="Roboto"/>
                <a:cs typeface="Roboto"/>
                <a:sym typeface="Roboto"/>
              </a:rPr>
              <a:t>Part 3 discusses the search committee's responsibilities, the composition of the committee, and the roles of all committee members.</a:t>
            </a:r>
            <a:endParaRPr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b="1" lang="en-US" sz="1100">
                <a:solidFill>
                  <a:srgbClr val="111111"/>
                </a:solidFill>
                <a:latin typeface="Roboto"/>
                <a:ea typeface="Roboto"/>
                <a:cs typeface="Roboto"/>
                <a:sym typeface="Roboto"/>
              </a:rPr>
              <a:t>Part 4: Effective Interviews</a:t>
            </a:r>
            <a:endParaRPr b="1"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lang="en-US" sz="1100">
                <a:solidFill>
                  <a:srgbClr val="111111"/>
                </a:solidFill>
                <a:latin typeface="Roboto"/>
                <a:ea typeface="Roboto"/>
                <a:cs typeface="Roboto"/>
                <a:sym typeface="Roboto"/>
              </a:rPr>
              <a:t>The hiring process involves identifying, interviewing, and selecting candidates. This course covers the elements of effective interviews, beginning with pre-interview preparation through wrapping up the interview and reference checks. It will explain what to do, and what to avoid, during the interview to help you find the right candidate for your position.</a:t>
            </a:r>
            <a:endParaRPr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b="1" lang="en-US" sz="1100">
                <a:solidFill>
                  <a:srgbClr val="111111"/>
                </a:solidFill>
                <a:latin typeface="Roboto"/>
                <a:ea typeface="Roboto"/>
                <a:cs typeface="Roboto"/>
                <a:sym typeface="Roboto"/>
              </a:rPr>
              <a:t>Part 5: Legal Aspects</a:t>
            </a:r>
            <a:endParaRPr b="1"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lang="en-US" sz="1100">
                <a:solidFill>
                  <a:srgbClr val="111111"/>
                </a:solidFill>
                <a:latin typeface="Roboto"/>
                <a:ea typeface="Roboto"/>
                <a:cs typeface="Roboto"/>
                <a:sym typeface="Roboto"/>
              </a:rPr>
              <a:t>Legal Aspects covers best practices for meeting legal and university policy obligations in Staff Hiring. This course offers guidelines for participating in a just and respectful staff search process that is accessible to all individuals and free from discrimination.</a:t>
            </a:r>
            <a:endParaRPr sz="1100">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lang="en-US" sz="1100">
                <a:solidFill>
                  <a:srgbClr val="111111"/>
                </a:solidFill>
                <a:latin typeface="Roboto"/>
                <a:ea typeface="Roboto"/>
                <a:cs typeface="Roboto"/>
                <a:sym typeface="Roboto"/>
              </a:rPr>
              <a:t>Participants must complete all five components and pass all five quizzes with a score of 100% in order to receive certification. Below is a complete list of Michigan Tech staff that are currently certified.</a:t>
            </a:r>
            <a:endParaRPr sz="1100">
              <a:solidFill>
                <a:srgbClr val="111111"/>
              </a:solidFill>
              <a:latin typeface="Roboto"/>
              <a:ea typeface="Roboto"/>
              <a:cs typeface="Roboto"/>
              <a:sym typeface="Roboto"/>
            </a:endParaRPr>
          </a:p>
          <a:p>
            <a:pPr indent="0" lvl="0" marL="0" rtl="0" algn="l">
              <a:lnSpc>
                <a:spcPct val="100000"/>
              </a:lnSpc>
              <a:spcBef>
                <a:spcPts val="1500"/>
              </a:spcBef>
              <a:spcAft>
                <a:spcPts val="0"/>
              </a:spcAft>
              <a:buClr>
                <a:schemeClr val="dk1"/>
              </a:buClr>
              <a:buSzPts val="1100"/>
              <a:buFont typeface="Arial"/>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p:txBody>
      </p:sp>
      <p:sp>
        <p:nvSpPr>
          <p:cNvPr id="202" name="Google Shape;202;gf125ded0df_0_15: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ea06f7c609_0_41: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ea06f7c609_0_41: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rPr lang="en-US" sz="1100">
                <a:latin typeface="Calibri"/>
                <a:ea typeface="Calibri"/>
                <a:cs typeface="Calibri"/>
                <a:sym typeface="Calibri"/>
              </a:rPr>
              <a:t>PURPOSE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 Smooth integration for new employees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 Standard, repeatable  process</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 Employee will be calm and ready-to-learn transition into a new position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Up front investment</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NOTE:  Supervisor will be emailed the onboarding checklist for outside hires when they go through the background check</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p:txBody>
      </p:sp>
      <p:sp>
        <p:nvSpPr>
          <p:cNvPr id="210" name="Google Shape;210;gea06f7c609_0_41: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a986dfc51_0_11: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ea986dfc51_0_11: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rPr lang="en-US"/>
              <a:t>Walk through flow of looking at each </a:t>
            </a:r>
            <a:r>
              <a:rPr lang="en-US"/>
              <a:t>responsibility</a:t>
            </a:r>
            <a:r>
              <a:rPr lang="en-US"/>
              <a:t> and determining task training, POC’s, etc.</a:t>
            </a:r>
            <a:endParaRPr/>
          </a:p>
        </p:txBody>
      </p:sp>
      <p:sp>
        <p:nvSpPr>
          <p:cNvPr id="218" name="Google Shape;218;gea986dfc51_0_11: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ea06f7c609_0_47: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ea06f7c609_0_47: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Clr>
                <a:schemeClr val="dk1"/>
              </a:buClr>
              <a:buSzPts val="1100"/>
              <a:buFont typeface="Arial"/>
              <a:buNone/>
            </a:pPr>
            <a:r>
              <a:rPr lang="en-US" sz="1100" u="sng">
                <a:solidFill>
                  <a:schemeClr val="hlink"/>
                </a:solidFill>
                <a:latin typeface="Calibri"/>
                <a:ea typeface="Calibri"/>
                <a:cs typeface="Calibri"/>
                <a:sym typeface="Calibri"/>
                <a:hlinkClick r:id="rId2"/>
              </a:rPr>
              <a:t>Handout</a:t>
            </a:r>
            <a:r>
              <a:rPr lang="en-US" sz="1100">
                <a:latin typeface="Calibri"/>
                <a:ea typeface="Calibri"/>
                <a:cs typeface="Calibri"/>
                <a:sym typeface="Calibri"/>
              </a:rPr>
              <a:t> for processing EPAF’s</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u="sng">
                <a:solidFill>
                  <a:schemeClr val="hlink"/>
                </a:solidFill>
                <a:latin typeface="Calibri"/>
                <a:ea typeface="Calibri"/>
                <a:cs typeface="Calibri"/>
                <a:sym typeface="Calibri"/>
                <a:hlinkClick r:id="rId3"/>
              </a:rPr>
              <a:t>Handout</a:t>
            </a:r>
            <a:r>
              <a:rPr lang="en-US" sz="1100">
                <a:latin typeface="Calibri"/>
                <a:ea typeface="Calibri"/>
                <a:cs typeface="Calibri"/>
                <a:sym typeface="Calibri"/>
              </a:rPr>
              <a:t> for managing </a:t>
            </a:r>
            <a:r>
              <a:rPr lang="en-US" sz="1100">
                <a:latin typeface="Calibri"/>
                <a:ea typeface="Calibri"/>
                <a:cs typeface="Calibri"/>
                <a:sym typeface="Calibri"/>
              </a:rPr>
              <a:t>departmental budget</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u="sng">
                <a:solidFill>
                  <a:schemeClr val="hlink"/>
                </a:solidFill>
                <a:latin typeface="Calibri"/>
                <a:ea typeface="Calibri"/>
                <a:cs typeface="Calibri"/>
                <a:sym typeface="Calibri"/>
                <a:hlinkClick r:id="rId4"/>
              </a:rPr>
              <a:t>Zip file of hand-outs</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HOW DID THIS EXERCISE HELP YOU SURFACE OR CHALLENGE ASSUMPTIONS?</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This is an up-front investment</a:t>
            </a:r>
            <a:endParaRPr sz="1100">
              <a:latin typeface="Calibri"/>
              <a:ea typeface="Calibri"/>
              <a:cs typeface="Calibri"/>
              <a:sym typeface="Calibri"/>
            </a:endParaRPr>
          </a:p>
        </p:txBody>
      </p:sp>
      <p:sp>
        <p:nvSpPr>
          <p:cNvPr id="228" name="Google Shape;228;gea06f7c609_0_47: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902126173_0_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e902126173_0_0: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rPr lang="en-US"/>
              <a:t>For the entire 3-section series (18 modules)</a:t>
            </a:r>
            <a:endParaRPr/>
          </a:p>
        </p:txBody>
      </p:sp>
      <p:sp>
        <p:nvSpPr>
          <p:cNvPr id="94" name="Google Shape;94;ge902126173_0_0: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a06f8546b_0_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ea06f8546b_0_0: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rPr lang="en-US" sz="1100">
                <a:latin typeface="Calibri"/>
                <a:ea typeface="Calibri"/>
                <a:cs typeface="Calibri"/>
                <a:sym typeface="Calibri"/>
              </a:rPr>
              <a:t>Leverage your subject matter experts to bring expectations to the table</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Industry Best Practices</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Michigan Tech defined critical success factors</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Networking</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Professional Associations</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Does anyone have experience with this?</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u="sng">
                <a:solidFill>
                  <a:schemeClr val="hlink"/>
                </a:solidFill>
                <a:latin typeface="Calibri"/>
                <a:ea typeface="Calibri"/>
                <a:cs typeface="Calibri"/>
                <a:sym typeface="Calibri"/>
                <a:hlinkClick r:id="rId2"/>
              </a:rPr>
              <a:t>AVPA</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u="sng">
                <a:solidFill>
                  <a:schemeClr val="hlink"/>
                </a:solidFill>
                <a:latin typeface="Calibri"/>
                <a:ea typeface="Calibri"/>
                <a:cs typeface="Calibri"/>
                <a:sym typeface="Calibri"/>
                <a:hlinkClick r:id="rId3"/>
              </a:rPr>
              <a:t>Mineral Musuem</a:t>
            </a:r>
            <a:endParaRPr sz="1100">
              <a:latin typeface="Calibri"/>
              <a:ea typeface="Calibri"/>
              <a:cs typeface="Calibri"/>
              <a:sym typeface="Calibri"/>
            </a:endParaRPr>
          </a:p>
        </p:txBody>
      </p:sp>
      <p:sp>
        <p:nvSpPr>
          <p:cNvPr id="235" name="Google Shape;235;gea06f8546b_0_0: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63fb82b24_0_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e63fb82b24_0_0: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t/>
            </a:r>
            <a:endParaRPr/>
          </a:p>
        </p:txBody>
      </p:sp>
      <p:sp>
        <p:nvSpPr>
          <p:cNvPr id="243" name="Google Shape;243;ge63fb82b24_0_0: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127c760e5_0_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f127c760e5_0_0: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t/>
            </a:r>
            <a:endParaRPr/>
          </a:p>
        </p:txBody>
      </p:sp>
      <p:sp>
        <p:nvSpPr>
          <p:cNvPr id="250" name="Google Shape;250;gf127c760e5_0_0: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f127c760e5_0_7: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f127c760e5_0_7: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rPr lang="en-US"/>
              <a:t>Focus will be on the expectations-setting portion of the performance management cycle</a:t>
            </a:r>
            <a:endParaRPr/>
          </a:p>
        </p:txBody>
      </p:sp>
      <p:sp>
        <p:nvSpPr>
          <p:cNvPr id="258" name="Google Shape;258;gf127c760e5_0_7: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127c760e5_0_28: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rPr lang="en-US"/>
              <a:t>There are really dozens of reason…..People focus from the strategic plan, accreditation requirements, etc.</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sz="1100">
                <a:solidFill>
                  <a:srgbClr val="222222"/>
                </a:solidFill>
                <a:highlight>
                  <a:schemeClr val="lt1"/>
                </a:highlight>
                <a:latin typeface="Verdana"/>
                <a:ea typeface="Verdana"/>
                <a:cs typeface="Verdana"/>
                <a:sym typeface="Verdana"/>
              </a:rPr>
              <a:t>Michigan Tech is committed to an annual performance management process that fosters communication and engagement, encourages professional development, supports improvement, and motivates employees to perform at their best.</a:t>
            </a:r>
            <a:endParaRPr/>
          </a:p>
        </p:txBody>
      </p:sp>
      <p:sp>
        <p:nvSpPr>
          <p:cNvPr id="265" name="Google Shape;265;gf127c760e5_0_28: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f127c760e5_0_34: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rPr lang="en-US" sz="1100">
                <a:solidFill>
                  <a:srgbClr val="222222"/>
                </a:solidFill>
                <a:highlight>
                  <a:srgbClr val="FFFFFF"/>
                </a:highlight>
                <a:latin typeface="Verdana"/>
                <a:ea typeface="Verdana"/>
                <a:cs typeface="Verdana"/>
                <a:sym typeface="Verdana"/>
              </a:rPr>
              <a:t>Performance Management Form Updated for the 2021-2022 Cycle</a:t>
            </a:r>
            <a:endParaRPr sz="1100">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sz="1100">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None/>
            </a:pPr>
            <a:r>
              <a:rPr lang="en-US" sz="1100">
                <a:solidFill>
                  <a:srgbClr val="222222"/>
                </a:solidFill>
                <a:highlight>
                  <a:srgbClr val="FFFFFF"/>
                </a:highlight>
                <a:latin typeface="Verdana"/>
                <a:ea typeface="Verdana"/>
                <a:cs typeface="Verdana"/>
                <a:sym typeface="Verdana"/>
              </a:rPr>
              <a:t>Completed/Submitted to HR by April 14th each year.</a:t>
            </a:r>
            <a:endParaRPr sz="1100">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sz="1100">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US" sz="1100">
                <a:solidFill>
                  <a:srgbClr val="222222"/>
                </a:solidFill>
                <a:highlight>
                  <a:srgbClr val="FFFFFF"/>
                </a:highlight>
                <a:latin typeface="Verdana"/>
                <a:ea typeface="Verdana"/>
                <a:cs typeface="Verdana"/>
                <a:sym typeface="Verdana"/>
              </a:rPr>
              <a:t>Start with Goal Planning in May, mid-year check in October</a:t>
            </a:r>
            <a:endParaRPr sz="1100">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US" sz="1100">
                <a:solidFill>
                  <a:srgbClr val="222222"/>
                </a:solidFill>
                <a:highlight>
                  <a:srgbClr val="FFFFFF"/>
                </a:highlight>
                <a:latin typeface="Verdana"/>
                <a:ea typeface="Verdana"/>
                <a:cs typeface="Verdana"/>
                <a:sym typeface="Verdana"/>
              </a:rPr>
              <a:t>Michigan Tech is committed to an annual performance management process that fosters communication and engagement, encourages professional development, supports improvement, and motivates employees to perform at their best.</a:t>
            </a:r>
            <a:endParaRPr sz="1100">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US" sz="1100">
                <a:solidFill>
                  <a:srgbClr val="222222"/>
                </a:solidFill>
                <a:highlight>
                  <a:srgbClr val="FFFFFF"/>
                </a:highlight>
                <a:latin typeface="Verdana"/>
                <a:ea typeface="Verdana"/>
                <a:cs typeface="Verdana"/>
                <a:sym typeface="Verdana"/>
              </a:rPr>
              <a:t>Human Resources is pleased to announce the updated performance management form is on the Performance Management webpage (</a:t>
            </a:r>
            <a:r>
              <a:rPr lang="en-US" sz="1100" u="sng">
                <a:solidFill>
                  <a:srgbClr val="1155CC"/>
                </a:solidFill>
                <a:highlight>
                  <a:srgbClr val="FFFFFF"/>
                </a:highlight>
                <a:latin typeface="Verdana"/>
                <a:ea typeface="Verdana"/>
                <a:cs typeface="Verdana"/>
                <a:sym typeface="Verdana"/>
                <a:hlinkClick r:id="rId2">
                  <a:extLst>
                    <a:ext uri="{A12FA001-AC4F-418D-AE19-62706E023703}">
                      <ahyp:hlinkClr val="tx"/>
                    </a:ext>
                  </a:extLst>
                </a:hlinkClick>
              </a:rPr>
              <a:t>https://www.mtu.edu/hr/current/performance/</a:t>
            </a:r>
            <a:r>
              <a:rPr lang="en-US" sz="1100">
                <a:solidFill>
                  <a:srgbClr val="222222"/>
                </a:solidFill>
                <a:highlight>
                  <a:srgbClr val="FFFFFF"/>
                </a:highlight>
                <a:latin typeface="Verdana"/>
                <a:ea typeface="Verdana"/>
                <a:cs typeface="Verdana"/>
                <a:sym typeface="Verdana"/>
              </a:rPr>
              <a:t>).</a:t>
            </a:r>
            <a:endParaRPr sz="1100">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US" sz="1100">
                <a:solidFill>
                  <a:srgbClr val="222222"/>
                </a:solidFill>
                <a:highlight>
                  <a:srgbClr val="FFFFFF"/>
                </a:highlight>
                <a:latin typeface="Verdana"/>
                <a:ea typeface="Verdana"/>
                <a:cs typeface="Verdana"/>
                <a:sym typeface="Verdana"/>
              </a:rPr>
              <a:t>As a reminder to supervisors of all non-union staff employees; set goals now if they have not been set already for the 2021-2022 cycle. Mid-year review meetings with employees should be scheduled for October 2021.</a:t>
            </a:r>
            <a:endParaRPr sz="1100">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None/>
            </a:pPr>
            <a:r>
              <a:rPr lang="en-US" sz="1100">
                <a:solidFill>
                  <a:srgbClr val="222222"/>
                </a:solidFill>
                <a:highlight>
                  <a:srgbClr val="FFFFFF"/>
                </a:highlight>
                <a:latin typeface="Verdana"/>
                <a:ea typeface="Verdana"/>
                <a:cs typeface="Verdana"/>
                <a:sym typeface="Verdana"/>
              </a:rPr>
              <a:t>Any questions can be sent to </a:t>
            </a:r>
            <a:r>
              <a:rPr lang="en-US" sz="1100">
                <a:solidFill>
                  <a:srgbClr val="1155CC"/>
                </a:solidFill>
                <a:highlight>
                  <a:srgbClr val="FFFFFF"/>
                </a:highlight>
                <a:latin typeface="Verdana"/>
                <a:ea typeface="Verdana"/>
                <a:cs typeface="Verdana"/>
                <a:sym typeface="Verdana"/>
              </a:rPr>
              <a:t>performancemanagement-l@mtu.edu</a:t>
            </a:r>
            <a:endParaRPr/>
          </a:p>
        </p:txBody>
      </p:sp>
      <p:sp>
        <p:nvSpPr>
          <p:cNvPr id="272" name="Google Shape;272;gf127c760e5_0_34: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f127c760e5_0_55: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f127c760e5_0_55: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t/>
            </a:r>
            <a:endParaRPr/>
          </a:p>
        </p:txBody>
      </p:sp>
      <p:sp>
        <p:nvSpPr>
          <p:cNvPr id="295" name="Google Shape;295;gf127c760e5_0_55: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f127c760e5_0_65: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f127c760e5_0_65: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2" marL="0" marR="0" rtl="0" algn="l">
              <a:lnSpc>
                <a:spcPct val="100000"/>
              </a:lnSpc>
              <a:spcBef>
                <a:spcPts val="0"/>
              </a:spcBef>
              <a:spcAft>
                <a:spcPts val="0"/>
              </a:spcAft>
              <a:buClr>
                <a:schemeClr val="dk1"/>
              </a:buClr>
              <a:buSzPts val="1700"/>
              <a:buFont typeface="Arial"/>
              <a:buNone/>
            </a:pPr>
            <a:r>
              <a:rPr lang="en-US" sz="1700"/>
              <a:t>All checkmarks throughout the presentation are considered “To-Do” items….</a:t>
            </a:r>
            <a:endParaRPr sz="1700"/>
          </a:p>
          <a:p>
            <a:pPr indent="0" lvl="2" marL="0" marR="0" rtl="0" algn="l">
              <a:lnSpc>
                <a:spcPct val="100000"/>
              </a:lnSpc>
              <a:spcBef>
                <a:spcPts val="0"/>
              </a:spcBef>
              <a:spcAft>
                <a:spcPts val="0"/>
              </a:spcAft>
              <a:buClr>
                <a:schemeClr val="dk1"/>
              </a:buClr>
              <a:buSzPts val="1700"/>
              <a:buFont typeface="Arial"/>
              <a:buNone/>
            </a:pPr>
            <a:r>
              <a:t/>
            </a:r>
            <a:endParaRPr sz="1700"/>
          </a:p>
          <a:p>
            <a:pPr indent="0" lvl="2" marL="0" marR="0" rtl="0" algn="l">
              <a:lnSpc>
                <a:spcPct val="100000"/>
              </a:lnSpc>
              <a:spcBef>
                <a:spcPts val="0"/>
              </a:spcBef>
              <a:spcAft>
                <a:spcPts val="0"/>
              </a:spcAft>
              <a:buClr>
                <a:schemeClr val="dk1"/>
              </a:buClr>
              <a:buSzPts val="1700"/>
              <a:buFont typeface="Arial"/>
              <a:buNone/>
            </a:pPr>
            <a:r>
              <a:rPr lang="en-US" sz="1700"/>
              <a:t>Job Classification and Competencies will be added to all job descriptions for 2015.</a:t>
            </a:r>
            <a:endParaRPr/>
          </a:p>
          <a:p>
            <a:pPr indent="0" lvl="0" marL="0" rtl="0" algn="l">
              <a:spcBef>
                <a:spcPts val="0"/>
              </a:spcBef>
              <a:spcAft>
                <a:spcPts val="0"/>
              </a:spcAft>
              <a:buNone/>
            </a:pPr>
            <a:r>
              <a:t/>
            </a:r>
            <a:endParaRPr/>
          </a:p>
        </p:txBody>
      </p:sp>
      <p:sp>
        <p:nvSpPr>
          <p:cNvPr id="303" name="Google Shape;303;gf127c760e5_0_65: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f127c760e5_0_72: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rPr lang="en-US"/>
              <a:t>This is an impact area relative to setting workplace expecations</a:t>
            </a:r>
            <a:endParaRPr/>
          </a:p>
        </p:txBody>
      </p:sp>
      <p:sp>
        <p:nvSpPr>
          <p:cNvPr id="310" name="Google Shape;310;gf127c760e5_0_72: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f127c760e5_0_92: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f127c760e5_0_92: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rPr b="1" lang="en-US" sz="1400">
                <a:solidFill>
                  <a:srgbClr val="FF0000"/>
                </a:solidFill>
              </a:rPr>
              <a:t>Opportunities to set expectations</a:t>
            </a:r>
            <a:endParaRPr b="1" sz="1400">
              <a:solidFill>
                <a:srgbClr val="FF0000"/>
              </a:solidFill>
            </a:endParaRPr>
          </a:p>
        </p:txBody>
      </p:sp>
      <p:sp>
        <p:nvSpPr>
          <p:cNvPr id="332" name="Google Shape;332;gf127c760e5_0_92: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8c8a91a5c_0_0: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rPr lang="en-US"/>
              <a:t>Today’s Agenda</a:t>
            </a:r>
            <a:endParaRPr/>
          </a:p>
        </p:txBody>
      </p:sp>
      <p:sp>
        <p:nvSpPr>
          <p:cNvPr id="101" name="Google Shape;101;ge8c8a91a5c_0_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f127c760e5_0_99: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t/>
            </a:r>
            <a:endParaRPr/>
          </a:p>
        </p:txBody>
      </p:sp>
      <p:sp>
        <p:nvSpPr>
          <p:cNvPr id="339" name="Google Shape;339;gf127c760e5_0_99: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f127c760e5_0_105: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f127c760e5_0_105: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rPr b="0" i="0" lang="en-US" sz="1200">
                <a:solidFill>
                  <a:schemeClr val="dk1"/>
                </a:solidFill>
                <a:latin typeface="Arial"/>
                <a:ea typeface="Arial"/>
                <a:cs typeface="Arial"/>
                <a:sym typeface="Arial"/>
              </a:rPr>
              <a:t>SMART goals help ensure that managers and employees share the same understanding of goals set during performance review conversations.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Specific: </a:t>
            </a:r>
            <a:r>
              <a:rPr lang="en-US" sz="1200"/>
              <a:t>Clear defined end results and expectations.  Have a greater chance of being accomplished if they are specific. Why? Link to department and University goals.</a:t>
            </a:r>
            <a:endParaRPr/>
          </a:p>
          <a:p>
            <a:pPr indent="0" lvl="0" marL="0" rtl="0" algn="l">
              <a:spcBef>
                <a:spcPts val="0"/>
              </a:spcBef>
              <a:spcAft>
                <a:spcPts val="0"/>
              </a:spcAft>
              <a:buNone/>
            </a:pPr>
            <a:r>
              <a:t/>
            </a:r>
            <a:endParaRPr sz="1200"/>
          </a:p>
          <a:p>
            <a:pPr indent="0" lvl="0" marL="0" rtl="0" algn="l">
              <a:spcBef>
                <a:spcPts val="0"/>
              </a:spcBef>
              <a:spcAft>
                <a:spcPts val="0"/>
              </a:spcAft>
              <a:buNone/>
            </a:pPr>
            <a:r>
              <a:rPr b="1" lang="en-US" sz="1200"/>
              <a:t>Achievable: </a:t>
            </a:r>
            <a:r>
              <a:rPr lang="en-US" sz="1200"/>
              <a:t>Number of goals and scope of goals should be considered, not to impede success.  Employees should be involved in goal setting and agree with their goals.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Time bound: </a:t>
            </a:r>
            <a:r>
              <a:rPr lang="en-US"/>
              <a:t>a deadline or time-frame that creates a practical sense of urgency creates an ideal working environment for an employee to become further engaged </a:t>
            </a:r>
            <a:endParaRPr/>
          </a:p>
          <a:p>
            <a:pPr indent="0" lvl="0" marL="0" rtl="0" algn="l">
              <a:spcBef>
                <a:spcPts val="0"/>
              </a:spcBef>
              <a:spcAft>
                <a:spcPts val="0"/>
              </a:spcAft>
              <a:buNone/>
            </a:pPr>
            <a:r>
              <a:t/>
            </a:r>
            <a:endParaRPr/>
          </a:p>
        </p:txBody>
      </p:sp>
      <p:sp>
        <p:nvSpPr>
          <p:cNvPr id="347" name="Google Shape;347;gf127c760e5_0_105: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127c760e5_0_112: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t/>
            </a:r>
            <a:endParaRPr/>
          </a:p>
        </p:txBody>
      </p:sp>
      <p:sp>
        <p:nvSpPr>
          <p:cNvPr id="354" name="Google Shape;354;gf127c760e5_0_112: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f127c760e5_0_139: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f127c760e5_0_139: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rPr lang="en-US"/>
              <a:t>Take examples of BAD goals and make them into SMART goals.</a:t>
            </a:r>
            <a:endParaRPr/>
          </a:p>
          <a:p>
            <a:pPr indent="0" lvl="0" marL="0" rtl="0" algn="l">
              <a:spcBef>
                <a:spcPts val="0"/>
              </a:spcBef>
              <a:spcAft>
                <a:spcPts val="0"/>
              </a:spcAft>
              <a:buNone/>
            </a:pPr>
            <a:r>
              <a:rPr lang="en-US" u="sng">
                <a:solidFill>
                  <a:schemeClr val="hlink"/>
                </a:solidFill>
                <a:hlinkClick r:id="rId2"/>
              </a:rPr>
              <a:t>https://docs.google.com/forms/d/13jP12DtH3lhmlgsG5Nli3g3WkGR_8VdXm8yRCoITTks/edit?ts=6165e5bd</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 ROLE PLAY!!!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Think of it this way…</a:t>
            </a:r>
            <a:endParaRPr/>
          </a:p>
          <a:p>
            <a:pPr indent="0" lvl="0" marL="0" rtl="0" algn="l">
              <a:spcBef>
                <a:spcPts val="0"/>
              </a:spcBef>
              <a:spcAft>
                <a:spcPts val="0"/>
              </a:spcAft>
              <a:buNone/>
            </a:pPr>
            <a:r>
              <a:rPr lang="en-US"/>
              <a:t>The Goal is to do your day-to-day job/work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Due date, time bound, a specific number/% increase</a:t>
            </a:r>
            <a:endParaRPr/>
          </a:p>
          <a:p>
            <a:pPr indent="0" lvl="0" marL="0" rtl="0" algn="l">
              <a:spcBef>
                <a:spcPts val="0"/>
              </a:spcBef>
              <a:spcAft>
                <a:spcPts val="0"/>
              </a:spcAft>
              <a:buNone/>
            </a:pPr>
            <a:r>
              <a:t/>
            </a:r>
            <a:endParaRPr/>
          </a:p>
        </p:txBody>
      </p:sp>
      <p:sp>
        <p:nvSpPr>
          <p:cNvPr id="362" name="Google Shape;362;gf127c760e5_0_139: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f127c760e5_0_147: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f127c760e5_0_147: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rPr lang="en-US"/>
              <a:t>Toolkit item for tracking progress toward completing the cycle</a:t>
            </a:r>
            <a:endParaRPr/>
          </a:p>
        </p:txBody>
      </p:sp>
      <p:sp>
        <p:nvSpPr>
          <p:cNvPr id="371" name="Google Shape;371;gf127c760e5_0_147: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f6d1339942_0_2: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f6d1339942_0_2: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t/>
            </a:r>
            <a:endParaRPr/>
          </a:p>
        </p:txBody>
      </p:sp>
      <p:sp>
        <p:nvSpPr>
          <p:cNvPr id="378" name="Google Shape;378;gf6d1339942_0_2: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f127c760e5_0_153: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f127c760e5_0_153: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rPr lang="en-US"/>
              <a:t>Performance management cycle provides the framework to promote employee engagement and development…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Cener - Coaching, mentoring, employee and supervisor interaction/discussion is a large component that supports this framework.  </a:t>
            </a:r>
            <a:endParaRPr/>
          </a:p>
        </p:txBody>
      </p:sp>
      <p:sp>
        <p:nvSpPr>
          <p:cNvPr id="385" name="Google Shape;385;gf127c760e5_0_153: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f127c760e5_0_174: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t/>
            </a:r>
            <a:endParaRPr/>
          </a:p>
        </p:txBody>
      </p:sp>
      <p:sp>
        <p:nvSpPr>
          <p:cNvPr id="406" name="Google Shape;406;gf127c760e5_0_174: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f127c760e5_0_18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f127c760e5_0_180: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rPr lang="en-US"/>
              <a:t>We can role play start, stop, continue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Reid, I’d like to give you some feedback on how you can develop in your </a:t>
            </a:r>
            <a:r>
              <a:rPr lang="en-US"/>
              <a:t>role and meet my expectations for your position.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I’d like you to start providing monthly year-end projections on the department’s budget position because this is my expectation and something your position is accountable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this time, I need to ask you to stop processing purchase requisitions.  This task is more in line with the responsibilities of the dispatch officers, and allowing them to perform this task will help them learn and practice new skills.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continue to coach the dispatch officers on this function.  You’re a great trainer and </a:t>
            </a:r>
            <a:r>
              <a:rPr lang="en-US"/>
              <a:t>mentor</a:t>
            </a:r>
            <a:r>
              <a:rPr lang="en-US"/>
              <a:t> and I can see they’re really </a:t>
            </a:r>
            <a:r>
              <a:rPr lang="en-US"/>
              <a:t>benefiting</a:t>
            </a:r>
            <a:r>
              <a:rPr lang="en-US"/>
              <a:t> from your leadership.</a:t>
            </a:r>
            <a:endParaRPr/>
          </a:p>
          <a:p>
            <a:pPr indent="0" lvl="0" marL="0" rtl="0" algn="l">
              <a:spcBef>
                <a:spcPts val="0"/>
              </a:spcBef>
              <a:spcAft>
                <a:spcPts val="0"/>
              </a:spcAft>
              <a:buNone/>
            </a:pPr>
            <a:r>
              <a:t/>
            </a:r>
            <a:endParaRPr/>
          </a:p>
        </p:txBody>
      </p:sp>
      <p:sp>
        <p:nvSpPr>
          <p:cNvPr id="414" name="Google Shape;414;gf127c760e5_0_180: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f127c760e5_0_194: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f127c760e5_0_194: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2" name="Google Shape;422;gf127c760e5_0_194: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1177925" y="692150"/>
            <a:ext cx="4618038" cy="3463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97389" y="4387136"/>
            <a:ext cx="5579110" cy="4156234"/>
          </a:xfrm>
          <a:prstGeom prst="rect">
            <a:avLst/>
          </a:prstGeom>
          <a:noFill/>
          <a:ln>
            <a:noFill/>
          </a:ln>
        </p:spPr>
        <p:txBody>
          <a:bodyPr anchorCtr="0" anchor="t" bIns="46300" lIns="92600" spcFirstLastPara="1" rIns="92600" wrap="square" tIns="46300">
            <a:normAutofit/>
          </a:bodyPr>
          <a:lstStyle/>
          <a:p>
            <a:pPr indent="0" lvl="0" marL="0" rtl="0" algn="l">
              <a:lnSpc>
                <a:spcPct val="100000"/>
              </a:lnSpc>
              <a:spcBef>
                <a:spcPts val="0"/>
              </a:spcBef>
              <a:spcAft>
                <a:spcPts val="0"/>
              </a:spcAft>
              <a:buSzPts val="1100"/>
              <a:buNone/>
            </a:pPr>
            <a:r>
              <a:rPr lang="en-US" sz="1100">
                <a:latin typeface="Calibri"/>
                <a:ea typeface="Calibri"/>
                <a:cs typeface="Calibri"/>
                <a:sym typeface="Calibri"/>
              </a:rPr>
              <a:t>Why setting and managing workplace expectations is important.  Systems thinking overview of setting and managing workplace expectations.</a:t>
            </a:r>
            <a:endParaRPr sz="11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100"/>
              <a:buNone/>
            </a:pPr>
            <a:r>
              <a:rPr lang="en-US" sz="1100">
                <a:latin typeface="Calibri"/>
                <a:ea typeface="Calibri"/>
                <a:cs typeface="Calibri"/>
                <a:sym typeface="Calibri"/>
              </a:rPr>
              <a:t>Operationalizing the job description through onboarding and training</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100">
              <a:latin typeface="Calibri"/>
              <a:ea typeface="Calibri"/>
              <a:cs typeface="Calibri"/>
              <a:sym typeface="Calibri"/>
            </a:endParaRPr>
          </a:p>
        </p:txBody>
      </p:sp>
      <p:sp>
        <p:nvSpPr>
          <p:cNvPr id="109" name="Google Shape;109;p2:notes"/>
          <p:cNvSpPr txBox="1"/>
          <p:nvPr>
            <p:ph idx="12" type="sldNum"/>
          </p:nvPr>
        </p:nvSpPr>
        <p:spPr>
          <a:xfrm>
            <a:off x="3950256" y="8772669"/>
            <a:ext cx="3022018" cy="461804"/>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f127c760e5_0_201: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f127c760e5_0_201: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rPr lang="en-US"/>
              <a:t>University-level expectations that apply to all employees</a:t>
            </a:r>
            <a:endParaRPr/>
          </a:p>
        </p:txBody>
      </p:sp>
      <p:sp>
        <p:nvSpPr>
          <p:cNvPr id="430" name="Google Shape;430;gf127c760e5_0_201: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f127c760e5_0_208: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f127c760e5_0_208: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t/>
            </a:r>
            <a:endParaRPr/>
          </a:p>
        </p:txBody>
      </p:sp>
      <p:sp>
        <p:nvSpPr>
          <p:cNvPr id="438" name="Google Shape;438;gf127c760e5_0_208: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f127c760e5_0_215: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f127c760e5_0_215: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Clr>
                <a:schemeClr val="dk1"/>
              </a:buClr>
              <a:buSzPts val="1100"/>
              <a:buFont typeface="Arial"/>
              <a:buNone/>
            </a:pPr>
            <a:r>
              <a:rPr lang="en-US"/>
              <a:t>Flip Chart - Make a list of general workplace standards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Name tag</a:t>
            </a:r>
            <a:endParaRPr/>
          </a:p>
          <a:p>
            <a:pPr indent="0" lvl="0" marL="0" rtl="0" algn="l">
              <a:spcBef>
                <a:spcPts val="0"/>
              </a:spcBef>
              <a:spcAft>
                <a:spcPts val="0"/>
              </a:spcAft>
              <a:buNone/>
            </a:pPr>
            <a:r>
              <a:rPr lang="en-US"/>
              <a:t>Phone answering</a:t>
            </a:r>
            <a:endParaRPr/>
          </a:p>
          <a:p>
            <a:pPr indent="0" lvl="0" marL="0" rtl="0" algn="l">
              <a:spcBef>
                <a:spcPts val="0"/>
              </a:spcBef>
              <a:spcAft>
                <a:spcPts val="0"/>
              </a:spcAft>
              <a:buNone/>
            </a:pPr>
            <a:r>
              <a:rPr lang="en-US"/>
              <a:t>Uniforms</a:t>
            </a:r>
            <a:endParaRPr/>
          </a:p>
          <a:p>
            <a:pPr indent="0" lvl="0" marL="0" rtl="0" algn="l">
              <a:spcBef>
                <a:spcPts val="0"/>
              </a:spcBef>
              <a:spcAft>
                <a:spcPts val="0"/>
              </a:spcAft>
              <a:buNone/>
            </a:pPr>
            <a:r>
              <a:rPr lang="en-US"/>
              <a:t>Be on time</a:t>
            </a:r>
            <a:endParaRPr/>
          </a:p>
          <a:p>
            <a:pPr indent="0" lvl="0" marL="0" rtl="0" algn="l">
              <a:spcBef>
                <a:spcPts val="0"/>
              </a:spcBef>
              <a:spcAft>
                <a:spcPts val="0"/>
              </a:spcAft>
              <a:buNone/>
            </a:pPr>
            <a:r>
              <a:rPr lang="en-US"/>
              <a:t>Service Standards</a:t>
            </a:r>
            <a:endParaRPr/>
          </a:p>
          <a:p>
            <a:pPr indent="0" lvl="0" marL="0" rtl="0" algn="l">
              <a:spcBef>
                <a:spcPts val="0"/>
              </a:spcBef>
              <a:spcAft>
                <a:spcPts val="0"/>
              </a:spcAft>
              <a:buNone/>
            </a:pPr>
            <a:r>
              <a:rPr lang="en-US"/>
              <a:t>Safety expectations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PIC Work Policies</a:t>
            </a:r>
            <a:endParaRPr/>
          </a:p>
          <a:p>
            <a:pPr indent="0" lvl="0" marL="0" rtl="0" algn="l">
              <a:spcBef>
                <a:spcPts val="0"/>
              </a:spcBef>
              <a:spcAft>
                <a:spcPts val="0"/>
              </a:spcAft>
              <a:buNone/>
            </a:pPr>
            <a:r>
              <a:rPr lang="en-US" u="sng">
                <a:solidFill>
                  <a:schemeClr val="hlink"/>
                </a:solidFill>
                <a:hlinkClick r:id="rId3"/>
              </a:rPr>
              <a:t>Work Ethic</a:t>
            </a:r>
            <a:endParaRPr/>
          </a:p>
          <a:p>
            <a:pPr indent="0" lvl="0" marL="0" rtl="0" algn="l">
              <a:spcBef>
                <a:spcPts val="0"/>
              </a:spcBef>
              <a:spcAft>
                <a:spcPts val="0"/>
              </a:spcAft>
              <a:buNone/>
            </a:pPr>
            <a:r>
              <a:t/>
            </a:r>
            <a:endParaRPr/>
          </a:p>
        </p:txBody>
      </p:sp>
      <p:sp>
        <p:nvSpPr>
          <p:cNvPr id="446" name="Google Shape;446;gf127c760e5_0_215: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f127c760e5_0_222: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f127c760e5_0_222: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Clr>
                <a:schemeClr val="dk1"/>
              </a:buClr>
              <a:buSzPts val="1100"/>
              <a:buFont typeface="Arial"/>
              <a:buNone/>
            </a:pPr>
            <a:r>
              <a:rPr lang="en-US"/>
              <a:t>Flip Chart - Make a list of general workplace standards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Daily workplace huddles or stand-up meetings</a:t>
            </a:r>
            <a:endParaRPr/>
          </a:p>
          <a:p>
            <a:pPr indent="0" lvl="0" marL="0" rtl="0" algn="l">
              <a:spcBef>
                <a:spcPts val="0"/>
              </a:spcBef>
              <a:spcAft>
                <a:spcPts val="0"/>
              </a:spcAft>
              <a:buNone/>
            </a:pPr>
            <a:r>
              <a:rPr lang="en-US"/>
              <a:t>Weekly-</a:t>
            </a:r>
            <a:endParaRPr/>
          </a:p>
          <a:p>
            <a:pPr indent="0" lvl="0" marL="0" rtl="0" algn="l">
              <a:spcBef>
                <a:spcPts val="0"/>
              </a:spcBef>
              <a:spcAft>
                <a:spcPts val="0"/>
              </a:spcAft>
              <a:buNone/>
            </a:pPr>
            <a:r>
              <a:rPr lang="en-US"/>
              <a:t>Monthly-</a:t>
            </a:r>
            <a:endParaRPr/>
          </a:p>
          <a:p>
            <a:pPr indent="0" lvl="0" marL="0" rtl="0" algn="l">
              <a:spcBef>
                <a:spcPts val="0"/>
              </a:spcBef>
              <a:spcAft>
                <a:spcPts val="0"/>
              </a:spcAft>
              <a:buNone/>
            </a:pPr>
            <a:r>
              <a:rPr lang="en-US"/>
              <a:t>Quarterly-</a:t>
            </a:r>
            <a:endParaRPr/>
          </a:p>
          <a:p>
            <a:pPr indent="0" lvl="0" marL="0" rtl="0" algn="l">
              <a:spcBef>
                <a:spcPts val="0"/>
              </a:spcBef>
              <a:spcAft>
                <a:spcPts val="0"/>
              </a:spcAft>
              <a:buNone/>
            </a:pPr>
            <a:r>
              <a:rPr lang="en-US"/>
              <a:t>Annually-</a:t>
            </a:r>
            <a:endParaRPr/>
          </a:p>
          <a:p>
            <a:pPr indent="0" lvl="0" marL="0" rtl="0" algn="l">
              <a:spcBef>
                <a:spcPts val="0"/>
              </a:spcBef>
              <a:spcAft>
                <a:spcPts val="0"/>
              </a:spcAft>
              <a:buNone/>
            </a:pPr>
            <a:r>
              <a:rPr lang="en-US"/>
              <a:t>Ad Hoc-</a:t>
            </a:r>
            <a:endParaRPr/>
          </a:p>
        </p:txBody>
      </p:sp>
      <p:sp>
        <p:nvSpPr>
          <p:cNvPr id="454" name="Google Shape;454;gf127c760e5_0_222: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f127c760e5_0_229: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f127c760e5_0_229: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rPr lang="en-US"/>
              <a:t>State the Purpose.  </a:t>
            </a:r>
            <a:r>
              <a:rPr lang="en-US"/>
              <a:t>Always begging with the WHY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Teach-back on topic that you expect people to be knowledgeable about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Safety Topic - If you expect people to practice safety, talk about it regularly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Hot Topics/Immediate Concerns - (Clearing)  Teach that you are willing to address these items so that people can then engage in the meeting topics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Action items from last meeting - Sets expectation of accountability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else?  Leave open for what else might be on people’s minds.  Sets expectation that people should bring their lingering concerns forward.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Follow-up and action items - Sets expectations of accountability.  Who, when, what.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2" name="Google Shape;462;gf127c760e5_0_229: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f127c760e5_0_236: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f127c760e5_0_236: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rPr lang="en-US"/>
              <a:t>No Surprises at Year-End…</a:t>
            </a:r>
            <a:endParaRPr/>
          </a:p>
        </p:txBody>
      </p:sp>
      <p:sp>
        <p:nvSpPr>
          <p:cNvPr id="470" name="Google Shape;470;gf127c760e5_0_236: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f127c760e5_0_243: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f127c760e5_0_243: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SzPts val="1100"/>
              <a:buNone/>
            </a:pPr>
            <a:r>
              <a:rPr lang="en-US" sz="1100">
                <a:latin typeface="Calibri"/>
                <a:ea typeface="Calibri"/>
                <a:cs typeface="Calibri"/>
                <a:sym typeface="Calibri"/>
              </a:rPr>
              <a:t>Why setting and managing workplace expectations is important.  Systems thinking overview of setting and managing workplace expectations.</a:t>
            </a:r>
            <a:endParaRPr sz="1100">
              <a:latin typeface="Calibri"/>
              <a:ea typeface="Calibri"/>
              <a:cs typeface="Calibri"/>
              <a:sym typeface="Calibri"/>
            </a:endParaRPr>
          </a:p>
          <a:p>
            <a:pPr indent="0" lvl="0" marL="0" rtl="0" algn="l">
              <a:spcBef>
                <a:spcPts val="0"/>
              </a:spcBef>
              <a:spcAft>
                <a:spcPts val="0"/>
              </a:spcAft>
              <a:buSzPts val="1100"/>
              <a:buNone/>
            </a:pPr>
            <a:r>
              <a:t/>
            </a:r>
            <a:endParaRPr sz="1100">
              <a:latin typeface="Calibri"/>
              <a:ea typeface="Calibri"/>
              <a:cs typeface="Calibri"/>
              <a:sym typeface="Calibri"/>
            </a:endParaRPr>
          </a:p>
          <a:p>
            <a:pPr indent="0" lvl="0" marL="0" rtl="0" algn="l">
              <a:spcBef>
                <a:spcPts val="0"/>
              </a:spcBef>
              <a:spcAft>
                <a:spcPts val="0"/>
              </a:spcAft>
              <a:buSzPts val="1100"/>
              <a:buNone/>
            </a:pPr>
            <a:r>
              <a:rPr lang="en-US" sz="1100">
                <a:latin typeface="Calibri"/>
                <a:ea typeface="Calibri"/>
                <a:cs typeface="Calibri"/>
                <a:sym typeface="Calibri"/>
              </a:rPr>
              <a:t>Operationalizing the job description through onboarding and training</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100">
              <a:latin typeface="Calibri"/>
              <a:ea typeface="Calibri"/>
              <a:cs typeface="Calibri"/>
              <a:sym typeface="Calibri"/>
            </a:endParaRPr>
          </a:p>
        </p:txBody>
      </p:sp>
      <p:sp>
        <p:nvSpPr>
          <p:cNvPr id="478" name="Google Shape;478;gf127c760e5_0_243: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f127c760e5_0_25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f127c760e5_0_250: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spcBef>
                <a:spcPts val="0"/>
              </a:spcBef>
              <a:spcAft>
                <a:spcPts val="0"/>
              </a:spcAft>
              <a:buNone/>
            </a:pPr>
            <a:r>
              <a:rPr lang="en-US" sz="1100">
                <a:latin typeface="Calibri"/>
                <a:ea typeface="Calibri"/>
                <a:cs typeface="Calibri"/>
                <a:sym typeface="Calibri"/>
              </a:rPr>
              <a:t>Why setting and managing workplace expectations is important.  Systems thinking overview of setting and managing workplace expectations.</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latin typeface="Calibri"/>
                <a:ea typeface="Calibri"/>
                <a:cs typeface="Calibri"/>
                <a:sym typeface="Calibri"/>
              </a:rPr>
              <a:t>Group Engagement:  Short discussion on their reflections of the value of expectations in their own work</a:t>
            </a:r>
            <a:endParaRPr sz="1100">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latin typeface="Calibri"/>
                <a:ea typeface="Calibri"/>
                <a:cs typeface="Calibri"/>
                <a:sym typeface="Calibri"/>
              </a:rPr>
              <a:t>Lecture - Why setting and managing workplace expectations is important.  Review six steps from Pre-work video</a:t>
            </a:r>
            <a:endParaRPr sz="1100">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latin typeface="Calibri"/>
                <a:ea typeface="Calibri"/>
                <a:cs typeface="Calibri"/>
                <a:sym typeface="Calibri"/>
              </a:rPr>
              <a:t>Lecture - Introduction to the lifecycle elements of setting and managing employee workplace expectations</a:t>
            </a:r>
            <a:endParaRPr sz="1100">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Char char="o"/>
            </a:pPr>
            <a:r>
              <a:rPr lang="en-US" sz="1100">
                <a:latin typeface="Calibri"/>
                <a:ea typeface="Calibri"/>
                <a:cs typeface="Calibri"/>
                <a:sym typeface="Calibri"/>
              </a:rPr>
              <a:t>Think/Pair/Share Activity</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latin typeface="Calibri"/>
                <a:ea typeface="Calibri"/>
                <a:cs typeface="Calibri"/>
                <a:sym typeface="Calibri"/>
              </a:rPr>
              <a:t>Lecture:  Job Descriptions</a:t>
            </a:r>
            <a:endParaRPr sz="1100">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latin typeface="Calibri"/>
                <a:ea typeface="Calibri"/>
                <a:cs typeface="Calibri"/>
                <a:sym typeface="Calibri"/>
              </a:rPr>
              <a:t>Table Activity:  Review sample job description and practice how to use it to set expectations</a:t>
            </a:r>
            <a:endParaRPr sz="1100">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latin typeface="Calibri"/>
                <a:ea typeface="Calibri"/>
                <a:cs typeface="Calibri"/>
                <a:sym typeface="Calibri"/>
              </a:rPr>
              <a:t>Lecture:  Onboarding and Training</a:t>
            </a:r>
            <a:endParaRPr sz="1100">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latin typeface="Calibri"/>
                <a:ea typeface="Calibri"/>
                <a:cs typeface="Calibri"/>
                <a:sym typeface="Calibri"/>
              </a:rPr>
              <a:t>Table Activity:  Case study of simple job description and activity how to prepare an onboarding and training plan</a:t>
            </a:r>
            <a:endParaRPr sz="1100">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US" sz="1100">
                <a:latin typeface="Calibri"/>
                <a:ea typeface="Calibri"/>
                <a:cs typeface="Calibri"/>
                <a:sym typeface="Calibri"/>
              </a:rPr>
              <a:t>Looking to industry best practices and critical success factors</a:t>
            </a:r>
            <a:endParaRPr sz="1100">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Char char="o"/>
            </a:pPr>
            <a:r>
              <a:rPr lang="en-US" sz="1100">
                <a:latin typeface="Calibri"/>
                <a:ea typeface="Calibri"/>
                <a:cs typeface="Calibri"/>
                <a:sym typeface="Calibri"/>
              </a:rPr>
              <a:t>Engage employees in bringing standards and expectations to the table, especially when you’re not the subject matter expert.</a:t>
            </a:r>
            <a:endParaRPr sz="1100">
              <a:latin typeface="Calibri"/>
              <a:ea typeface="Calibri"/>
              <a:cs typeface="Calibri"/>
              <a:sym typeface="Calibri"/>
            </a:endParaRPr>
          </a:p>
        </p:txBody>
      </p:sp>
      <p:sp>
        <p:nvSpPr>
          <p:cNvPr id="486" name="Google Shape;486;gf127c760e5_0_250: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f127c760e5_0_257: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f127c760e5_0_257: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t/>
            </a:r>
            <a:endParaRPr/>
          </a:p>
        </p:txBody>
      </p:sp>
      <p:sp>
        <p:nvSpPr>
          <p:cNvPr id="494" name="Google Shape;494;gf127c760e5_0_257: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f127c760e5_0_264: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f127c760e5_0_264: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t/>
            </a:r>
            <a:endParaRPr/>
          </a:p>
        </p:txBody>
      </p:sp>
      <p:sp>
        <p:nvSpPr>
          <p:cNvPr id="502" name="Google Shape;502;gf127c760e5_0_264: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63fb82b24_0_9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e63fb82b24_0_90: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p:txBody>
      </p:sp>
      <p:sp>
        <p:nvSpPr>
          <p:cNvPr id="117" name="Google Shape;117;ge63fb82b24_0_90: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f127c760e5_0_278: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f127c760e5_0_278: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spcBef>
                <a:spcPts val="0"/>
              </a:spcBef>
              <a:spcAft>
                <a:spcPts val="0"/>
              </a:spcAft>
              <a:buNone/>
            </a:pPr>
            <a:r>
              <a:t/>
            </a:r>
            <a:endParaRPr/>
          </a:p>
        </p:txBody>
      </p:sp>
      <p:sp>
        <p:nvSpPr>
          <p:cNvPr id="510" name="Google Shape;510;gf127c760e5_0_278: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a06f7c609_0_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ea06f7c609_0_0:notes"/>
          <p:cNvSpPr txBox="1"/>
          <p:nvPr>
            <p:ph idx="1" type="body"/>
          </p:nvPr>
        </p:nvSpPr>
        <p:spPr>
          <a:xfrm>
            <a:off x="697389" y="4387136"/>
            <a:ext cx="5579100" cy="4156200"/>
          </a:xfrm>
          <a:prstGeom prst="rect">
            <a:avLst/>
          </a:prstGeom>
          <a:noFill/>
          <a:ln>
            <a:noFill/>
          </a:ln>
        </p:spPr>
        <p:txBody>
          <a:bodyPr anchorCtr="0" anchor="t" bIns="46300" lIns="92600" spcFirstLastPara="1" rIns="92600" wrap="square" tIns="46300">
            <a:noAutofit/>
          </a:bodyPr>
          <a:lstStyle/>
          <a:p>
            <a:pPr indent="0" lvl="0" marL="0" rtl="0" algn="l">
              <a:lnSpc>
                <a:spcPct val="100000"/>
              </a:lnSpc>
              <a:spcBef>
                <a:spcPts val="0"/>
              </a:spcBef>
              <a:spcAft>
                <a:spcPts val="0"/>
              </a:spcAft>
              <a:buSzPts val="1400"/>
              <a:buNone/>
            </a:pPr>
            <a:r>
              <a:rPr lang="en-US" sz="1100">
                <a:latin typeface="Calibri"/>
                <a:ea typeface="Calibri"/>
                <a:cs typeface="Calibri"/>
                <a:sym typeface="Calibri"/>
              </a:rPr>
              <a:t>Briefly</a:t>
            </a:r>
            <a:r>
              <a:rPr lang="en-US" sz="1100">
                <a:latin typeface="Calibri"/>
                <a:ea typeface="Calibri"/>
                <a:cs typeface="Calibri"/>
                <a:sym typeface="Calibri"/>
              </a:rPr>
              <a:t> discuss themes that emerged in the Canvas module reflections</a:t>
            </a:r>
            <a:endParaRPr sz="1100">
              <a:latin typeface="Calibri"/>
              <a:ea typeface="Calibri"/>
              <a:cs typeface="Calibri"/>
              <a:sym typeface="Calibri"/>
            </a:endParaRPr>
          </a:p>
        </p:txBody>
      </p:sp>
      <p:sp>
        <p:nvSpPr>
          <p:cNvPr id="125" name="Google Shape;125;gea06f7c609_0_0:notes"/>
          <p:cNvSpPr txBox="1"/>
          <p:nvPr>
            <p:ph idx="12" type="sldNum"/>
          </p:nvPr>
        </p:nvSpPr>
        <p:spPr>
          <a:xfrm>
            <a:off x="3950256" y="8772669"/>
            <a:ext cx="3021900" cy="461700"/>
          </a:xfrm>
          <a:prstGeom prst="rect">
            <a:avLst/>
          </a:prstGeom>
          <a:noFill/>
          <a:ln>
            <a:noFill/>
          </a:ln>
        </p:spPr>
        <p:txBody>
          <a:bodyPr anchorCtr="0" anchor="b" bIns="46300" lIns="92600" spcFirstLastPara="1" rIns="92600" wrap="square" tIns="46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722d5cd5b_0_0: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f722d5cd5b_0_0: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lnSpc>
                <a:spcPct val="115000"/>
              </a:lnSpc>
              <a:spcBef>
                <a:spcPts val="900"/>
              </a:spcBef>
              <a:spcAft>
                <a:spcPts val="0"/>
              </a:spcAft>
              <a:buClr>
                <a:schemeClr val="dk1"/>
              </a:buClr>
              <a:buSzPts val="1100"/>
              <a:buFont typeface="Arial"/>
              <a:buNone/>
            </a:pPr>
            <a:r>
              <a:rPr b="1" lang="en-US">
                <a:solidFill>
                  <a:srgbClr val="2D3B45"/>
                </a:solidFill>
              </a:rPr>
              <a:t>What about clear expectations do you value in your own work?</a:t>
            </a:r>
            <a:endParaRPr b="1">
              <a:solidFill>
                <a:srgbClr val="2D3B45"/>
              </a:solidFill>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rPr>
              <a:t>Having clear expectations from my supervisor helps me to prioritize my goals and use my time and resources in the most effective and efficient way. The same goes for the people I supervise.</a:t>
            </a:r>
            <a:endParaRPr>
              <a:solidFill>
                <a:srgbClr val="2D3B45"/>
              </a:solidFill>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Clear expectations in my job lets me know what's expected from me so I can focus on what my responsibilities and goals are. This makes me efficient in meeting those goals.</a:t>
            </a:r>
            <a:endParaRPr>
              <a:solidFill>
                <a:srgbClr val="2D3B45"/>
              </a:solidFill>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Clear expectations help me to recognize when my work is aligned with the goals of the organization. It always helps to understand "what good looks like", so we can be efficient and effective, personally, and as a team.</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Clear expectations are highly valued as I misunderstood one supervisor completely previously.  I asked several times on certain tasks but didn't understand their mindset and didn't perform the tasks as expected.  On the other hand, when I've been given or passed on assignments with clear expectations the results are better than expected.  </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Clear expectations allow me to focus on overarching area goals and provide the context for communicating with the team so we can work together to meet those goals.</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Clear expectations allow me to focus on what is truly needed or required to fulfill my work. Knowing what is expected of me eliminates the “guesswork” and creates more efficiency.</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Clear expectations help me know what things to focus on and how to prioritize my days and weeks.</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Clear expectations help me to assess projects, assign them, and in the end result evaluate them without bias.</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Having clear expectations allows me to set a course for myself and our team for the present and future. We live in a time of constant change and must remain agile to accomplish all of the requests that are made of each of us. I prefer to have both smaller attainable goals as well as broader, university aligned goals to allow for small successes and celebrations along the way. I find this most helpful to keep myself as well as team members motivated and engaged.  </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I appreciate clear expectations because I know the end-goal and feel accomplished when I meet it.</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Clear expectations help me to feel accomplished.</a:t>
            </a:r>
            <a:endParaRPr>
              <a:solidFill>
                <a:srgbClr val="2D3B45"/>
              </a:solidFill>
              <a:highlight>
                <a:srgbClr val="FFFFFF"/>
              </a:highlight>
            </a:endParaRPr>
          </a:p>
          <a:p>
            <a:pPr indent="0" lvl="0" marL="0" rtl="0" algn="l">
              <a:spcBef>
                <a:spcPts val="900"/>
              </a:spcBef>
              <a:spcAft>
                <a:spcPts val="0"/>
              </a:spcAft>
              <a:buNone/>
            </a:pPr>
            <a:r>
              <a:t/>
            </a:r>
            <a:endParaRPr/>
          </a:p>
        </p:txBody>
      </p:sp>
      <p:sp>
        <p:nvSpPr>
          <p:cNvPr id="133" name="Google Shape;133;gf722d5cd5b_0_0: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722d5cd5b_0_8: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f722d5cd5b_0_8: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lnSpc>
                <a:spcPct val="115000"/>
              </a:lnSpc>
              <a:spcBef>
                <a:spcPts val="900"/>
              </a:spcBef>
              <a:spcAft>
                <a:spcPts val="0"/>
              </a:spcAft>
              <a:buClr>
                <a:schemeClr val="dk1"/>
              </a:buClr>
              <a:buSzPts val="1100"/>
              <a:buFont typeface="Arial"/>
              <a:buNone/>
            </a:pPr>
            <a:r>
              <a:rPr b="1" lang="en-US">
                <a:solidFill>
                  <a:srgbClr val="2D3B45"/>
                </a:solidFill>
              </a:rPr>
              <a:t>How does expectation setting help you to be more effective in your work?</a:t>
            </a:r>
            <a:endParaRPr b="1">
              <a:solidFill>
                <a:srgbClr val="2D3B45"/>
              </a:solidFill>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rPr>
              <a:t>Setting clear job expectations and role definitions keeps my supervisees focused, reduces confusion, and provides them with the context and goals that they can independently follow. This eliminates the need for micromanagement, making my work more effective.</a:t>
            </a:r>
            <a:endParaRPr>
              <a:solidFill>
                <a:srgbClr val="2D3B45"/>
              </a:solidFill>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Expectation setting eliminates guessing and wondering if I am doing the job correctly.</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rPr>
              <a:t>I find that communicating my expectations to my team is the best way to achieve results. While it is sometimes hard work to set the expectations, I am never disappointed with the outcome when I do a good job of sharing my vision for where we need to go. It is fun to do, and it gives me a good opportunity to engage with the team and develop creative ways to get to the goal.</a:t>
            </a:r>
            <a:endParaRPr>
              <a:solidFill>
                <a:srgbClr val="2D3B45"/>
              </a:solidFill>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rPr>
              <a:t>Clear expectations help improve efficiency and productivity.</a:t>
            </a:r>
            <a:endParaRPr>
              <a:solidFill>
                <a:srgbClr val="2D3B45"/>
              </a:solidFill>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Setting clear expectations provides a roadmap for impact and empowers team members to own their outcomes which allows me to focus on my own priorities. We have found that clear expectations with tools for deliberate practice has helped everyone be more successful.  </a:t>
            </a:r>
            <a:endParaRPr>
              <a:solidFill>
                <a:srgbClr val="2D3B45"/>
              </a:solidFill>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Expectation setting provides the needed foundation for employees to feel empowered on. Employees are more focused on their tasks and better outcomes are then produced.</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Setting expectations helps me allow my team to accomplish their task with out constant supervision. </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Expectation setting allows me to plan and address schedules and budgets.</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Clear expectations and job role definitions help to keep me focused. They provide context and understanding. This helps to provide the space for discussion of priorities for myself, my supervisor, our team and how these align with the direction the University is moving.</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Expectation setting helps me to prioritize my work, and prevents me from wasting time going down the wrong path. This is important (especially now) when it seems as if we're all doing more with less resources. Also, clearly setting expectations for others allows them to work independently with less supervision.</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Setting expectations helps me to know that I am on the right track with what is expected of me.</a:t>
            </a:r>
            <a:endParaRPr>
              <a:solidFill>
                <a:srgbClr val="2D3B45"/>
              </a:solidFill>
              <a:highlight>
                <a:srgbClr val="FFFFFF"/>
              </a:highlight>
            </a:endParaRPr>
          </a:p>
          <a:p>
            <a:pPr indent="0" lvl="0" marL="0" rtl="0" algn="l">
              <a:spcBef>
                <a:spcPts val="900"/>
              </a:spcBef>
              <a:spcAft>
                <a:spcPts val="0"/>
              </a:spcAft>
              <a:buNone/>
            </a:pPr>
            <a:r>
              <a:t/>
            </a:r>
            <a:endParaRPr/>
          </a:p>
        </p:txBody>
      </p:sp>
      <p:sp>
        <p:nvSpPr>
          <p:cNvPr id="140" name="Google Shape;140;gf722d5cd5b_0_8: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f722d5cd5b_0_16:notes"/>
          <p:cNvSpPr/>
          <p:nvPr>
            <p:ph idx="2" type="sldImg"/>
          </p:nvPr>
        </p:nvSpPr>
        <p:spPr>
          <a:xfrm>
            <a:off x="1177925" y="692150"/>
            <a:ext cx="4617900" cy="34638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f722d5cd5b_0_16:notes"/>
          <p:cNvSpPr txBox="1"/>
          <p:nvPr>
            <p:ph idx="1" type="body"/>
          </p:nvPr>
        </p:nvSpPr>
        <p:spPr>
          <a:xfrm>
            <a:off x="697389" y="4387136"/>
            <a:ext cx="5579100" cy="4156200"/>
          </a:xfrm>
          <a:prstGeom prst="rect">
            <a:avLst/>
          </a:prstGeom>
        </p:spPr>
        <p:txBody>
          <a:bodyPr anchorCtr="0" anchor="t" bIns="46300" lIns="92600" spcFirstLastPara="1" rIns="92600" wrap="square" tIns="46300">
            <a:noAutofit/>
          </a:bodyPr>
          <a:lstStyle/>
          <a:p>
            <a:pPr indent="0" lvl="0" marL="0" rtl="0" algn="l">
              <a:lnSpc>
                <a:spcPct val="115000"/>
              </a:lnSpc>
              <a:spcBef>
                <a:spcPts val="900"/>
              </a:spcBef>
              <a:spcAft>
                <a:spcPts val="0"/>
              </a:spcAft>
              <a:buClr>
                <a:schemeClr val="dk1"/>
              </a:buClr>
              <a:buSzPts val="1100"/>
              <a:buFont typeface="Arial"/>
              <a:buNone/>
            </a:pPr>
            <a:r>
              <a:rPr b="1" lang="en-US">
                <a:solidFill>
                  <a:srgbClr val="2D3B45"/>
                </a:solidFill>
              </a:rPr>
              <a:t>What is hard about setting expectations?</a:t>
            </a:r>
            <a:endParaRPr b="1">
              <a:solidFill>
                <a:srgbClr val="2D3B45"/>
              </a:solidFill>
            </a:endParaRPr>
          </a:p>
          <a:p>
            <a:pPr indent="0" lvl="0" marL="0" rtl="0" algn="l">
              <a:lnSpc>
                <a:spcPct val="115000"/>
              </a:lnSpc>
              <a:spcBef>
                <a:spcPts val="900"/>
              </a:spcBef>
              <a:spcAft>
                <a:spcPts val="0"/>
              </a:spcAft>
              <a:buClr>
                <a:schemeClr val="dk1"/>
              </a:buClr>
              <a:buSzPts val="1100"/>
              <a:buFont typeface="Arial"/>
              <a:buNone/>
            </a:pPr>
            <a:r>
              <a:rPr lang="en-US">
                <a:solidFill>
                  <a:srgbClr val="2D3B45"/>
                </a:solidFill>
              </a:rPr>
              <a:t>To make the expectations realistic and achievable, and to avoid micro-managing.</a:t>
            </a:r>
            <a:endParaRPr>
              <a:solidFill>
                <a:srgbClr val="2D3B45"/>
              </a:solidFill>
            </a:endParaRPr>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900"/>
              </a:spcBef>
              <a:spcAft>
                <a:spcPts val="0"/>
              </a:spcAft>
              <a:buClr>
                <a:schemeClr val="dk1"/>
              </a:buClr>
              <a:buSzPts val="1100"/>
              <a:buFont typeface="Arial"/>
              <a:buNone/>
            </a:pPr>
            <a:r>
              <a:rPr lang="en-US">
                <a:solidFill>
                  <a:srgbClr val="2D3B45"/>
                </a:solidFill>
                <a:highlight>
                  <a:srgbClr val="FFFFFF"/>
                </a:highlight>
              </a:rPr>
              <a:t>The hard part about setting expectations is to make them too easy or too hard to  achieve.</a:t>
            </a:r>
            <a:endParaRPr>
              <a:solidFill>
                <a:srgbClr val="2D3B45"/>
              </a:solidFill>
              <a:highlight>
                <a:srgbClr val="FFFFFF"/>
              </a:highlight>
            </a:endParaRPr>
          </a:p>
          <a:p>
            <a:pPr indent="0" lvl="0" marL="0" rtl="0" algn="l">
              <a:lnSpc>
                <a:spcPct val="115000"/>
              </a:lnSpc>
              <a:spcBef>
                <a:spcPts val="900"/>
              </a:spcBef>
              <a:spcAft>
                <a:spcPts val="0"/>
              </a:spcAft>
              <a:buClr>
                <a:schemeClr val="dk1"/>
              </a:buClr>
              <a:buSzPts val="1100"/>
              <a:buFont typeface="Arial"/>
              <a:buNone/>
            </a:pPr>
            <a:r>
              <a:rPr lang="en-US" sz="1100"/>
              <a:t>Setting expectations is hard when the team is not used to have expectations placed on their work. They often feel like new expectations are somehow restricting or controlling them. On the contrary, if done right, a team with clear expectations quickly finds itself achieving great results and feeling IN CONTROL, not CONTROLLED by others. That, to me, is the essence of a good leader. Not to TELL, but to engage and empower others to work together and win.</a:t>
            </a:r>
            <a:endParaRPr sz="1100"/>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lang="en-US" sz="1100"/>
              <a:t>Expectations can be hard to communicate but in most cases if expectations are given and communication is encouraged, tasks will be completed in a timely manner.  I believe in trusting your employees to do their jobs; there's more than one way to do just about everything.  Lead by example, not by micromanaging.</a:t>
            </a:r>
            <a:endParaRPr sz="1100"/>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lang="en-US">
                <a:solidFill>
                  <a:srgbClr val="2D3B45"/>
                </a:solidFill>
                <a:highlight>
                  <a:srgbClr val="FFFFFF"/>
                </a:highlight>
              </a:rPr>
              <a:t>Setting expectations can be difficult when team members have different needs in terms of how they like to be managed and want to feel they've been heard and their their needs and concerns have been addressed. Some want very clear step-by-step tasks laid out to meet the expectation and others prefer a broad assignment. Challenges also occur when one person's definition of accomplishment is doing the minimum to meet the goal and another person on the team believes meeting expectations requires going above and beyond the minimum. It was especially challenging when people who were not used to having expectations were resistant and felt they were being micro-managed. Which was true to an extent, but the great outcomes from deliberate practice has helped to change the culture.</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2D3B45"/>
                </a:solidFill>
                <a:highlight>
                  <a:srgbClr val="FFFFFF"/>
                </a:highlight>
              </a:rPr>
              <a:t>I think the main challenge with setting expectations is that everyone has different needs depending on their role, experiences, and competencies. It is not a one-size-fits-all approach. It’s important to meet with each member of the team to listen and learn more about their individual strengths and expertise. Additionally, I believe giving and receiving feedback is key. Feedback improves clarity and employee engagement.</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2D3B45"/>
                </a:solidFill>
                <a:highlight>
                  <a:srgbClr val="FFFFFF"/>
                </a:highlight>
              </a:rPr>
              <a:t>Expectations are hard because communication is hard.  People tend to dislike change and therefore react to what they think you are saying and not necessarily what you are saying.</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2D3B45"/>
                </a:solidFill>
                <a:highlight>
                  <a:srgbClr val="FFFFFF"/>
                </a:highlight>
              </a:rPr>
              <a:t>Individual skillsets and talents can often change or alter the expectations, especially in an educational environment.</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2D3B45"/>
                </a:solidFill>
                <a:highlight>
                  <a:srgbClr val="FFFFFF"/>
                </a:highlight>
              </a:rPr>
              <a:t>The difficulty I find in setting expectations in this new role have more to do with the transition of being a peer to being a leader of a team. The familiarity of knowing how this was done in the past, versus what are best practices to achieve the best possible outcomes for everyone. These discussions are not always easy or straightforward.</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2D3B45"/>
                </a:solidFill>
                <a:highlight>
                  <a:srgbClr val="FFFFFF"/>
                </a:highlight>
              </a:rPr>
              <a:t>It can be difficult to set expectations because some processes have distractions/interruptions that cause reprioritization along the way. Additionally, we all communicate differently, so it is important to make sure the means of communication are effective and ongoing.</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2D3B45"/>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rgbClr val="2D3B45"/>
                </a:solidFill>
                <a:highlight>
                  <a:srgbClr val="FFFFFF"/>
                </a:highlight>
              </a:rPr>
              <a:t>Expectations can change - there are distractions, resignations, changing priorities, thus changing expectations.</a:t>
            </a:r>
            <a:endParaRPr>
              <a:solidFill>
                <a:srgbClr val="2D3B45"/>
              </a:solidFill>
              <a:highlight>
                <a:srgbClr val="FFFFFF"/>
              </a:highlight>
            </a:endParaRPr>
          </a:p>
          <a:p>
            <a:pPr indent="0" lvl="0" marL="0" rtl="0" algn="l">
              <a:spcBef>
                <a:spcPts val="0"/>
              </a:spcBef>
              <a:spcAft>
                <a:spcPts val="0"/>
              </a:spcAft>
              <a:buNone/>
            </a:pPr>
            <a:r>
              <a:t/>
            </a:r>
            <a:endParaRPr/>
          </a:p>
        </p:txBody>
      </p:sp>
      <p:sp>
        <p:nvSpPr>
          <p:cNvPr id="147" name="Google Shape;147;gf722d5cd5b_0_16:notes"/>
          <p:cNvSpPr txBox="1"/>
          <p:nvPr>
            <p:ph idx="12" type="sldNum"/>
          </p:nvPr>
        </p:nvSpPr>
        <p:spPr>
          <a:xfrm>
            <a:off x="3950256" y="8772669"/>
            <a:ext cx="3021900" cy="461700"/>
          </a:xfrm>
          <a:prstGeom prst="rect">
            <a:avLst/>
          </a:prstGeom>
        </p:spPr>
        <p:txBody>
          <a:bodyPr anchorCtr="0" anchor="b" bIns="46300" lIns="92600" spcFirstLastPara="1" rIns="92600" wrap="square" tIns="463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3"/>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43"/>
          <p:cNvSpPr txBox="1"/>
          <p:nvPr>
            <p:ph idx="1" type="body"/>
          </p:nvPr>
        </p:nvSpPr>
        <p:spPr>
          <a:xfrm rot="5400000">
            <a:off x="2499518" y="-61119"/>
            <a:ext cx="4144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4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5"/>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35"/>
          <p:cNvSpPr txBox="1"/>
          <p:nvPr>
            <p:ph idx="1" type="body"/>
          </p:nvPr>
        </p:nvSpPr>
        <p:spPr>
          <a:xfrm>
            <a:off x="457200" y="2057400"/>
            <a:ext cx="4038600" cy="40687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4" name="Google Shape;24;p35"/>
          <p:cNvSpPr txBox="1"/>
          <p:nvPr>
            <p:ph idx="2" type="body"/>
          </p:nvPr>
        </p:nvSpPr>
        <p:spPr>
          <a:xfrm>
            <a:off x="4648200" y="2057400"/>
            <a:ext cx="4038600" cy="40687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 name="Google Shape;2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6"/>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 name="Google Shape;30;p36"/>
          <p:cNvSpPr txBox="1"/>
          <p:nvPr>
            <p:ph idx="1" type="body"/>
          </p:nvPr>
        </p:nvSpPr>
        <p:spPr>
          <a:xfrm>
            <a:off x="457200" y="1981200"/>
            <a:ext cx="8229600" cy="4144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38"/>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p38"/>
          <p:cNvSpPr txBox="1"/>
          <p:nvPr>
            <p:ph idx="1" type="body"/>
          </p:nvPr>
        </p:nvSpPr>
        <p:spPr>
          <a:xfrm>
            <a:off x="457200" y="2027238"/>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1" name="Google Shape;41;p38"/>
          <p:cNvSpPr txBox="1"/>
          <p:nvPr>
            <p:ph idx="2" type="body"/>
          </p:nvPr>
        </p:nvSpPr>
        <p:spPr>
          <a:xfrm>
            <a:off x="457200" y="2819399"/>
            <a:ext cx="4040188" cy="3306763"/>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 name="Google Shape;42;p38"/>
          <p:cNvSpPr txBox="1"/>
          <p:nvPr>
            <p:ph idx="3" type="body"/>
          </p:nvPr>
        </p:nvSpPr>
        <p:spPr>
          <a:xfrm>
            <a:off x="4645025" y="2027238"/>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8"/>
          <p:cNvSpPr txBox="1"/>
          <p:nvPr>
            <p:ph idx="4" type="body"/>
          </p:nvPr>
        </p:nvSpPr>
        <p:spPr>
          <a:xfrm>
            <a:off x="4645025" y="2819399"/>
            <a:ext cx="4041775" cy="3306763"/>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9" name="Google Shape;49;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0" name="Google Shape;50;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0"/>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 name="Google Shape;5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4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4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2"/>
          <p:cNvSpPr txBox="1"/>
          <p:nvPr>
            <p:ph type="title"/>
          </p:nvPr>
        </p:nvSpPr>
        <p:spPr>
          <a:xfrm>
            <a:off x="457200"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42"/>
          <p:cNvSpPr/>
          <p:nvPr>
            <p:ph idx="2" type="pic"/>
          </p:nvPr>
        </p:nvSpPr>
        <p:spPr>
          <a:xfrm>
            <a:off x="457200" y="1066799"/>
            <a:ext cx="5486400" cy="3660775"/>
          </a:xfrm>
          <a:prstGeom prst="rect">
            <a:avLst/>
          </a:prstGeom>
          <a:noFill/>
          <a:ln>
            <a:noFill/>
          </a:ln>
        </p:spPr>
      </p:sp>
      <p:sp>
        <p:nvSpPr>
          <p:cNvPr id="68" name="Google Shape;68;p42"/>
          <p:cNvSpPr txBox="1"/>
          <p:nvPr>
            <p:ph idx="1" type="body"/>
          </p:nvPr>
        </p:nvSpPr>
        <p:spPr>
          <a:xfrm>
            <a:off x="457200"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9pPr>
          </a:lstStyle>
          <a:p/>
        </p:txBody>
      </p:sp>
      <p:sp>
        <p:nvSpPr>
          <p:cNvPr id="11" name="Google Shape;11;p33"/>
          <p:cNvSpPr txBox="1"/>
          <p:nvPr>
            <p:ph idx="1" type="body"/>
          </p:nvPr>
        </p:nvSpPr>
        <p:spPr>
          <a:xfrm>
            <a:off x="457200" y="1981200"/>
            <a:ext cx="8229600" cy="4144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google.com/url?client=internal-element-cse&amp;cx=009927719687488248387:eqqgmubonta&amp;q=https://www.mtu.edu/hr/current/training-events/docs/job-desc-template.pdf&amp;sa=U&amp;ved=2ahUKEwjhg4vqgL3yAhVJOs0KHV8aA_0QFjAAegQIBxAB&amp;usg=AOvVaw21MMNW-AeUm43-olOgCB-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mtu.edu/hr/current/training-events/certifica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mtu.edu/hr/docs/staff-onboarding-form.pdf" TargetMode="External"/><Relationship Id="rId4" Type="http://schemas.openxmlformats.org/officeDocument/2006/relationships/hyperlink" Target="https://www.mtu.edu/hr/docs/staff-onboarding-form.pdf" TargetMode="External"/><Relationship Id="rId5" Type="http://schemas.openxmlformats.org/officeDocument/2006/relationships/hyperlink" Target="https://drive.google.com/file/d/1I1Ibe56ge-emQE1lZHceF3YkIJdb8ZOy/view?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cs.google.com/document/d/1qMwuIOHLbIqSkt3lQSWA8-uTEce5fNukVBUUvn0WaZQ/edit?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mtu.edu/hr/current/performanc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mtu.edu/policy/policies/hr/6-05/"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linkedin.com/learning/search?contentBy=urn%3Ali%3Aorganization%3A1337&amp;keywords=setting%20expectations&amp;u=57694217" TargetMode="External"/><Relationship Id="rId4" Type="http://schemas.openxmlformats.org/officeDocument/2006/relationships/hyperlink" Target="https://www.linkedin.com/learning/search?contentBy=urn%3Ali%3Aorganization%3A1337&amp;keywords=setting%20expectations&amp;u=57694217" TargetMode="External"/><Relationship Id="rId5" Type="http://schemas.openxmlformats.org/officeDocument/2006/relationships/hyperlink" Target="https://www.linkedin.com/learning/search?contentBy=urn%3Ali%3Aorganization%3A1337&amp;keywords=setting%20expectations&amp;u=57694217" TargetMode="External"/><Relationship Id="rId6" Type="http://schemas.openxmlformats.org/officeDocument/2006/relationships/hyperlink" Target="https://www.linkedin.com/learning/search?contentBy=urn%3Ali%3Aorganization%3A1337&amp;keywords=setting%20expectations&amp;u=5769421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685800" y="2130425"/>
            <a:ext cx="7772400" cy="276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5000"/>
              <a:t>Supervisor Success Series</a:t>
            </a:r>
            <a:endParaRPr b="1" sz="5400"/>
          </a:p>
        </p:txBody>
      </p:sp>
      <p:sp>
        <p:nvSpPr>
          <p:cNvPr id="89" name="Google Shape;89;p1"/>
          <p:cNvSpPr txBox="1"/>
          <p:nvPr>
            <p:ph idx="1" type="subTitle"/>
          </p:nvPr>
        </p:nvSpPr>
        <p:spPr>
          <a:xfrm>
            <a:off x="685800" y="4066300"/>
            <a:ext cx="8347500" cy="2543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888888"/>
              </a:buClr>
              <a:buSzPts val="3200"/>
              <a:buNone/>
            </a:pPr>
            <a:r>
              <a:t/>
            </a:r>
            <a:endParaRPr/>
          </a:p>
          <a:p>
            <a:pPr indent="0" lvl="0" marL="0" rtl="0" algn="l">
              <a:lnSpc>
                <a:spcPct val="100000"/>
              </a:lnSpc>
              <a:spcBef>
                <a:spcPts val="0"/>
              </a:spcBef>
              <a:spcAft>
                <a:spcPts val="0"/>
              </a:spcAft>
              <a:buClr>
                <a:srgbClr val="888888"/>
              </a:buClr>
              <a:buSzPts val="3200"/>
              <a:buNone/>
            </a:pPr>
            <a:r>
              <a:t/>
            </a:r>
            <a:endParaRPr/>
          </a:p>
        </p:txBody>
      </p:sp>
      <p:sp>
        <p:nvSpPr>
          <p:cNvPr id="90" name="Google Shape;9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ea06f7c609_0_8"/>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Role of a supervisor</a:t>
            </a:r>
            <a:endParaRPr i="1" sz="4000"/>
          </a:p>
        </p:txBody>
      </p:sp>
      <p:sp>
        <p:nvSpPr>
          <p:cNvPr id="157" name="Google Shape;157;gea06f7c609_0_8"/>
          <p:cNvSpPr txBox="1"/>
          <p:nvPr>
            <p:ph idx="1" type="body"/>
          </p:nvPr>
        </p:nvSpPr>
        <p:spPr>
          <a:xfrm>
            <a:off x="269400" y="2305450"/>
            <a:ext cx="8605200" cy="44160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300"/>
              </a:spcBef>
              <a:spcAft>
                <a:spcPts val="0"/>
              </a:spcAft>
              <a:buSzPts val="2800"/>
              <a:buNone/>
            </a:pPr>
            <a:r>
              <a:rPr lang="en-US" sz="3000">
                <a:solidFill>
                  <a:srgbClr val="202124"/>
                </a:solidFill>
                <a:highlight>
                  <a:srgbClr val="FFFFFF"/>
                </a:highlight>
              </a:rPr>
              <a:t>The supervisor's overall role is </a:t>
            </a:r>
            <a:r>
              <a:rPr b="1" lang="en-US" sz="3000">
                <a:solidFill>
                  <a:srgbClr val="202124"/>
                </a:solidFill>
                <a:highlight>
                  <a:srgbClr val="FFFFFF"/>
                </a:highlight>
              </a:rPr>
              <a:t>to communicate organizational needs</a:t>
            </a:r>
            <a:r>
              <a:rPr lang="en-US" sz="3000">
                <a:solidFill>
                  <a:srgbClr val="202124"/>
                </a:solidFill>
                <a:highlight>
                  <a:srgbClr val="FFFFFF"/>
                </a:highlight>
              </a:rPr>
              <a:t>, oversee employees' performance, provide guidance, support, identify development needs, and manage the reciprocal relationship between staff and the organization so that each is successful.</a:t>
            </a:r>
            <a:endParaRPr/>
          </a:p>
        </p:txBody>
      </p:sp>
      <p:sp>
        <p:nvSpPr>
          <p:cNvPr id="158" name="Google Shape;158;gea06f7c609_0_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e8c8a91a5c_0_6"/>
          <p:cNvSpPr txBox="1"/>
          <p:nvPr>
            <p:ph type="title"/>
          </p:nvPr>
        </p:nvSpPr>
        <p:spPr>
          <a:xfrm>
            <a:off x="381000" y="1190075"/>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Six Steps of Expectations	</a:t>
            </a:r>
            <a:endParaRPr i="1" sz="4000"/>
          </a:p>
        </p:txBody>
      </p:sp>
      <p:sp>
        <p:nvSpPr>
          <p:cNvPr id="165" name="Google Shape;165;ge8c8a91a5c_0_6"/>
          <p:cNvSpPr txBox="1"/>
          <p:nvPr>
            <p:ph idx="1" type="body"/>
          </p:nvPr>
        </p:nvSpPr>
        <p:spPr>
          <a:xfrm>
            <a:off x="381000" y="2403300"/>
            <a:ext cx="8605200" cy="4575900"/>
          </a:xfrm>
          <a:prstGeom prst="rect">
            <a:avLst/>
          </a:prstGeom>
          <a:noFill/>
          <a:ln>
            <a:noFill/>
          </a:ln>
        </p:spPr>
        <p:txBody>
          <a:bodyPr anchorCtr="0" anchor="t" bIns="45700" lIns="91425" spcFirstLastPara="1" rIns="91425" wrap="square" tIns="45700">
            <a:normAutofit/>
          </a:bodyPr>
          <a:lstStyle/>
          <a:p>
            <a:pPr indent="-406400" lvl="0" marL="457200" rtl="0" algn="l">
              <a:lnSpc>
                <a:spcPct val="115000"/>
              </a:lnSpc>
              <a:spcBef>
                <a:spcPts val="300"/>
              </a:spcBef>
              <a:spcAft>
                <a:spcPts val="0"/>
              </a:spcAft>
              <a:buSzPts val="2800"/>
              <a:buAutoNum type="arabicPeriod"/>
            </a:pPr>
            <a:r>
              <a:rPr lang="en-US"/>
              <a:t> Be clear yourself</a:t>
            </a:r>
            <a:endParaRPr/>
          </a:p>
          <a:p>
            <a:pPr indent="-406400" lvl="0" marL="457200" rtl="0" algn="l">
              <a:lnSpc>
                <a:spcPct val="115000"/>
              </a:lnSpc>
              <a:spcBef>
                <a:spcPts val="0"/>
              </a:spcBef>
              <a:spcAft>
                <a:spcPts val="0"/>
              </a:spcAft>
              <a:buSzPts val="2800"/>
              <a:buAutoNum type="arabicPeriod"/>
            </a:pPr>
            <a:r>
              <a:rPr lang="en-US"/>
              <a:t> Connect it back to purpose</a:t>
            </a:r>
            <a:endParaRPr/>
          </a:p>
          <a:p>
            <a:pPr indent="-406400" lvl="0" marL="457200" rtl="0" algn="l">
              <a:lnSpc>
                <a:spcPct val="115000"/>
              </a:lnSpc>
              <a:spcBef>
                <a:spcPts val="0"/>
              </a:spcBef>
              <a:spcAft>
                <a:spcPts val="0"/>
              </a:spcAft>
              <a:buSzPts val="2800"/>
              <a:buAutoNum type="arabicPeriod"/>
            </a:pPr>
            <a:r>
              <a:rPr lang="en-US"/>
              <a:t> Meet and discuss</a:t>
            </a:r>
            <a:endParaRPr/>
          </a:p>
          <a:p>
            <a:pPr indent="-406400" lvl="0" marL="457200" rtl="0" algn="l">
              <a:lnSpc>
                <a:spcPct val="115000"/>
              </a:lnSpc>
              <a:spcBef>
                <a:spcPts val="0"/>
              </a:spcBef>
              <a:spcAft>
                <a:spcPts val="0"/>
              </a:spcAft>
              <a:buSzPts val="2800"/>
              <a:buAutoNum type="arabicPeriod"/>
            </a:pPr>
            <a:r>
              <a:rPr lang="en-US"/>
              <a:t> Make them mutual</a:t>
            </a:r>
            <a:endParaRPr/>
          </a:p>
          <a:p>
            <a:pPr indent="-406400" lvl="0" marL="457200" rtl="0" algn="l">
              <a:lnSpc>
                <a:spcPct val="115000"/>
              </a:lnSpc>
              <a:spcBef>
                <a:spcPts val="0"/>
              </a:spcBef>
              <a:spcAft>
                <a:spcPts val="0"/>
              </a:spcAft>
              <a:buSzPts val="2800"/>
              <a:buAutoNum type="arabicPeriod"/>
            </a:pPr>
            <a:r>
              <a:rPr lang="en-US"/>
              <a:t> Write them down</a:t>
            </a:r>
            <a:endParaRPr/>
          </a:p>
          <a:p>
            <a:pPr indent="-406400" lvl="0" marL="457200" rtl="0" algn="l">
              <a:lnSpc>
                <a:spcPct val="115000"/>
              </a:lnSpc>
              <a:spcBef>
                <a:spcPts val="0"/>
              </a:spcBef>
              <a:spcAft>
                <a:spcPts val="0"/>
              </a:spcAft>
              <a:buSzPts val="2800"/>
              <a:buAutoNum type="arabicPeriod"/>
            </a:pPr>
            <a:r>
              <a:rPr lang="en-US"/>
              <a:t> Gain agreement and commitment</a:t>
            </a:r>
            <a:endParaRPr/>
          </a:p>
          <a:p>
            <a:pPr indent="0" lvl="0" marL="914400" rtl="0" algn="l">
              <a:lnSpc>
                <a:spcPct val="115000"/>
              </a:lnSpc>
              <a:spcBef>
                <a:spcPts val="300"/>
              </a:spcBef>
              <a:spcAft>
                <a:spcPts val="0"/>
              </a:spcAft>
              <a:buSzPts val="2800"/>
              <a:buNone/>
            </a:pPr>
            <a:r>
              <a:t/>
            </a:r>
            <a:endParaRPr/>
          </a:p>
        </p:txBody>
      </p:sp>
      <p:sp>
        <p:nvSpPr>
          <p:cNvPr id="166" name="Google Shape;166;ge8c8a91a5c_0_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ea06f7c609_0_15"/>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Expectations Lifecycle</a:t>
            </a:r>
            <a:endParaRPr i="1" sz="4000"/>
          </a:p>
        </p:txBody>
      </p:sp>
      <p:sp>
        <p:nvSpPr>
          <p:cNvPr id="173" name="Google Shape;173;gea06f7c609_0_15"/>
          <p:cNvSpPr txBox="1"/>
          <p:nvPr>
            <p:ph idx="1" type="body"/>
          </p:nvPr>
        </p:nvSpPr>
        <p:spPr>
          <a:xfrm>
            <a:off x="457200" y="1988650"/>
            <a:ext cx="8605200" cy="4575900"/>
          </a:xfrm>
          <a:prstGeom prst="rect">
            <a:avLst/>
          </a:prstGeom>
          <a:noFill/>
          <a:ln>
            <a:noFill/>
          </a:ln>
        </p:spPr>
        <p:txBody>
          <a:bodyPr anchorCtr="0" anchor="t" bIns="45700" lIns="91425" spcFirstLastPara="1" rIns="91425" wrap="square" tIns="45700">
            <a:normAutofit/>
          </a:bodyPr>
          <a:lstStyle/>
          <a:p>
            <a:pPr indent="-406400" lvl="0" marL="457200" rtl="0" algn="l">
              <a:lnSpc>
                <a:spcPct val="115000"/>
              </a:lnSpc>
              <a:spcBef>
                <a:spcPts val="300"/>
              </a:spcBef>
              <a:spcAft>
                <a:spcPts val="0"/>
              </a:spcAft>
              <a:buSzPts val="2800"/>
              <a:buAutoNum type="arabicPeriod"/>
            </a:pPr>
            <a:r>
              <a:rPr lang="en-US"/>
              <a:t> Job Description</a:t>
            </a:r>
            <a:endParaRPr/>
          </a:p>
          <a:p>
            <a:pPr indent="-406400" lvl="0" marL="457200" rtl="0" algn="l">
              <a:lnSpc>
                <a:spcPct val="115000"/>
              </a:lnSpc>
              <a:spcBef>
                <a:spcPts val="0"/>
              </a:spcBef>
              <a:spcAft>
                <a:spcPts val="0"/>
              </a:spcAft>
              <a:buSzPts val="2800"/>
              <a:buAutoNum type="arabicPeriod"/>
            </a:pPr>
            <a:r>
              <a:rPr lang="en-US"/>
              <a:t> Hiring Process - Interview (Search Cmte Training)</a:t>
            </a:r>
            <a:endParaRPr/>
          </a:p>
          <a:p>
            <a:pPr indent="-406400" lvl="0" marL="457200" rtl="0" algn="l">
              <a:lnSpc>
                <a:spcPct val="115000"/>
              </a:lnSpc>
              <a:spcBef>
                <a:spcPts val="0"/>
              </a:spcBef>
              <a:spcAft>
                <a:spcPts val="0"/>
              </a:spcAft>
              <a:buSzPts val="2800"/>
              <a:buAutoNum type="arabicPeriod"/>
            </a:pPr>
            <a:r>
              <a:rPr lang="en-US"/>
              <a:t> Orientation and Onboarding</a:t>
            </a:r>
            <a:endParaRPr/>
          </a:p>
          <a:p>
            <a:pPr indent="-406400" lvl="0" marL="457200" rtl="0" algn="l">
              <a:lnSpc>
                <a:spcPct val="115000"/>
              </a:lnSpc>
              <a:spcBef>
                <a:spcPts val="0"/>
              </a:spcBef>
              <a:spcAft>
                <a:spcPts val="0"/>
              </a:spcAft>
              <a:buSzPts val="2800"/>
              <a:buAutoNum type="arabicPeriod"/>
            </a:pPr>
            <a:r>
              <a:rPr lang="en-US"/>
              <a:t> Day-to-day/Baseline Expectations</a:t>
            </a:r>
            <a:endParaRPr/>
          </a:p>
          <a:p>
            <a:pPr indent="-406400" lvl="0" marL="457200" rtl="0" algn="l">
              <a:lnSpc>
                <a:spcPct val="115000"/>
              </a:lnSpc>
              <a:spcBef>
                <a:spcPts val="0"/>
              </a:spcBef>
              <a:spcAft>
                <a:spcPts val="0"/>
              </a:spcAft>
              <a:buSzPts val="2800"/>
              <a:buAutoNum type="arabicPeriod"/>
            </a:pPr>
            <a:r>
              <a:rPr lang="en-US"/>
              <a:t> Task Training </a:t>
            </a:r>
            <a:endParaRPr/>
          </a:p>
          <a:p>
            <a:pPr indent="-406400" lvl="0" marL="457200" rtl="0" algn="l">
              <a:lnSpc>
                <a:spcPct val="115000"/>
              </a:lnSpc>
              <a:spcBef>
                <a:spcPts val="0"/>
              </a:spcBef>
              <a:spcAft>
                <a:spcPts val="0"/>
              </a:spcAft>
              <a:buSzPts val="2800"/>
              <a:buAutoNum type="arabicPeriod"/>
            </a:pPr>
            <a:r>
              <a:rPr lang="en-US"/>
              <a:t> Goal Setting Performance Management</a:t>
            </a:r>
            <a:endParaRPr/>
          </a:p>
          <a:p>
            <a:pPr indent="-406400" lvl="0" marL="457200" rtl="0" algn="l">
              <a:lnSpc>
                <a:spcPct val="115000"/>
              </a:lnSpc>
              <a:spcBef>
                <a:spcPts val="0"/>
              </a:spcBef>
              <a:spcAft>
                <a:spcPts val="0"/>
              </a:spcAft>
              <a:buSzPts val="2800"/>
              <a:buAutoNum type="arabicPeriod"/>
            </a:pPr>
            <a:r>
              <a:rPr lang="en-US"/>
              <a:t> Professional Development</a:t>
            </a:r>
            <a:endParaRPr/>
          </a:p>
          <a:p>
            <a:pPr indent="-406400" lvl="0" marL="457200" rtl="0" algn="l">
              <a:lnSpc>
                <a:spcPct val="115000"/>
              </a:lnSpc>
              <a:spcBef>
                <a:spcPts val="0"/>
              </a:spcBef>
              <a:spcAft>
                <a:spcPts val="0"/>
              </a:spcAft>
              <a:buSzPts val="2800"/>
              <a:buAutoNum type="arabicPeriod"/>
            </a:pPr>
            <a:r>
              <a:rPr lang="en-US"/>
              <a:t> Workplace Culture</a:t>
            </a:r>
            <a:endParaRPr/>
          </a:p>
          <a:p>
            <a:pPr indent="0" lvl="0" marL="914400" rtl="0" algn="l">
              <a:lnSpc>
                <a:spcPct val="115000"/>
              </a:lnSpc>
              <a:spcBef>
                <a:spcPts val="300"/>
              </a:spcBef>
              <a:spcAft>
                <a:spcPts val="0"/>
              </a:spcAft>
              <a:buSzPts val="2800"/>
              <a:buNone/>
            </a:pPr>
            <a:r>
              <a:t/>
            </a:r>
            <a:endParaRPr/>
          </a:p>
        </p:txBody>
      </p:sp>
      <p:sp>
        <p:nvSpPr>
          <p:cNvPr id="174" name="Google Shape;174;gea06f7c609_0_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ea06f7c609_0_22"/>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Think, Pair, Share</a:t>
            </a:r>
            <a:endParaRPr i="1" sz="4000"/>
          </a:p>
        </p:txBody>
      </p:sp>
      <p:sp>
        <p:nvSpPr>
          <p:cNvPr id="181" name="Google Shape;181;gea06f7c609_0_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2" name="Google Shape;182;gea06f7c609_0_22"/>
          <p:cNvSpPr txBox="1"/>
          <p:nvPr/>
        </p:nvSpPr>
        <p:spPr>
          <a:xfrm>
            <a:off x="886200" y="2597850"/>
            <a:ext cx="73716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How might you approach expectation setting differently for new hires vs. mid-career employees?</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ea06f7c609_0_29"/>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Job Descriptions</a:t>
            </a:r>
            <a:endParaRPr i="1" sz="4000"/>
          </a:p>
        </p:txBody>
      </p:sp>
      <p:sp>
        <p:nvSpPr>
          <p:cNvPr id="189" name="Google Shape;189;gea06f7c609_0_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0" name="Google Shape;190;gea06f7c609_0_29"/>
          <p:cNvSpPr txBox="1"/>
          <p:nvPr/>
        </p:nvSpPr>
        <p:spPr>
          <a:xfrm>
            <a:off x="983875" y="2162225"/>
            <a:ext cx="7337400" cy="4294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Updated job descriptions</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A key component for a successful performance management process</a:t>
            </a:r>
            <a:endParaRPr b="0" i="0" sz="2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Provide a basis for goal setting and competency development plan discussions</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sng" cap="none" strike="noStrike">
                <a:solidFill>
                  <a:schemeClr val="hlink"/>
                </a:solidFill>
                <a:latin typeface="Arial"/>
                <a:ea typeface="Arial"/>
                <a:cs typeface="Arial"/>
                <a:sym typeface="Arial"/>
                <a:hlinkClick r:id="rId3"/>
              </a:rPr>
              <a:t>HR Job Description Template</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ea06f7c609_0_35"/>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Job Description Activity</a:t>
            </a:r>
            <a:endParaRPr i="1" sz="4000"/>
          </a:p>
        </p:txBody>
      </p:sp>
      <p:sp>
        <p:nvSpPr>
          <p:cNvPr id="197" name="Google Shape;197;gea06f7c609_0_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98" name="Google Shape;198;gea06f7c609_0_35"/>
          <p:cNvSpPr txBox="1"/>
          <p:nvPr/>
        </p:nvSpPr>
        <p:spPr>
          <a:xfrm>
            <a:off x="1080875" y="2276225"/>
            <a:ext cx="73374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Find examples of where in these job descriptions the first step in setting expectations are observable.</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What suggestions do you have for strengthening the expectation-setting in the pre-hiring process?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f125ded0df_0_15"/>
          <p:cNvSpPr txBox="1"/>
          <p:nvPr>
            <p:ph type="title"/>
          </p:nvPr>
        </p:nvSpPr>
        <p:spPr>
          <a:xfrm>
            <a:off x="479600" y="14590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Staff Search Committee Certification</a:t>
            </a:r>
            <a:endParaRPr i="1" sz="4000"/>
          </a:p>
        </p:txBody>
      </p:sp>
      <p:sp>
        <p:nvSpPr>
          <p:cNvPr id="205" name="Google Shape;205;gf125ded0df_0_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06" name="Google Shape;206;gf125ded0df_0_15"/>
          <p:cNvSpPr txBox="1"/>
          <p:nvPr/>
        </p:nvSpPr>
        <p:spPr>
          <a:xfrm>
            <a:off x="1114475" y="2769300"/>
            <a:ext cx="73374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Covers each step of the staff hiring process, provides direction for effective interviewing, and delivers other resources to support recruitment and hiring.</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sng" cap="none" strike="noStrike">
                <a:solidFill>
                  <a:schemeClr val="hlink"/>
                </a:solidFill>
                <a:latin typeface="Arial"/>
                <a:ea typeface="Arial"/>
                <a:cs typeface="Arial"/>
                <a:sym typeface="Arial"/>
                <a:hlinkClick r:id="rId3"/>
              </a:rPr>
              <a:t>https://www.mtu.edu/hr/current/training-events/certification/</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ea06f7c609_0_41"/>
          <p:cNvSpPr txBox="1"/>
          <p:nvPr>
            <p:ph type="title"/>
          </p:nvPr>
        </p:nvSpPr>
        <p:spPr>
          <a:xfrm>
            <a:off x="457200" y="12685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Onboarding and Training</a:t>
            </a:r>
            <a:endParaRPr i="1" sz="4000"/>
          </a:p>
        </p:txBody>
      </p:sp>
      <p:sp>
        <p:nvSpPr>
          <p:cNvPr id="213" name="Google Shape;213;gea06f7c609_0_4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4" name="Google Shape;214;gea06f7c609_0_41"/>
          <p:cNvSpPr txBox="1"/>
          <p:nvPr/>
        </p:nvSpPr>
        <p:spPr>
          <a:xfrm>
            <a:off x="1108550" y="2615300"/>
            <a:ext cx="73374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Arial"/>
                <a:ea typeface="Arial"/>
                <a:cs typeface="Arial"/>
                <a:sym typeface="Arial"/>
                <a:hlinkClick r:id="rId3"/>
              </a:rPr>
              <a:t>Staff Onboarding </a:t>
            </a:r>
            <a:r>
              <a:rPr lang="en-US" sz="3200" u="sng">
                <a:solidFill>
                  <a:schemeClr val="hlink"/>
                </a:solidFill>
                <a:hlinkClick r:id="rId4"/>
              </a:rPr>
              <a:t>Form from HR</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Arial"/>
                <a:ea typeface="Arial"/>
                <a:cs typeface="Arial"/>
                <a:sym typeface="Arial"/>
                <a:hlinkClick r:id="rId5"/>
              </a:rPr>
              <a:t>Example of Job-Specific Checklist</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Flow Chart</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ea986dfc51_0_11"/>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221" name="Google Shape;221;gea986dfc51_0_11"/>
          <p:cNvSpPr txBox="1"/>
          <p:nvPr>
            <p:ph idx="1" type="body"/>
          </p:nvPr>
        </p:nvSpPr>
        <p:spPr>
          <a:xfrm>
            <a:off x="457200" y="2057400"/>
            <a:ext cx="4038600" cy="406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t/>
            </a:r>
            <a:endParaRPr/>
          </a:p>
        </p:txBody>
      </p:sp>
      <p:sp>
        <p:nvSpPr>
          <p:cNvPr id="222" name="Google Shape;222;gea986dfc51_0_11"/>
          <p:cNvSpPr txBox="1"/>
          <p:nvPr>
            <p:ph idx="2" type="body"/>
          </p:nvPr>
        </p:nvSpPr>
        <p:spPr>
          <a:xfrm>
            <a:off x="4648200" y="2057400"/>
            <a:ext cx="4038600" cy="406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2800"/>
              <a:buNone/>
            </a:pPr>
            <a:r>
              <a:t/>
            </a:r>
            <a:endParaRPr/>
          </a:p>
        </p:txBody>
      </p:sp>
      <p:sp>
        <p:nvSpPr>
          <p:cNvPr id="223" name="Google Shape;223;gea986dfc51_0_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24" name="Google Shape;224;gea986dfc51_0_11"/>
          <p:cNvPicPr preferRelativeResize="0"/>
          <p:nvPr/>
        </p:nvPicPr>
        <p:blipFill rotWithShape="1">
          <a:blip r:embed="rId3">
            <a:alphaModFix/>
          </a:blip>
          <a:srcRect b="0" l="0" r="0" t="0"/>
          <a:stretch/>
        </p:blipFill>
        <p:spPr>
          <a:xfrm>
            <a:off x="0" y="31"/>
            <a:ext cx="8872448" cy="6857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ea06f7c609_0_47"/>
          <p:cNvSpPr txBox="1"/>
          <p:nvPr>
            <p:ph type="title"/>
          </p:nvPr>
        </p:nvSpPr>
        <p:spPr>
          <a:xfrm>
            <a:off x="1485900" y="3048000"/>
            <a:ext cx="61722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4800"/>
              <a:t>Onboarding and Training Integration Activity</a:t>
            </a:r>
            <a:endParaRPr i="1" sz="4800"/>
          </a:p>
        </p:txBody>
      </p:sp>
      <p:sp>
        <p:nvSpPr>
          <p:cNvPr id="231" name="Google Shape;231;gea06f7c609_0_4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e902126173_0_0"/>
          <p:cNvSpPr txBox="1"/>
          <p:nvPr>
            <p:ph type="ctrTitle"/>
          </p:nvPr>
        </p:nvSpPr>
        <p:spPr>
          <a:xfrm>
            <a:off x="685800" y="2130425"/>
            <a:ext cx="7772400" cy="3915000"/>
          </a:xfrm>
          <a:prstGeom prst="rect">
            <a:avLst/>
          </a:prstGeom>
          <a:noFill/>
          <a:ln>
            <a:noFill/>
          </a:ln>
        </p:spPr>
        <p:txBody>
          <a:bodyPr anchorCtr="0" anchor="ctr" bIns="45700" lIns="91425" spcFirstLastPara="1" rIns="91425" wrap="square" tIns="45700">
            <a:noAutofit/>
          </a:bodyPr>
          <a:lstStyle/>
          <a:p>
            <a:pPr indent="-323850" lvl="0" marL="457200" rtl="0" algn="l">
              <a:lnSpc>
                <a:spcPct val="100000"/>
              </a:lnSpc>
              <a:spcBef>
                <a:spcPts val="0"/>
              </a:spcBef>
              <a:spcAft>
                <a:spcPts val="0"/>
              </a:spcAft>
              <a:buSzPts val="1500"/>
              <a:buChar char="●"/>
            </a:pPr>
            <a:r>
              <a:rPr lang="en-US" sz="3600"/>
              <a:t>Ensure comprehensive development and training for supervisors</a:t>
            </a:r>
            <a:endParaRPr sz="2500"/>
          </a:p>
          <a:p>
            <a:pPr indent="-323850" lvl="0" marL="457200" rtl="0" algn="l">
              <a:lnSpc>
                <a:spcPct val="100000"/>
              </a:lnSpc>
              <a:spcBef>
                <a:spcPts val="1000"/>
              </a:spcBef>
              <a:spcAft>
                <a:spcPts val="0"/>
              </a:spcAft>
              <a:buSzPts val="1500"/>
              <a:buChar char="●"/>
            </a:pPr>
            <a:r>
              <a:rPr lang="en-US" sz="3600"/>
              <a:t>Ensure supervisors have the core competencies to support their employees</a:t>
            </a:r>
            <a:endParaRPr sz="3600"/>
          </a:p>
        </p:txBody>
      </p:sp>
      <p:sp>
        <p:nvSpPr>
          <p:cNvPr id="97" name="Google Shape;97;ge902126173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98" name="Google Shape;98;ge902126173_0_0"/>
          <p:cNvSpPr txBox="1"/>
          <p:nvPr>
            <p:ph idx="4294967295"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Series</a:t>
            </a:r>
            <a:r>
              <a:rPr lang="en-US" sz="4000"/>
              <a:t> Objectives</a:t>
            </a:r>
            <a:r>
              <a:rPr lang="en-US"/>
              <a:t>	</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ea06f8546b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8" name="Google Shape;238;gea06f8546b_0_0"/>
          <p:cNvSpPr txBox="1"/>
          <p:nvPr>
            <p:ph idx="1" type="body"/>
          </p:nvPr>
        </p:nvSpPr>
        <p:spPr>
          <a:xfrm>
            <a:off x="403600" y="891975"/>
            <a:ext cx="6622800" cy="182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3900"/>
              <a:t>How do I set expectations when I’m not the subject matter expert?</a:t>
            </a:r>
            <a:endParaRPr i="1" sz="3900"/>
          </a:p>
          <a:p>
            <a:pPr indent="0" lvl="0" marL="0" rtl="0" algn="l">
              <a:lnSpc>
                <a:spcPct val="100000"/>
              </a:lnSpc>
              <a:spcBef>
                <a:spcPts val="560"/>
              </a:spcBef>
              <a:spcAft>
                <a:spcPts val="0"/>
              </a:spcAft>
              <a:buSzPts val="2800"/>
              <a:buNone/>
            </a:pPr>
            <a:r>
              <a:t/>
            </a:r>
            <a:endParaRPr sz="4400"/>
          </a:p>
        </p:txBody>
      </p:sp>
      <p:sp>
        <p:nvSpPr>
          <p:cNvPr id="239" name="Google Shape;239;gea06f8546b_0_0"/>
          <p:cNvSpPr txBox="1"/>
          <p:nvPr>
            <p:ph idx="2" type="body"/>
          </p:nvPr>
        </p:nvSpPr>
        <p:spPr>
          <a:xfrm>
            <a:off x="403600" y="2855175"/>
            <a:ext cx="8415600" cy="37392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560"/>
              </a:spcBef>
              <a:spcAft>
                <a:spcPts val="0"/>
              </a:spcAft>
              <a:buSzPts val="2800"/>
              <a:buChar char="•"/>
            </a:pPr>
            <a:r>
              <a:rPr lang="en-US"/>
              <a:t>Leverage your subject matter experts to bring expectations to the table</a:t>
            </a:r>
            <a:endParaRPr/>
          </a:p>
          <a:p>
            <a:pPr indent="-406400" lvl="0" marL="457200" rtl="0" algn="l">
              <a:lnSpc>
                <a:spcPct val="100000"/>
              </a:lnSpc>
              <a:spcBef>
                <a:spcPts val="0"/>
              </a:spcBef>
              <a:spcAft>
                <a:spcPts val="0"/>
              </a:spcAft>
              <a:buSzPts val="2800"/>
              <a:buChar char="•"/>
            </a:pPr>
            <a:r>
              <a:rPr lang="en-US" u="sng">
                <a:solidFill>
                  <a:schemeClr val="hlink"/>
                </a:solidFill>
                <a:hlinkClick r:id="rId3"/>
              </a:rPr>
              <a:t>Look to industry best practices</a:t>
            </a:r>
            <a:endParaRPr/>
          </a:p>
          <a:p>
            <a:pPr indent="-406400" lvl="0" marL="457200" rtl="0" algn="l">
              <a:lnSpc>
                <a:spcPct val="100000"/>
              </a:lnSpc>
              <a:spcBef>
                <a:spcPts val="0"/>
              </a:spcBef>
              <a:spcAft>
                <a:spcPts val="0"/>
              </a:spcAft>
              <a:buSzPts val="2800"/>
              <a:buChar char="•"/>
            </a:pPr>
            <a:r>
              <a:rPr lang="en-US"/>
              <a:t>Identify Michigan Tech-defined critical success factors</a:t>
            </a:r>
            <a:endParaRPr/>
          </a:p>
          <a:p>
            <a:pPr indent="-406400" lvl="0" marL="457200" rtl="0" algn="l">
              <a:lnSpc>
                <a:spcPct val="100000"/>
              </a:lnSpc>
              <a:spcBef>
                <a:spcPts val="0"/>
              </a:spcBef>
              <a:spcAft>
                <a:spcPts val="0"/>
              </a:spcAft>
              <a:buSzPts val="2800"/>
              <a:buChar char="•"/>
            </a:pPr>
            <a:r>
              <a:rPr lang="en-US"/>
              <a:t>Networking</a:t>
            </a:r>
            <a:endParaRPr/>
          </a:p>
          <a:p>
            <a:pPr indent="-406400" lvl="0" marL="457200" rtl="0" algn="l">
              <a:lnSpc>
                <a:spcPct val="100000"/>
              </a:lnSpc>
              <a:spcBef>
                <a:spcPts val="0"/>
              </a:spcBef>
              <a:spcAft>
                <a:spcPts val="0"/>
              </a:spcAft>
              <a:buSzPts val="2800"/>
              <a:buChar char="•"/>
            </a:pPr>
            <a:r>
              <a:rPr lang="en-US"/>
              <a:t>Mine information available through Professional Associations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e63fb82b24_0_0"/>
          <p:cNvSpPr txBox="1"/>
          <p:nvPr>
            <p:ph type="title"/>
          </p:nvPr>
        </p:nvSpPr>
        <p:spPr>
          <a:xfrm>
            <a:off x="1485900" y="2529750"/>
            <a:ext cx="61722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Pause for Q&amp;A</a:t>
            </a:r>
            <a:endParaRPr/>
          </a:p>
        </p:txBody>
      </p:sp>
      <p:sp>
        <p:nvSpPr>
          <p:cNvPr id="246" name="Google Shape;246;ge63fb82b24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f127c760e5_0_0"/>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Section 2 </a:t>
            </a:r>
            <a:r>
              <a:rPr lang="en-US" sz="4000"/>
              <a:t>Agenda</a:t>
            </a:r>
            <a:r>
              <a:rPr lang="en-US"/>
              <a:t>	</a:t>
            </a:r>
            <a:endParaRPr sz="3500"/>
          </a:p>
        </p:txBody>
      </p:sp>
      <p:sp>
        <p:nvSpPr>
          <p:cNvPr id="253" name="Google Shape;253;gf127c760e5_0_0"/>
          <p:cNvSpPr txBox="1"/>
          <p:nvPr>
            <p:ph idx="1" type="body"/>
          </p:nvPr>
        </p:nvSpPr>
        <p:spPr>
          <a:xfrm>
            <a:off x="391350" y="2145550"/>
            <a:ext cx="8361300" cy="4575900"/>
          </a:xfrm>
          <a:prstGeom prst="rect">
            <a:avLst/>
          </a:prstGeom>
          <a:noFill/>
          <a:ln>
            <a:noFill/>
          </a:ln>
        </p:spPr>
        <p:txBody>
          <a:bodyPr anchorCtr="0" anchor="t" bIns="45700" lIns="91425" spcFirstLastPara="1" rIns="91425" wrap="square" tIns="45700">
            <a:normAutofit lnSpcReduction="10000"/>
          </a:bodyPr>
          <a:lstStyle/>
          <a:p>
            <a:pPr indent="-342900" lvl="1" marL="342900" rtl="0" algn="l">
              <a:lnSpc>
                <a:spcPct val="115000"/>
              </a:lnSpc>
              <a:spcBef>
                <a:spcPts val="300"/>
              </a:spcBef>
              <a:spcAft>
                <a:spcPts val="0"/>
              </a:spcAft>
              <a:buClr>
                <a:schemeClr val="dk1"/>
              </a:buClr>
              <a:buSzPts val="2800"/>
              <a:buFont typeface="Arial"/>
              <a:buChar char="•"/>
            </a:pPr>
            <a:r>
              <a:rPr lang="en-US" sz="2800"/>
              <a:t>Michigan Tech’s Performance Management</a:t>
            </a:r>
            <a:endParaRPr sz="2800"/>
          </a:p>
          <a:p>
            <a:pPr indent="-279400" lvl="2" marL="1143000" rtl="0" algn="l">
              <a:lnSpc>
                <a:spcPct val="115000"/>
              </a:lnSpc>
              <a:spcBef>
                <a:spcPts val="300"/>
              </a:spcBef>
              <a:spcAft>
                <a:spcPts val="0"/>
              </a:spcAft>
              <a:buClr>
                <a:schemeClr val="dk1"/>
              </a:buClr>
              <a:buSzPts val="2800"/>
              <a:buFont typeface="Arial"/>
              <a:buChar char="―"/>
            </a:pPr>
            <a:r>
              <a:rPr lang="en-US" sz="2800"/>
              <a:t>SMART Goals Activity</a:t>
            </a:r>
            <a:endParaRPr sz="2800"/>
          </a:p>
          <a:p>
            <a:pPr indent="-279400" lvl="2" marL="1143000" rtl="0" algn="l">
              <a:lnSpc>
                <a:spcPct val="115000"/>
              </a:lnSpc>
              <a:spcBef>
                <a:spcPts val="300"/>
              </a:spcBef>
              <a:spcAft>
                <a:spcPts val="0"/>
              </a:spcAft>
              <a:buSzPts val="2800"/>
              <a:buChar char="―"/>
            </a:pPr>
            <a:r>
              <a:rPr lang="en-US" sz="2800"/>
              <a:t>Q&amp;A</a:t>
            </a:r>
            <a:endParaRPr sz="2800"/>
          </a:p>
          <a:p>
            <a:pPr indent="-342900" lvl="1" marL="342900" rtl="0" algn="l">
              <a:lnSpc>
                <a:spcPct val="115000"/>
              </a:lnSpc>
              <a:spcBef>
                <a:spcPts val="300"/>
              </a:spcBef>
              <a:spcAft>
                <a:spcPts val="0"/>
              </a:spcAft>
              <a:buSzPts val="2800"/>
              <a:buChar char="•"/>
            </a:pPr>
            <a:r>
              <a:rPr lang="en-US" sz="2800"/>
              <a:t>Communicating general workplace standards and expectations</a:t>
            </a:r>
            <a:endParaRPr sz="2800"/>
          </a:p>
          <a:p>
            <a:pPr indent="-342900" lvl="1" marL="342900" rtl="0" algn="l">
              <a:lnSpc>
                <a:spcPct val="115000"/>
              </a:lnSpc>
              <a:spcBef>
                <a:spcPts val="300"/>
              </a:spcBef>
              <a:spcAft>
                <a:spcPts val="0"/>
              </a:spcAft>
              <a:buSzPts val="2800"/>
              <a:buChar char="•"/>
            </a:pPr>
            <a:r>
              <a:rPr lang="en-US" sz="2800"/>
              <a:t>University Code of Conduct</a:t>
            </a:r>
            <a:endParaRPr sz="2800"/>
          </a:p>
          <a:p>
            <a:pPr indent="-342900" lvl="1" marL="342900" rtl="0" algn="l">
              <a:lnSpc>
                <a:spcPct val="115000"/>
              </a:lnSpc>
              <a:spcBef>
                <a:spcPts val="300"/>
              </a:spcBef>
              <a:spcAft>
                <a:spcPts val="0"/>
              </a:spcAft>
              <a:buSzPts val="2800"/>
              <a:buChar char="•"/>
            </a:pPr>
            <a:r>
              <a:rPr lang="en-US" sz="2800"/>
              <a:t>Monitoring and managing expectations as part of the workplace culture</a:t>
            </a:r>
            <a:endParaRPr sz="2800"/>
          </a:p>
          <a:p>
            <a:pPr indent="-342900" lvl="1" marL="342900" rtl="0" algn="l">
              <a:lnSpc>
                <a:spcPct val="115000"/>
              </a:lnSpc>
              <a:spcBef>
                <a:spcPts val="300"/>
              </a:spcBef>
              <a:spcAft>
                <a:spcPts val="0"/>
              </a:spcAft>
              <a:buSzPts val="2800"/>
              <a:buChar char="•"/>
            </a:pPr>
            <a:r>
              <a:rPr lang="en-US" sz="2800"/>
              <a:t>Reflection, action plan, report-out</a:t>
            </a:r>
            <a:endParaRPr sz="2800"/>
          </a:p>
        </p:txBody>
      </p:sp>
      <p:sp>
        <p:nvSpPr>
          <p:cNvPr id="254" name="Google Shape;254;gf127c760e5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f127c760e5_0_7"/>
          <p:cNvSpPr txBox="1"/>
          <p:nvPr>
            <p:ph type="title"/>
          </p:nvPr>
        </p:nvSpPr>
        <p:spPr>
          <a:xfrm>
            <a:off x="479625" y="1167675"/>
            <a:ext cx="6546600" cy="1074300"/>
          </a:xfrm>
          <a:prstGeom prst="rect">
            <a:avLst/>
          </a:prstGeom>
          <a:noFill/>
          <a:ln>
            <a:noFill/>
          </a:ln>
        </p:spPr>
        <p:txBody>
          <a:bodyPr anchorCtr="0" anchor="ctr" bIns="45700" lIns="91425" spcFirstLastPara="1" rIns="91425" wrap="square" tIns="45700">
            <a:noAutofit/>
          </a:bodyPr>
          <a:lstStyle/>
          <a:p>
            <a:pPr indent="0" lvl="0" marL="0" rtl="0" algn="l">
              <a:spcBef>
                <a:spcPts val="300"/>
              </a:spcBef>
              <a:spcAft>
                <a:spcPts val="0"/>
              </a:spcAft>
              <a:buNone/>
            </a:pPr>
            <a:r>
              <a:rPr lang="en-US" sz="3100"/>
              <a:t>Michigan Tech’s </a:t>
            </a:r>
            <a:endParaRPr sz="3100"/>
          </a:p>
          <a:p>
            <a:pPr indent="0" lvl="0" marL="0" rtl="0" algn="l">
              <a:spcBef>
                <a:spcPts val="300"/>
              </a:spcBef>
              <a:spcAft>
                <a:spcPts val="0"/>
              </a:spcAft>
              <a:buNone/>
            </a:pPr>
            <a:r>
              <a:rPr lang="en-US" sz="3100" u="sng">
                <a:solidFill>
                  <a:schemeClr val="hlink"/>
                </a:solidFill>
                <a:hlinkClick r:id="rId3"/>
              </a:rPr>
              <a:t>Performance Management Process</a:t>
            </a:r>
            <a:endParaRPr i="1" sz="4700"/>
          </a:p>
        </p:txBody>
      </p:sp>
      <p:sp>
        <p:nvSpPr>
          <p:cNvPr id="261" name="Google Shape;261;gf127c760e5_0_7"/>
          <p:cNvSpPr txBox="1"/>
          <p:nvPr>
            <p:ph idx="1" type="body"/>
          </p:nvPr>
        </p:nvSpPr>
        <p:spPr>
          <a:xfrm>
            <a:off x="838200" y="2353975"/>
            <a:ext cx="6781800" cy="4230600"/>
          </a:xfrm>
          <a:prstGeom prst="rect">
            <a:avLst/>
          </a:prstGeom>
          <a:noFill/>
          <a:ln>
            <a:noFill/>
          </a:ln>
        </p:spPr>
        <p:txBody>
          <a:bodyPr anchorCtr="0" anchor="t" bIns="45700" lIns="91425" spcFirstLastPara="1" rIns="91425" wrap="square" tIns="45700">
            <a:noAutofit/>
          </a:bodyPr>
          <a:lstStyle/>
          <a:p>
            <a:pPr indent="-342900" lvl="1" marL="342900" rtl="0" algn="l">
              <a:spcBef>
                <a:spcPts val="300"/>
              </a:spcBef>
              <a:spcAft>
                <a:spcPts val="0"/>
              </a:spcAft>
              <a:buClr>
                <a:schemeClr val="dk1"/>
              </a:buClr>
              <a:buSzPts val="2800"/>
              <a:buChar char="•"/>
            </a:pPr>
            <a:r>
              <a:rPr lang="en-US" sz="2800"/>
              <a:t>Why Performance Management</a:t>
            </a:r>
            <a:endParaRPr sz="2800"/>
          </a:p>
          <a:p>
            <a:pPr indent="-342900" lvl="1" marL="342900" rtl="0" algn="l">
              <a:spcBef>
                <a:spcPts val="300"/>
              </a:spcBef>
              <a:spcAft>
                <a:spcPts val="0"/>
              </a:spcAft>
              <a:buClr>
                <a:schemeClr val="dk1"/>
              </a:buClr>
              <a:buSzPts val="2800"/>
              <a:buChar char="•"/>
            </a:pPr>
            <a:r>
              <a:rPr lang="en-US" sz="2800"/>
              <a:t>Roles</a:t>
            </a:r>
            <a:endParaRPr sz="2800"/>
          </a:p>
          <a:p>
            <a:pPr indent="-342900" lvl="1" marL="342900" rtl="0" algn="l">
              <a:spcBef>
                <a:spcPts val="300"/>
              </a:spcBef>
              <a:spcAft>
                <a:spcPts val="0"/>
              </a:spcAft>
              <a:buClr>
                <a:schemeClr val="dk1"/>
              </a:buClr>
              <a:buSzPts val="2800"/>
              <a:buChar char="•"/>
            </a:pPr>
            <a:r>
              <a:rPr lang="en-US" sz="2800"/>
              <a:t>Job Descriptions</a:t>
            </a:r>
            <a:endParaRPr sz="2800"/>
          </a:p>
          <a:p>
            <a:pPr indent="-342900" lvl="1" marL="342900" rtl="0" algn="l">
              <a:spcBef>
                <a:spcPts val="300"/>
              </a:spcBef>
              <a:spcAft>
                <a:spcPts val="0"/>
              </a:spcAft>
              <a:buClr>
                <a:schemeClr val="dk1"/>
              </a:buClr>
              <a:buSzPts val="2800"/>
              <a:buChar char="•"/>
            </a:pPr>
            <a:r>
              <a:rPr lang="en-US" sz="2800"/>
              <a:t>Goal Setting and Development Plan</a:t>
            </a:r>
            <a:endParaRPr sz="2800"/>
          </a:p>
          <a:p>
            <a:pPr indent="-342900" lvl="1" marL="342900" rtl="0" algn="l">
              <a:spcBef>
                <a:spcPts val="300"/>
              </a:spcBef>
              <a:spcAft>
                <a:spcPts val="0"/>
              </a:spcAft>
              <a:buSzPts val="2800"/>
              <a:buChar char="•"/>
            </a:pPr>
            <a:r>
              <a:rPr lang="en-US" sz="2800"/>
              <a:t>Mid-year Review</a:t>
            </a:r>
            <a:endParaRPr sz="2800"/>
          </a:p>
          <a:p>
            <a:pPr indent="-342900" lvl="1" marL="342900" rtl="0" algn="l">
              <a:spcBef>
                <a:spcPts val="300"/>
              </a:spcBef>
              <a:spcAft>
                <a:spcPts val="0"/>
              </a:spcAft>
              <a:buSzPts val="2800"/>
              <a:buChar char="•"/>
            </a:pPr>
            <a:r>
              <a:rPr lang="en-US" sz="2800"/>
              <a:t>Self-assessment</a:t>
            </a:r>
            <a:endParaRPr sz="2800"/>
          </a:p>
          <a:p>
            <a:pPr indent="-342900" lvl="1" marL="342900" rtl="0" algn="l">
              <a:spcBef>
                <a:spcPts val="300"/>
              </a:spcBef>
              <a:spcAft>
                <a:spcPts val="0"/>
              </a:spcAft>
              <a:buSzPts val="2800"/>
              <a:buChar char="•"/>
            </a:pPr>
            <a:r>
              <a:rPr lang="en-US" sz="2800"/>
              <a:t>Year-end Review</a:t>
            </a:r>
            <a:endParaRPr sz="2800"/>
          </a:p>
          <a:p>
            <a:pPr indent="-317500" lvl="1" marL="342900" rtl="0" algn="l">
              <a:spcBef>
                <a:spcPts val="300"/>
              </a:spcBef>
              <a:spcAft>
                <a:spcPts val="0"/>
              </a:spcAft>
              <a:buSzPts val="2400"/>
              <a:buChar char="•"/>
            </a:pPr>
            <a:r>
              <a:rPr lang="en-US" sz="2800"/>
              <a:t>Process Timeline and Requirements</a:t>
            </a:r>
            <a:endParaRPr sz="2800"/>
          </a:p>
        </p:txBody>
      </p:sp>
      <p:sp>
        <p:nvSpPr>
          <p:cNvPr id="262" name="Google Shape;262;gf127c760e5_0_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f127c760e5_0_28"/>
          <p:cNvSpPr txBox="1"/>
          <p:nvPr>
            <p:ph type="title"/>
          </p:nvPr>
        </p:nvSpPr>
        <p:spPr>
          <a:xfrm>
            <a:off x="457200" y="1225925"/>
            <a:ext cx="63246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700"/>
              <a:t>Why Performance Management?</a:t>
            </a:r>
            <a:endParaRPr sz="4500"/>
          </a:p>
        </p:txBody>
      </p:sp>
      <p:sp>
        <p:nvSpPr>
          <p:cNvPr id="268" name="Google Shape;268;gf127c760e5_0_28"/>
          <p:cNvSpPr txBox="1"/>
          <p:nvPr>
            <p:ph idx="1" type="body"/>
          </p:nvPr>
        </p:nvSpPr>
        <p:spPr>
          <a:xfrm>
            <a:off x="457200" y="2398800"/>
            <a:ext cx="8229600" cy="3787500"/>
          </a:xfrm>
          <a:prstGeom prst="rect">
            <a:avLst/>
          </a:prstGeom>
          <a:noFill/>
          <a:ln>
            <a:noFill/>
          </a:ln>
        </p:spPr>
        <p:txBody>
          <a:bodyPr anchorCtr="0" anchor="t" bIns="45700" lIns="91425" spcFirstLastPara="1" rIns="91425" wrap="square" tIns="45700">
            <a:noAutofit/>
          </a:bodyPr>
          <a:lstStyle/>
          <a:p>
            <a:pPr indent="-342900" lvl="0" marL="342900" rtl="0" algn="l">
              <a:spcBef>
                <a:spcPts val="560"/>
              </a:spcBef>
              <a:spcAft>
                <a:spcPts val="0"/>
              </a:spcAft>
              <a:buClr>
                <a:schemeClr val="dk1"/>
              </a:buClr>
              <a:buSzPts val="2800"/>
              <a:buChar char="•"/>
            </a:pPr>
            <a:r>
              <a:rPr lang="en-US" sz="2800"/>
              <a:t>Promotes a culture of employee development and performance improvement through coaching and feedback</a:t>
            </a:r>
            <a:endParaRPr sz="2800"/>
          </a:p>
          <a:p>
            <a:pPr indent="-342900" lvl="0" marL="342900" rtl="0" algn="l">
              <a:spcBef>
                <a:spcPts val="560"/>
              </a:spcBef>
              <a:spcAft>
                <a:spcPts val="0"/>
              </a:spcAft>
              <a:buClr>
                <a:schemeClr val="dk1"/>
              </a:buClr>
              <a:buSzPts val="2800"/>
              <a:buChar char="•"/>
            </a:pPr>
            <a:r>
              <a:rPr lang="en-US" sz="2800"/>
              <a:t>Contributes to increased employee engagement, motivation, and retention</a:t>
            </a:r>
            <a:endParaRPr sz="2800"/>
          </a:p>
          <a:p>
            <a:pPr indent="-342900" lvl="0" marL="342900" rtl="0" algn="l">
              <a:spcBef>
                <a:spcPts val="560"/>
              </a:spcBef>
              <a:spcAft>
                <a:spcPts val="0"/>
              </a:spcAft>
              <a:buClr>
                <a:schemeClr val="dk1"/>
              </a:buClr>
              <a:buSzPts val="2800"/>
              <a:buChar char="•"/>
            </a:pPr>
            <a:r>
              <a:rPr lang="en-US" sz="2800"/>
              <a:t>Creates opportunities for learning and development.</a:t>
            </a:r>
            <a:endParaRPr/>
          </a:p>
          <a:p>
            <a:pPr indent="-139700" lvl="0" marL="342900" rtl="0" algn="l">
              <a:spcBef>
                <a:spcPts val="640"/>
              </a:spcBef>
              <a:spcAft>
                <a:spcPts val="0"/>
              </a:spcAft>
              <a:buClr>
                <a:schemeClr val="dk1"/>
              </a:buClr>
              <a:buSzPts val="3200"/>
              <a:buNone/>
            </a:pPr>
            <a:r>
              <a:t/>
            </a:r>
            <a:endParaRPr/>
          </a:p>
        </p:txBody>
      </p:sp>
      <p:sp>
        <p:nvSpPr>
          <p:cNvPr id="269" name="Google Shape;269;gf127c760e5_0_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f127c760e5_0_34"/>
          <p:cNvSpPr txBox="1"/>
          <p:nvPr>
            <p:ph idx="4294967295" type="title"/>
          </p:nvPr>
        </p:nvSpPr>
        <p:spPr>
          <a:xfrm>
            <a:off x="228600" y="1295400"/>
            <a:ext cx="335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Performance Management Cycle</a:t>
            </a:r>
            <a:endParaRPr/>
          </a:p>
        </p:txBody>
      </p:sp>
      <p:grpSp>
        <p:nvGrpSpPr>
          <p:cNvPr id="275" name="Google Shape;275;gf127c760e5_0_34"/>
          <p:cNvGrpSpPr/>
          <p:nvPr/>
        </p:nvGrpSpPr>
        <p:grpSpPr>
          <a:xfrm>
            <a:off x="2209799" y="1310555"/>
            <a:ext cx="5486399" cy="5456098"/>
            <a:chOff x="1447799" y="-213445"/>
            <a:chExt cx="5486399" cy="5456098"/>
          </a:xfrm>
        </p:grpSpPr>
        <p:sp>
          <p:nvSpPr>
            <p:cNvPr id="276" name="Google Shape;276;gf127c760e5_0_34"/>
            <p:cNvSpPr/>
            <p:nvPr/>
          </p:nvSpPr>
          <p:spPr>
            <a:xfrm>
              <a:off x="2256285" y="579885"/>
              <a:ext cx="3869400" cy="3869400"/>
            </a:xfrm>
            <a:prstGeom prst="blockArc">
              <a:avLst>
                <a:gd fmla="val 10800000" name="adj1"/>
                <a:gd fmla="val 16200000" name="adj2"/>
                <a:gd fmla="val 4638" name="adj3"/>
              </a:avLst>
            </a:prstGeom>
            <a:solidFill>
              <a:srgbClr val="49AC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f127c760e5_0_34"/>
            <p:cNvSpPr/>
            <p:nvPr/>
          </p:nvSpPr>
          <p:spPr>
            <a:xfrm>
              <a:off x="2256285" y="579885"/>
              <a:ext cx="3869400" cy="3869400"/>
            </a:xfrm>
            <a:prstGeom prst="blockArc">
              <a:avLst>
                <a:gd fmla="val 5400000" name="adj1"/>
                <a:gd fmla="val 10800000" name="adj2"/>
                <a:gd fmla="val 4638" name="adj3"/>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f127c760e5_0_34"/>
            <p:cNvSpPr/>
            <p:nvPr/>
          </p:nvSpPr>
          <p:spPr>
            <a:xfrm>
              <a:off x="2256285" y="579885"/>
              <a:ext cx="3869400" cy="3869400"/>
            </a:xfrm>
            <a:prstGeom prst="blockArc">
              <a:avLst>
                <a:gd fmla="val 0" name="adj1"/>
                <a:gd fmla="val 5400000" name="adj2"/>
                <a:gd fmla="val 4638"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f127c760e5_0_34"/>
            <p:cNvSpPr/>
            <p:nvPr/>
          </p:nvSpPr>
          <p:spPr>
            <a:xfrm>
              <a:off x="2256285" y="579885"/>
              <a:ext cx="3869400" cy="3869400"/>
            </a:xfrm>
            <a:prstGeom prst="blockArc">
              <a:avLst>
                <a:gd fmla="val 16200000" name="adj1"/>
                <a:gd fmla="val 0" name="adj2"/>
                <a:gd fmla="val 4638" name="adj3"/>
              </a:avLst>
            </a:prstGeom>
            <a:solidFill>
              <a:srgbClr val="BF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f127c760e5_0_34"/>
            <p:cNvSpPr/>
            <p:nvPr/>
          </p:nvSpPr>
          <p:spPr>
            <a:xfrm>
              <a:off x="3200400" y="1447802"/>
              <a:ext cx="1981200" cy="1981200"/>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f127c760e5_0_34"/>
            <p:cNvSpPr txBox="1"/>
            <p:nvPr/>
          </p:nvSpPr>
          <p:spPr>
            <a:xfrm>
              <a:off x="3490540" y="1737942"/>
              <a:ext cx="1401000" cy="14010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Arial"/>
                <a:buNone/>
              </a:pPr>
              <a:r>
                <a:rPr b="1" i="0" lang="en-US" sz="1900" u="none" cap="none" strike="noStrike">
                  <a:solidFill>
                    <a:schemeClr val="lt1"/>
                  </a:solidFill>
                  <a:latin typeface="Arial"/>
                  <a:ea typeface="Arial"/>
                  <a:cs typeface="Arial"/>
                  <a:sym typeface="Arial"/>
                </a:rPr>
                <a:t>Continuous</a:t>
              </a:r>
              <a:r>
                <a:rPr b="1" i="0" lang="en-US" sz="2000" u="none" cap="none" strike="noStrike">
                  <a:solidFill>
                    <a:schemeClr val="lt1"/>
                  </a:solidFill>
                  <a:latin typeface="Arial"/>
                  <a:ea typeface="Arial"/>
                  <a:cs typeface="Arial"/>
                  <a:sym typeface="Arial"/>
                </a:rPr>
                <a:t> Coaching</a:t>
              </a:r>
              <a:endParaRPr/>
            </a:p>
            <a:p>
              <a:pPr indent="0" lvl="0" marL="0" marR="0" rtl="0" algn="ctr">
                <a:lnSpc>
                  <a:spcPct val="90000"/>
                </a:lnSpc>
                <a:spcBef>
                  <a:spcPts val="70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Mentoring Leadership Supervision</a:t>
              </a:r>
              <a:endParaRPr/>
            </a:p>
          </p:txBody>
        </p:sp>
        <p:sp>
          <p:nvSpPr>
            <p:cNvPr id="282" name="Google Shape;282;gf127c760e5_0_34"/>
            <p:cNvSpPr/>
            <p:nvPr/>
          </p:nvSpPr>
          <p:spPr>
            <a:xfrm>
              <a:off x="3337649" y="-213445"/>
              <a:ext cx="1706700" cy="1676400"/>
            </a:xfrm>
            <a:prstGeom prst="ellipse">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f127c760e5_0_34"/>
            <p:cNvSpPr txBox="1"/>
            <p:nvPr/>
          </p:nvSpPr>
          <p:spPr>
            <a:xfrm>
              <a:off x="3587590" y="32057"/>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Goal Setting/ </a:t>
              </a:r>
              <a:r>
                <a:rPr b="1" i="0" lang="en-US" u="none" cap="none" strike="noStrike">
                  <a:solidFill>
                    <a:schemeClr val="lt1"/>
                  </a:solidFill>
                  <a:latin typeface="Arial"/>
                  <a:ea typeface="Arial"/>
                  <a:cs typeface="Arial"/>
                  <a:sym typeface="Arial"/>
                </a:rPr>
                <a:t>Development</a:t>
              </a:r>
              <a:r>
                <a:rPr b="1" i="0" lang="en-US" sz="1600" u="none" cap="none" strike="noStrike">
                  <a:solidFill>
                    <a:schemeClr val="lt1"/>
                  </a:solidFill>
                  <a:latin typeface="Arial"/>
                  <a:ea typeface="Arial"/>
                  <a:cs typeface="Arial"/>
                  <a:sym typeface="Arial"/>
                </a:rPr>
                <a:t> Planning</a:t>
              </a:r>
              <a:endParaRPr/>
            </a:p>
          </p:txBody>
        </p:sp>
        <p:sp>
          <p:nvSpPr>
            <p:cNvPr id="284" name="Google Shape;284;gf127c760e5_0_34"/>
            <p:cNvSpPr/>
            <p:nvPr/>
          </p:nvSpPr>
          <p:spPr>
            <a:xfrm>
              <a:off x="5227498" y="1676403"/>
              <a:ext cx="1706700" cy="1676400"/>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f127c760e5_0_34"/>
            <p:cNvSpPr txBox="1"/>
            <p:nvPr/>
          </p:nvSpPr>
          <p:spPr>
            <a:xfrm>
              <a:off x="5477439" y="1921905"/>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Mid-Year Status Check-in</a:t>
              </a:r>
              <a:endParaRPr/>
            </a:p>
          </p:txBody>
        </p:sp>
        <p:sp>
          <p:nvSpPr>
            <p:cNvPr id="286" name="Google Shape;286;gf127c760e5_0_34"/>
            <p:cNvSpPr/>
            <p:nvPr/>
          </p:nvSpPr>
          <p:spPr>
            <a:xfrm>
              <a:off x="3337649" y="3566253"/>
              <a:ext cx="1706700" cy="1676400"/>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f127c760e5_0_34"/>
            <p:cNvSpPr txBox="1"/>
            <p:nvPr/>
          </p:nvSpPr>
          <p:spPr>
            <a:xfrm>
              <a:off x="3587590" y="3811755"/>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Self-Assessment prior to Year-End Review</a:t>
              </a:r>
              <a:endParaRPr/>
            </a:p>
          </p:txBody>
        </p:sp>
        <p:sp>
          <p:nvSpPr>
            <p:cNvPr id="288" name="Google Shape;288;gf127c760e5_0_34"/>
            <p:cNvSpPr/>
            <p:nvPr/>
          </p:nvSpPr>
          <p:spPr>
            <a:xfrm>
              <a:off x="1447799" y="1676403"/>
              <a:ext cx="1706700" cy="1676400"/>
            </a:xfrm>
            <a:prstGeom prst="ellipse">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f127c760e5_0_34"/>
            <p:cNvSpPr txBox="1"/>
            <p:nvPr/>
          </p:nvSpPr>
          <p:spPr>
            <a:xfrm>
              <a:off x="1697740" y="1921905"/>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Year-End Review</a:t>
              </a:r>
              <a:endParaRPr/>
            </a:p>
          </p:txBody>
        </p:sp>
      </p:grpSp>
      <p:sp>
        <p:nvSpPr>
          <p:cNvPr id="290" name="Google Shape;290;gf127c760e5_0_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91" name="Google Shape;291;gf127c760e5_0_34"/>
          <p:cNvSpPr txBox="1"/>
          <p:nvPr/>
        </p:nvSpPr>
        <p:spPr>
          <a:xfrm>
            <a:off x="228600" y="6263100"/>
            <a:ext cx="3803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rgbClr val="1155CC"/>
                </a:solidFill>
                <a:highlight>
                  <a:srgbClr val="FFFFFF"/>
                </a:highlight>
                <a:latin typeface="Verdana"/>
                <a:ea typeface="Verdana"/>
                <a:cs typeface="Verdana"/>
                <a:sym typeface="Verdana"/>
              </a:rPr>
              <a:t>performancemanagement-l@mtu.edu</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f127c760e5_0_55"/>
          <p:cNvSpPr txBox="1"/>
          <p:nvPr>
            <p:ph type="title"/>
          </p:nvPr>
        </p:nvSpPr>
        <p:spPr>
          <a:xfrm>
            <a:off x="457150" y="1093700"/>
            <a:ext cx="63246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Role of the Supervisor</a:t>
            </a:r>
            <a:endParaRPr sz="4800"/>
          </a:p>
        </p:txBody>
      </p:sp>
      <p:sp>
        <p:nvSpPr>
          <p:cNvPr id="298" name="Google Shape;298;gf127c760e5_0_55"/>
          <p:cNvSpPr txBox="1"/>
          <p:nvPr>
            <p:ph idx="2" type="body"/>
          </p:nvPr>
        </p:nvSpPr>
        <p:spPr>
          <a:xfrm>
            <a:off x="457150" y="2052850"/>
            <a:ext cx="7958700" cy="4303500"/>
          </a:xfrm>
          <a:prstGeom prst="rect">
            <a:avLst/>
          </a:prstGeom>
          <a:noFill/>
          <a:ln>
            <a:noFill/>
          </a:ln>
        </p:spPr>
        <p:txBody>
          <a:bodyPr anchorCtr="0" anchor="t" bIns="45700" lIns="91425" spcFirstLastPara="1" rIns="91425" wrap="square" tIns="45700">
            <a:noAutofit/>
          </a:bodyPr>
          <a:lstStyle/>
          <a:p>
            <a:pPr indent="-361950" lvl="0" marL="342900" rtl="0" algn="l">
              <a:spcBef>
                <a:spcPts val="0"/>
              </a:spcBef>
              <a:spcAft>
                <a:spcPts val="0"/>
              </a:spcAft>
              <a:buClr>
                <a:schemeClr val="dk1"/>
              </a:buClr>
              <a:buSzPts val="2500"/>
              <a:buAutoNum type="arabicPeriod"/>
            </a:pPr>
            <a:r>
              <a:rPr lang="en-US" sz="2500"/>
              <a:t>Initiate the process, ensure timely completion of each phase, and submit all required documents.</a:t>
            </a:r>
            <a:endParaRPr sz="2500"/>
          </a:p>
          <a:p>
            <a:pPr indent="0" lvl="0" marL="457200" rtl="0" algn="l">
              <a:spcBef>
                <a:spcPts val="0"/>
              </a:spcBef>
              <a:spcAft>
                <a:spcPts val="0"/>
              </a:spcAft>
              <a:buNone/>
            </a:pPr>
            <a:r>
              <a:t/>
            </a:r>
            <a:endParaRPr sz="2500"/>
          </a:p>
          <a:p>
            <a:pPr indent="-361950" lvl="0" marL="342900" rtl="0" algn="l">
              <a:spcBef>
                <a:spcPts val="0"/>
              </a:spcBef>
              <a:spcAft>
                <a:spcPts val="0"/>
              </a:spcAft>
              <a:buClr>
                <a:schemeClr val="dk1"/>
              </a:buClr>
              <a:buSzPts val="2500"/>
              <a:buAutoNum type="arabicPeriod"/>
            </a:pPr>
            <a:r>
              <a:rPr lang="en-US" sz="2500"/>
              <a:t>Facilitate development of performance goals and set expectations</a:t>
            </a:r>
            <a:endParaRPr sz="2500"/>
          </a:p>
          <a:p>
            <a:pPr indent="0" lvl="0" marL="457200" rtl="0" algn="l">
              <a:spcBef>
                <a:spcPts val="0"/>
              </a:spcBef>
              <a:spcAft>
                <a:spcPts val="0"/>
              </a:spcAft>
              <a:buNone/>
            </a:pPr>
            <a:r>
              <a:t/>
            </a:r>
            <a:endParaRPr sz="2500"/>
          </a:p>
          <a:p>
            <a:pPr indent="-361950" lvl="0" marL="342900" rtl="0" algn="l">
              <a:spcBef>
                <a:spcPts val="440"/>
              </a:spcBef>
              <a:spcAft>
                <a:spcPts val="0"/>
              </a:spcAft>
              <a:buClr>
                <a:schemeClr val="dk1"/>
              </a:buClr>
              <a:buSzPts val="2500"/>
              <a:buAutoNum type="arabicPeriod"/>
            </a:pPr>
            <a:r>
              <a:rPr lang="en-US" sz="2500"/>
              <a:t>Encourage employee input and be an active contributor to support employee development</a:t>
            </a:r>
            <a:endParaRPr sz="2500"/>
          </a:p>
          <a:p>
            <a:pPr indent="0" lvl="0" marL="457200" rtl="0" algn="l">
              <a:spcBef>
                <a:spcPts val="440"/>
              </a:spcBef>
              <a:spcAft>
                <a:spcPts val="0"/>
              </a:spcAft>
              <a:buNone/>
            </a:pPr>
            <a:r>
              <a:t/>
            </a:r>
            <a:endParaRPr sz="2500"/>
          </a:p>
          <a:p>
            <a:pPr indent="-361950" lvl="0" marL="342900" rtl="0" algn="l">
              <a:spcBef>
                <a:spcPts val="440"/>
              </a:spcBef>
              <a:spcAft>
                <a:spcPts val="0"/>
              </a:spcAft>
              <a:buClr>
                <a:schemeClr val="dk1"/>
              </a:buClr>
              <a:buSzPts val="2500"/>
              <a:buAutoNum type="arabicPeriod"/>
            </a:pPr>
            <a:r>
              <a:rPr lang="en-US" sz="2500"/>
              <a:t>Monitor employee performance and provide coaching and feedback</a:t>
            </a:r>
            <a:endParaRPr sz="2500"/>
          </a:p>
          <a:p>
            <a:pPr indent="-203200" lvl="0" marL="342900" rtl="0" algn="l">
              <a:spcBef>
                <a:spcPts val="440"/>
              </a:spcBef>
              <a:spcAft>
                <a:spcPts val="0"/>
              </a:spcAft>
              <a:buClr>
                <a:schemeClr val="dk1"/>
              </a:buClr>
              <a:buSzPts val="2200"/>
              <a:buNone/>
            </a:pPr>
            <a:r>
              <a:t/>
            </a:r>
            <a:endParaRPr sz="2200"/>
          </a:p>
        </p:txBody>
      </p:sp>
      <p:sp>
        <p:nvSpPr>
          <p:cNvPr id="299" name="Google Shape;299;gf127c760e5_0_5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f127c760e5_0_65"/>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Job Descriptions</a:t>
            </a:r>
            <a:endParaRPr sz="4000"/>
          </a:p>
        </p:txBody>
      </p:sp>
      <p:sp>
        <p:nvSpPr>
          <p:cNvPr id="306" name="Google Shape;306;gf127c760e5_0_65"/>
          <p:cNvSpPr txBox="1"/>
          <p:nvPr>
            <p:ph idx="1" type="body"/>
          </p:nvPr>
        </p:nvSpPr>
        <p:spPr>
          <a:xfrm>
            <a:off x="457200" y="1981200"/>
            <a:ext cx="8229600" cy="4145100"/>
          </a:xfrm>
          <a:prstGeom prst="rect">
            <a:avLst/>
          </a:prstGeom>
          <a:noFill/>
          <a:ln>
            <a:noFill/>
          </a:ln>
        </p:spPr>
        <p:txBody>
          <a:bodyPr anchorCtr="0" anchor="t" bIns="45700" lIns="91425" spcFirstLastPara="1" rIns="91425" wrap="square" tIns="45700">
            <a:noAutofit/>
          </a:bodyPr>
          <a:lstStyle/>
          <a:p>
            <a:pPr indent="-266700" lvl="0" marL="342900" rtl="0" algn="l">
              <a:spcBef>
                <a:spcPts val="0"/>
              </a:spcBef>
              <a:spcAft>
                <a:spcPts val="0"/>
              </a:spcAft>
              <a:buClr>
                <a:schemeClr val="dk1"/>
              </a:buClr>
              <a:buSzPts val="1600"/>
              <a:buFont typeface="Noto Sans Symbols"/>
              <a:buChar char="●"/>
            </a:pPr>
            <a:r>
              <a:rPr lang="en-US" sz="2800"/>
              <a:t>Employee and Supervisor will work to update job descriptions each year </a:t>
            </a:r>
            <a:endParaRPr/>
          </a:p>
          <a:p>
            <a:pPr indent="-234950" lvl="1" marL="742950" rtl="0" algn="l">
              <a:spcBef>
                <a:spcPts val="480"/>
              </a:spcBef>
              <a:spcAft>
                <a:spcPts val="0"/>
              </a:spcAft>
              <a:buClr>
                <a:schemeClr val="dk1"/>
              </a:buClr>
              <a:buSzPts val="1600"/>
              <a:buChar char="○"/>
            </a:pPr>
            <a:r>
              <a:rPr lang="en-US" sz="2400"/>
              <a:t>Key component for a successful performance management process</a:t>
            </a:r>
            <a:endParaRPr/>
          </a:p>
          <a:p>
            <a:pPr indent="-234950" lvl="1" marL="742950" rtl="0" algn="l">
              <a:spcBef>
                <a:spcPts val="480"/>
              </a:spcBef>
              <a:spcAft>
                <a:spcPts val="0"/>
              </a:spcAft>
              <a:buClr>
                <a:schemeClr val="dk1"/>
              </a:buClr>
              <a:buSzPts val="1600"/>
              <a:buChar char="○"/>
            </a:pPr>
            <a:r>
              <a:rPr lang="en-US" sz="2400"/>
              <a:t>Provide a basis for goal setting and development plan discussions</a:t>
            </a:r>
            <a:endParaRPr/>
          </a:p>
          <a:p>
            <a:pPr indent="0" lvl="1" marL="457200" rtl="0" algn="l">
              <a:spcBef>
                <a:spcPts val="360"/>
              </a:spcBef>
              <a:spcAft>
                <a:spcPts val="0"/>
              </a:spcAft>
              <a:buClr>
                <a:schemeClr val="dk1"/>
              </a:buClr>
              <a:buSzPts val="1800"/>
              <a:buNone/>
            </a:pPr>
            <a:r>
              <a:t/>
            </a:r>
            <a:endParaRPr sz="1800"/>
          </a:p>
          <a:p>
            <a:pPr indent="0" lvl="1" marL="57150" rtl="0" algn="ctr">
              <a:spcBef>
                <a:spcPts val="420"/>
              </a:spcBef>
              <a:spcAft>
                <a:spcPts val="0"/>
              </a:spcAft>
              <a:buClr>
                <a:schemeClr val="dk1"/>
              </a:buClr>
              <a:buSzPts val="2100"/>
              <a:buNone/>
            </a:pPr>
            <a:r>
              <a:rPr i="1" lang="en-US" sz="2100"/>
              <a:t>Job description template available on HR website.</a:t>
            </a:r>
            <a:endParaRPr sz="1800"/>
          </a:p>
          <a:p>
            <a:pPr indent="0" lvl="0" marL="57150" rtl="0" algn="ctr">
              <a:spcBef>
                <a:spcPts val="420"/>
              </a:spcBef>
              <a:spcAft>
                <a:spcPts val="0"/>
              </a:spcAft>
              <a:buClr>
                <a:schemeClr val="dk1"/>
              </a:buClr>
              <a:buSzPts val="2100"/>
              <a:buNone/>
            </a:pPr>
            <a:r>
              <a:rPr i="1" lang="en-US" sz="2100"/>
              <a:t>HR Employment Services will send you a job description if they have one on file, please call 7-2280.</a:t>
            </a:r>
            <a:endParaRPr/>
          </a:p>
          <a:p>
            <a:pPr indent="-139700" lvl="0" marL="342900" rtl="0" algn="l">
              <a:spcBef>
                <a:spcPts val="640"/>
              </a:spcBef>
              <a:spcAft>
                <a:spcPts val="0"/>
              </a:spcAft>
              <a:buClr>
                <a:schemeClr val="dk1"/>
              </a:buClr>
              <a:buSzPts val="3200"/>
              <a:buNone/>
            </a:pPr>
            <a:r>
              <a:t/>
            </a:r>
            <a:endParaRPr/>
          </a:p>
        </p:txBody>
      </p:sp>
      <p:sp>
        <p:nvSpPr>
          <p:cNvPr id="307" name="Google Shape;307;gf127c760e5_0_6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f127c760e5_0_72"/>
          <p:cNvSpPr txBox="1"/>
          <p:nvPr>
            <p:ph idx="4294967295" type="title"/>
          </p:nvPr>
        </p:nvSpPr>
        <p:spPr>
          <a:xfrm>
            <a:off x="217400" y="1441100"/>
            <a:ext cx="335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t>Performance Management Cycle</a:t>
            </a:r>
            <a:endParaRPr sz="4800"/>
          </a:p>
        </p:txBody>
      </p:sp>
      <p:grpSp>
        <p:nvGrpSpPr>
          <p:cNvPr id="313" name="Google Shape;313;gf127c760e5_0_72"/>
          <p:cNvGrpSpPr/>
          <p:nvPr/>
        </p:nvGrpSpPr>
        <p:grpSpPr>
          <a:xfrm>
            <a:off x="2209799" y="1310555"/>
            <a:ext cx="5486399" cy="5456098"/>
            <a:chOff x="1447799" y="-213445"/>
            <a:chExt cx="5486399" cy="5456098"/>
          </a:xfrm>
        </p:grpSpPr>
        <p:sp>
          <p:nvSpPr>
            <p:cNvPr id="314" name="Google Shape;314;gf127c760e5_0_72"/>
            <p:cNvSpPr/>
            <p:nvPr/>
          </p:nvSpPr>
          <p:spPr>
            <a:xfrm>
              <a:off x="2256285" y="579885"/>
              <a:ext cx="3869400" cy="3869400"/>
            </a:xfrm>
            <a:prstGeom prst="blockArc">
              <a:avLst>
                <a:gd fmla="val 10800000" name="adj1"/>
                <a:gd fmla="val 16200000" name="adj2"/>
                <a:gd fmla="val 4638" name="adj3"/>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f127c760e5_0_72"/>
            <p:cNvSpPr/>
            <p:nvPr/>
          </p:nvSpPr>
          <p:spPr>
            <a:xfrm>
              <a:off x="2256285" y="579885"/>
              <a:ext cx="3869400" cy="3869400"/>
            </a:xfrm>
            <a:prstGeom prst="blockArc">
              <a:avLst>
                <a:gd fmla="val 5400000" name="adj1"/>
                <a:gd fmla="val 10800000" name="adj2"/>
                <a:gd fmla="val 4638" name="adj3"/>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f127c760e5_0_72"/>
            <p:cNvSpPr/>
            <p:nvPr/>
          </p:nvSpPr>
          <p:spPr>
            <a:xfrm>
              <a:off x="2256285" y="579885"/>
              <a:ext cx="3869400" cy="3869400"/>
            </a:xfrm>
            <a:prstGeom prst="blockArc">
              <a:avLst>
                <a:gd fmla="val 0" name="adj1"/>
                <a:gd fmla="val 5400000" name="adj2"/>
                <a:gd fmla="val 4638" name="adj3"/>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f127c760e5_0_72"/>
            <p:cNvSpPr/>
            <p:nvPr/>
          </p:nvSpPr>
          <p:spPr>
            <a:xfrm>
              <a:off x="2256285" y="579885"/>
              <a:ext cx="3869400" cy="3869400"/>
            </a:xfrm>
            <a:prstGeom prst="blockArc">
              <a:avLst>
                <a:gd fmla="val 16200000" name="adj1"/>
                <a:gd fmla="val 0" name="adj2"/>
                <a:gd fmla="val 4638" name="adj3"/>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f127c760e5_0_72"/>
            <p:cNvSpPr/>
            <p:nvPr/>
          </p:nvSpPr>
          <p:spPr>
            <a:xfrm>
              <a:off x="3200400" y="1447802"/>
              <a:ext cx="1981200" cy="198120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f127c760e5_0_72"/>
            <p:cNvSpPr txBox="1"/>
            <p:nvPr/>
          </p:nvSpPr>
          <p:spPr>
            <a:xfrm>
              <a:off x="3490540" y="1737942"/>
              <a:ext cx="1401000" cy="14010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Arial"/>
                <a:buNone/>
              </a:pPr>
              <a:r>
                <a:rPr b="1" i="0" lang="en-US" sz="1900" u="none" cap="none" strike="noStrike">
                  <a:solidFill>
                    <a:schemeClr val="lt1"/>
                  </a:solidFill>
                  <a:latin typeface="Arial"/>
                  <a:ea typeface="Arial"/>
                  <a:cs typeface="Arial"/>
                  <a:sym typeface="Arial"/>
                </a:rPr>
                <a:t>Continuous</a:t>
              </a:r>
              <a:r>
                <a:rPr b="1" i="0" lang="en-US" sz="2000" u="none" cap="none" strike="noStrike">
                  <a:solidFill>
                    <a:schemeClr val="lt1"/>
                  </a:solidFill>
                  <a:latin typeface="Arial"/>
                  <a:ea typeface="Arial"/>
                  <a:cs typeface="Arial"/>
                  <a:sym typeface="Arial"/>
                </a:rPr>
                <a:t> Coaching</a:t>
              </a:r>
              <a:endParaRPr/>
            </a:p>
            <a:p>
              <a:pPr indent="0" lvl="0" marL="0" marR="0" rtl="0" algn="ctr">
                <a:lnSpc>
                  <a:spcPct val="90000"/>
                </a:lnSpc>
                <a:spcBef>
                  <a:spcPts val="70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Mentoring Leadership Supervision</a:t>
              </a:r>
              <a:endParaRPr/>
            </a:p>
          </p:txBody>
        </p:sp>
        <p:sp>
          <p:nvSpPr>
            <p:cNvPr id="320" name="Google Shape;320;gf127c760e5_0_72"/>
            <p:cNvSpPr/>
            <p:nvPr/>
          </p:nvSpPr>
          <p:spPr>
            <a:xfrm>
              <a:off x="3337649" y="-213445"/>
              <a:ext cx="1706700" cy="1676400"/>
            </a:xfrm>
            <a:prstGeom prst="ellipse">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f127c760e5_0_72"/>
            <p:cNvSpPr txBox="1"/>
            <p:nvPr/>
          </p:nvSpPr>
          <p:spPr>
            <a:xfrm>
              <a:off x="3587590" y="32057"/>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Goal Setting/ </a:t>
              </a:r>
              <a:r>
                <a:rPr b="1" i="0" lang="en-US" u="none" cap="none" strike="noStrike">
                  <a:solidFill>
                    <a:schemeClr val="lt1"/>
                  </a:solidFill>
                  <a:latin typeface="Arial"/>
                  <a:ea typeface="Arial"/>
                  <a:cs typeface="Arial"/>
                  <a:sym typeface="Arial"/>
                </a:rPr>
                <a:t>Development</a:t>
              </a:r>
              <a:r>
                <a:rPr b="1" i="0" lang="en-US" sz="1600" u="none" cap="none" strike="noStrike">
                  <a:solidFill>
                    <a:schemeClr val="lt1"/>
                  </a:solidFill>
                  <a:latin typeface="Arial"/>
                  <a:ea typeface="Arial"/>
                  <a:cs typeface="Arial"/>
                  <a:sym typeface="Arial"/>
                </a:rPr>
                <a:t> Planning</a:t>
              </a:r>
              <a:endParaRPr/>
            </a:p>
          </p:txBody>
        </p:sp>
        <p:sp>
          <p:nvSpPr>
            <p:cNvPr id="322" name="Google Shape;322;gf127c760e5_0_72"/>
            <p:cNvSpPr/>
            <p:nvPr/>
          </p:nvSpPr>
          <p:spPr>
            <a:xfrm>
              <a:off x="5227498" y="1676403"/>
              <a:ext cx="1706700" cy="167640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f127c760e5_0_72"/>
            <p:cNvSpPr txBox="1"/>
            <p:nvPr/>
          </p:nvSpPr>
          <p:spPr>
            <a:xfrm>
              <a:off x="5477439" y="1921905"/>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Mid-Year Status Check-in</a:t>
              </a:r>
              <a:endParaRPr/>
            </a:p>
          </p:txBody>
        </p:sp>
        <p:sp>
          <p:nvSpPr>
            <p:cNvPr id="324" name="Google Shape;324;gf127c760e5_0_72"/>
            <p:cNvSpPr/>
            <p:nvPr/>
          </p:nvSpPr>
          <p:spPr>
            <a:xfrm>
              <a:off x="3337649" y="3566253"/>
              <a:ext cx="1706700" cy="167640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f127c760e5_0_72"/>
            <p:cNvSpPr txBox="1"/>
            <p:nvPr/>
          </p:nvSpPr>
          <p:spPr>
            <a:xfrm>
              <a:off x="3587590" y="3811755"/>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Self-Assessment prior to Year-End Review</a:t>
              </a:r>
              <a:endParaRPr/>
            </a:p>
          </p:txBody>
        </p:sp>
        <p:sp>
          <p:nvSpPr>
            <p:cNvPr id="326" name="Google Shape;326;gf127c760e5_0_72"/>
            <p:cNvSpPr/>
            <p:nvPr/>
          </p:nvSpPr>
          <p:spPr>
            <a:xfrm>
              <a:off x="1447799" y="1676403"/>
              <a:ext cx="1706700" cy="167640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f127c760e5_0_72"/>
            <p:cNvSpPr txBox="1"/>
            <p:nvPr/>
          </p:nvSpPr>
          <p:spPr>
            <a:xfrm>
              <a:off x="1697740" y="1921905"/>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Year-End Review</a:t>
              </a:r>
              <a:endParaRPr/>
            </a:p>
          </p:txBody>
        </p:sp>
      </p:grpSp>
      <p:sp>
        <p:nvSpPr>
          <p:cNvPr id="328" name="Google Shape;328;gf127c760e5_0_7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f127c760e5_0_92"/>
          <p:cNvSpPr txBox="1"/>
          <p:nvPr>
            <p:ph idx="1" type="body"/>
          </p:nvPr>
        </p:nvSpPr>
        <p:spPr>
          <a:xfrm>
            <a:off x="609600" y="2133600"/>
            <a:ext cx="8077200" cy="3992700"/>
          </a:xfrm>
          <a:prstGeom prst="rect">
            <a:avLst/>
          </a:prstGeom>
          <a:noFill/>
          <a:ln>
            <a:noFill/>
          </a:ln>
        </p:spPr>
        <p:txBody>
          <a:bodyPr anchorCtr="0" anchor="t" bIns="45700" lIns="91425" spcFirstLastPara="1" rIns="91425" wrap="square" tIns="45700">
            <a:noAutofit/>
          </a:bodyPr>
          <a:lstStyle/>
          <a:p>
            <a:pPr indent="-304800" lvl="0" marL="342900" rtl="0" algn="l">
              <a:spcBef>
                <a:spcPts val="0"/>
              </a:spcBef>
              <a:spcAft>
                <a:spcPts val="0"/>
              </a:spcAft>
              <a:buClr>
                <a:schemeClr val="dk1"/>
              </a:buClr>
              <a:buSzPts val="1800"/>
              <a:buChar char="●"/>
            </a:pPr>
            <a:r>
              <a:rPr lang="en-US" sz="2400"/>
              <a:t>Supervisor and Employee determine performance goals and set expectations</a:t>
            </a:r>
            <a:endParaRPr/>
          </a:p>
          <a:p>
            <a:pPr indent="-304800" lvl="0" marL="342900" rtl="0" algn="l">
              <a:spcBef>
                <a:spcPts val="1000"/>
              </a:spcBef>
              <a:spcAft>
                <a:spcPts val="0"/>
              </a:spcAft>
              <a:buClr>
                <a:schemeClr val="dk1"/>
              </a:buClr>
              <a:buSzPts val="1800"/>
              <a:buChar char="●"/>
            </a:pPr>
            <a:r>
              <a:rPr lang="en-US" sz="2400"/>
              <a:t>Together, establish employee development opportunities and/or development goals</a:t>
            </a:r>
            <a:endParaRPr/>
          </a:p>
          <a:p>
            <a:pPr indent="-304800" lvl="0" marL="342900" rtl="0" algn="l">
              <a:spcBef>
                <a:spcPts val="1000"/>
              </a:spcBef>
              <a:spcAft>
                <a:spcPts val="0"/>
              </a:spcAft>
              <a:buClr>
                <a:schemeClr val="dk1"/>
              </a:buClr>
              <a:buSzPts val="1800"/>
              <a:buChar char="●"/>
            </a:pPr>
            <a:r>
              <a:rPr lang="en-US" sz="2400"/>
              <a:t>Discuss employee resource and support needs to successfully achieve goals</a:t>
            </a:r>
            <a:endParaRPr/>
          </a:p>
          <a:p>
            <a:pPr indent="-304800" lvl="0" marL="342900" rtl="0" algn="l">
              <a:spcBef>
                <a:spcPts val="1000"/>
              </a:spcBef>
              <a:spcAft>
                <a:spcPts val="0"/>
              </a:spcAft>
              <a:buClr>
                <a:schemeClr val="dk1"/>
              </a:buClr>
              <a:buSzPts val="1800"/>
              <a:buChar char="●"/>
            </a:pPr>
            <a:r>
              <a:rPr lang="en-US" sz="2400"/>
              <a:t>Record all of the above on the Performance Management Process Form</a:t>
            </a:r>
            <a:endParaRPr/>
          </a:p>
          <a:p>
            <a:pPr indent="-190500" lvl="0" marL="342900" rtl="0" algn="l">
              <a:spcBef>
                <a:spcPts val="480"/>
              </a:spcBef>
              <a:spcAft>
                <a:spcPts val="0"/>
              </a:spcAft>
              <a:buClr>
                <a:schemeClr val="dk1"/>
              </a:buClr>
              <a:buSzPts val="2400"/>
              <a:buFont typeface="Noto Sans Symbols"/>
              <a:buNone/>
            </a:pPr>
            <a:r>
              <a:t/>
            </a:r>
            <a:endParaRPr sz="2400"/>
          </a:p>
        </p:txBody>
      </p:sp>
      <p:sp>
        <p:nvSpPr>
          <p:cNvPr id="335" name="Google Shape;335;gf127c760e5_0_9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36" name="Google Shape;336;gf127c760e5_0_92"/>
          <p:cNvSpPr txBox="1"/>
          <p:nvPr>
            <p:ph type="title"/>
          </p:nvPr>
        </p:nvSpPr>
        <p:spPr>
          <a:xfrm>
            <a:off x="457200" y="1143000"/>
            <a:ext cx="61722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Performance Planning</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e8c8a91a5c_0_0"/>
          <p:cNvSpPr txBox="1"/>
          <p:nvPr>
            <p:ph type="ctrTitle"/>
          </p:nvPr>
        </p:nvSpPr>
        <p:spPr>
          <a:xfrm>
            <a:off x="517700" y="1054650"/>
            <a:ext cx="7772400" cy="147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Setting and Managing </a:t>
            </a:r>
            <a:endParaRPr sz="4000"/>
          </a:p>
          <a:p>
            <a:pPr indent="0" lvl="0" marL="0" rtl="0" algn="l">
              <a:lnSpc>
                <a:spcPct val="100000"/>
              </a:lnSpc>
              <a:spcBef>
                <a:spcPts val="0"/>
              </a:spcBef>
              <a:spcAft>
                <a:spcPts val="0"/>
              </a:spcAft>
              <a:buSzPts val="1400"/>
              <a:buNone/>
            </a:pPr>
            <a:r>
              <a:rPr lang="en-US" sz="4000"/>
              <a:t>Workplace Expectations</a:t>
            </a:r>
            <a:endParaRPr/>
          </a:p>
        </p:txBody>
      </p:sp>
      <p:sp>
        <p:nvSpPr>
          <p:cNvPr id="104" name="Google Shape;104;ge8c8a91a5c_0_0"/>
          <p:cNvSpPr txBox="1"/>
          <p:nvPr>
            <p:ph idx="1" type="subTitle"/>
          </p:nvPr>
        </p:nvSpPr>
        <p:spPr>
          <a:xfrm>
            <a:off x="607375" y="2757550"/>
            <a:ext cx="8347500" cy="35988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888888"/>
              </a:buClr>
              <a:buSzPct val="100000"/>
              <a:buNone/>
            </a:pPr>
            <a:r>
              <a:rPr lang="en-US" u="sng">
                <a:solidFill>
                  <a:schemeClr val="dk1"/>
                </a:solidFill>
              </a:rPr>
              <a:t>AGENDA</a:t>
            </a:r>
            <a:endParaRPr u="sng">
              <a:solidFill>
                <a:schemeClr val="dk1"/>
              </a:solidFill>
            </a:endParaRPr>
          </a:p>
          <a:p>
            <a:pPr indent="0" lvl="0" marL="0" rtl="0" algn="l">
              <a:lnSpc>
                <a:spcPct val="100000"/>
              </a:lnSpc>
              <a:spcBef>
                <a:spcPts val="0"/>
              </a:spcBef>
              <a:spcAft>
                <a:spcPts val="0"/>
              </a:spcAft>
              <a:buClr>
                <a:srgbClr val="888888"/>
              </a:buClr>
              <a:buSzPct val="100000"/>
              <a:buNone/>
            </a:pPr>
            <a:r>
              <a:t/>
            </a:r>
            <a:endParaRPr b="1">
              <a:solidFill>
                <a:schemeClr val="dk1"/>
              </a:solidFill>
            </a:endParaRPr>
          </a:p>
          <a:p>
            <a:pPr indent="0" lvl="0" marL="0" rtl="0" algn="l">
              <a:lnSpc>
                <a:spcPct val="100000"/>
              </a:lnSpc>
              <a:spcBef>
                <a:spcPts val="0"/>
              </a:spcBef>
              <a:spcAft>
                <a:spcPts val="0"/>
              </a:spcAft>
              <a:buClr>
                <a:srgbClr val="888888"/>
              </a:buClr>
              <a:buSzPct val="100000"/>
              <a:buNone/>
            </a:pPr>
            <a:r>
              <a:rPr b="1" lang="en-US">
                <a:solidFill>
                  <a:schemeClr val="dk1"/>
                </a:solidFill>
              </a:rPr>
              <a:t>Section #1</a:t>
            </a:r>
            <a:endParaRPr b="1">
              <a:solidFill>
                <a:schemeClr val="dk1"/>
              </a:solidFill>
            </a:endParaRPr>
          </a:p>
          <a:p>
            <a:pPr indent="0" lvl="0" marL="0" rtl="0" algn="l">
              <a:lnSpc>
                <a:spcPct val="100000"/>
              </a:lnSpc>
              <a:spcBef>
                <a:spcPts val="0"/>
              </a:spcBef>
              <a:spcAft>
                <a:spcPts val="0"/>
              </a:spcAft>
              <a:buClr>
                <a:srgbClr val="888888"/>
              </a:buClr>
              <a:buSzPct val="100000"/>
              <a:buNone/>
            </a:pPr>
            <a:r>
              <a:rPr lang="en-US">
                <a:solidFill>
                  <a:schemeClr val="dk1"/>
                </a:solidFill>
              </a:rPr>
              <a:t>Setting Expectations</a:t>
            </a:r>
            <a:endParaRPr>
              <a:solidFill>
                <a:schemeClr val="dk1"/>
              </a:solidFill>
            </a:endParaRPr>
          </a:p>
          <a:p>
            <a:pPr indent="0" lvl="0" marL="0" rtl="0" algn="l">
              <a:lnSpc>
                <a:spcPct val="100000"/>
              </a:lnSpc>
              <a:spcBef>
                <a:spcPts val="0"/>
              </a:spcBef>
              <a:spcAft>
                <a:spcPts val="0"/>
              </a:spcAft>
              <a:buClr>
                <a:srgbClr val="888888"/>
              </a:buClr>
              <a:buSzPct val="100000"/>
              <a:buNone/>
            </a:pPr>
            <a:r>
              <a:t/>
            </a:r>
            <a:endParaRPr>
              <a:solidFill>
                <a:schemeClr val="dk1"/>
              </a:solidFill>
            </a:endParaRPr>
          </a:p>
          <a:p>
            <a:pPr indent="0" lvl="0" marL="0" rtl="0" algn="l">
              <a:lnSpc>
                <a:spcPct val="100000"/>
              </a:lnSpc>
              <a:spcBef>
                <a:spcPts val="0"/>
              </a:spcBef>
              <a:spcAft>
                <a:spcPts val="0"/>
              </a:spcAft>
              <a:buClr>
                <a:srgbClr val="888888"/>
              </a:buClr>
              <a:buSzPct val="100000"/>
              <a:buNone/>
            </a:pPr>
            <a:r>
              <a:rPr b="1" lang="en-US">
                <a:solidFill>
                  <a:schemeClr val="dk1"/>
                </a:solidFill>
              </a:rPr>
              <a:t>Section #2</a:t>
            </a:r>
            <a:endParaRPr b="1">
              <a:solidFill>
                <a:schemeClr val="dk1"/>
              </a:solidFill>
            </a:endParaRPr>
          </a:p>
          <a:p>
            <a:pPr indent="0" lvl="0" marL="0" rtl="0" algn="l">
              <a:lnSpc>
                <a:spcPct val="100000"/>
              </a:lnSpc>
              <a:spcBef>
                <a:spcPts val="0"/>
              </a:spcBef>
              <a:spcAft>
                <a:spcPts val="0"/>
              </a:spcAft>
              <a:buClr>
                <a:srgbClr val="888888"/>
              </a:buClr>
              <a:buSzPct val="100000"/>
              <a:buNone/>
            </a:pPr>
            <a:r>
              <a:rPr lang="en-US">
                <a:solidFill>
                  <a:schemeClr val="dk1"/>
                </a:solidFill>
              </a:rPr>
              <a:t>Performance Management and Supporting Expectations through Workplace Culture</a:t>
            </a:r>
            <a:endParaRPr>
              <a:solidFill>
                <a:schemeClr val="dk1"/>
              </a:solidFill>
            </a:endParaRPr>
          </a:p>
          <a:p>
            <a:pPr indent="0" lvl="0" marL="0" rtl="0" algn="l">
              <a:lnSpc>
                <a:spcPct val="100000"/>
              </a:lnSpc>
              <a:spcBef>
                <a:spcPts val="0"/>
              </a:spcBef>
              <a:spcAft>
                <a:spcPts val="0"/>
              </a:spcAft>
              <a:buClr>
                <a:srgbClr val="888888"/>
              </a:buClr>
              <a:buSzPct val="100000"/>
              <a:buNone/>
            </a:pPr>
            <a:r>
              <a:t/>
            </a:r>
            <a:endParaRPr/>
          </a:p>
        </p:txBody>
      </p:sp>
      <p:sp>
        <p:nvSpPr>
          <p:cNvPr id="105" name="Google Shape;105;ge8c8a91a5c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f127c760e5_0_99"/>
          <p:cNvSpPr txBox="1"/>
          <p:nvPr>
            <p:ph type="title"/>
          </p:nvPr>
        </p:nvSpPr>
        <p:spPr>
          <a:xfrm>
            <a:off x="457200" y="1091450"/>
            <a:ext cx="61722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Performance Goals</a:t>
            </a:r>
            <a:endParaRPr sz="4000"/>
          </a:p>
        </p:txBody>
      </p:sp>
      <p:sp>
        <p:nvSpPr>
          <p:cNvPr id="342" name="Google Shape;342;gf127c760e5_0_99"/>
          <p:cNvSpPr txBox="1"/>
          <p:nvPr>
            <p:ph idx="1" type="body"/>
          </p:nvPr>
        </p:nvSpPr>
        <p:spPr>
          <a:xfrm>
            <a:off x="457200" y="1981200"/>
            <a:ext cx="8229600" cy="4145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Are short-term objectives set with clearly defined expectations for success.</a:t>
            </a:r>
            <a:endParaRPr/>
          </a:p>
          <a:p>
            <a:pPr indent="-342900" lvl="0" marL="342900" rtl="0" algn="l">
              <a:spcBef>
                <a:spcPts val="560"/>
              </a:spcBef>
              <a:spcAft>
                <a:spcPts val="0"/>
              </a:spcAft>
              <a:buClr>
                <a:schemeClr val="dk1"/>
              </a:buClr>
              <a:buSzPts val="2800"/>
              <a:buChar char="•"/>
            </a:pPr>
            <a:r>
              <a:rPr lang="en-US" sz="2800"/>
              <a:t>Answer the question “What is expected of the employee in their position?”</a:t>
            </a:r>
            <a:endParaRPr/>
          </a:p>
          <a:p>
            <a:pPr indent="-342900" lvl="0" marL="342900" rtl="0" algn="l">
              <a:spcBef>
                <a:spcPts val="560"/>
              </a:spcBef>
              <a:spcAft>
                <a:spcPts val="0"/>
              </a:spcAft>
              <a:buClr>
                <a:schemeClr val="dk1"/>
              </a:buClr>
              <a:buSzPts val="2800"/>
              <a:buChar char="•"/>
            </a:pPr>
            <a:r>
              <a:rPr lang="en-US" sz="2800"/>
              <a:t>Are related to….</a:t>
            </a:r>
            <a:endParaRPr/>
          </a:p>
          <a:p>
            <a:pPr indent="-285750" lvl="1" marL="742950" rtl="0" algn="l">
              <a:spcBef>
                <a:spcPts val="480"/>
              </a:spcBef>
              <a:spcAft>
                <a:spcPts val="0"/>
              </a:spcAft>
              <a:buClr>
                <a:schemeClr val="dk1"/>
              </a:buClr>
              <a:buSzPts val="2400"/>
              <a:buChar char="–"/>
            </a:pPr>
            <a:r>
              <a:rPr lang="en-US" sz="2400"/>
              <a:t>Department and University goals</a:t>
            </a:r>
            <a:endParaRPr/>
          </a:p>
          <a:p>
            <a:pPr indent="-285750" lvl="1" marL="742950" rtl="0" algn="l">
              <a:spcBef>
                <a:spcPts val="480"/>
              </a:spcBef>
              <a:spcAft>
                <a:spcPts val="0"/>
              </a:spcAft>
              <a:buClr>
                <a:schemeClr val="dk1"/>
              </a:buClr>
              <a:buSzPts val="2400"/>
              <a:buChar char="–"/>
            </a:pPr>
            <a:r>
              <a:rPr lang="en-US" sz="2400"/>
              <a:t>Primary job activities</a:t>
            </a:r>
            <a:endParaRPr/>
          </a:p>
          <a:p>
            <a:pPr indent="-285750" lvl="1" marL="742950" rtl="0" algn="l">
              <a:spcBef>
                <a:spcPts val="480"/>
              </a:spcBef>
              <a:spcAft>
                <a:spcPts val="0"/>
              </a:spcAft>
              <a:buClr>
                <a:schemeClr val="dk1"/>
              </a:buClr>
              <a:buSzPts val="2400"/>
              <a:buChar char="–"/>
            </a:pPr>
            <a:r>
              <a:rPr lang="en-US" sz="2400"/>
              <a:t>Major responsibilities</a:t>
            </a:r>
            <a:endParaRPr/>
          </a:p>
          <a:p>
            <a:pPr indent="-285750" lvl="1" marL="742950" rtl="0" algn="l">
              <a:spcBef>
                <a:spcPts val="480"/>
              </a:spcBef>
              <a:spcAft>
                <a:spcPts val="0"/>
              </a:spcAft>
              <a:buClr>
                <a:schemeClr val="dk1"/>
              </a:buClr>
              <a:buSzPts val="2400"/>
              <a:buChar char="–"/>
            </a:pPr>
            <a:r>
              <a:rPr lang="en-US" sz="2400"/>
              <a:t>Projects</a:t>
            </a:r>
            <a:endParaRPr/>
          </a:p>
          <a:p>
            <a:pPr indent="-107950" lvl="1" marL="742950" rtl="0" algn="l">
              <a:spcBef>
                <a:spcPts val="560"/>
              </a:spcBef>
              <a:spcAft>
                <a:spcPts val="0"/>
              </a:spcAft>
              <a:buClr>
                <a:schemeClr val="dk1"/>
              </a:buClr>
              <a:buSzPts val="2800"/>
              <a:buNone/>
            </a:pPr>
            <a:r>
              <a:t/>
            </a:r>
            <a:endParaRPr/>
          </a:p>
        </p:txBody>
      </p:sp>
      <p:sp>
        <p:nvSpPr>
          <p:cNvPr id="343" name="Google Shape;343;gf127c760e5_0_9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f127c760e5_0_105"/>
          <p:cNvSpPr txBox="1"/>
          <p:nvPr>
            <p:ph idx="1" type="body"/>
          </p:nvPr>
        </p:nvSpPr>
        <p:spPr>
          <a:xfrm>
            <a:off x="457200" y="2410000"/>
            <a:ext cx="8229600" cy="4092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3000"/>
              <a:t>SMART Goals</a:t>
            </a:r>
            <a:endParaRPr/>
          </a:p>
          <a:p>
            <a:pPr indent="-342900" lvl="0" marL="457200" rtl="0" algn="l">
              <a:spcBef>
                <a:spcPts val="520"/>
              </a:spcBef>
              <a:spcAft>
                <a:spcPts val="0"/>
              </a:spcAft>
              <a:buSzPts val="1800"/>
              <a:buChar char="●"/>
            </a:pPr>
            <a:r>
              <a:rPr b="1" lang="en-US" sz="2600"/>
              <a:t>Specific: </a:t>
            </a:r>
            <a:r>
              <a:rPr lang="en-US" sz="2600"/>
              <a:t>answers who? what? and why needed?</a:t>
            </a:r>
            <a:endParaRPr/>
          </a:p>
          <a:p>
            <a:pPr indent="-342900" lvl="0" marL="457200" rtl="0" algn="l">
              <a:spcBef>
                <a:spcPts val="1000"/>
              </a:spcBef>
              <a:spcAft>
                <a:spcPts val="0"/>
              </a:spcAft>
              <a:buSzPts val="1800"/>
              <a:buChar char="●"/>
            </a:pPr>
            <a:r>
              <a:rPr b="1" lang="en-US" sz="2600"/>
              <a:t>Measurable: </a:t>
            </a:r>
            <a:r>
              <a:rPr lang="en-US" sz="2600"/>
              <a:t>establish an indicator of progress.  How will the goal be measured?</a:t>
            </a:r>
            <a:endParaRPr/>
          </a:p>
          <a:p>
            <a:pPr indent="-342900" lvl="0" marL="457200" rtl="0" algn="l">
              <a:spcBef>
                <a:spcPts val="1000"/>
              </a:spcBef>
              <a:spcAft>
                <a:spcPts val="0"/>
              </a:spcAft>
              <a:buSzPts val="1800"/>
              <a:buChar char="●"/>
            </a:pPr>
            <a:r>
              <a:rPr b="1" lang="en-US" sz="2600"/>
              <a:t>Achievable: </a:t>
            </a:r>
            <a:r>
              <a:rPr lang="en-US" sz="2600"/>
              <a:t>realistic and can be achieved in a specific time frame.</a:t>
            </a:r>
            <a:endParaRPr/>
          </a:p>
          <a:p>
            <a:pPr indent="-342900" lvl="0" marL="457200" rtl="0" algn="l">
              <a:spcBef>
                <a:spcPts val="1000"/>
              </a:spcBef>
              <a:spcAft>
                <a:spcPts val="0"/>
              </a:spcAft>
              <a:buSzPts val="1800"/>
              <a:buChar char="●"/>
            </a:pPr>
            <a:r>
              <a:rPr b="1" lang="en-US" sz="2600"/>
              <a:t>Results-Focused: </a:t>
            </a:r>
            <a:r>
              <a:rPr lang="en-US" sz="2600"/>
              <a:t>what is the expected outcome?</a:t>
            </a:r>
            <a:endParaRPr/>
          </a:p>
          <a:p>
            <a:pPr indent="-342900" lvl="0" marL="457200" rtl="0" algn="l">
              <a:spcBef>
                <a:spcPts val="1000"/>
              </a:spcBef>
              <a:spcAft>
                <a:spcPts val="0"/>
              </a:spcAft>
              <a:buSzPts val="1800"/>
              <a:buChar char="●"/>
            </a:pPr>
            <a:r>
              <a:rPr b="1" lang="en-US" sz="2600"/>
              <a:t>Time Bound: </a:t>
            </a:r>
            <a:r>
              <a:rPr lang="en-US" sz="2600"/>
              <a:t>defined target or deadline date.</a:t>
            </a:r>
            <a:endParaRPr/>
          </a:p>
        </p:txBody>
      </p:sp>
      <p:sp>
        <p:nvSpPr>
          <p:cNvPr id="350" name="Google Shape;350;gf127c760e5_0_10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51" name="Google Shape;351;gf127c760e5_0_105"/>
          <p:cNvSpPr txBox="1"/>
          <p:nvPr>
            <p:ph type="title"/>
          </p:nvPr>
        </p:nvSpPr>
        <p:spPr>
          <a:xfrm>
            <a:off x="457200" y="1203525"/>
            <a:ext cx="61722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Setting Performance Goals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f127c760e5_0_112"/>
          <p:cNvSpPr txBox="1"/>
          <p:nvPr>
            <p:ph type="title"/>
          </p:nvPr>
        </p:nvSpPr>
        <p:spPr>
          <a:xfrm>
            <a:off x="228600" y="1295400"/>
            <a:ext cx="61722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t>Goal Setting Example 1</a:t>
            </a:r>
            <a:br>
              <a:rPr lang="en-US" sz="2800"/>
            </a:br>
            <a:r>
              <a:rPr lang="en-US" sz="2400">
                <a:solidFill>
                  <a:srgbClr val="B89500"/>
                </a:solidFill>
              </a:rPr>
              <a:t>Parking Enforcement Agent Job Description</a:t>
            </a:r>
            <a:br>
              <a:rPr b="1" lang="en-US" sz="2800"/>
            </a:br>
            <a:endParaRPr sz="2800"/>
          </a:p>
        </p:txBody>
      </p:sp>
      <p:sp>
        <p:nvSpPr>
          <p:cNvPr id="357" name="Google Shape;357;gf127c760e5_0_112"/>
          <p:cNvSpPr txBox="1"/>
          <p:nvPr>
            <p:ph idx="1" type="body"/>
          </p:nvPr>
        </p:nvSpPr>
        <p:spPr>
          <a:xfrm>
            <a:off x="228600" y="2057400"/>
            <a:ext cx="8763000" cy="457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1" lang="en-US" sz="2000"/>
              <a:t>Summary:</a:t>
            </a:r>
            <a:r>
              <a:rPr lang="en-US" sz="2000"/>
              <a:t> </a:t>
            </a:r>
            <a:r>
              <a:rPr lang="en-US" sz="1800"/>
              <a:t>Under the direction of the Parking Control Officer, this position will coordinate the operations, activities, and functions of the University’s parking control program.</a:t>
            </a:r>
            <a:endParaRPr/>
          </a:p>
          <a:p>
            <a:pPr indent="0" lvl="0" marL="0" rtl="0" algn="l">
              <a:spcBef>
                <a:spcPts val="400"/>
              </a:spcBef>
              <a:spcAft>
                <a:spcPts val="0"/>
              </a:spcAft>
              <a:buClr>
                <a:schemeClr val="dk1"/>
              </a:buClr>
              <a:buSzPts val="2000"/>
              <a:buNone/>
            </a:pPr>
            <a:r>
              <a:rPr b="1" lang="en-US" sz="2000"/>
              <a:t>Essential Duties:</a:t>
            </a:r>
            <a:endParaRPr/>
          </a:p>
          <a:p>
            <a:pPr indent="-285750" lvl="1" marL="742950" rtl="0" algn="l">
              <a:spcBef>
                <a:spcPts val="320"/>
              </a:spcBef>
              <a:spcAft>
                <a:spcPts val="0"/>
              </a:spcAft>
              <a:buClr>
                <a:schemeClr val="dk1"/>
              </a:buClr>
              <a:buSzPts val="1600"/>
              <a:buChar char="–"/>
            </a:pPr>
            <a:r>
              <a:rPr lang="en-US" sz="1600"/>
              <a:t>Operate parking violation notices equipment</a:t>
            </a:r>
            <a:endParaRPr/>
          </a:p>
          <a:p>
            <a:pPr indent="-285750" lvl="1" marL="742950" rtl="0" algn="l">
              <a:spcBef>
                <a:spcPts val="320"/>
              </a:spcBef>
              <a:spcAft>
                <a:spcPts val="0"/>
              </a:spcAft>
              <a:buClr>
                <a:schemeClr val="dk1"/>
              </a:buClr>
              <a:buSzPts val="1600"/>
              <a:buChar char="–"/>
            </a:pPr>
            <a:r>
              <a:rPr lang="en-US" sz="1600"/>
              <a:t>Understand all parking requirements and regulations</a:t>
            </a:r>
            <a:endParaRPr/>
          </a:p>
          <a:p>
            <a:pPr indent="-285750" lvl="1" marL="742950" rtl="0" algn="l">
              <a:spcBef>
                <a:spcPts val="320"/>
              </a:spcBef>
              <a:spcAft>
                <a:spcPts val="0"/>
              </a:spcAft>
              <a:buClr>
                <a:schemeClr val="dk1"/>
              </a:buClr>
              <a:buSzPts val="1600"/>
              <a:buChar char="–"/>
            </a:pPr>
            <a:r>
              <a:rPr lang="en-US" sz="1600"/>
              <a:t>Issue citations to all parking violators</a:t>
            </a:r>
            <a:endParaRPr/>
          </a:p>
          <a:p>
            <a:pPr indent="-285750" lvl="1" marL="742950" rtl="0" algn="l">
              <a:spcBef>
                <a:spcPts val="320"/>
              </a:spcBef>
              <a:spcAft>
                <a:spcPts val="0"/>
              </a:spcAft>
              <a:buClr>
                <a:schemeClr val="dk1"/>
              </a:buClr>
              <a:buSzPts val="1600"/>
              <a:buChar char="–"/>
            </a:pPr>
            <a:r>
              <a:rPr lang="en-US" sz="1600"/>
              <a:t>Be familiar with all parking lots and facilities on campus</a:t>
            </a:r>
            <a:endParaRPr/>
          </a:p>
          <a:p>
            <a:pPr indent="-285750" lvl="1" marL="742950" rtl="0" algn="l">
              <a:spcBef>
                <a:spcPts val="320"/>
              </a:spcBef>
              <a:spcAft>
                <a:spcPts val="0"/>
              </a:spcAft>
              <a:buClr>
                <a:schemeClr val="dk1"/>
              </a:buClr>
              <a:buSzPts val="1600"/>
              <a:buChar char="–"/>
            </a:pPr>
            <a:r>
              <a:rPr lang="en-US" sz="1600"/>
              <a:t>Provide stranded motorist assistance</a:t>
            </a:r>
            <a:endParaRPr/>
          </a:p>
          <a:p>
            <a:pPr indent="-285750" lvl="1" marL="742950" rtl="0" algn="l">
              <a:spcBef>
                <a:spcPts val="320"/>
              </a:spcBef>
              <a:spcAft>
                <a:spcPts val="0"/>
              </a:spcAft>
              <a:buClr>
                <a:schemeClr val="dk1"/>
              </a:buClr>
              <a:buSzPts val="1600"/>
              <a:buChar char="–"/>
            </a:pPr>
            <a:r>
              <a:rPr lang="en-US" sz="1600"/>
              <a:t>Operate and maintain all parking lot gate equipment</a:t>
            </a:r>
            <a:endParaRPr/>
          </a:p>
          <a:p>
            <a:pPr indent="-285750" lvl="1" marL="742950" rtl="0" algn="l">
              <a:spcBef>
                <a:spcPts val="320"/>
              </a:spcBef>
              <a:spcAft>
                <a:spcPts val="0"/>
              </a:spcAft>
              <a:buClr>
                <a:schemeClr val="dk1"/>
              </a:buClr>
              <a:buSzPts val="1600"/>
              <a:buChar char="–"/>
            </a:pPr>
            <a:r>
              <a:rPr lang="en-US" sz="1600"/>
              <a:t>Understand the parking enforcement software system and provide backup operation supports</a:t>
            </a:r>
            <a:endParaRPr/>
          </a:p>
          <a:p>
            <a:pPr indent="-285750" lvl="1" marL="742950" rtl="0" algn="l">
              <a:spcBef>
                <a:spcPts val="320"/>
              </a:spcBef>
              <a:spcAft>
                <a:spcPts val="0"/>
              </a:spcAft>
              <a:buClr>
                <a:schemeClr val="dk1"/>
              </a:buClr>
              <a:buSzPts val="1600"/>
              <a:buChar char="–"/>
            </a:pPr>
            <a:r>
              <a:rPr lang="en-US" sz="1600"/>
              <a:t>Be familiar with the Banner system for interface with the PVN system</a:t>
            </a:r>
            <a:endParaRPr/>
          </a:p>
          <a:p>
            <a:pPr indent="-285750" lvl="1" marL="742950" rtl="0" algn="l">
              <a:spcBef>
                <a:spcPts val="320"/>
              </a:spcBef>
              <a:spcAft>
                <a:spcPts val="0"/>
              </a:spcAft>
              <a:buClr>
                <a:schemeClr val="dk1"/>
              </a:buClr>
              <a:buSzPts val="1600"/>
              <a:buChar char="–"/>
            </a:pPr>
            <a:r>
              <a:rPr lang="en-US" sz="1600"/>
              <a:t>Maintain and ensure cleanliness of all Transportation Services vehicles</a:t>
            </a:r>
            <a:endParaRPr/>
          </a:p>
          <a:p>
            <a:pPr indent="-285750" lvl="1" marL="742950" rtl="0" algn="l">
              <a:spcBef>
                <a:spcPts val="320"/>
              </a:spcBef>
              <a:spcAft>
                <a:spcPts val="0"/>
              </a:spcAft>
              <a:buClr>
                <a:schemeClr val="dk1"/>
              </a:buClr>
              <a:buSzPts val="1600"/>
              <a:buChar char="–"/>
            </a:pPr>
            <a:r>
              <a:rPr lang="en-US" sz="1600"/>
              <a:t>Assist and train student parking enforcement agents</a:t>
            </a:r>
            <a:endParaRPr/>
          </a:p>
          <a:p>
            <a:pPr indent="0" lvl="0" marL="0" rtl="0" algn="l">
              <a:spcBef>
                <a:spcPts val="480"/>
              </a:spcBef>
              <a:spcAft>
                <a:spcPts val="0"/>
              </a:spcAft>
              <a:buClr>
                <a:schemeClr val="dk1"/>
              </a:buClr>
              <a:buSzPts val="2400"/>
              <a:buNone/>
            </a:pPr>
            <a:r>
              <a:t/>
            </a:r>
            <a:endParaRPr sz="2400"/>
          </a:p>
        </p:txBody>
      </p:sp>
      <p:sp>
        <p:nvSpPr>
          <p:cNvPr id="358" name="Google Shape;358;gf127c760e5_0_1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C:\Users\wmdavis.ADMIN\AppData\Local\Microsoft\Windows\Temporary Internet Files\Content.IE5\7TIFTVUX\MC900441761[1].png" id="364" name="Google Shape;364;gf127c760e5_0_139"/>
          <p:cNvPicPr preferRelativeResize="0"/>
          <p:nvPr/>
        </p:nvPicPr>
        <p:blipFill rotWithShape="1">
          <a:blip r:embed="rId3">
            <a:alphaModFix/>
          </a:blip>
          <a:srcRect b="0" l="0" r="0" t="0"/>
          <a:stretch/>
        </p:blipFill>
        <p:spPr>
          <a:xfrm>
            <a:off x="990600" y="1465681"/>
            <a:ext cx="6934200" cy="6040605"/>
          </a:xfrm>
          <a:prstGeom prst="rect">
            <a:avLst/>
          </a:prstGeom>
          <a:noFill/>
          <a:ln>
            <a:noFill/>
          </a:ln>
        </p:spPr>
      </p:pic>
      <p:sp>
        <p:nvSpPr>
          <p:cNvPr id="365" name="Google Shape;365;gf127c760e5_0_139"/>
          <p:cNvSpPr txBox="1"/>
          <p:nvPr>
            <p:ph idx="1" type="body"/>
          </p:nvPr>
        </p:nvSpPr>
        <p:spPr>
          <a:xfrm>
            <a:off x="1600200" y="2590800"/>
            <a:ext cx="5715000" cy="2971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None/>
            </a:pPr>
            <a:r>
              <a:rPr i="1" lang="en-US"/>
              <a:t>Consider how your work performance may be measured. </a:t>
            </a:r>
            <a:endParaRPr/>
          </a:p>
          <a:p>
            <a:pPr indent="0" lvl="0" marL="0" rtl="0" algn="ctr">
              <a:spcBef>
                <a:spcPts val="1200"/>
              </a:spcBef>
              <a:spcAft>
                <a:spcPts val="0"/>
              </a:spcAft>
              <a:buClr>
                <a:schemeClr val="dk1"/>
              </a:buClr>
              <a:buSzPts val="2400"/>
              <a:buNone/>
            </a:pPr>
            <a:r>
              <a:rPr i="1" lang="en-US" sz="2400"/>
              <a:t>What performance goal would you set to demonstrate you are successful in carrying out your job activities and major responsibilities? </a:t>
            </a:r>
            <a:endParaRPr/>
          </a:p>
        </p:txBody>
      </p:sp>
      <p:sp>
        <p:nvSpPr>
          <p:cNvPr id="366" name="Google Shape;366;gf127c760e5_0_13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67" name="Google Shape;367;gf127c760e5_0_139"/>
          <p:cNvSpPr txBox="1"/>
          <p:nvPr/>
        </p:nvSpPr>
        <p:spPr>
          <a:xfrm>
            <a:off x="609600" y="1143000"/>
            <a:ext cx="61722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1"/>
                </a:solidFill>
                <a:latin typeface="Arial"/>
                <a:ea typeface="Arial"/>
                <a:cs typeface="Arial"/>
                <a:sym typeface="Arial"/>
              </a:rPr>
              <a:t>SMART Goal Activity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f127c760e5_0_14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74" name="Google Shape;374;gf127c760e5_0_147"/>
          <p:cNvPicPr preferRelativeResize="0"/>
          <p:nvPr/>
        </p:nvPicPr>
        <p:blipFill>
          <a:blip r:embed="rId3">
            <a:alphaModFix/>
          </a:blip>
          <a:stretch>
            <a:fillRect/>
          </a:stretch>
        </p:blipFill>
        <p:spPr>
          <a:xfrm>
            <a:off x="0" y="268576"/>
            <a:ext cx="9144000" cy="60213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f6d1339942_0_2"/>
          <p:cNvSpPr txBox="1"/>
          <p:nvPr>
            <p:ph type="title"/>
          </p:nvPr>
        </p:nvSpPr>
        <p:spPr>
          <a:xfrm>
            <a:off x="1485900" y="2529750"/>
            <a:ext cx="61722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Pause for Q&amp;A</a:t>
            </a:r>
            <a:endParaRPr/>
          </a:p>
        </p:txBody>
      </p:sp>
      <p:sp>
        <p:nvSpPr>
          <p:cNvPr id="381" name="Google Shape;381;gf6d1339942_0_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f127c760e5_0_153"/>
          <p:cNvSpPr txBox="1"/>
          <p:nvPr>
            <p:ph idx="4294967295" type="title"/>
          </p:nvPr>
        </p:nvSpPr>
        <p:spPr>
          <a:xfrm>
            <a:off x="262200" y="1474700"/>
            <a:ext cx="335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t>Performance Management Cycle</a:t>
            </a:r>
            <a:endParaRPr sz="4800"/>
          </a:p>
        </p:txBody>
      </p:sp>
      <p:grpSp>
        <p:nvGrpSpPr>
          <p:cNvPr id="388" name="Google Shape;388;gf127c760e5_0_153"/>
          <p:cNvGrpSpPr/>
          <p:nvPr/>
        </p:nvGrpSpPr>
        <p:grpSpPr>
          <a:xfrm>
            <a:off x="2209799" y="1310555"/>
            <a:ext cx="5486399" cy="5456098"/>
            <a:chOff x="1447799" y="-213445"/>
            <a:chExt cx="5486399" cy="5456098"/>
          </a:xfrm>
        </p:grpSpPr>
        <p:sp>
          <p:nvSpPr>
            <p:cNvPr id="389" name="Google Shape;389;gf127c760e5_0_153"/>
            <p:cNvSpPr/>
            <p:nvPr/>
          </p:nvSpPr>
          <p:spPr>
            <a:xfrm>
              <a:off x="2256285" y="579885"/>
              <a:ext cx="3869400" cy="3869400"/>
            </a:xfrm>
            <a:prstGeom prst="blockArc">
              <a:avLst>
                <a:gd fmla="val 10800000" name="adj1"/>
                <a:gd fmla="val 16200000" name="adj2"/>
                <a:gd fmla="val 4638" name="adj3"/>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f127c760e5_0_153"/>
            <p:cNvSpPr/>
            <p:nvPr/>
          </p:nvSpPr>
          <p:spPr>
            <a:xfrm>
              <a:off x="2256285" y="579885"/>
              <a:ext cx="3869400" cy="3869400"/>
            </a:xfrm>
            <a:prstGeom prst="blockArc">
              <a:avLst>
                <a:gd fmla="val 5400000" name="adj1"/>
                <a:gd fmla="val 10800000" name="adj2"/>
                <a:gd fmla="val 4638" name="adj3"/>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f127c760e5_0_153"/>
            <p:cNvSpPr/>
            <p:nvPr/>
          </p:nvSpPr>
          <p:spPr>
            <a:xfrm>
              <a:off x="2256285" y="579885"/>
              <a:ext cx="3869400" cy="3869400"/>
            </a:xfrm>
            <a:prstGeom prst="blockArc">
              <a:avLst>
                <a:gd fmla="val 0" name="adj1"/>
                <a:gd fmla="val 5400000" name="adj2"/>
                <a:gd fmla="val 4638" name="adj3"/>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f127c760e5_0_153"/>
            <p:cNvSpPr/>
            <p:nvPr/>
          </p:nvSpPr>
          <p:spPr>
            <a:xfrm>
              <a:off x="2256285" y="579885"/>
              <a:ext cx="3869400" cy="3869400"/>
            </a:xfrm>
            <a:prstGeom prst="blockArc">
              <a:avLst>
                <a:gd fmla="val 16200000" name="adj1"/>
                <a:gd fmla="val 0" name="adj2"/>
                <a:gd fmla="val 4638" name="adj3"/>
              </a:avLst>
            </a:pr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f127c760e5_0_153"/>
            <p:cNvSpPr/>
            <p:nvPr/>
          </p:nvSpPr>
          <p:spPr>
            <a:xfrm>
              <a:off x="3200400" y="1524000"/>
              <a:ext cx="1981200" cy="1981200"/>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f127c760e5_0_153"/>
            <p:cNvSpPr txBox="1"/>
            <p:nvPr/>
          </p:nvSpPr>
          <p:spPr>
            <a:xfrm>
              <a:off x="3490540" y="1814140"/>
              <a:ext cx="1401000" cy="14010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Arial"/>
                <a:buNone/>
              </a:pPr>
              <a:r>
                <a:rPr b="1" i="0" lang="en-US" sz="1900" u="none" cap="none" strike="noStrike">
                  <a:solidFill>
                    <a:schemeClr val="lt1"/>
                  </a:solidFill>
                  <a:latin typeface="Arial"/>
                  <a:ea typeface="Arial"/>
                  <a:cs typeface="Arial"/>
                  <a:sym typeface="Arial"/>
                </a:rPr>
                <a:t>Continuous</a:t>
              </a:r>
              <a:r>
                <a:rPr b="1" i="0" lang="en-US" sz="2000" u="none" cap="none" strike="noStrike">
                  <a:solidFill>
                    <a:schemeClr val="lt1"/>
                  </a:solidFill>
                  <a:latin typeface="Arial"/>
                  <a:ea typeface="Arial"/>
                  <a:cs typeface="Arial"/>
                  <a:sym typeface="Arial"/>
                </a:rPr>
                <a:t> Coaching</a:t>
              </a:r>
              <a:endParaRPr/>
            </a:p>
            <a:p>
              <a:pPr indent="0" lvl="0" marL="0" marR="0" rtl="0" algn="ctr">
                <a:lnSpc>
                  <a:spcPct val="90000"/>
                </a:lnSpc>
                <a:spcBef>
                  <a:spcPts val="70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Mentoring Leadership Supervision</a:t>
              </a:r>
              <a:endParaRPr/>
            </a:p>
          </p:txBody>
        </p:sp>
        <p:sp>
          <p:nvSpPr>
            <p:cNvPr id="395" name="Google Shape;395;gf127c760e5_0_153"/>
            <p:cNvSpPr/>
            <p:nvPr/>
          </p:nvSpPr>
          <p:spPr>
            <a:xfrm>
              <a:off x="3337649" y="-213445"/>
              <a:ext cx="1706700" cy="167640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f127c760e5_0_153"/>
            <p:cNvSpPr txBox="1"/>
            <p:nvPr/>
          </p:nvSpPr>
          <p:spPr>
            <a:xfrm>
              <a:off x="3587590" y="32057"/>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Goal Setting/ </a:t>
              </a:r>
              <a:r>
                <a:rPr b="1" i="0" lang="en-US" u="none" cap="none" strike="noStrike">
                  <a:solidFill>
                    <a:schemeClr val="lt1"/>
                  </a:solidFill>
                  <a:latin typeface="Arial"/>
                  <a:ea typeface="Arial"/>
                  <a:cs typeface="Arial"/>
                  <a:sym typeface="Arial"/>
                </a:rPr>
                <a:t>Development </a:t>
              </a:r>
              <a:r>
                <a:rPr b="1" i="0" lang="en-US" sz="1600" u="none" cap="none" strike="noStrike">
                  <a:solidFill>
                    <a:schemeClr val="lt1"/>
                  </a:solidFill>
                  <a:latin typeface="Arial"/>
                  <a:ea typeface="Arial"/>
                  <a:cs typeface="Arial"/>
                  <a:sym typeface="Arial"/>
                </a:rPr>
                <a:t>Planning</a:t>
              </a:r>
              <a:endParaRPr/>
            </a:p>
          </p:txBody>
        </p:sp>
        <p:sp>
          <p:nvSpPr>
            <p:cNvPr id="397" name="Google Shape;397;gf127c760e5_0_153"/>
            <p:cNvSpPr/>
            <p:nvPr/>
          </p:nvSpPr>
          <p:spPr>
            <a:xfrm>
              <a:off x="5227498" y="1676403"/>
              <a:ext cx="1706700" cy="167640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f127c760e5_0_153"/>
            <p:cNvSpPr txBox="1"/>
            <p:nvPr/>
          </p:nvSpPr>
          <p:spPr>
            <a:xfrm>
              <a:off x="5477439" y="1921905"/>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Mid-Year Status Check-in</a:t>
              </a:r>
              <a:endParaRPr/>
            </a:p>
          </p:txBody>
        </p:sp>
        <p:sp>
          <p:nvSpPr>
            <p:cNvPr id="399" name="Google Shape;399;gf127c760e5_0_153"/>
            <p:cNvSpPr/>
            <p:nvPr/>
          </p:nvSpPr>
          <p:spPr>
            <a:xfrm>
              <a:off x="3337649" y="3566253"/>
              <a:ext cx="1706700" cy="167640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f127c760e5_0_153"/>
            <p:cNvSpPr txBox="1"/>
            <p:nvPr/>
          </p:nvSpPr>
          <p:spPr>
            <a:xfrm>
              <a:off x="3587590" y="3811755"/>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Self-Assessment prior to Year-End Review</a:t>
              </a:r>
              <a:endParaRPr/>
            </a:p>
          </p:txBody>
        </p:sp>
        <p:sp>
          <p:nvSpPr>
            <p:cNvPr id="401" name="Google Shape;401;gf127c760e5_0_153"/>
            <p:cNvSpPr/>
            <p:nvPr/>
          </p:nvSpPr>
          <p:spPr>
            <a:xfrm>
              <a:off x="1447799" y="1676403"/>
              <a:ext cx="1706700" cy="1676400"/>
            </a:xfrm>
            <a:prstGeom prst="ellipse">
              <a:avLst/>
            </a:prstGeom>
            <a:solidFill>
              <a:srgbClr val="BFBF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f127c760e5_0_153"/>
            <p:cNvSpPr txBox="1"/>
            <p:nvPr/>
          </p:nvSpPr>
          <p:spPr>
            <a:xfrm>
              <a:off x="1697740" y="1921905"/>
              <a:ext cx="1206900" cy="118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Year-End Review</a:t>
              </a:r>
              <a:endParaRPr/>
            </a:p>
          </p:txBody>
        </p:sp>
      </p:grpSp>
      <p:sp>
        <p:nvSpPr>
          <p:cNvPr id="403" name="Google Shape;403;gf127c760e5_0_15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f127c760e5_0_174"/>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What is Coaching?</a:t>
            </a:r>
            <a:endParaRPr sz="4000"/>
          </a:p>
        </p:txBody>
      </p:sp>
      <p:sp>
        <p:nvSpPr>
          <p:cNvPr id="409" name="Google Shape;409;gf127c760e5_0_174"/>
          <p:cNvSpPr txBox="1"/>
          <p:nvPr>
            <p:ph idx="1" type="body"/>
          </p:nvPr>
        </p:nvSpPr>
        <p:spPr>
          <a:xfrm>
            <a:off x="457200" y="1981200"/>
            <a:ext cx="8229600" cy="4145100"/>
          </a:xfrm>
          <a:prstGeom prst="rect">
            <a:avLst/>
          </a:prstGeom>
          <a:noFill/>
          <a:ln>
            <a:noFill/>
          </a:ln>
        </p:spPr>
        <p:txBody>
          <a:bodyPr anchorCtr="0" anchor="t" bIns="45700" lIns="91425" spcFirstLastPara="1" rIns="91425" wrap="square" tIns="45700">
            <a:noAutofit/>
          </a:bodyPr>
          <a:lstStyle/>
          <a:p>
            <a:pPr indent="-317500" lvl="0" marL="342900" rtl="0" algn="l">
              <a:spcBef>
                <a:spcPts val="0"/>
              </a:spcBef>
              <a:spcAft>
                <a:spcPts val="0"/>
              </a:spcAft>
              <a:buClr>
                <a:schemeClr val="dk1"/>
              </a:buClr>
              <a:buSzPts val="2800"/>
              <a:buChar char="•"/>
            </a:pPr>
            <a:r>
              <a:rPr lang="en-US"/>
              <a:t>Providing timely feedback</a:t>
            </a:r>
            <a:endParaRPr/>
          </a:p>
          <a:p>
            <a:pPr indent="-317500" lvl="0" marL="342900" rtl="0" algn="l">
              <a:spcBef>
                <a:spcPts val="640"/>
              </a:spcBef>
              <a:spcAft>
                <a:spcPts val="0"/>
              </a:spcAft>
              <a:buClr>
                <a:schemeClr val="dk1"/>
              </a:buClr>
              <a:buSzPts val="2800"/>
              <a:buChar char="•"/>
            </a:pPr>
            <a:r>
              <a:rPr lang="en-US"/>
              <a:t>Probing questions to promote development</a:t>
            </a:r>
            <a:endParaRPr/>
          </a:p>
          <a:p>
            <a:pPr indent="-317500" lvl="0" marL="342900" rtl="0" algn="l">
              <a:spcBef>
                <a:spcPts val="640"/>
              </a:spcBef>
              <a:spcAft>
                <a:spcPts val="0"/>
              </a:spcAft>
              <a:buClr>
                <a:schemeClr val="dk1"/>
              </a:buClr>
              <a:buSzPts val="2800"/>
              <a:buChar char="•"/>
            </a:pPr>
            <a:r>
              <a:rPr lang="en-US"/>
              <a:t>Supervising</a:t>
            </a:r>
            <a:endParaRPr/>
          </a:p>
          <a:p>
            <a:pPr indent="-317500" lvl="0" marL="342900" rtl="0" algn="l">
              <a:spcBef>
                <a:spcPts val="640"/>
              </a:spcBef>
              <a:spcAft>
                <a:spcPts val="0"/>
              </a:spcAft>
              <a:buClr>
                <a:schemeClr val="dk1"/>
              </a:buClr>
              <a:buSzPts val="2800"/>
              <a:buChar char="•"/>
            </a:pPr>
            <a:r>
              <a:rPr lang="en-US"/>
              <a:t>Mentoring</a:t>
            </a:r>
            <a:endParaRPr/>
          </a:p>
          <a:p>
            <a:pPr indent="-317500" lvl="0" marL="342900" rtl="0" algn="l">
              <a:spcBef>
                <a:spcPts val="640"/>
              </a:spcBef>
              <a:spcAft>
                <a:spcPts val="0"/>
              </a:spcAft>
              <a:buClr>
                <a:schemeClr val="dk1"/>
              </a:buClr>
              <a:buSzPts val="2800"/>
              <a:buChar char="•"/>
            </a:pPr>
            <a:r>
              <a:rPr lang="en-US"/>
              <a:t>Advice</a:t>
            </a:r>
            <a:endParaRPr/>
          </a:p>
          <a:p>
            <a:pPr indent="-317500" lvl="0" marL="342900" rtl="0" algn="l">
              <a:spcBef>
                <a:spcPts val="640"/>
              </a:spcBef>
              <a:spcAft>
                <a:spcPts val="0"/>
              </a:spcAft>
              <a:buClr>
                <a:schemeClr val="dk1"/>
              </a:buClr>
              <a:buSzPts val="2800"/>
              <a:buChar char="•"/>
            </a:pPr>
            <a:r>
              <a:rPr lang="en-US"/>
              <a:t>Leadership</a:t>
            </a:r>
            <a:endParaRPr/>
          </a:p>
          <a:p>
            <a:pPr indent="0" lvl="0" marL="0" rtl="0" algn="l">
              <a:spcBef>
                <a:spcPts val="640"/>
              </a:spcBef>
              <a:spcAft>
                <a:spcPts val="0"/>
              </a:spcAft>
              <a:buClr>
                <a:schemeClr val="dk1"/>
              </a:buClr>
              <a:buSzPts val="3200"/>
              <a:buNone/>
            </a:pPr>
            <a:r>
              <a:t/>
            </a:r>
            <a:endParaRPr/>
          </a:p>
        </p:txBody>
      </p:sp>
      <p:sp>
        <p:nvSpPr>
          <p:cNvPr id="410" name="Google Shape;410;gf127c760e5_0_17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f127c760e5_0_180"/>
          <p:cNvSpPr txBox="1"/>
          <p:nvPr>
            <p:ph type="title"/>
          </p:nvPr>
        </p:nvSpPr>
        <p:spPr>
          <a:xfrm>
            <a:off x="457200" y="1219200"/>
            <a:ext cx="6172200" cy="533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Providing Feedback	</a:t>
            </a:r>
            <a:endParaRPr/>
          </a:p>
        </p:txBody>
      </p:sp>
      <p:sp>
        <p:nvSpPr>
          <p:cNvPr id="417" name="Google Shape;417;gf127c760e5_0_180"/>
          <p:cNvSpPr txBox="1"/>
          <p:nvPr>
            <p:ph idx="1" type="body"/>
          </p:nvPr>
        </p:nvSpPr>
        <p:spPr>
          <a:xfrm>
            <a:off x="495300" y="1752600"/>
            <a:ext cx="8153400" cy="4800600"/>
          </a:xfrm>
          <a:prstGeom prst="rect">
            <a:avLst/>
          </a:prstGeom>
          <a:noFill/>
          <a:ln>
            <a:noFill/>
          </a:ln>
        </p:spPr>
        <p:txBody>
          <a:bodyPr anchorCtr="0" anchor="t" bIns="45700" lIns="91425" spcFirstLastPara="1" rIns="91425" wrap="square" tIns="45700">
            <a:noAutofit/>
          </a:bodyPr>
          <a:lstStyle/>
          <a:p>
            <a:pPr indent="-469900" lvl="1" marL="463550" rtl="0" algn="l">
              <a:spcBef>
                <a:spcPts val="0"/>
              </a:spcBef>
              <a:spcAft>
                <a:spcPts val="0"/>
              </a:spcAft>
              <a:buClr>
                <a:schemeClr val="dk1"/>
              </a:buClr>
              <a:buSzPts val="2900"/>
              <a:buFont typeface="Arial"/>
              <a:buChar char="•"/>
            </a:pPr>
            <a:r>
              <a:rPr lang="en-US" sz="2600"/>
              <a:t>Provide context</a:t>
            </a:r>
            <a:endParaRPr sz="2600"/>
          </a:p>
          <a:p>
            <a:pPr indent="-469900" lvl="1" marL="463550" rtl="0" algn="l">
              <a:spcBef>
                <a:spcPts val="560"/>
              </a:spcBef>
              <a:spcAft>
                <a:spcPts val="0"/>
              </a:spcAft>
              <a:buClr>
                <a:schemeClr val="dk1"/>
              </a:buClr>
              <a:buSzPts val="2900"/>
              <a:buFont typeface="Arial"/>
              <a:buChar char="•"/>
            </a:pPr>
            <a:r>
              <a:rPr lang="en-US" sz="2600"/>
              <a:t>Describe the behavior - both good and needs correction</a:t>
            </a:r>
            <a:endParaRPr sz="2600"/>
          </a:p>
          <a:p>
            <a:pPr indent="-469900" lvl="1" marL="463550" rtl="0" algn="l">
              <a:spcBef>
                <a:spcPts val="560"/>
              </a:spcBef>
              <a:spcAft>
                <a:spcPts val="0"/>
              </a:spcAft>
              <a:buClr>
                <a:schemeClr val="dk1"/>
              </a:buClr>
              <a:buSzPts val="2900"/>
              <a:buFont typeface="Arial"/>
              <a:buChar char="•"/>
            </a:pPr>
            <a:r>
              <a:rPr lang="en-US" sz="2600"/>
              <a:t>Provide a specific example</a:t>
            </a:r>
            <a:endParaRPr sz="2600"/>
          </a:p>
          <a:p>
            <a:pPr indent="-469900" lvl="1" marL="463550" rtl="0" algn="l">
              <a:spcBef>
                <a:spcPts val="560"/>
              </a:spcBef>
              <a:spcAft>
                <a:spcPts val="0"/>
              </a:spcAft>
              <a:buClr>
                <a:schemeClr val="dk1"/>
              </a:buClr>
              <a:buSzPts val="2900"/>
              <a:buFont typeface="Arial"/>
              <a:buChar char="•"/>
            </a:pPr>
            <a:r>
              <a:rPr lang="en-US" sz="2600"/>
              <a:t>Explain the impact of the behavior on you, the team, the department, the University, and/or the customer</a:t>
            </a:r>
            <a:endParaRPr sz="2600"/>
          </a:p>
          <a:p>
            <a:pPr indent="-469900" lvl="1" marL="463550" rtl="0" algn="l">
              <a:spcBef>
                <a:spcPts val="560"/>
              </a:spcBef>
              <a:spcAft>
                <a:spcPts val="0"/>
              </a:spcAft>
              <a:buClr>
                <a:schemeClr val="dk1"/>
              </a:buClr>
              <a:buSzPts val="2900"/>
              <a:buFont typeface="Arial"/>
              <a:buChar char="•"/>
            </a:pPr>
            <a:r>
              <a:rPr lang="en-US" sz="2600"/>
              <a:t>Have a conversation regarding alternative behaviors and desired results</a:t>
            </a:r>
            <a:endParaRPr sz="2600"/>
          </a:p>
          <a:p>
            <a:pPr indent="-469900" lvl="1" marL="463550" rtl="0" algn="l">
              <a:spcBef>
                <a:spcPts val="560"/>
              </a:spcBef>
              <a:spcAft>
                <a:spcPts val="0"/>
              </a:spcAft>
              <a:buSzPts val="2900"/>
              <a:buChar char="•"/>
            </a:pPr>
            <a:r>
              <a:rPr lang="en-US" sz="2600"/>
              <a:t>Start, Stop, Continue technique</a:t>
            </a:r>
            <a:endParaRPr sz="2600"/>
          </a:p>
          <a:p>
            <a:pPr indent="0" lvl="1" marL="457200" rtl="0" algn="l">
              <a:spcBef>
                <a:spcPts val="480"/>
              </a:spcBef>
              <a:spcAft>
                <a:spcPts val="0"/>
              </a:spcAft>
              <a:buClr>
                <a:schemeClr val="dk1"/>
              </a:buClr>
              <a:buSzPts val="2400"/>
              <a:buNone/>
            </a:pPr>
            <a:r>
              <a:t/>
            </a:r>
            <a:endParaRPr/>
          </a:p>
        </p:txBody>
      </p:sp>
      <p:sp>
        <p:nvSpPr>
          <p:cNvPr id="418" name="Google Shape;418;gf127c760e5_0_18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f127c760e5_0_194"/>
          <p:cNvSpPr txBox="1"/>
          <p:nvPr>
            <p:ph type="title"/>
          </p:nvPr>
        </p:nvSpPr>
        <p:spPr>
          <a:xfrm>
            <a:off x="277900" y="1471775"/>
            <a:ext cx="6894000" cy="762000"/>
          </a:xfrm>
          <a:prstGeom prst="rect">
            <a:avLst/>
          </a:prstGeom>
        </p:spPr>
        <p:txBody>
          <a:bodyPr anchorCtr="0" anchor="ctr" bIns="45700" lIns="91425" spcFirstLastPara="1" rIns="91425" wrap="square" tIns="45700">
            <a:noAutofit/>
          </a:bodyPr>
          <a:lstStyle/>
          <a:p>
            <a:pPr indent="0" lvl="0" marL="0" rtl="0" algn="l">
              <a:lnSpc>
                <a:spcPct val="115000"/>
              </a:lnSpc>
              <a:spcBef>
                <a:spcPts val="300"/>
              </a:spcBef>
              <a:spcAft>
                <a:spcPts val="0"/>
              </a:spcAft>
              <a:buNone/>
            </a:pPr>
            <a:r>
              <a:rPr lang="en-US" sz="4000"/>
              <a:t>General Workplace </a:t>
            </a:r>
            <a:r>
              <a:rPr lang="en-US" sz="4000"/>
              <a:t>Standards and Expectations</a:t>
            </a:r>
            <a:endParaRPr sz="4000"/>
          </a:p>
        </p:txBody>
      </p:sp>
      <p:sp>
        <p:nvSpPr>
          <p:cNvPr id="425" name="Google Shape;425;gf127c760e5_0_194"/>
          <p:cNvSpPr txBox="1"/>
          <p:nvPr>
            <p:ph idx="1" type="body"/>
          </p:nvPr>
        </p:nvSpPr>
        <p:spPr>
          <a:xfrm>
            <a:off x="513225" y="3339925"/>
            <a:ext cx="8229600" cy="3161400"/>
          </a:xfrm>
          <a:prstGeom prst="rect">
            <a:avLst/>
          </a:prstGeom>
        </p:spPr>
        <p:txBody>
          <a:bodyPr anchorCtr="0" anchor="t" bIns="45700" lIns="91425" spcFirstLastPara="1" rIns="91425" wrap="square" tIns="45700">
            <a:noAutofit/>
          </a:bodyPr>
          <a:lstStyle/>
          <a:p>
            <a:pPr indent="0" lvl="0" marL="0" rtl="0" algn="l">
              <a:lnSpc>
                <a:spcPct val="115000"/>
              </a:lnSpc>
              <a:spcBef>
                <a:spcPts val="300"/>
              </a:spcBef>
              <a:spcAft>
                <a:spcPts val="0"/>
              </a:spcAft>
              <a:buClr>
                <a:schemeClr val="dk1"/>
              </a:buClr>
              <a:buSzPts val="1100"/>
              <a:buFont typeface="Arial"/>
              <a:buNone/>
            </a:pPr>
            <a:r>
              <a:rPr lang="en-US" sz="2800"/>
              <a:t>Communicating general workplace standards and expectations</a:t>
            </a:r>
            <a:endParaRPr/>
          </a:p>
        </p:txBody>
      </p:sp>
      <p:sp>
        <p:nvSpPr>
          <p:cNvPr id="426" name="Google Shape;426;gf127c760e5_0_19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Instructional Objectives</a:t>
            </a:r>
            <a:r>
              <a:rPr lang="en-US"/>
              <a:t>	</a:t>
            </a:r>
            <a:endParaRPr i="1"/>
          </a:p>
        </p:txBody>
      </p:sp>
      <p:sp>
        <p:nvSpPr>
          <p:cNvPr id="112" name="Google Shape;112;p2"/>
          <p:cNvSpPr txBox="1"/>
          <p:nvPr>
            <p:ph idx="1" type="body"/>
          </p:nvPr>
        </p:nvSpPr>
        <p:spPr>
          <a:xfrm>
            <a:off x="391350" y="1938125"/>
            <a:ext cx="8361300" cy="4575900"/>
          </a:xfrm>
          <a:prstGeom prst="rect">
            <a:avLst/>
          </a:prstGeom>
          <a:noFill/>
          <a:ln>
            <a:noFill/>
          </a:ln>
        </p:spPr>
        <p:txBody>
          <a:bodyPr anchorCtr="0" anchor="t" bIns="45700" lIns="91425" spcFirstLastPara="1" rIns="91425" wrap="square" tIns="45700">
            <a:normAutofit/>
          </a:bodyPr>
          <a:lstStyle/>
          <a:p>
            <a:pPr indent="-297180" lvl="1" marL="342900" rtl="0" algn="l">
              <a:lnSpc>
                <a:spcPct val="115000"/>
              </a:lnSpc>
              <a:spcBef>
                <a:spcPts val="300"/>
              </a:spcBef>
              <a:spcAft>
                <a:spcPts val="0"/>
              </a:spcAft>
              <a:buSzPts val="2080"/>
              <a:buChar char="•"/>
            </a:pPr>
            <a:r>
              <a:rPr lang="en-US" sz="2180"/>
              <a:t>Supervisor will be able to review </a:t>
            </a:r>
            <a:r>
              <a:rPr lang="en-US" sz="2180" u="sng"/>
              <a:t>job descriptions</a:t>
            </a:r>
            <a:r>
              <a:rPr lang="en-US" sz="2180"/>
              <a:t> and develop employee expectations, </a:t>
            </a:r>
            <a:r>
              <a:rPr lang="en-US" sz="2180" u="sng"/>
              <a:t>onboarding and training </a:t>
            </a:r>
            <a:r>
              <a:rPr lang="en-US" sz="2180"/>
              <a:t>based on current roles and responsibilities.</a:t>
            </a:r>
            <a:endParaRPr sz="2180"/>
          </a:p>
          <a:p>
            <a:pPr indent="-297180" lvl="1" marL="342900" rtl="0" algn="l">
              <a:lnSpc>
                <a:spcPct val="115000"/>
              </a:lnSpc>
              <a:spcBef>
                <a:spcPts val="300"/>
              </a:spcBef>
              <a:spcAft>
                <a:spcPts val="0"/>
              </a:spcAft>
              <a:buSzPts val="2080"/>
              <a:buChar char="•"/>
            </a:pPr>
            <a:r>
              <a:rPr lang="en-US" sz="2180"/>
              <a:t>Supervisor will be able to complete the University’s </a:t>
            </a:r>
            <a:r>
              <a:rPr lang="en-US" sz="2180" u="sng"/>
              <a:t>performance management</a:t>
            </a:r>
            <a:r>
              <a:rPr lang="en-US" sz="2180"/>
              <a:t> cycle with each employee they’re responsible for.</a:t>
            </a:r>
            <a:endParaRPr sz="2180"/>
          </a:p>
          <a:p>
            <a:pPr indent="-297180" lvl="1" marL="342900" rtl="0" algn="l">
              <a:lnSpc>
                <a:spcPct val="115000"/>
              </a:lnSpc>
              <a:spcBef>
                <a:spcPts val="300"/>
              </a:spcBef>
              <a:spcAft>
                <a:spcPts val="0"/>
              </a:spcAft>
              <a:buSzPts val="2080"/>
              <a:buChar char="•"/>
            </a:pPr>
            <a:r>
              <a:rPr lang="en-US" sz="2180"/>
              <a:t>Supervisor will be able to create and communicate</a:t>
            </a:r>
            <a:r>
              <a:rPr lang="en-US" sz="2180" u="sng"/>
              <a:t> general and specific workplace expectations</a:t>
            </a:r>
            <a:r>
              <a:rPr lang="en-US" sz="2180"/>
              <a:t>.</a:t>
            </a:r>
            <a:endParaRPr sz="2180"/>
          </a:p>
          <a:p>
            <a:pPr indent="-297180" lvl="1" marL="342900" rtl="0" algn="l">
              <a:lnSpc>
                <a:spcPct val="105000"/>
              </a:lnSpc>
              <a:spcBef>
                <a:spcPts val="300"/>
              </a:spcBef>
              <a:spcAft>
                <a:spcPts val="0"/>
              </a:spcAft>
              <a:buSzPts val="2080"/>
              <a:buChar char="•"/>
            </a:pPr>
            <a:r>
              <a:rPr lang="en-US" sz="2180"/>
              <a:t>Supervisor will be able to integrate workplace expectations with </a:t>
            </a:r>
            <a:r>
              <a:rPr lang="en-US" sz="2180" u="sng"/>
              <a:t>daily and weekly employee interactions</a:t>
            </a:r>
            <a:r>
              <a:rPr lang="en-US" sz="2180"/>
              <a:t> through coaching conversations and structured meetings.</a:t>
            </a:r>
            <a:endParaRPr sz="2180"/>
          </a:p>
        </p:txBody>
      </p:sp>
      <p:sp>
        <p:nvSpPr>
          <p:cNvPr id="113" name="Google Shape;113;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f127c760e5_0_201"/>
          <p:cNvSpPr txBox="1"/>
          <p:nvPr>
            <p:ph type="title"/>
          </p:nvPr>
        </p:nvSpPr>
        <p:spPr>
          <a:xfrm>
            <a:off x="457200" y="990600"/>
            <a:ext cx="61722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u="sng">
                <a:solidFill>
                  <a:schemeClr val="hlink"/>
                </a:solidFill>
                <a:hlinkClick r:id="rId3"/>
              </a:rPr>
              <a:t>Code of Conduct</a:t>
            </a:r>
            <a:endParaRPr sz="4000"/>
          </a:p>
        </p:txBody>
      </p:sp>
      <p:sp>
        <p:nvSpPr>
          <p:cNvPr id="433" name="Google Shape;433;gf127c760e5_0_201"/>
          <p:cNvSpPr txBox="1"/>
          <p:nvPr>
            <p:ph idx="1" type="body"/>
          </p:nvPr>
        </p:nvSpPr>
        <p:spPr>
          <a:xfrm>
            <a:off x="457200" y="1981200"/>
            <a:ext cx="8229600" cy="4145100"/>
          </a:xfrm>
          <a:prstGeom prst="rect">
            <a:avLst/>
          </a:prstGeom>
        </p:spPr>
        <p:txBody>
          <a:bodyPr anchorCtr="0" anchor="t" bIns="45700" lIns="91425" spcFirstLastPara="1" rIns="91425" wrap="square" tIns="45700">
            <a:noAutofit/>
          </a:bodyPr>
          <a:lstStyle/>
          <a:p>
            <a:pPr indent="-336550" lvl="0" marL="457200" rtl="0" algn="l">
              <a:spcBef>
                <a:spcPts val="360"/>
              </a:spcBef>
              <a:spcAft>
                <a:spcPts val="0"/>
              </a:spcAft>
              <a:buSzPts val="1700"/>
              <a:buChar char="●"/>
            </a:pPr>
            <a:r>
              <a:rPr lang="en-US" sz="2800"/>
              <a:t>Ethical and Professional Conduct</a:t>
            </a:r>
            <a:endParaRPr sz="2800"/>
          </a:p>
          <a:p>
            <a:pPr indent="-336550" lvl="0" marL="457200" rtl="0" algn="l">
              <a:spcBef>
                <a:spcPts val="1000"/>
              </a:spcBef>
              <a:spcAft>
                <a:spcPts val="0"/>
              </a:spcAft>
              <a:buSzPts val="1700"/>
              <a:buChar char="●"/>
            </a:pPr>
            <a:r>
              <a:rPr lang="en-US" sz="2800"/>
              <a:t>Respect for Others</a:t>
            </a:r>
            <a:endParaRPr sz="2800"/>
          </a:p>
          <a:p>
            <a:pPr indent="-336550" lvl="0" marL="457200" rtl="0" algn="l">
              <a:spcBef>
                <a:spcPts val="1000"/>
              </a:spcBef>
              <a:spcAft>
                <a:spcPts val="0"/>
              </a:spcAft>
              <a:buSzPts val="1700"/>
              <a:buChar char="●"/>
            </a:pPr>
            <a:r>
              <a:rPr lang="en-US" sz="2800"/>
              <a:t>Conflict of Interest and Commitment</a:t>
            </a:r>
            <a:endParaRPr sz="2800"/>
          </a:p>
          <a:p>
            <a:pPr indent="-336550" lvl="0" marL="457200" rtl="0" algn="l">
              <a:spcBef>
                <a:spcPts val="1000"/>
              </a:spcBef>
              <a:spcAft>
                <a:spcPts val="0"/>
              </a:spcAft>
              <a:buSzPts val="1700"/>
              <a:buChar char="●"/>
            </a:pPr>
            <a:r>
              <a:rPr lang="en-US" sz="2800"/>
              <a:t>Compliance with Laws and Regulations</a:t>
            </a:r>
            <a:endParaRPr sz="2800"/>
          </a:p>
          <a:p>
            <a:pPr indent="-336550" lvl="0" marL="457200" rtl="0" algn="l">
              <a:spcBef>
                <a:spcPts val="1000"/>
              </a:spcBef>
              <a:spcAft>
                <a:spcPts val="1000"/>
              </a:spcAft>
              <a:buSzPts val="1700"/>
              <a:buChar char="●"/>
            </a:pPr>
            <a:r>
              <a:rPr lang="en-US" sz="2800"/>
              <a:t>Compliance with University Policies and Procedures</a:t>
            </a:r>
            <a:endParaRPr sz="2800"/>
          </a:p>
        </p:txBody>
      </p:sp>
      <p:sp>
        <p:nvSpPr>
          <p:cNvPr id="434" name="Google Shape;434;gf127c760e5_0_201"/>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f127c760e5_0_208"/>
          <p:cNvSpPr txBox="1"/>
          <p:nvPr>
            <p:ph type="title"/>
          </p:nvPr>
        </p:nvSpPr>
        <p:spPr>
          <a:xfrm>
            <a:off x="457200" y="990600"/>
            <a:ext cx="61722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Code of Conduct, cont.</a:t>
            </a:r>
            <a:endParaRPr sz="4000"/>
          </a:p>
        </p:txBody>
      </p:sp>
      <p:sp>
        <p:nvSpPr>
          <p:cNvPr id="441" name="Google Shape;441;gf127c760e5_0_208"/>
          <p:cNvSpPr txBox="1"/>
          <p:nvPr>
            <p:ph idx="1" type="body"/>
          </p:nvPr>
        </p:nvSpPr>
        <p:spPr>
          <a:xfrm>
            <a:off x="457200" y="1981200"/>
            <a:ext cx="8229600" cy="4145100"/>
          </a:xfrm>
          <a:prstGeom prst="rect">
            <a:avLst/>
          </a:prstGeom>
        </p:spPr>
        <p:txBody>
          <a:bodyPr anchorCtr="0" anchor="t" bIns="45700" lIns="91425" spcFirstLastPara="1" rIns="91425" wrap="square" tIns="45700">
            <a:noAutofit/>
          </a:bodyPr>
          <a:lstStyle/>
          <a:p>
            <a:pPr indent="-406400" lvl="0" marL="457200" rtl="0" algn="l">
              <a:spcBef>
                <a:spcPts val="360"/>
              </a:spcBef>
              <a:spcAft>
                <a:spcPts val="0"/>
              </a:spcAft>
              <a:buSzPts val="2800"/>
              <a:buChar char="•"/>
            </a:pPr>
            <a:r>
              <a:rPr lang="en-US"/>
              <a:t>Appropriate use of University Resources</a:t>
            </a:r>
            <a:endParaRPr/>
          </a:p>
          <a:p>
            <a:pPr indent="-406400" lvl="0" marL="457200" rtl="0" algn="l">
              <a:spcBef>
                <a:spcPts val="1000"/>
              </a:spcBef>
              <a:spcAft>
                <a:spcPts val="0"/>
              </a:spcAft>
              <a:buSzPts val="2800"/>
              <a:buChar char="•"/>
            </a:pPr>
            <a:r>
              <a:rPr lang="en-US"/>
              <a:t>Health and Safety</a:t>
            </a:r>
            <a:endParaRPr/>
          </a:p>
          <a:p>
            <a:pPr indent="-406400" lvl="0" marL="457200" rtl="0" algn="l">
              <a:spcBef>
                <a:spcPts val="1000"/>
              </a:spcBef>
              <a:spcAft>
                <a:spcPts val="0"/>
              </a:spcAft>
              <a:buSzPts val="2800"/>
              <a:buChar char="•"/>
            </a:pPr>
            <a:r>
              <a:rPr lang="en-US"/>
              <a:t>Appropriate Treatment of Confidential and Private Information</a:t>
            </a:r>
            <a:endParaRPr/>
          </a:p>
          <a:p>
            <a:pPr indent="-406400" lvl="0" marL="457200" rtl="0" algn="l">
              <a:spcBef>
                <a:spcPts val="1000"/>
              </a:spcBef>
              <a:spcAft>
                <a:spcPts val="0"/>
              </a:spcAft>
              <a:buSzPts val="2800"/>
              <a:buChar char="•"/>
            </a:pPr>
            <a:r>
              <a:rPr lang="en-US"/>
              <a:t>Reporting Suspected Violations</a:t>
            </a:r>
            <a:endParaRPr/>
          </a:p>
          <a:p>
            <a:pPr indent="0" lvl="0" marL="0" rtl="0" algn="l">
              <a:spcBef>
                <a:spcPts val="1000"/>
              </a:spcBef>
              <a:spcAft>
                <a:spcPts val="0"/>
              </a:spcAft>
              <a:buNone/>
            </a:pPr>
            <a:r>
              <a:t/>
            </a:r>
            <a:endParaRPr/>
          </a:p>
        </p:txBody>
      </p:sp>
      <p:sp>
        <p:nvSpPr>
          <p:cNvPr id="442" name="Google Shape;442;gf127c760e5_0_20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f127c760e5_0_215"/>
          <p:cNvSpPr txBox="1"/>
          <p:nvPr>
            <p:ph type="title"/>
          </p:nvPr>
        </p:nvSpPr>
        <p:spPr>
          <a:xfrm>
            <a:off x="457200" y="1214700"/>
            <a:ext cx="61722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Unit and Job Specific</a:t>
            </a:r>
            <a:endParaRPr sz="4000"/>
          </a:p>
          <a:p>
            <a:pPr indent="0" lvl="0" marL="0" rtl="0" algn="l">
              <a:spcBef>
                <a:spcPts val="0"/>
              </a:spcBef>
              <a:spcAft>
                <a:spcPts val="0"/>
              </a:spcAft>
              <a:buNone/>
            </a:pPr>
            <a:r>
              <a:rPr lang="en-US" sz="4000"/>
              <a:t>Expectations</a:t>
            </a:r>
            <a:endParaRPr sz="4000"/>
          </a:p>
        </p:txBody>
      </p:sp>
      <p:sp>
        <p:nvSpPr>
          <p:cNvPr id="449" name="Google Shape;449;gf127c760e5_0_215"/>
          <p:cNvSpPr txBox="1"/>
          <p:nvPr>
            <p:ph idx="1" type="body"/>
          </p:nvPr>
        </p:nvSpPr>
        <p:spPr>
          <a:xfrm>
            <a:off x="457200" y="2412950"/>
            <a:ext cx="8229600" cy="4145100"/>
          </a:xfrm>
          <a:prstGeom prst="rect">
            <a:avLst/>
          </a:prstGeom>
        </p:spPr>
        <p:txBody>
          <a:bodyPr anchorCtr="0" anchor="t" bIns="45700" lIns="91425" spcFirstLastPara="1" rIns="91425" wrap="square" tIns="45700">
            <a:noAutofit/>
          </a:bodyPr>
          <a:lstStyle/>
          <a:p>
            <a:pPr indent="-406400" lvl="0" marL="457200" rtl="0" algn="l">
              <a:spcBef>
                <a:spcPts val="360"/>
              </a:spcBef>
              <a:spcAft>
                <a:spcPts val="0"/>
              </a:spcAft>
              <a:buSzPts val="2800"/>
              <a:buChar char="•"/>
            </a:pPr>
            <a:r>
              <a:rPr lang="en-US"/>
              <a:t>Examples</a:t>
            </a:r>
            <a:endParaRPr/>
          </a:p>
          <a:p>
            <a:pPr indent="0" lvl="0" marL="0" rtl="0" algn="l">
              <a:spcBef>
                <a:spcPts val="360"/>
              </a:spcBef>
              <a:spcAft>
                <a:spcPts val="0"/>
              </a:spcAft>
              <a:buNone/>
            </a:pPr>
            <a:r>
              <a:t/>
            </a:r>
            <a:endParaRPr/>
          </a:p>
        </p:txBody>
      </p:sp>
      <p:sp>
        <p:nvSpPr>
          <p:cNvPr id="450" name="Google Shape;450;gf127c760e5_0_215"/>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f127c760e5_0_222"/>
          <p:cNvSpPr txBox="1"/>
          <p:nvPr>
            <p:ph type="title"/>
          </p:nvPr>
        </p:nvSpPr>
        <p:spPr>
          <a:xfrm>
            <a:off x="457200" y="990600"/>
            <a:ext cx="6172200" cy="876300"/>
          </a:xfrm>
          <a:prstGeom prst="rect">
            <a:avLst/>
          </a:prstGeom>
        </p:spPr>
        <p:txBody>
          <a:bodyPr anchorCtr="0" anchor="ctr" bIns="45700" lIns="91425" spcFirstLastPara="1" rIns="91425" wrap="square" tIns="45700">
            <a:noAutofit/>
          </a:bodyPr>
          <a:lstStyle/>
          <a:p>
            <a:pPr indent="0" lvl="0" marL="0" rtl="0" algn="l">
              <a:lnSpc>
                <a:spcPct val="115000"/>
              </a:lnSpc>
              <a:spcBef>
                <a:spcPts val="300"/>
              </a:spcBef>
              <a:spcAft>
                <a:spcPts val="0"/>
              </a:spcAft>
              <a:buNone/>
            </a:pPr>
            <a:r>
              <a:rPr lang="en-US" sz="4000"/>
              <a:t>Workplace Culture</a:t>
            </a:r>
            <a:endParaRPr sz="4000"/>
          </a:p>
        </p:txBody>
      </p:sp>
      <p:sp>
        <p:nvSpPr>
          <p:cNvPr id="457" name="Google Shape;457;gf127c760e5_0_222"/>
          <p:cNvSpPr txBox="1"/>
          <p:nvPr>
            <p:ph idx="1" type="body"/>
          </p:nvPr>
        </p:nvSpPr>
        <p:spPr>
          <a:xfrm>
            <a:off x="457200" y="2093250"/>
            <a:ext cx="8229600" cy="4145100"/>
          </a:xfrm>
          <a:prstGeom prst="rect">
            <a:avLst/>
          </a:prstGeom>
        </p:spPr>
        <p:txBody>
          <a:bodyPr anchorCtr="0" anchor="t" bIns="45700" lIns="91425" spcFirstLastPara="1" rIns="91425" wrap="square" tIns="45700">
            <a:noAutofit/>
          </a:bodyPr>
          <a:lstStyle/>
          <a:p>
            <a:pPr indent="-342900" lvl="1" marL="342900" rtl="0" algn="l">
              <a:lnSpc>
                <a:spcPct val="115000"/>
              </a:lnSpc>
              <a:spcBef>
                <a:spcPts val="300"/>
              </a:spcBef>
              <a:spcAft>
                <a:spcPts val="0"/>
              </a:spcAft>
              <a:buSzPts val="2800"/>
              <a:buChar char="•"/>
            </a:pPr>
            <a:r>
              <a:rPr lang="en-US"/>
              <a:t>Monitoring and managing expectations as part of the workplace culture</a:t>
            </a:r>
            <a:endParaRPr/>
          </a:p>
          <a:p>
            <a:pPr indent="0" lvl="0" marL="742950" rtl="0" algn="l">
              <a:lnSpc>
                <a:spcPct val="115000"/>
              </a:lnSpc>
              <a:spcBef>
                <a:spcPts val="300"/>
              </a:spcBef>
              <a:spcAft>
                <a:spcPts val="0"/>
              </a:spcAft>
              <a:buNone/>
            </a:pPr>
            <a:r>
              <a:t/>
            </a:r>
            <a:endParaRPr/>
          </a:p>
          <a:p>
            <a:pPr indent="0" lvl="0" marL="0" rtl="0" algn="l">
              <a:lnSpc>
                <a:spcPct val="115000"/>
              </a:lnSpc>
              <a:spcBef>
                <a:spcPts val="300"/>
              </a:spcBef>
              <a:spcAft>
                <a:spcPts val="0"/>
              </a:spcAft>
              <a:buNone/>
            </a:pPr>
            <a:r>
              <a:rPr lang="en-US"/>
              <a:t>TACTICS:</a:t>
            </a:r>
            <a:endParaRPr/>
          </a:p>
        </p:txBody>
      </p:sp>
      <p:sp>
        <p:nvSpPr>
          <p:cNvPr id="458" name="Google Shape;458;gf127c760e5_0_222"/>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f127c760e5_0_229"/>
          <p:cNvSpPr txBox="1"/>
          <p:nvPr>
            <p:ph type="title"/>
          </p:nvPr>
        </p:nvSpPr>
        <p:spPr>
          <a:xfrm>
            <a:off x="457200" y="990600"/>
            <a:ext cx="6172200" cy="876300"/>
          </a:xfrm>
          <a:prstGeom prst="rect">
            <a:avLst/>
          </a:prstGeom>
        </p:spPr>
        <p:txBody>
          <a:bodyPr anchorCtr="0" anchor="ctr" bIns="45700" lIns="91425" spcFirstLastPara="1" rIns="91425" wrap="square" tIns="45700">
            <a:noAutofit/>
          </a:bodyPr>
          <a:lstStyle/>
          <a:p>
            <a:pPr indent="0" lvl="0" marL="0" rtl="0" algn="l">
              <a:lnSpc>
                <a:spcPct val="115000"/>
              </a:lnSpc>
              <a:spcBef>
                <a:spcPts val="300"/>
              </a:spcBef>
              <a:spcAft>
                <a:spcPts val="0"/>
              </a:spcAft>
              <a:buNone/>
            </a:pPr>
            <a:r>
              <a:rPr lang="en-US" sz="4000"/>
              <a:t>Workplace Culture</a:t>
            </a:r>
            <a:endParaRPr sz="4000"/>
          </a:p>
        </p:txBody>
      </p:sp>
      <p:sp>
        <p:nvSpPr>
          <p:cNvPr id="465" name="Google Shape;465;gf127c760e5_0_229"/>
          <p:cNvSpPr txBox="1"/>
          <p:nvPr>
            <p:ph idx="1" type="body"/>
          </p:nvPr>
        </p:nvSpPr>
        <p:spPr>
          <a:xfrm>
            <a:off x="457200" y="2104475"/>
            <a:ext cx="8229600" cy="4145100"/>
          </a:xfrm>
          <a:prstGeom prst="rect">
            <a:avLst/>
          </a:prstGeom>
        </p:spPr>
        <p:txBody>
          <a:bodyPr anchorCtr="0" anchor="t" bIns="45700" lIns="91425" spcFirstLastPara="1" rIns="91425" wrap="square" tIns="45700">
            <a:noAutofit/>
          </a:bodyPr>
          <a:lstStyle/>
          <a:p>
            <a:pPr indent="0" lvl="0" marL="0" rtl="0" algn="l">
              <a:lnSpc>
                <a:spcPct val="115000"/>
              </a:lnSpc>
              <a:spcBef>
                <a:spcPts val="300"/>
              </a:spcBef>
              <a:spcAft>
                <a:spcPts val="0"/>
              </a:spcAft>
              <a:buNone/>
            </a:pPr>
            <a:r>
              <a:rPr lang="en-US" sz="2800"/>
              <a:t>Standard agenda exercise</a:t>
            </a:r>
            <a:endParaRPr sz="2800"/>
          </a:p>
          <a:p>
            <a:pPr indent="0" lvl="0" marL="0" rtl="0" algn="l">
              <a:lnSpc>
                <a:spcPct val="115000"/>
              </a:lnSpc>
              <a:spcBef>
                <a:spcPts val="300"/>
              </a:spcBef>
              <a:spcAft>
                <a:spcPts val="0"/>
              </a:spcAft>
              <a:buNone/>
            </a:pPr>
            <a:r>
              <a:t/>
            </a:r>
            <a:endParaRPr sz="2800"/>
          </a:p>
          <a:p>
            <a:pPr indent="0" lvl="0" marL="0" rtl="0" algn="l">
              <a:lnSpc>
                <a:spcPct val="115000"/>
              </a:lnSpc>
              <a:spcBef>
                <a:spcPts val="300"/>
              </a:spcBef>
              <a:spcAft>
                <a:spcPts val="0"/>
              </a:spcAft>
              <a:buNone/>
            </a:pPr>
            <a:r>
              <a:rPr lang="en-US" sz="2800"/>
              <a:t>For a staff meeting, how can you weave expectation reinforcement into a standard agenda?</a:t>
            </a:r>
            <a:endParaRPr sz="2800"/>
          </a:p>
        </p:txBody>
      </p:sp>
      <p:sp>
        <p:nvSpPr>
          <p:cNvPr id="466" name="Google Shape;466;gf127c760e5_0_229"/>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f127c760e5_0_236"/>
          <p:cNvSpPr txBox="1"/>
          <p:nvPr>
            <p:ph type="title"/>
          </p:nvPr>
        </p:nvSpPr>
        <p:spPr>
          <a:xfrm>
            <a:off x="457200" y="990600"/>
            <a:ext cx="6172200"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Everyday Coaching</a:t>
            </a:r>
            <a:endParaRPr sz="4000"/>
          </a:p>
        </p:txBody>
      </p:sp>
      <p:sp>
        <p:nvSpPr>
          <p:cNvPr id="473" name="Google Shape;473;gf127c760e5_0_236"/>
          <p:cNvSpPr txBox="1"/>
          <p:nvPr>
            <p:ph idx="1" type="body"/>
          </p:nvPr>
        </p:nvSpPr>
        <p:spPr>
          <a:xfrm>
            <a:off x="533400" y="1951037"/>
            <a:ext cx="8077200" cy="4297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t>Coaching is a conversation that improves performance…</a:t>
            </a:r>
            <a:endParaRPr/>
          </a:p>
          <a:p>
            <a:pPr indent="-342900" lvl="0" marL="342900" rtl="0" algn="l">
              <a:spcBef>
                <a:spcPts val="400"/>
              </a:spcBef>
              <a:spcAft>
                <a:spcPts val="0"/>
              </a:spcAft>
              <a:buClr>
                <a:schemeClr val="dk1"/>
              </a:buClr>
              <a:buSzPts val="2000"/>
              <a:buChar char="•"/>
            </a:pPr>
            <a:r>
              <a:rPr lang="en-US" sz="2000"/>
              <a:t>Coaching can be planned or spontaneous.  It can take place anywhere, anytime.  It can take an hour, or just a moment.  It doesn’t have to be on anyone’s schedule.  Yet, it’s one of the most important things we do.</a:t>
            </a:r>
            <a:endParaRPr/>
          </a:p>
          <a:p>
            <a:pPr indent="-342900" lvl="0" marL="342900" rtl="0" algn="l">
              <a:spcBef>
                <a:spcPts val="400"/>
              </a:spcBef>
              <a:spcAft>
                <a:spcPts val="0"/>
              </a:spcAft>
              <a:buClr>
                <a:schemeClr val="dk1"/>
              </a:buClr>
              <a:buSzPts val="2000"/>
              <a:buChar char="•"/>
            </a:pPr>
            <a:r>
              <a:rPr lang="en-US" sz="2000"/>
              <a:t>Coaching is experiences shared honestly.  It’s advice.  It’s teaching.  It’s feedback.  It’s thoughtful listening.  It’s seizing learning opportunities, no matter how small.</a:t>
            </a:r>
            <a:endParaRPr/>
          </a:p>
          <a:p>
            <a:pPr indent="-342900" lvl="0" marL="342900" rtl="0" algn="l">
              <a:spcBef>
                <a:spcPts val="400"/>
              </a:spcBef>
              <a:spcAft>
                <a:spcPts val="0"/>
              </a:spcAft>
              <a:buClr>
                <a:schemeClr val="dk1"/>
              </a:buClr>
              <a:buSzPts val="2000"/>
              <a:buChar char="•"/>
            </a:pPr>
            <a:r>
              <a:rPr lang="en-US" sz="2000"/>
              <a:t>To coach is to care enough to help someone else succeed.  To seek coaching is to act on our desire to be the best we can be.  To do both is to reinforce our connection to the people around us.</a:t>
            </a:r>
            <a:endParaRPr/>
          </a:p>
          <a:p>
            <a:pPr indent="0" lvl="0" marL="0" rtl="0" algn="l">
              <a:spcBef>
                <a:spcPts val="180"/>
              </a:spcBef>
              <a:spcAft>
                <a:spcPts val="0"/>
              </a:spcAft>
              <a:buClr>
                <a:schemeClr val="dk1"/>
              </a:buClr>
              <a:buSzPts val="900"/>
              <a:buNone/>
            </a:pPr>
            <a:r>
              <a:rPr lang="en-US" sz="900"/>
              <a:t> </a:t>
            </a:r>
            <a:endParaRPr/>
          </a:p>
          <a:p>
            <a:pPr indent="0" lvl="0" marL="0" rtl="0" algn="ctr">
              <a:spcBef>
                <a:spcPts val="480"/>
              </a:spcBef>
              <a:spcAft>
                <a:spcPts val="0"/>
              </a:spcAft>
              <a:buClr>
                <a:schemeClr val="dk1"/>
              </a:buClr>
              <a:buSzPts val="2400"/>
              <a:buNone/>
            </a:pPr>
            <a:r>
              <a:rPr i="1" lang="en-US" sz="2400"/>
              <a:t>Everyday Coaching – It’s your way of giving and getting what you need. </a:t>
            </a:r>
            <a:endParaRPr/>
          </a:p>
          <a:p>
            <a:pPr indent="-215900" lvl="0" marL="34290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t/>
            </a:r>
            <a:endParaRPr sz="2000"/>
          </a:p>
          <a:p>
            <a:pPr indent="-139700" lvl="0" marL="342900" rtl="0" algn="l">
              <a:spcBef>
                <a:spcPts val="640"/>
              </a:spcBef>
              <a:spcAft>
                <a:spcPts val="0"/>
              </a:spcAft>
              <a:buClr>
                <a:schemeClr val="dk1"/>
              </a:buClr>
              <a:buSzPts val="3200"/>
              <a:buNone/>
            </a:pPr>
            <a:r>
              <a:t/>
            </a:r>
            <a:endParaRPr/>
          </a:p>
        </p:txBody>
      </p:sp>
      <p:sp>
        <p:nvSpPr>
          <p:cNvPr id="474" name="Google Shape;474;gf127c760e5_0_2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f127c760e5_0_243"/>
          <p:cNvSpPr txBox="1"/>
          <p:nvPr>
            <p:ph type="title"/>
          </p:nvPr>
        </p:nvSpPr>
        <p:spPr>
          <a:xfrm>
            <a:off x="457200" y="10371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Review </a:t>
            </a:r>
            <a:r>
              <a:rPr lang="en-US" sz="4000"/>
              <a:t>Instructional </a:t>
            </a:r>
            <a:endParaRPr sz="4000"/>
          </a:p>
          <a:p>
            <a:pPr indent="0" lvl="0" marL="0" rtl="0" algn="l">
              <a:lnSpc>
                <a:spcPct val="100000"/>
              </a:lnSpc>
              <a:spcBef>
                <a:spcPts val="0"/>
              </a:spcBef>
              <a:spcAft>
                <a:spcPts val="0"/>
              </a:spcAft>
              <a:buSzPts val="1400"/>
              <a:buNone/>
            </a:pPr>
            <a:r>
              <a:rPr lang="en-US" sz="4000"/>
              <a:t>Objectives	</a:t>
            </a:r>
            <a:endParaRPr i="1" sz="4000"/>
          </a:p>
        </p:txBody>
      </p:sp>
      <p:sp>
        <p:nvSpPr>
          <p:cNvPr id="481" name="Google Shape;481;gf127c760e5_0_243"/>
          <p:cNvSpPr txBox="1"/>
          <p:nvPr>
            <p:ph idx="1" type="body"/>
          </p:nvPr>
        </p:nvSpPr>
        <p:spPr>
          <a:xfrm>
            <a:off x="391350" y="2195850"/>
            <a:ext cx="8361300" cy="4575900"/>
          </a:xfrm>
          <a:prstGeom prst="rect">
            <a:avLst/>
          </a:prstGeom>
          <a:noFill/>
          <a:ln>
            <a:noFill/>
          </a:ln>
        </p:spPr>
        <p:txBody>
          <a:bodyPr anchorCtr="0" anchor="t" bIns="45700" lIns="91425" spcFirstLastPara="1" rIns="91425" wrap="square" tIns="45700">
            <a:normAutofit/>
          </a:bodyPr>
          <a:lstStyle/>
          <a:p>
            <a:pPr indent="-309880" lvl="1" marL="342900" rtl="0" algn="l">
              <a:lnSpc>
                <a:spcPct val="105000"/>
              </a:lnSpc>
              <a:spcBef>
                <a:spcPts val="300"/>
              </a:spcBef>
              <a:spcAft>
                <a:spcPts val="0"/>
              </a:spcAft>
              <a:buSzPts val="2280"/>
              <a:buChar char="•"/>
            </a:pPr>
            <a:r>
              <a:rPr lang="en-US" sz="2280"/>
              <a:t>Supervisor will be able to review job descriptions and develop employee expectations, onboarding and training based on current roles and responsibilities.</a:t>
            </a:r>
            <a:endParaRPr sz="2280"/>
          </a:p>
          <a:p>
            <a:pPr indent="-309880" lvl="1" marL="342900" rtl="0" algn="l">
              <a:lnSpc>
                <a:spcPct val="105000"/>
              </a:lnSpc>
              <a:spcBef>
                <a:spcPts val="300"/>
              </a:spcBef>
              <a:spcAft>
                <a:spcPts val="0"/>
              </a:spcAft>
              <a:buSzPts val="2280"/>
              <a:buChar char="•"/>
            </a:pPr>
            <a:r>
              <a:rPr lang="en-US" sz="2280"/>
              <a:t>Supervisor will be able to complete the University’s performance management cycle with each employee they’re responsible for.</a:t>
            </a:r>
            <a:endParaRPr sz="2280"/>
          </a:p>
          <a:p>
            <a:pPr indent="-309880" lvl="1" marL="342900" rtl="0" algn="l">
              <a:lnSpc>
                <a:spcPct val="105000"/>
              </a:lnSpc>
              <a:spcBef>
                <a:spcPts val="300"/>
              </a:spcBef>
              <a:spcAft>
                <a:spcPts val="0"/>
              </a:spcAft>
              <a:buSzPts val="2280"/>
              <a:buChar char="•"/>
            </a:pPr>
            <a:r>
              <a:rPr lang="en-US" sz="2280"/>
              <a:t>Supervisor will be able to create and communicate general and specific workplace expectations.</a:t>
            </a:r>
            <a:endParaRPr sz="2280"/>
          </a:p>
          <a:p>
            <a:pPr indent="-309880" lvl="1" marL="342900" rtl="0" algn="l">
              <a:lnSpc>
                <a:spcPct val="105000"/>
              </a:lnSpc>
              <a:spcBef>
                <a:spcPts val="300"/>
              </a:spcBef>
              <a:spcAft>
                <a:spcPts val="0"/>
              </a:spcAft>
              <a:buSzPts val="2280"/>
              <a:buChar char="•"/>
            </a:pPr>
            <a:r>
              <a:rPr lang="en-US" sz="2280"/>
              <a:t>Supervisor will be able to integrate workplace expectations with daily and weekly employee interactions through coaching conversations and structured meetings.</a:t>
            </a:r>
            <a:endParaRPr sz="2280"/>
          </a:p>
        </p:txBody>
      </p:sp>
      <p:sp>
        <p:nvSpPr>
          <p:cNvPr id="482" name="Google Shape;482;gf127c760e5_0_24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f127c760e5_0_250"/>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Reflection on Agenda	</a:t>
            </a:r>
            <a:endParaRPr i="1" sz="4000"/>
          </a:p>
        </p:txBody>
      </p:sp>
      <p:sp>
        <p:nvSpPr>
          <p:cNvPr id="489" name="Google Shape;489;gf127c760e5_0_250"/>
          <p:cNvSpPr txBox="1"/>
          <p:nvPr>
            <p:ph idx="1" type="body"/>
          </p:nvPr>
        </p:nvSpPr>
        <p:spPr>
          <a:xfrm>
            <a:off x="391350" y="1938125"/>
            <a:ext cx="8361300" cy="4575900"/>
          </a:xfrm>
          <a:prstGeom prst="rect">
            <a:avLst/>
          </a:prstGeom>
          <a:noFill/>
          <a:ln>
            <a:noFill/>
          </a:ln>
        </p:spPr>
        <p:txBody>
          <a:bodyPr anchorCtr="0" anchor="t" bIns="45700" lIns="91425" spcFirstLastPara="1" rIns="91425" wrap="square" tIns="45700">
            <a:normAutofit/>
          </a:bodyPr>
          <a:lstStyle/>
          <a:p>
            <a:pPr indent="-342900" lvl="1" marL="342900" rtl="0" algn="l">
              <a:lnSpc>
                <a:spcPct val="100000"/>
              </a:lnSpc>
              <a:spcBef>
                <a:spcPts val="300"/>
              </a:spcBef>
              <a:spcAft>
                <a:spcPts val="0"/>
              </a:spcAft>
              <a:buSzPts val="2800"/>
              <a:buChar char="•"/>
            </a:pPr>
            <a:r>
              <a:rPr lang="en-US" sz="2800"/>
              <a:t>Discussions of pre-work reflections</a:t>
            </a:r>
            <a:endParaRPr sz="2800"/>
          </a:p>
          <a:p>
            <a:pPr indent="-342900" lvl="1" marL="342900" rtl="0" algn="l">
              <a:lnSpc>
                <a:spcPct val="100000"/>
              </a:lnSpc>
              <a:spcBef>
                <a:spcPts val="1000"/>
              </a:spcBef>
              <a:spcAft>
                <a:spcPts val="0"/>
              </a:spcAft>
              <a:buSzPts val="2800"/>
              <a:buChar char="•"/>
            </a:pPr>
            <a:r>
              <a:rPr lang="en-US" sz="2800"/>
              <a:t>Why are expectations important</a:t>
            </a:r>
            <a:endParaRPr sz="2800"/>
          </a:p>
          <a:p>
            <a:pPr indent="-342900" lvl="1" marL="342900" rtl="0" algn="l">
              <a:lnSpc>
                <a:spcPct val="100000"/>
              </a:lnSpc>
              <a:spcBef>
                <a:spcPts val="1000"/>
              </a:spcBef>
              <a:spcAft>
                <a:spcPts val="0"/>
              </a:spcAft>
              <a:buSzPts val="2800"/>
              <a:buChar char="•"/>
            </a:pPr>
            <a:r>
              <a:rPr lang="en-US" sz="2800"/>
              <a:t>Lifecycle of expectation setting and management</a:t>
            </a:r>
            <a:endParaRPr sz="2800"/>
          </a:p>
          <a:p>
            <a:pPr indent="-342900" lvl="1" marL="342900" rtl="0" algn="l">
              <a:lnSpc>
                <a:spcPct val="100000"/>
              </a:lnSpc>
              <a:spcBef>
                <a:spcPts val="1000"/>
              </a:spcBef>
              <a:spcAft>
                <a:spcPts val="0"/>
              </a:spcAft>
              <a:buSzPts val="2800"/>
              <a:buChar char="•"/>
            </a:pPr>
            <a:r>
              <a:rPr lang="en-US" sz="2800"/>
              <a:t>Job descriptions</a:t>
            </a:r>
            <a:endParaRPr sz="2800"/>
          </a:p>
          <a:p>
            <a:pPr indent="-368300" lvl="1" marL="342900" rtl="0" algn="l">
              <a:lnSpc>
                <a:spcPct val="100000"/>
              </a:lnSpc>
              <a:spcBef>
                <a:spcPts val="1000"/>
              </a:spcBef>
              <a:spcAft>
                <a:spcPts val="0"/>
              </a:spcAft>
              <a:buSzPts val="3200"/>
              <a:buChar char="•"/>
            </a:pPr>
            <a:r>
              <a:rPr lang="en-US" sz="2800"/>
              <a:t>Onboarding and training</a:t>
            </a:r>
            <a:endParaRPr sz="2800"/>
          </a:p>
          <a:p>
            <a:pPr indent="-368300" lvl="1" marL="342900" rtl="0" algn="l">
              <a:lnSpc>
                <a:spcPct val="100000"/>
              </a:lnSpc>
              <a:spcBef>
                <a:spcPts val="1000"/>
              </a:spcBef>
              <a:spcAft>
                <a:spcPts val="1000"/>
              </a:spcAft>
              <a:buSzPts val="3200"/>
              <a:buChar char="•"/>
            </a:pPr>
            <a:r>
              <a:rPr lang="en-US" sz="2800"/>
              <a:t>Industry best practices and critical success factors</a:t>
            </a:r>
            <a:endParaRPr sz="2800"/>
          </a:p>
        </p:txBody>
      </p:sp>
      <p:sp>
        <p:nvSpPr>
          <p:cNvPr id="490" name="Google Shape;490;gf127c760e5_0_25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f127c760e5_0_257"/>
          <p:cNvSpPr txBox="1"/>
          <p:nvPr>
            <p:ph type="title"/>
          </p:nvPr>
        </p:nvSpPr>
        <p:spPr>
          <a:xfrm>
            <a:off x="457200" y="1219200"/>
            <a:ext cx="61722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Wrap up</a:t>
            </a:r>
            <a:endParaRPr sz="4000"/>
          </a:p>
        </p:txBody>
      </p:sp>
      <p:sp>
        <p:nvSpPr>
          <p:cNvPr id="497" name="Google Shape;497;gf127c760e5_0_257"/>
          <p:cNvSpPr txBox="1"/>
          <p:nvPr>
            <p:ph idx="1" type="body"/>
          </p:nvPr>
        </p:nvSpPr>
        <p:spPr>
          <a:xfrm>
            <a:off x="457200" y="2211250"/>
            <a:ext cx="8229600" cy="4145100"/>
          </a:xfrm>
          <a:prstGeom prst="rect">
            <a:avLst/>
          </a:prstGeom>
        </p:spPr>
        <p:txBody>
          <a:bodyPr anchorCtr="0" anchor="t" bIns="45700" lIns="91425" spcFirstLastPara="1" rIns="91425" wrap="square" tIns="45700">
            <a:noAutofit/>
          </a:bodyPr>
          <a:lstStyle/>
          <a:p>
            <a:pPr indent="-342900" lvl="1" marL="342900" rtl="0" algn="l">
              <a:lnSpc>
                <a:spcPct val="115000"/>
              </a:lnSpc>
              <a:spcBef>
                <a:spcPts val="300"/>
              </a:spcBef>
              <a:spcAft>
                <a:spcPts val="0"/>
              </a:spcAft>
              <a:buSzPts val="2800"/>
              <a:buChar char="•"/>
            </a:pPr>
            <a:r>
              <a:rPr lang="en-US"/>
              <a:t>Canvas reflections and comment</a:t>
            </a:r>
            <a:endParaRPr/>
          </a:p>
          <a:p>
            <a:pPr indent="0" lvl="0" marL="0" rtl="0" algn="l">
              <a:spcBef>
                <a:spcPts val="360"/>
              </a:spcBef>
              <a:spcAft>
                <a:spcPts val="0"/>
              </a:spcAft>
              <a:buNone/>
            </a:pPr>
            <a:r>
              <a:t/>
            </a:r>
            <a:endParaRPr/>
          </a:p>
        </p:txBody>
      </p:sp>
      <p:sp>
        <p:nvSpPr>
          <p:cNvPr id="498" name="Google Shape;498;gf127c760e5_0_257"/>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f127c760e5_0_264"/>
          <p:cNvSpPr txBox="1"/>
          <p:nvPr>
            <p:ph type="title"/>
          </p:nvPr>
        </p:nvSpPr>
        <p:spPr>
          <a:xfrm>
            <a:off x="457200" y="1225925"/>
            <a:ext cx="61722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Pause for Q&amp;A</a:t>
            </a:r>
            <a:endParaRPr sz="4000"/>
          </a:p>
        </p:txBody>
      </p:sp>
      <p:sp>
        <p:nvSpPr>
          <p:cNvPr id="505" name="Google Shape;505;gf127c760e5_0_264"/>
          <p:cNvSpPr txBox="1"/>
          <p:nvPr>
            <p:ph idx="1" type="body"/>
          </p:nvPr>
        </p:nvSpPr>
        <p:spPr>
          <a:xfrm>
            <a:off x="457200" y="2160500"/>
            <a:ext cx="8229600" cy="4145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6" name="Google Shape;506;gf127c760e5_0_264"/>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e63fb82b24_0_90"/>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Section 1 </a:t>
            </a:r>
            <a:r>
              <a:rPr lang="en-US" sz="4000"/>
              <a:t>Agenda	</a:t>
            </a:r>
            <a:endParaRPr i="1" sz="4000"/>
          </a:p>
        </p:txBody>
      </p:sp>
      <p:sp>
        <p:nvSpPr>
          <p:cNvPr id="120" name="Google Shape;120;ge63fb82b24_0_90"/>
          <p:cNvSpPr txBox="1"/>
          <p:nvPr>
            <p:ph idx="1" type="body"/>
          </p:nvPr>
        </p:nvSpPr>
        <p:spPr>
          <a:xfrm>
            <a:off x="391350" y="2061400"/>
            <a:ext cx="8361300" cy="4575900"/>
          </a:xfrm>
          <a:prstGeom prst="rect">
            <a:avLst/>
          </a:prstGeom>
          <a:noFill/>
          <a:ln>
            <a:noFill/>
          </a:ln>
        </p:spPr>
        <p:txBody>
          <a:bodyPr anchorCtr="0" anchor="t" bIns="45700" lIns="91425" spcFirstLastPara="1" rIns="91425" wrap="square" tIns="45700">
            <a:normAutofit/>
          </a:bodyPr>
          <a:lstStyle/>
          <a:p>
            <a:pPr indent="-342900" lvl="1" marL="342900" rtl="0" algn="l">
              <a:lnSpc>
                <a:spcPct val="115000"/>
              </a:lnSpc>
              <a:spcBef>
                <a:spcPts val="300"/>
              </a:spcBef>
              <a:spcAft>
                <a:spcPts val="0"/>
              </a:spcAft>
              <a:buSzPts val="2800"/>
              <a:buChar char="•"/>
            </a:pPr>
            <a:r>
              <a:rPr lang="en-US" sz="2800"/>
              <a:t>Discussions of pre-work reflections</a:t>
            </a:r>
            <a:endParaRPr sz="2800"/>
          </a:p>
          <a:p>
            <a:pPr indent="-342900" lvl="1" marL="342900" rtl="0" algn="l">
              <a:lnSpc>
                <a:spcPct val="115000"/>
              </a:lnSpc>
              <a:spcBef>
                <a:spcPts val="300"/>
              </a:spcBef>
              <a:spcAft>
                <a:spcPts val="0"/>
              </a:spcAft>
              <a:buSzPts val="2800"/>
              <a:buChar char="•"/>
            </a:pPr>
            <a:r>
              <a:rPr lang="en-US" sz="2800"/>
              <a:t>Why are expectations important</a:t>
            </a:r>
            <a:endParaRPr sz="2800"/>
          </a:p>
          <a:p>
            <a:pPr indent="-342900" lvl="1" marL="342900" rtl="0" algn="l">
              <a:lnSpc>
                <a:spcPct val="115000"/>
              </a:lnSpc>
              <a:spcBef>
                <a:spcPts val="300"/>
              </a:spcBef>
              <a:spcAft>
                <a:spcPts val="0"/>
              </a:spcAft>
              <a:buSzPts val="2800"/>
              <a:buChar char="•"/>
            </a:pPr>
            <a:r>
              <a:rPr lang="en-US" sz="2800"/>
              <a:t>Lifecycle of expectation setting and management</a:t>
            </a:r>
            <a:endParaRPr sz="2800"/>
          </a:p>
          <a:p>
            <a:pPr indent="-342900" lvl="1" marL="342900" rtl="0" algn="l">
              <a:lnSpc>
                <a:spcPct val="115000"/>
              </a:lnSpc>
              <a:spcBef>
                <a:spcPts val="300"/>
              </a:spcBef>
              <a:spcAft>
                <a:spcPts val="0"/>
              </a:spcAft>
              <a:buSzPts val="2800"/>
              <a:buChar char="•"/>
            </a:pPr>
            <a:r>
              <a:rPr lang="en-US" sz="2800"/>
              <a:t>Job descriptions</a:t>
            </a:r>
            <a:endParaRPr sz="2800"/>
          </a:p>
          <a:p>
            <a:pPr indent="-342900" lvl="1" marL="342900" rtl="0" algn="l">
              <a:lnSpc>
                <a:spcPct val="115000"/>
              </a:lnSpc>
              <a:spcBef>
                <a:spcPts val="300"/>
              </a:spcBef>
              <a:spcAft>
                <a:spcPts val="0"/>
              </a:spcAft>
              <a:buSzPts val="2800"/>
              <a:buChar char="•"/>
            </a:pPr>
            <a:r>
              <a:rPr lang="en-US" sz="2800"/>
              <a:t>Onboarding and training</a:t>
            </a:r>
            <a:endParaRPr sz="2800"/>
          </a:p>
          <a:p>
            <a:pPr indent="-342900" lvl="1" marL="342900" rtl="0" algn="l">
              <a:lnSpc>
                <a:spcPct val="115000"/>
              </a:lnSpc>
              <a:spcBef>
                <a:spcPts val="300"/>
              </a:spcBef>
              <a:spcAft>
                <a:spcPts val="0"/>
              </a:spcAft>
              <a:buSzPts val="2800"/>
              <a:buChar char="•"/>
            </a:pPr>
            <a:r>
              <a:rPr lang="en-US" sz="2800"/>
              <a:t>Industry best practices and critical success factors</a:t>
            </a:r>
            <a:endParaRPr sz="2800"/>
          </a:p>
        </p:txBody>
      </p:sp>
      <p:sp>
        <p:nvSpPr>
          <p:cNvPr id="121" name="Google Shape;121;ge63fb82b24_0_9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f127c760e5_0_278"/>
          <p:cNvSpPr txBox="1"/>
          <p:nvPr>
            <p:ph type="title"/>
          </p:nvPr>
        </p:nvSpPr>
        <p:spPr>
          <a:xfrm>
            <a:off x="1485900" y="3048000"/>
            <a:ext cx="61722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Thank you</a:t>
            </a:r>
            <a:endParaRPr/>
          </a:p>
        </p:txBody>
      </p:sp>
      <p:sp>
        <p:nvSpPr>
          <p:cNvPr id="513" name="Google Shape;513;gf127c760e5_0_27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ea06f7c609_0_0"/>
          <p:cNvSpPr txBox="1"/>
          <p:nvPr>
            <p:ph type="title"/>
          </p:nvPr>
        </p:nvSpPr>
        <p:spPr>
          <a:xfrm>
            <a:off x="457200" y="1066800"/>
            <a:ext cx="61722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Pre-work</a:t>
            </a:r>
            <a:endParaRPr i="1" sz="4000"/>
          </a:p>
        </p:txBody>
      </p:sp>
      <p:sp>
        <p:nvSpPr>
          <p:cNvPr id="128" name="Google Shape;128;gea06f7c609_0_0"/>
          <p:cNvSpPr txBox="1"/>
          <p:nvPr>
            <p:ph idx="1" type="body"/>
          </p:nvPr>
        </p:nvSpPr>
        <p:spPr>
          <a:xfrm>
            <a:off x="391350" y="1938125"/>
            <a:ext cx="8605200" cy="4575900"/>
          </a:xfrm>
          <a:prstGeom prst="rect">
            <a:avLst/>
          </a:prstGeom>
          <a:noFill/>
          <a:ln>
            <a:noFill/>
          </a:ln>
        </p:spPr>
        <p:txBody>
          <a:bodyPr anchorCtr="0" anchor="t" bIns="45700" lIns="91425" spcFirstLastPara="1" rIns="91425" wrap="square" tIns="45700">
            <a:normAutofit fontScale="25000"/>
          </a:bodyPr>
          <a:lstStyle/>
          <a:p>
            <a:pPr indent="0" lvl="0" marL="0" rtl="0" algn="l">
              <a:lnSpc>
                <a:spcPct val="115000"/>
              </a:lnSpc>
              <a:spcBef>
                <a:spcPts val="300"/>
              </a:spcBef>
              <a:spcAft>
                <a:spcPts val="0"/>
              </a:spcAft>
              <a:buSzPct val="221782"/>
              <a:buNone/>
            </a:pPr>
            <a:r>
              <a:t/>
            </a:r>
            <a:endParaRPr sz="5050"/>
          </a:p>
          <a:p>
            <a:pPr indent="0" lvl="0" marL="0" rtl="0" algn="l">
              <a:lnSpc>
                <a:spcPct val="115000"/>
              </a:lnSpc>
              <a:spcBef>
                <a:spcPts val="0"/>
              </a:spcBef>
              <a:spcAft>
                <a:spcPts val="0"/>
              </a:spcAft>
              <a:buSzPct val="221782"/>
              <a:buNone/>
            </a:pPr>
            <a:r>
              <a:rPr lang="en-US" sz="5050">
                <a:highlight>
                  <a:srgbClr val="FFFFFF"/>
                </a:highlight>
              </a:rPr>
              <a:t>View</a:t>
            </a:r>
            <a:r>
              <a:rPr lang="en-US" sz="5050">
                <a:solidFill>
                  <a:schemeClr val="hlink"/>
                </a:solidFill>
                <a:highlight>
                  <a:srgbClr val="FFFFFF"/>
                </a:highlight>
                <a:uFill>
                  <a:noFill/>
                </a:uFill>
                <a:hlinkClick r:id="rId3"/>
              </a:rPr>
              <a:t> </a:t>
            </a:r>
            <a:r>
              <a:rPr lang="en-US" sz="5050" u="sng">
                <a:solidFill>
                  <a:srgbClr val="1155CC"/>
                </a:solidFill>
                <a:highlight>
                  <a:srgbClr val="FFFFFF"/>
                </a:highlight>
                <a:hlinkClick r:id="rId4">
                  <a:extLst>
                    <a:ext uri="{A12FA001-AC4F-418D-AE19-62706E023703}">
                      <ahyp:hlinkClr val="tx"/>
                    </a:ext>
                  </a:extLst>
                </a:hlinkClick>
              </a:rPr>
              <a:t>Setting Expectations</a:t>
            </a:r>
            <a:r>
              <a:rPr lang="en-US" sz="5050">
                <a:highlight>
                  <a:srgbClr val="FFFFFF"/>
                </a:highlight>
              </a:rPr>
              <a:t> </a:t>
            </a:r>
            <a:endParaRPr sz="5050">
              <a:highlight>
                <a:srgbClr val="FFFFFF"/>
              </a:highlight>
            </a:endParaRPr>
          </a:p>
          <a:p>
            <a:pPr indent="0" lvl="0" marL="0" rtl="0" algn="l">
              <a:lnSpc>
                <a:spcPct val="115000"/>
              </a:lnSpc>
              <a:spcBef>
                <a:spcPts val="0"/>
              </a:spcBef>
              <a:spcAft>
                <a:spcPts val="0"/>
              </a:spcAft>
              <a:buSzPct val="221782"/>
              <a:buNone/>
            </a:pPr>
            <a:r>
              <a:rPr lang="en-US" sz="5050">
                <a:highlight>
                  <a:srgbClr val="FFFFFF"/>
                </a:highlight>
              </a:rPr>
              <a:t>View</a:t>
            </a:r>
            <a:r>
              <a:rPr lang="en-US" sz="5050">
                <a:solidFill>
                  <a:schemeClr val="hlink"/>
                </a:solidFill>
                <a:highlight>
                  <a:srgbClr val="FFFFFF"/>
                </a:highlight>
                <a:uFill>
                  <a:noFill/>
                </a:uFill>
                <a:hlinkClick r:id="rId5"/>
              </a:rPr>
              <a:t> </a:t>
            </a:r>
            <a:r>
              <a:rPr lang="en-US" sz="5050" u="sng">
                <a:solidFill>
                  <a:srgbClr val="1155CC"/>
                </a:solidFill>
                <a:highlight>
                  <a:srgbClr val="FFFFFF"/>
                </a:highlight>
                <a:hlinkClick r:id="rId6">
                  <a:extLst>
                    <a:ext uri="{A12FA001-AC4F-418D-AE19-62706E023703}">
                      <ahyp:hlinkClr val="tx"/>
                    </a:ext>
                  </a:extLst>
                </a:hlinkClick>
              </a:rPr>
              <a:t>Set clear expectations with individuals</a:t>
            </a:r>
            <a:r>
              <a:rPr lang="en-US" sz="5050">
                <a:highlight>
                  <a:srgbClr val="FFFFFF"/>
                </a:highlight>
              </a:rPr>
              <a:t> </a:t>
            </a:r>
            <a:endParaRPr sz="5050">
              <a:highlight>
                <a:srgbClr val="FFFFFF"/>
              </a:highlight>
            </a:endParaRPr>
          </a:p>
          <a:p>
            <a:pPr indent="0" lvl="0" marL="0" rtl="0" algn="l">
              <a:lnSpc>
                <a:spcPct val="115000"/>
              </a:lnSpc>
              <a:spcBef>
                <a:spcPts val="0"/>
              </a:spcBef>
              <a:spcAft>
                <a:spcPts val="0"/>
              </a:spcAft>
              <a:buClr>
                <a:schemeClr val="dk1"/>
              </a:buClr>
              <a:buSzPts val="275"/>
              <a:buFont typeface="Arial"/>
              <a:buNone/>
            </a:pPr>
            <a:r>
              <a:t/>
            </a:r>
            <a:endParaRPr sz="5050">
              <a:solidFill>
                <a:srgbClr val="222222"/>
              </a:solidFill>
              <a:highlight>
                <a:srgbClr val="FFFFFF"/>
              </a:highlight>
            </a:endParaRPr>
          </a:p>
          <a:p>
            <a:pPr indent="0" lvl="0" marL="0" rtl="0" algn="l">
              <a:lnSpc>
                <a:spcPct val="115000"/>
              </a:lnSpc>
              <a:spcBef>
                <a:spcPts val="300"/>
              </a:spcBef>
              <a:spcAft>
                <a:spcPts val="0"/>
              </a:spcAft>
              <a:buClr>
                <a:schemeClr val="dk1"/>
              </a:buClr>
              <a:buSzPts val="275"/>
              <a:buFont typeface="Arial"/>
              <a:buNone/>
            </a:pPr>
            <a:r>
              <a:t/>
            </a:r>
            <a:endParaRPr sz="5050">
              <a:solidFill>
                <a:srgbClr val="222222"/>
              </a:solidFill>
              <a:highlight>
                <a:srgbClr val="FFFFFF"/>
              </a:highlight>
            </a:endParaRPr>
          </a:p>
          <a:p>
            <a:pPr indent="0" lvl="0" marL="0" rtl="0" algn="l">
              <a:lnSpc>
                <a:spcPct val="115000"/>
              </a:lnSpc>
              <a:spcBef>
                <a:spcPts val="300"/>
              </a:spcBef>
              <a:spcAft>
                <a:spcPts val="0"/>
              </a:spcAft>
              <a:buSzPct val="100000"/>
              <a:buNone/>
            </a:pPr>
            <a:r>
              <a:rPr lang="en-US" sz="11200">
                <a:solidFill>
                  <a:srgbClr val="222222"/>
                </a:solidFill>
                <a:highlight>
                  <a:srgbClr val="FFFFFF"/>
                </a:highlight>
              </a:rPr>
              <a:t>1. What about clear expectations do you value in your own work?</a:t>
            </a:r>
            <a:endParaRPr sz="11200">
              <a:solidFill>
                <a:srgbClr val="222222"/>
              </a:solidFill>
              <a:highlight>
                <a:srgbClr val="FFFFFF"/>
              </a:highlight>
            </a:endParaRPr>
          </a:p>
          <a:p>
            <a:pPr indent="0" lvl="0" marL="0" rtl="0" algn="l">
              <a:lnSpc>
                <a:spcPct val="115000"/>
              </a:lnSpc>
              <a:spcBef>
                <a:spcPts val="1000"/>
              </a:spcBef>
              <a:spcAft>
                <a:spcPts val="0"/>
              </a:spcAft>
              <a:buSzPct val="100000"/>
              <a:buNone/>
            </a:pPr>
            <a:r>
              <a:rPr lang="en-US" sz="11200">
                <a:solidFill>
                  <a:srgbClr val="222222"/>
                </a:solidFill>
                <a:highlight>
                  <a:srgbClr val="FFFFFF"/>
                </a:highlight>
              </a:rPr>
              <a:t>2. How does expectation setting help you be more effective in your work?</a:t>
            </a:r>
            <a:endParaRPr sz="11200">
              <a:solidFill>
                <a:srgbClr val="222222"/>
              </a:solidFill>
              <a:highlight>
                <a:srgbClr val="FFFFFF"/>
              </a:highlight>
            </a:endParaRPr>
          </a:p>
          <a:p>
            <a:pPr indent="0" lvl="0" marL="0" rtl="0" algn="l">
              <a:lnSpc>
                <a:spcPct val="115000"/>
              </a:lnSpc>
              <a:spcBef>
                <a:spcPts val="1000"/>
              </a:spcBef>
              <a:spcAft>
                <a:spcPts val="0"/>
              </a:spcAft>
              <a:buClr>
                <a:schemeClr val="dk1"/>
              </a:buClr>
              <a:buSzPts val="275"/>
              <a:buFont typeface="Arial"/>
              <a:buNone/>
            </a:pPr>
            <a:r>
              <a:rPr lang="en-US" sz="11200">
                <a:solidFill>
                  <a:srgbClr val="222222"/>
                </a:solidFill>
                <a:highlight>
                  <a:srgbClr val="FFFFFF"/>
                </a:highlight>
              </a:rPr>
              <a:t>3. What is hard about setting expectations?</a:t>
            </a:r>
            <a:endParaRPr sz="11200">
              <a:solidFill>
                <a:srgbClr val="222222"/>
              </a:solidFill>
              <a:highlight>
                <a:srgbClr val="FFFFFF"/>
              </a:highlight>
            </a:endParaRPr>
          </a:p>
          <a:p>
            <a:pPr indent="0" lvl="0" marL="0" rtl="0" algn="l">
              <a:lnSpc>
                <a:spcPct val="115000"/>
              </a:lnSpc>
              <a:spcBef>
                <a:spcPts val="300"/>
              </a:spcBef>
              <a:spcAft>
                <a:spcPts val="0"/>
              </a:spcAft>
              <a:buSzPct val="286006"/>
              <a:buNone/>
            </a:pPr>
            <a:r>
              <a:t/>
            </a:r>
            <a:endParaRPr sz="3916"/>
          </a:p>
          <a:p>
            <a:pPr indent="0" lvl="0" marL="914400" rtl="0" algn="l">
              <a:lnSpc>
                <a:spcPct val="115000"/>
              </a:lnSpc>
              <a:spcBef>
                <a:spcPts val="300"/>
              </a:spcBef>
              <a:spcAft>
                <a:spcPts val="0"/>
              </a:spcAft>
              <a:buSzPts val="2800"/>
              <a:buNone/>
            </a:pPr>
            <a:r>
              <a:t/>
            </a:r>
            <a:endParaRPr/>
          </a:p>
        </p:txBody>
      </p:sp>
      <p:sp>
        <p:nvSpPr>
          <p:cNvPr id="129" name="Google Shape;129;gea06f7c609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f722d5cd5b_0_0"/>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36" name="Google Shape;136;gf722d5cd5b_0_0"/>
          <p:cNvPicPr preferRelativeResize="0"/>
          <p:nvPr/>
        </p:nvPicPr>
        <p:blipFill>
          <a:blip r:embed="rId3">
            <a:alphaModFix/>
          </a:blip>
          <a:stretch>
            <a:fillRect/>
          </a:stretch>
        </p:blipFill>
        <p:spPr>
          <a:xfrm>
            <a:off x="474950" y="888075"/>
            <a:ext cx="5248201" cy="5969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f722d5cd5b_0_8"/>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43" name="Google Shape;143;gf722d5cd5b_0_8"/>
          <p:cNvPicPr preferRelativeResize="0"/>
          <p:nvPr/>
        </p:nvPicPr>
        <p:blipFill>
          <a:blip r:embed="rId3">
            <a:alphaModFix/>
          </a:blip>
          <a:stretch>
            <a:fillRect/>
          </a:stretch>
        </p:blipFill>
        <p:spPr>
          <a:xfrm>
            <a:off x="576700" y="1297050"/>
            <a:ext cx="5976500" cy="55945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f722d5cd5b_0_16"/>
          <p:cNvSpPr txBox="1"/>
          <p:nvPr>
            <p:ph idx="12" type="sldNum"/>
          </p:nvPr>
        </p:nvSpPr>
        <p:spPr>
          <a:xfrm>
            <a:off x="6553200" y="6356350"/>
            <a:ext cx="21336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50" name="Google Shape;150;gf722d5cd5b_0_16"/>
          <p:cNvPicPr preferRelativeResize="0"/>
          <p:nvPr/>
        </p:nvPicPr>
        <p:blipFill>
          <a:blip r:embed="rId3">
            <a:alphaModFix/>
          </a:blip>
          <a:stretch>
            <a:fillRect/>
          </a:stretch>
        </p:blipFill>
        <p:spPr>
          <a:xfrm>
            <a:off x="783300" y="937425"/>
            <a:ext cx="5350851" cy="60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ch-Bub">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2014-03-03T15:05:36Z</dcterms:created>
  <dc:creator>Wendy M. Davis</dc:creator>
</cp:coreProperties>
</file>