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Lst>
  <p:sldSz cy="6858000" cx="12192000"/>
  <p:notesSz cx="6858000" cy="9144000"/>
  <p:embeddedFontLs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82" roundtripDataSignature="AMtx7mgMrH2CzCcVQHzgdnHAzju/AExl+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Theresa Coleman-Kais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OpenSans-italic.fntdata"/><Relationship Id="rId82" Type="http://customschemas.google.com/relationships/presentationmetadata" Target="metadata"/><Relationship Id="rId81"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font" Target="fonts/OpenSans-bold.fntdata"/><Relationship Id="rId34" Type="http://schemas.openxmlformats.org/officeDocument/2006/relationships/slide" Target="slides/slide28.xml"/><Relationship Id="rId78" Type="http://schemas.openxmlformats.org/officeDocument/2006/relationships/font" Target="fonts/OpenSans-regular.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1-17T21:19:28.427">
    <p:pos x="3840" y="751"/>
    <p:text>@srwendt@mtu.edu @cmmaxson@mtu.edu Great job.  I went through and made just a few comments in the notes section of some of the slides.  After you preview this with the Supervisor Success Series group, I think the deck, in general, would benefit from someone in the BSC doing a formatting review so that the fonts all line up, etc.  Minor point.....Also, some updating/modernizing of the graphics would upgrade the overall presentation.
_Assigned to Scott Wendt_</p:text>
    <p:extLst>
      <p:ext uri="{C676402C-5697-4E1C-873F-D02D1690AC5C}">
        <p15:threadingInfo timeZoneBias="0"/>
      </p:ext>
      <p:ext uri="http://customooxmlschemas.google.com/">
        <go:slidesCustomData xmlns:go="http://customooxmlschemas.google.com/" commentPostId="AAAAUM4gyt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0da6d757c2_2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10da6d757c2_2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10da6d757c2_2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0aeb1ff2c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 name="Google Shape;175;g10aeb1ff2c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0aeb1ff2c1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g10aeb1ff2c1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TCK - You might want to use the term “occupational” somewhere in this slide to tie it back to your agenda item.</a:t>
            </a:r>
            <a:endParaRPr/>
          </a:p>
        </p:txBody>
      </p:sp>
      <p:sp>
        <p:nvSpPr>
          <p:cNvPr id="199" name="Google Shape;19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TRAINING ON HOW TO USE THE PPE AND TOOLS</a:t>
            </a:r>
            <a:endParaRPr/>
          </a:p>
        </p:txBody>
      </p:sp>
      <p:sp>
        <p:nvSpPr>
          <p:cNvPr id="236" name="Google Shape;2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ROOT CAUSE ANALYSIS</a:t>
            </a:r>
            <a:endParaRPr/>
          </a:p>
        </p:txBody>
      </p:sp>
      <p:sp>
        <p:nvSpPr>
          <p:cNvPr id="243" name="Google Shape;24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da6d757c2_3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g10da6d757c2_3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THEY ALSO HELP US KEEP CAMPUS SAFE FOR STUDENTS IN GENERAL, THE GENERAL PUBLIC, VISITORS, PROSPECTIVE STUDENTS, ETC.</a:t>
            </a:r>
            <a:endParaRPr/>
          </a:p>
        </p:txBody>
      </p:sp>
      <p:sp>
        <p:nvSpPr>
          <p:cNvPr id="250" name="Google Shape;25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LEARNING ARE YOU EXPECTING THEM TO APPLY DURING THIS REDUX OF THE PREVIOUS EXERCISE?    The first captures what they think is their safety challenges…the second is after listing the supervisor responsibilities, opening their eyes to job safety expectation.</a:t>
            </a:r>
            <a:endParaRPr/>
          </a:p>
        </p:txBody>
      </p:sp>
      <p:sp>
        <p:nvSpPr>
          <p:cNvPr id="259" name="Google Shape;25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0da6d757c2_3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10da6d757c2_3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10da6d757c2_3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0d47607bf5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g10d47607bf5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09006f4da4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109006f4da4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0da6d757c2_3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g10da6d757c2_3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t>THIS SENTENCE NEEDS SOME WORK….	</a:t>
            </a:r>
            <a:endParaRPr sz="1800"/>
          </a:p>
          <a:p>
            <a:pPr indent="0" lvl="0" marL="0" rtl="0" algn="l">
              <a:lnSpc>
                <a:spcPct val="100000"/>
              </a:lnSpc>
              <a:spcBef>
                <a:spcPts val="0"/>
              </a:spcBef>
              <a:spcAft>
                <a:spcPts val="0"/>
              </a:spcAft>
              <a:buSzPts val="1400"/>
              <a:buNone/>
            </a:pPr>
            <a:r>
              <a:t/>
            </a:r>
            <a:endParaRPr sz="1800"/>
          </a:p>
          <a:p>
            <a:pPr indent="0" lvl="0" marL="0" rtl="0" algn="l">
              <a:lnSpc>
                <a:spcPct val="100000"/>
              </a:lnSpc>
              <a:spcBef>
                <a:spcPts val="0"/>
              </a:spcBef>
              <a:spcAft>
                <a:spcPts val="0"/>
              </a:spcAft>
              <a:buClr>
                <a:schemeClr val="dk1"/>
              </a:buClr>
              <a:buSzPts val="1400"/>
              <a:buFont typeface="Arial"/>
              <a:buNone/>
            </a:pPr>
            <a:r>
              <a:rPr lang="en-US" sz="1800"/>
              <a:t>List the steps to plant a safely do this task.  OMG I must have been asleep when I typed that!!</a:t>
            </a:r>
            <a:endParaRPr/>
          </a:p>
        </p:txBody>
      </p:sp>
      <p:sp>
        <p:nvSpPr>
          <p:cNvPr id="328" name="Google Shape;32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0acbce7b9f_3_848:notes"/>
          <p:cNvSpPr/>
          <p:nvPr>
            <p:ph idx="2" type="sldImg"/>
          </p:nvPr>
        </p:nvSpPr>
        <p:spPr>
          <a:xfrm>
            <a:off x="685800" y="458788"/>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0acbce7b9f_3_848:notes"/>
          <p:cNvSpPr txBox="1"/>
          <p:nvPr>
            <p:ph idx="1" type="body"/>
          </p:nvPr>
        </p:nvSpPr>
        <p:spPr>
          <a:xfrm>
            <a:off x="596349" y="3747542"/>
            <a:ext cx="5665200" cy="49377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rPr lang="en-US"/>
              <a:t>Plant a tree activity, focus on Standard work and Job Safety Analysis.</a:t>
            </a:r>
            <a:endParaRPr/>
          </a:p>
          <a:p>
            <a:pPr indent="0" lvl="0" marL="0" rtl="0" algn="l">
              <a:lnSpc>
                <a:spcPct val="100000"/>
              </a:lnSpc>
              <a:spcBef>
                <a:spcPts val="0"/>
              </a:spcBef>
              <a:spcAft>
                <a:spcPts val="0"/>
              </a:spcAft>
              <a:buSzPts val="1400"/>
              <a:buNone/>
            </a:pPr>
            <a:r>
              <a:rPr lang="en-US"/>
              <a:t>One sheet of paper per person.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the steps to plant a tree with minimal prompts. Discuss results.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steps and include resources tools, labor, etc… needed. Discuss results.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steps and include safety considerations. Discuss results.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In small groups or as one large group combine best practices.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This living documents should be used for training and reviewed with and by with each new employee before completing the task. </a:t>
            </a:r>
            <a:endParaRPr/>
          </a:p>
          <a:p>
            <a:pPr indent="0" lvl="0" marL="0" rtl="0" algn="l">
              <a:lnSpc>
                <a:spcPct val="100000"/>
              </a:lnSpc>
              <a:spcBef>
                <a:spcPts val="0"/>
              </a:spcBef>
              <a:spcAft>
                <a:spcPts val="0"/>
              </a:spcAft>
              <a:buClr>
                <a:schemeClr val="dk1"/>
              </a:buClr>
              <a:buSzPts val="1200"/>
              <a:buFont typeface="Calibri"/>
              <a:buNone/>
            </a:pPr>
            <a:r>
              <a:rPr lang="en-US"/>
              <a:t>	-New employees have fresh eyes, they may be able to add fresh observations to the document.</a:t>
            </a:r>
            <a:endParaRPr/>
          </a:p>
          <a:p>
            <a:pPr indent="0" lvl="0" marL="0" rtl="0" algn="l">
              <a:lnSpc>
                <a:spcPct val="100000"/>
              </a:lnSpc>
              <a:spcBef>
                <a:spcPts val="0"/>
              </a:spcBef>
              <a:spcAft>
                <a:spcPts val="0"/>
              </a:spcAft>
              <a:buSzPts val="1400"/>
              <a:buNone/>
            </a:pPr>
            <a:r>
              <a:rPr lang="en-US"/>
              <a:t> </a:t>
            </a:r>
            <a:endParaRPr/>
          </a:p>
        </p:txBody>
      </p:sp>
      <p:sp>
        <p:nvSpPr>
          <p:cNvPr id="338" name="Google Shape;338;g10acbce7b9f_3_848: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9:notes"/>
          <p:cNvSpPr/>
          <p:nvPr>
            <p:ph idx="2" type="sldImg"/>
          </p:nvPr>
        </p:nvSpPr>
        <p:spPr>
          <a:xfrm>
            <a:off x="685800" y="458788"/>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9:notes"/>
          <p:cNvSpPr txBox="1"/>
          <p:nvPr>
            <p:ph idx="1" type="body"/>
          </p:nvPr>
        </p:nvSpPr>
        <p:spPr>
          <a:xfrm>
            <a:off x="596349" y="3747542"/>
            <a:ext cx="5665200" cy="49377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rPr lang="en-US"/>
              <a:t>Plant a tree activity, focus on Standard work and Job Safety Analysis.</a:t>
            </a:r>
            <a:endParaRPr/>
          </a:p>
          <a:p>
            <a:pPr indent="0" lvl="0" marL="0" rtl="0" algn="l">
              <a:lnSpc>
                <a:spcPct val="100000"/>
              </a:lnSpc>
              <a:spcBef>
                <a:spcPts val="0"/>
              </a:spcBef>
              <a:spcAft>
                <a:spcPts val="0"/>
              </a:spcAft>
              <a:buSzPts val="1400"/>
              <a:buNone/>
            </a:pPr>
            <a:r>
              <a:rPr lang="en-US"/>
              <a:t>One sheet of paper per person.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the steps to plant a tree with minimal prompts. Discuss results.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steps and include resources tools, labor, etc… needed. Discuss results.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steps and include safety considerations. Discuss results.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In small groups or as one large group combine best practices.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This living documents should be used for training and reviewed with and by with each new employee before completing the task. </a:t>
            </a:r>
            <a:endParaRPr/>
          </a:p>
          <a:p>
            <a:pPr indent="0" lvl="0" marL="0" rtl="0" algn="l">
              <a:lnSpc>
                <a:spcPct val="100000"/>
              </a:lnSpc>
              <a:spcBef>
                <a:spcPts val="0"/>
              </a:spcBef>
              <a:spcAft>
                <a:spcPts val="0"/>
              </a:spcAft>
              <a:buClr>
                <a:schemeClr val="dk1"/>
              </a:buClr>
              <a:buSzPts val="1200"/>
              <a:buFont typeface="Calibri"/>
              <a:buNone/>
            </a:pPr>
            <a:r>
              <a:rPr lang="en-US"/>
              <a:t>	-New employees have fresh eyes, they may be able to add fresh observations to the document.</a:t>
            </a:r>
            <a:endParaRPr/>
          </a:p>
          <a:p>
            <a:pPr indent="0" lvl="0" marL="0" rtl="0" algn="l">
              <a:lnSpc>
                <a:spcPct val="100000"/>
              </a:lnSpc>
              <a:spcBef>
                <a:spcPts val="0"/>
              </a:spcBef>
              <a:spcAft>
                <a:spcPts val="0"/>
              </a:spcAft>
              <a:buSzPts val="1400"/>
              <a:buNone/>
            </a:pPr>
            <a:r>
              <a:rPr lang="en-US"/>
              <a:t> </a:t>
            </a:r>
            <a:endParaRPr/>
          </a:p>
        </p:txBody>
      </p:sp>
      <p:sp>
        <p:nvSpPr>
          <p:cNvPr id="347" name="Google Shape;347;p2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0:notes"/>
          <p:cNvSpPr/>
          <p:nvPr>
            <p:ph idx="2" type="sldImg"/>
          </p:nvPr>
        </p:nvSpPr>
        <p:spPr>
          <a:xfrm>
            <a:off x="685800" y="458788"/>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30:notes"/>
          <p:cNvSpPr txBox="1"/>
          <p:nvPr>
            <p:ph idx="1" type="body"/>
          </p:nvPr>
        </p:nvSpPr>
        <p:spPr>
          <a:xfrm>
            <a:off x="596349" y="3747542"/>
            <a:ext cx="5665200" cy="49377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rPr lang="en-US"/>
              <a:t>Plant a tree activity, focus on Standard work and Job Safety Analysis.</a:t>
            </a:r>
            <a:endParaRPr/>
          </a:p>
          <a:p>
            <a:pPr indent="0" lvl="0" marL="0" rtl="0" algn="l">
              <a:lnSpc>
                <a:spcPct val="100000"/>
              </a:lnSpc>
              <a:spcBef>
                <a:spcPts val="0"/>
              </a:spcBef>
              <a:spcAft>
                <a:spcPts val="0"/>
              </a:spcAft>
              <a:buSzPts val="1400"/>
              <a:buNone/>
            </a:pPr>
            <a:r>
              <a:rPr lang="en-US"/>
              <a:t>One sheet of paper per person.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the steps to plant a tree with minimal prompts. Discuss results.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steps and include resources tools, labor, etc… needed. Discuss results.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steps and include safety considerations. Discuss results.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In small groups or as one large group combine best practices.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This living documents should be used for training and reviewed with and by with each new employee before completing the task. </a:t>
            </a:r>
            <a:endParaRPr/>
          </a:p>
          <a:p>
            <a:pPr indent="0" lvl="0" marL="0" rtl="0" algn="l">
              <a:lnSpc>
                <a:spcPct val="100000"/>
              </a:lnSpc>
              <a:spcBef>
                <a:spcPts val="0"/>
              </a:spcBef>
              <a:spcAft>
                <a:spcPts val="0"/>
              </a:spcAft>
              <a:buClr>
                <a:schemeClr val="dk1"/>
              </a:buClr>
              <a:buSzPts val="1200"/>
              <a:buFont typeface="Calibri"/>
              <a:buNone/>
            </a:pPr>
            <a:r>
              <a:rPr lang="en-US"/>
              <a:t>	-New employees have fresh eyes, they may be able to add fresh observations to the document.</a:t>
            </a:r>
            <a:endParaRPr/>
          </a:p>
          <a:p>
            <a:pPr indent="0" lvl="0" marL="0" rtl="0" algn="l">
              <a:lnSpc>
                <a:spcPct val="100000"/>
              </a:lnSpc>
              <a:spcBef>
                <a:spcPts val="0"/>
              </a:spcBef>
              <a:spcAft>
                <a:spcPts val="0"/>
              </a:spcAft>
              <a:buSzPts val="1400"/>
              <a:buNone/>
            </a:pPr>
            <a:r>
              <a:rPr lang="en-US"/>
              <a:t> </a:t>
            </a:r>
            <a:endParaRPr/>
          </a:p>
        </p:txBody>
      </p:sp>
      <p:sp>
        <p:nvSpPr>
          <p:cNvPr id="358" name="Google Shape;358;p30: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1:notes"/>
          <p:cNvSpPr/>
          <p:nvPr>
            <p:ph idx="2" type="sldImg"/>
          </p:nvPr>
        </p:nvSpPr>
        <p:spPr>
          <a:xfrm>
            <a:off x="685800" y="458788"/>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31:notes"/>
          <p:cNvSpPr txBox="1"/>
          <p:nvPr>
            <p:ph idx="1" type="body"/>
          </p:nvPr>
        </p:nvSpPr>
        <p:spPr>
          <a:xfrm>
            <a:off x="596349" y="3747542"/>
            <a:ext cx="5665200" cy="49377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rPr lang="en-US"/>
              <a:t>Plant a tree activity, focus on Standard work and Job Safety Analysis.</a:t>
            </a:r>
            <a:endParaRPr/>
          </a:p>
          <a:p>
            <a:pPr indent="0" lvl="0" marL="0" rtl="0" algn="l">
              <a:lnSpc>
                <a:spcPct val="100000"/>
              </a:lnSpc>
              <a:spcBef>
                <a:spcPts val="0"/>
              </a:spcBef>
              <a:spcAft>
                <a:spcPts val="0"/>
              </a:spcAft>
              <a:buSzPts val="1400"/>
              <a:buNone/>
            </a:pPr>
            <a:r>
              <a:rPr lang="en-US"/>
              <a:t>One sheet of paper per person.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the steps to plant a tree with minimal prompts. Discuss results.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steps and include resources tools, labor, etc… needed. Discuss results.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people to write down steps and include safety considerations. Discuss results.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In small groups or as one large group combine best practices.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This living documents should be used for training and reviewed with and by with each new employee before completing the task. </a:t>
            </a:r>
            <a:endParaRPr/>
          </a:p>
          <a:p>
            <a:pPr indent="0" lvl="0" marL="0" rtl="0" algn="l">
              <a:lnSpc>
                <a:spcPct val="100000"/>
              </a:lnSpc>
              <a:spcBef>
                <a:spcPts val="0"/>
              </a:spcBef>
              <a:spcAft>
                <a:spcPts val="0"/>
              </a:spcAft>
              <a:buClr>
                <a:schemeClr val="dk1"/>
              </a:buClr>
              <a:buSzPts val="1200"/>
              <a:buFont typeface="Calibri"/>
              <a:buNone/>
            </a:pPr>
            <a:r>
              <a:rPr lang="en-US"/>
              <a:t>	-New employees have fresh eyes, they may be able to add fresh observations to the document.</a:t>
            </a:r>
            <a:endParaRPr/>
          </a:p>
          <a:p>
            <a:pPr indent="0" lvl="0" marL="0" rtl="0" algn="l">
              <a:lnSpc>
                <a:spcPct val="100000"/>
              </a:lnSpc>
              <a:spcBef>
                <a:spcPts val="0"/>
              </a:spcBef>
              <a:spcAft>
                <a:spcPts val="0"/>
              </a:spcAft>
              <a:buSzPts val="1400"/>
              <a:buNone/>
            </a:pPr>
            <a:r>
              <a:rPr lang="en-US"/>
              <a:t> </a:t>
            </a:r>
            <a:endParaRPr/>
          </a:p>
        </p:txBody>
      </p:sp>
      <p:sp>
        <p:nvSpPr>
          <p:cNvPr id="368" name="Google Shape;368;p31: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0ea00ad42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t>THIS SENTENCE NEEDS SOME WORK….	</a:t>
            </a:r>
            <a:endParaRPr sz="1800"/>
          </a:p>
          <a:p>
            <a:pPr indent="0" lvl="0" marL="0" rtl="0" algn="l">
              <a:lnSpc>
                <a:spcPct val="100000"/>
              </a:lnSpc>
              <a:spcBef>
                <a:spcPts val="0"/>
              </a:spcBef>
              <a:spcAft>
                <a:spcPts val="0"/>
              </a:spcAft>
              <a:buSzPts val="1400"/>
              <a:buNone/>
            </a:pPr>
            <a:r>
              <a:t/>
            </a:r>
            <a:endParaRPr sz="1800"/>
          </a:p>
          <a:p>
            <a:pPr indent="0" lvl="0" marL="0" rtl="0" algn="l">
              <a:lnSpc>
                <a:spcPct val="100000"/>
              </a:lnSpc>
              <a:spcBef>
                <a:spcPts val="0"/>
              </a:spcBef>
              <a:spcAft>
                <a:spcPts val="0"/>
              </a:spcAft>
              <a:buClr>
                <a:schemeClr val="dk1"/>
              </a:buClr>
              <a:buSzPts val="1400"/>
              <a:buFont typeface="Arial"/>
              <a:buNone/>
            </a:pPr>
            <a:r>
              <a:rPr lang="en-US" sz="1800"/>
              <a:t>List the steps to plant a safely do this task.  OMG I must have been asleep when I typed that!!</a:t>
            </a:r>
            <a:endParaRPr/>
          </a:p>
        </p:txBody>
      </p:sp>
      <p:sp>
        <p:nvSpPr>
          <p:cNvPr id="391" name="Google Shape;391;g10ea00ad4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SUGGESTION…..ASK THE GROUP FOR EXAMPLES OF THESE TOP 10 FROM THEIR OWN WORKPLACES…Good pull in!!  Added</a:t>
            </a:r>
            <a:endParaRPr/>
          </a:p>
        </p:txBody>
      </p:sp>
      <p:sp>
        <p:nvSpPr>
          <p:cNvPr id="399" name="Google Shape;39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0da6d757c2_3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g10da6d757c2_3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2" name="Google Shape;44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4" name="Google Shape;47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0cda595de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10cda595de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g10cda595de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2" name="Google Shape;52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CAN YOU DISCUSS THE TRAINING THAT EVERYONE HAS TO TAKE VS. SITE SPECIFIC AND USE SOME EXAMPLES?  Decided to incorporate this as a breakout.</a:t>
            </a:r>
            <a:endParaRPr/>
          </a:p>
        </p:txBody>
      </p:sp>
      <p:sp>
        <p:nvSpPr>
          <p:cNvPr id="532" name="Google Shape;53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0ea00ad425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t>THIS SENTENCE NEEDS SOME WORK….	</a:t>
            </a:r>
            <a:endParaRPr sz="1800"/>
          </a:p>
          <a:p>
            <a:pPr indent="0" lvl="0" marL="0" rtl="0" algn="l">
              <a:lnSpc>
                <a:spcPct val="100000"/>
              </a:lnSpc>
              <a:spcBef>
                <a:spcPts val="0"/>
              </a:spcBef>
              <a:spcAft>
                <a:spcPts val="0"/>
              </a:spcAft>
              <a:buSzPts val="1400"/>
              <a:buNone/>
            </a:pPr>
            <a:r>
              <a:t/>
            </a:r>
            <a:endParaRPr sz="1800"/>
          </a:p>
          <a:p>
            <a:pPr indent="0" lvl="0" marL="0" rtl="0" algn="l">
              <a:lnSpc>
                <a:spcPct val="100000"/>
              </a:lnSpc>
              <a:spcBef>
                <a:spcPts val="0"/>
              </a:spcBef>
              <a:spcAft>
                <a:spcPts val="0"/>
              </a:spcAft>
              <a:buClr>
                <a:schemeClr val="dk1"/>
              </a:buClr>
              <a:buSzPts val="1400"/>
              <a:buFont typeface="Arial"/>
              <a:buNone/>
            </a:pPr>
            <a:r>
              <a:rPr lang="en-US" sz="1800"/>
              <a:t>List the steps to plant a safely do this task.  OMG I must have been asleep when I typed that!!</a:t>
            </a:r>
            <a:endParaRPr/>
          </a:p>
        </p:txBody>
      </p:sp>
      <p:sp>
        <p:nvSpPr>
          <p:cNvPr id="540" name="Google Shape;540;g10ea00ad425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8" name="Google Shape;56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5" name="Google Shape;57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2" name="Google Shape;58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1" name="Google Shape;59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1529c3a7b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11529c3a7b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g11529c3a7b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7" name="Google Shape;60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IF ITS POSSIBLE, I WOULD WALK THEM THROUGH THE FORM SINCE ITS SO WONKY AND ACTS UP.   The last one I did pulled my information from my Chem Sci job and over rode my entries for the injured party.</a:t>
            </a:r>
            <a:endParaRPr/>
          </a:p>
        </p:txBody>
      </p:sp>
      <p:sp>
        <p:nvSpPr>
          <p:cNvPr id="615" name="Google Shape;61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8" name="Google Shape;63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6" name="Google Shape;64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 SEEMS LIKE THIS SHOULD BE ADDRESSED EARLIER……SO THAT YOUR FOUR FINAL POINTS FLOW AND ARE REVIEW OF MATERIAL ALREADY PRESENTED….Let me figure out how to work this in without looking like its shoe horned in….</a:t>
            </a:r>
            <a:endParaRPr/>
          </a:p>
        </p:txBody>
      </p:sp>
      <p:sp>
        <p:nvSpPr>
          <p:cNvPr id="654" name="Google Shape;65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42" name="Google Shape;14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1" name="Google Shape;66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1529c3a7ba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g11529c3a7ba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0" name="Google Shape;670;g11529c3a7ba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d47607bf5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g10d47607bf5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7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75"/>
          <p:cNvSpPr/>
          <p:nvPr>
            <p:ph idx="2" type="pic"/>
          </p:nvPr>
        </p:nvSpPr>
        <p:spPr>
          <a:xfrm>
            <a:off x="5183188" y="987425"/>
            <a:ext cx="6172200" cy="4873625"/>
          </a:xfrm>
          <a:prstGeom prst="rect">
            <a:avLst/>
          </a:prstGeom>
          <a:noFill/>
          <a:ln>
            <a:noFill/>
          </a:ln>
        </p:spPr>
      </p:sp>
      <p:sp>
        <p:nvSpPr>
          <p:cNvPr id="73" name="Google Shape;73;p7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sz="1400">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7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sz="1400">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7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7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sz="1400">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7" name="Shape 27"/>
        <p:cNvGrpSpPr/>
        <p:nvPr/>
      </p:nvGrpSpPr>
      <p:grpSpPr>
        <a:xfrm>
          <a:off x="0" y="0"/>
          <a:ext cx="0" cy="0"/>
          <a:chOff x="0" y="0"/>
          <a:chExt cx="0" cy="0"/>
        </a:xfrm>
      </p:grpSpPr>
      <p:sp>
        <p:nvSpPr>
          <p:cNvPr id="28" name="Google Shape;28;p68"/>
          <p:cNvSpPr txBox="1"/>
          <p:nvPr>
            <p:ph type="ctrTitle"/>
          </p:nvPr>
        </p:nvSpPr>
        <p:spPr>
          <a:xfrm>
            <a:off x="875816" y="613077"/>
            <a:ext cx="10224305" cy="72958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8"/>
          <p:cNvSpPr txBox="1"/>
          <p:nvPr>
            <p:ph idx="1" type="subTitle"/>
          </p:nvPr>
        </p:nvSpPr>
        <p:spPr>
          <a:xfrm>
            <a:off x="1666754" y="1750088"/>
            <a:ext cx="8646289" cy="350481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30" name="Google Shape;30;p68"/>
          <p:cNvSpPr txBox="1"/>
          <p:nvPr>
            <p:ph idx="10" type="dt"/>
          </p:nvPr>
        </p:nvSpPr>
        <p:spPr>
          <a:xfrm>
            <a:off x="4667577" y="6253141"/>
            <a:ext cx="284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1" name="Google Shape;31;p68"/>
          <p:cNvSpPr txBox="1"/>
          <p:nvPr>
            <p:ph idx="12" type="sldNum"/>
          </p:nvPr>
        </p:nvSpPr>
        <p:spPr>
          <a:xfrm>
            <a:off x="8431136" y="6253141"/>
            <a:ext cx="27432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7F7F7F"/>
              </a:buClr>
              <a:buSzPts val="1200"/>
              <a:buFont typeface="Avenir"/>
              <a:buNone/>
              <a:defRPr b="0" i="0" sz="1200" u="none" cap="none" strike="noStrike">
                <a:solidFill>
                  <a:srgbClr val="7F7F7F"/>
                </a:solidFill>
                <a:latin typeface="Avenir"/>
                <a:ea typeface="Avenir"/>
                <a:cs typeface="Avenir"/>
                <a:sym typeface="Avenir"/>
              </a:defRPr>
            </a:lvl1pPr>
            <a:lvl2pPr indent="0" lvl="1" marL="0" marR="0" algn="r">
              <a:lnSpc>
                <a:spcPct val="100000"/>
              </a:lnSpc>
              <a:spcBef>
                <a:spcPts val="0"/>
              </a:spcBef>
              <a:spcAft>
                <a:spcPts val="0"/>
              </a:spcAft>
              <a:buClr>
                <a:srgbClr val="7F7F7F"/>
              </a:buClr>
              <a:buSzPts val="1200"/>
              <a:buFont typeface="Avenir"/>
              <a:buNone/>
              <a:defRPr b="0" i="0" sz="1200" u="none" cap="none" strike="noStrike">
                <a:solidFill>
                  <a:srgbClr val="7F7F7F"/>
                </a:solidFill>
                <a:latin typeface="Avenir"/>
                <a:ea typeface="Avenir"/>
                <a:cs typeface="Avenir"/>
                <a:sym typeface="Avenir"/>
              </a:defRPr>
            </a:lvl2pPr>
            <a:lvl3pPr indent="0" lvl="2" marL="0" marR="0" algn="r">
              <a:lnSpc>
                <a:spcPct val="100000"/>
              </a:lnSpc>
              <a:spcBef>
                <a:spcPts val="0"/>
              </a:spcBef>
              <a:spcAft>
                <a:spcPts val="0"/>
              </a:spcAft>
              <a:buClr>
                <a:srgbClr val="7F7F7F"/>
              </a:buClr>
              <a:buSzPts val="1200"/>
              <a:buFont typeface="Avenir"/>
              <a:buNone/>
              <a:defRPr b="0" i="0" sz="1200" u="none" cap="none" strike="noStrike">
                <a:solidFill>
                  <a:srgbClr val="7F7F7F"/>
                </a:solidFill>
                <a:latin typeface="Avenir"/>
                <a:ea typeface="Avenir"/>
                <a:cs typeface="Avenir"/>
                <a:sym typeface="Avenir"/>
              </a:defRPr>
            </a:lvl3pPr>
            <a:lvl4pPr indent="0" lvl="3" marL="0" marR="0" algn="r">
              <a:lnSpc>
                <a:spcPct val="100000"/>
              </a:lnSpc>
              <a:spcBef>
                <a:spcPts val="0"/>
              </a:spcBef>
              <a:spcAft>
                <a:spcPts val="0"/>
              </a:spcAft>
              <a:buClr>
                <a:srgbClr val="7F7F7F"/>
              </a:buClr>
              <a:buSzPts val="1200"/>
              <a:buFont typeface="Avenir"/>
              <a:buNone/>
              <a:defRPr b="0" i="0" sz="1200" u="none" cap="none" strike="noStrike">
                <a:solidFill>
                  <a:srgbClr val="7F7F7F"/>
                </a:solidFill>
                <a:latin typeface="Avenir"/>
                <a:ea typeface="Avenir"/>
                <a:cs typeface="Avenir"/>
                <a:sym typeface="Avenir"/>
              </a:defRPr>
            </a:lvl4pPr>
            <a:lvl5pPr indent="0" lvl="4" marL="0" marR="0" algn="r">
              <a:lnSpc>
                <a:spcPct val="100000"/>
              </a:lnSpc>
              <a:spcBef>
                <a:spcPts val="0"/>
              </a:spcBef>
              <a:spcAft>
                <a:spcPts val="0"/>
              </a:spcAft>
              <a:buClr>
                <a:srgbClr val="7F7F7F"/>
              </a:buClr>
              <a:buSzPts val="1200"/>
              <a:buFont typeface="Avenir"/>
              <a:buNone/>
              <a:defRPr b="0" i="0" sz="1200" u="none" cap="none" strike="noStrike">
                <a:solidFill>
                  <a:srgbClr val="7F7F7F"/>
                </a:solidFill>
                <a:latin typeface="Avenir"/>
                <a:ea typeface="Avenir"/>
                <a:cs typeface="Avenir"/>
                <a:sym typeface="Avenir"/>
              </a:defRPr>
            </a:lvl5pPr>
            <a:lvl6pPr indent="0" lvl="5" marL="0" marR="0" algn="r">
              <a:lnSpc>
                <a:spcPct val="100000"/>
              </a:lnSpc>
              <a:spcBef>
                <a:spcPts val="0"/>
              </a:spcBef>
              <a:spcAft>
                <a:spcPts val="0"/>
              </a:spcAft>
              <a:buClr>
                <a:srgbClr val="7F7F7F"/>
              </a:buClr>
              <a:buSzPts val="1200"/>
              <a:buFont typeface="Avenir"/>
              <a:buNone/>
              <a:defRPr b="0" i="0" sz="1200" u="none" cap="none" strike="noStrike">
                <a:solidFill>
                  <a:srgbClr val="7F7F7F"/>
                </a:solidFill>
                <a:latin typeface="Avenir"/>
                <a:ea typeface="Avenir"/>
                <a:cs typeface="Avenir"/>
                <a:sym typeface="Avenir"/>
              </a:defRPr>
            </a:lvl6pPr>
            <a:lvl7pPr indent="0" lvl="6" marL="0" marR="0" algn="r">
              <a:lnSpc>
                <a:spcPct val="100000"/>
              </a:lnSpc>
              <a:spcBef>
                <a:spcPts val="0"/>
              </a:spcBef>
              <a:spcAft>
                <a:spcPts val="0"/>
              </a:spcAft>
              <a:buClr>
                <a:srgbClr val="7F7F7F"/>
              </a:buClr>
              <a:buSzPts val="1200"/>
              <a:buFont typeface="Avenir"/>
              <a:buNone/>
              <a:defRPr b="0" i="0" sz="1200" u="none" cap="none" strike="noStrike">
                <a:solidFill>
                  <a:srgbClr val="7F7F7F"/>
                </a:solidFill>
                <a:latin typeface="Avenir"/>
                <a:ea typeface="Avenir"/>
                <a:cs typeface="Avenir"/>
                <a:sym typeface="Avenir"/>
              </a:defRPr>
            </a:lvl7pPr>
            <a:lvl8pPr indent="0" lvl="7" marL="0" marR="0" algn="r">
              <a:lnSpc>
                <a:spcPct val="100000"/>
              </a:lnSpc>
              <a:spcBef>
                <a:spcPts val="0"/>
              </a:spcBef>
              <a:spcAft>
                <a:spcPts val="0"/>
              </a:spcAft>
              <a:buClr>
                <a:srgbClr val="7F7F7F"/>
              </a:buClr>
              <a:buSzPts val="1200"/>
              <a:buFont typeface="Avenir"/>
              <a:buNone/>
              <a:defRPr b="0" i="0" sz="1200" u="none" cap="none" strike="noStrike">
                <a:solidFill>
                  <a:srgbClr val="7F7F7F"/>
                </a:solidFill>
                <a:latin typeface="Avenir"/>
                <a:ea typeface="Avenir"/>
                <a:cs typeface="Avenir"/>
                <a:sym typeface="Avenir"/>
              </a:defRPr>
            </a:lvl8pPr>
            <a:lvl9pPr indent="0" lvl="8" marL="0" marR="0" algn="r">
              <a:lnSpc>
                <a:spcPct val="100000"/>
              </a:lnSpc>
              <a:spcBef>
                <a:spcPts val="0"/>
              </a:spcBef>
              <a:spcAft>
                <a:spcPts val="0"/>
              </a:spcAft>
              <a:buClr>
                <a:srgbClr val="7F7F7F"/>
              </a:buClr>
              <a:buSzPts val="1200"/>
              <a:buFont typeface="Avenir"/>
              <a:buNone/>
              <a:defRPr b="0" i="0" sz="1200" u="none" cap="none" strike="noStrike">
                <a:solidFill>
                  <a:srgbClr val="7F7F7F"/>
                </a:solidFill>
                <a:latin typeface="Avenir"/>
                <a:ea typeface="Avenir"/>
                <a:cs typeface="Avenir"/>
                <a:sym typeface="Avenir"/>
              </a:defRPr>
            </a:lvl9pPr>
          </a:lstStyle>
          <a:p>
            <a:pPr indent="0" lvl="0" marL="0" rtl="0" algn="r">
              <a:spcBef>
                <a:spcPts val="0"/>
              </a:spcBef>
              <a:spcAft>
                <a:spcPts val="0"/>
              </a:spcAft>
              <a:buNone/>
            </a:pPr>
            <a:r>
              <a:rPr lang="en-US"/>
              <a:t>Title of document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sz="140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7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sz="1400">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7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7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7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sz="1400">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sz="1400">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7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7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7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sz="1400">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Title of document here</a:t>
            </a:r>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25.png"/><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jp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jpg"/><Relationship Id="rId4" Type="http://schemas.openxmlformats.org/officeDocument/2006/relationships/image" Target="../media/image44.png"/><Relationship Id="rId5"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5.jpg"/><Relationship Id="rId4" Type="http://schemas.openxmlformats.org/officeDocument/2006/relationships/image" Target="../media/image53.png"/><Relationship Id="rId5"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5.jp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5.jp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8.png"/><Relationship Id="rId4" Type="http://schemas.openxmlformats.org/officeDocument/2006/relationships/hyperlink" Target="https://www.mtu.edu/ehs/report/"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4.png"/><Relationship Id="rId4" Type="http://schemas.openxmlformats.org/officeDocument/2006/relationships/hyperlink" Target="https://www.mtu.edu/ehs/report/"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www.banweb.mtu.edu/" TargetMode="External"/><Relationship Id="rId4" Type="http://schemas.openxmlformats.org/officeDocument/2006/relationships/hyperlink" Target="mailto:ehs@mtu.edu" TargetMode="External"/><Relationship Id="rId5" Type="http://schemas.openxmlformats.org/officeDocument/2006/relationships/hyperlink" Target="https://www.mtu.edu/ehs/docs/return-to-work-form.pdf" TargetMode="External"/><Relationship Id="rId6"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jpg"/><Relationship Id="rId5"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
          <p:cNvPicPr preferRelativeResize="0"/>
          <p:nvPr/>
        </p:nvPicPr>
        <p:blipFill rotWithShape="1">
          <a:blip r:embed="rId4">
            <a:alphaModFix/>
          </a:blip>
          <a:srcRect b="0" l="0" r="0" t="0"/>
          <a:stretch/>
        </p:blipFill>
        <p:spPr>
          <a:xfrm>
            <a:off x="0" y="2962073"/>
            <a:ext cx="12192000" cy="2527796"/>
          </a:xfrm>
          <a:prstGeom prst="rect">
            <a:avLst/>
          </a:prstGeom>
          <a:noFill/>
          <a:ln>
            <a:noFill/>
          </a:ln>
        </p:spPr>
      </p:pic>
      <p:sp>
        <p:nvSpPr>
          <p:cNvPr id="94" name="Google Shape;94;p1"/>
          <p:cNvSpPr/>
          <p:nvPr/>
        </p:nvSpPr>
        <p:spPr>
          <a:xfrm>
            <a:off x="4352533" y="429022"/>
            <a:ext cx="731963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accent4"/>
                </a:solidFill>
                <a:latin typeface="Calibri"/>
                <a:ea typeface="Calibri"/>
                <a:cs typeface="Calibri"/>
                <a:sym typeface="Calibri"/>
              </a:rPr>
              <a:t>Supervisor Success Series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6096000" y="1193640"/>
            <a:ext cx="425693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Safety </a:t>
            </a:r>
            <a:r>
              <a:rPr b="0" i="0" lang="en-US" sz="5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0"/>
                  </a:ext>
                </a:extLst>
              </a:rPr>
              <a:t>Module</a:t>
            </a:r>
            <a:endParaRPr b="0" i="0" sz="1400" u="none" cap="none" strike="noStrike">
              <a:solidFill>
                <a:srgbClr val="000000"/>
              </a:solidFill>
              <a:latin typeface="Arial"/>
              <a:ea typeface="Arial"/>
              <a:cs typeface="Arial"/>
              <a:sym typeface="Arial"/>
            </a:endParaRPr>
          </a:p>
        </p:txBody>
      </p:sp>
      <p:sp>
        <p:nvSpPr>
          <p:cNvPr id="96" name="Google Shape;96;p1"/>
          <p:cNvSpPr txBox="1"/>
          <p:nvPr/>
        </p:nvSpPr>
        <p:spPr>
          <a:xfrm>
            <a:off x="8672175" y="5708225"/>
            <a:ext cx="30000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Photo Credit: Sarah Bird</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10da6d757c2_2_8"/>
          <p:cNvSpPr txBox="1"/>
          <p:nvPr>
            <p:ph idx="1" type="subTitle"/>
          </p:nvPr>
        </p:nvSpPr>
        <p:spPr>
          <a:xfrm>
            <a:off x="205274" y="1240972"/>
            <a:ext cx="11487332" cy="552372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Clr>
                <a:srgbClr val="212529"/>
              </a:buClr>
              <a:buSzPts val="2400"/>
              <a:buNone/>
            </a:pPr>
            <a:r>
              <a:rPr lang="en-US">
                <a:solidFill>
                  <a:srgbClr val="212529"/>
                </a:solidFill>
                <a:highlight>
                  <a:srgbClr val="FFFFFF"/>
                </a:highlight>
                <a:latin typeface="Arial"/>
                <a:ea typeface="Arial"/>
                <a:cs typeface="Arial"/>
                <a:sym typeface="Arial"/>
              </a:rPr>
              <a:t>Safety culture is not exact, but a collection of attitudes and practices related to the commitment, type and effectiveness of health and safety matters. </a:t>
            </a:r>
            <a:endParaRPr>
              <a:solidFill>
                <a:srgbClr val="212529"/>
              </a:solidFill>
              <a:highlight>
                <a:srgbClr val="FFFFFF"/>
              </a:highlight>
              <a:latin typeface="Arial"/>
              <a:ea typeface="Arial"/>
              <a:cs typeface="Arial"/>
              <a:sym typeface="Arial"/>
            </a:endParaRPr>
          </a:p>
          <a:p>
            <a:pPr indent="0" lvl="0" marL="0" rtl="0" algn="ctr">
              <a:lnSpc>
                <a:spcPct val="90000"/>
              </a:lnSpc>
              <a:spcBef>
                <a:spcPts val="1000"/>
              </a:spcBef>
              <a:spcAft>
                <a:spcPts val="0"/>
              </a:spcAft>
              <a:buClr>
                <a:schemeClr val="dk1"/>
              </a:buClr>
              <a:buSzPts val="2400"/>
              <a:buNone/>
            </a:pPr>
            <a:r>
              <a:t/>
            </a:r>
            <a:endParaRPr>
              <a:solidFill>
                <a:srgbClr val="212529"/>
              </a:solidFill>
              <a:highlight>
                <a:srgbClr val="FFFFFF"/>
              </a:highlight>
              <a:latin typeface="Arial"/>
              <a:ea typeface="Arial"/>
              <a:cs typeface="Arial"/>
              <a:sym typeface="Arial"/>
            </a:endParaRPr>
          </a:p>
          <a:p>
            <a:pPr indent="0" lvl="0" marL="0" rtl="0" algn="ctr">
              <a:lnSpc>
                <a:spcPct val="90000"/>
              </a:lnSpc>
              <a:spcBef>
                <a:spcPts val="1000"/>
              </a:spcBef>
              <a:spcAft>
                <a:spcPts val="0"/>
              </a:spcAft>
              <a:buClr>
                <a:schemeClr val="dk1"/>
              </a:buClr>
              <a:buSzPts val="2400"/>
              <a:buNone/>
            </a:pPr>
            <a:r>
              <a:t/>
            </a:r>
            <a:endParaRPr>
              <a:solidFill>
                <a:srgbClr val="212529"/>
              </a:solidFill>
              <a:highlight>
                <a:srgbClr val="FFFFFF"/>
              </a:highlight>
              <a:latin typeface="Arial"/>
              <a:ea typeface="Arial"/>
              <a:cs typeface="Arial"/>
              <a:sym typeface="Arial"/>
            </a:endParaRPr>
          </a:p>
          <a:p>
            <a:pPr indent="0" lvl="0" marL="0" rtl="0" algn="ctr">
              <a:lnSpc>
                <a:spcPct val="90000"/>
              </a:lnSpc>
              <a:spcBef>
                <a:spcPts val="1000"/>
              </a:spcBef>
              <a:spcAft>
                <a:spcPts val="0"/>
              </a:spcAft>
              <a:buClr>
                <a:schemeClr val="dk1"/>
              </a:buClr>
              <a:buSzPts val="2400"/>
              <a:buNone/>
            </a:pPr>
            <a:r>
              <a:t/>
            </a:r>
            <a:endParaRPr>
              <a:solidFill>
                <a:srgbClr val="212529"/>
              </a:solidFill>
              <a:highlight>
                <a:srgbClr val="FFFFFF"/>
              </a:highlight>
              <a:latin typeface="Arial"/>
              <a:ea typeface="Arial"/>
              <a:cs typeface="Arial"/>
              <a:sym typeface="Arial"/>
            </a:endParaRPr>
          </a:p>
          <a:p>
            <a:pPr indent="0" lvl="0" marL="0" rtl="0" algn="ctr">
              <a:lnSpc>
                <a:spcPct val="90000"/>
              </a:lnSpc>
              <a:spcBef>
                <a:spcPts val="1000"/>
              </a:spcBef>
              <a:spcAft>
                <a:spcPts val="0"/>
              </a:spcAft>
              <a:buClr>
                <a:schemeClr val="dk1"/>
              </a:buClr>
              <a:buSzPts val="2400"/>
              <a:buNone/>
            </a:pPr>
            <a:r>
              <a:t/>
            </a:r>
            <a:endParaRPr>
              <a:solidFill>
                <a:srgbClr val="212529"/>
              </a:solidFill>
              <a:highlight>
                <a:srgbClr val="FFFFFF"/>
              </a:highlight>
              <a:latin typeface="Arial"/>
              <a:ea typeface="Arial"/>
              <a:cs typeface="Arial"/>
              <a:sym typeface="Arial"/>
            </a:endParaRPr>
          </a:p>
          <a:p>
            <a:pPr indent="0" lvl="0" marL="0" rtl="0" algn="ctr">
              <a:lnSpc>
                <a:spcPct val="90000"/>
              </a:lnSpc>
              <a:spcBef>
                <a:spcPts val="1000"/>
              </a:spcBef>
              <a:spcAft>
                <a:spcPts val="0"/>
              </a:spcAft>
              <a:buClr>
                <a:schemeClr val="dk1"/>
              </a:buClr>
              <a:buSzPts val="2400"/>
              <a:buNone/>
            </a:pPr>
            <a:r>
              <a:t/>
            </a:r>
            <a:endParaRPr>
              <a:solidFill>
                <a:srgbClr val="212529"/>
              </a:solidFill>
              <a:highlight>
                <a:srgbClr val="FFFFFF"/>
              </a:highlight>
              <a:latin typeface="Arial"/>
              <a:ea typeface="Arial"/>
              <a:cs typeface="Arial"/>
              <a:sym typeface="Arial"/>
            </a:endParaRPr>
          </a:p>
          <a:p>
            <a:pPr indent="0" lvl="0" marL="0" rtl="0" algn="ctr">
              <a:lnSpc>
                <a:spcPct val="90000"/>
              </a:lnSpc>
              <a:spcBef>
                <a:spcPts val="1000"/>
              </a:spcBef>
              <a:spcAft>
                <a:spcPts val="0"/>
              </a:spcAft>
              <a:buClr>
                <a:schemeClr val="dk1"/>
              </a:buClr>
              <a:buSzPts val="2400"/>
              <a:buNone/>
            </a:pPr>
            <a:r>
              <a:t/>
            </a:r>
            <a:endParaRPr>
              <a:solidFill>
                <a:srgbClr val="212529"/>
              </a:solidFill>
              <a:highlight>
                <a:srgbClr val="FFFFFF"/>
              </a:highlight>
              <a:latin typeface="Arial"/>
              <a:ea typeface="Arial"/>
              <a:cs typeface="Arial"/>
              <a:sym typeface="Arial"/>
            </a:endParaRPr>
          </a:p>
          <a:p>
            <a:pPr indent="0" lvl="0" marL="0" rtl="0" algn="ctr">
              <a:lnSpc>
                <a:spcPct val="90000"/>
              </a:lnSpc>
              <a:spcBef>
                <a:spcPts val="1000"/>
              </a:spcBef>
              <a:spcAft>
                <a:spcPts val="0"/>
              </a:spcAft>
              <a:buClr>
                <a:schemeClr val="dk1"/>
              </a:buClr>
              <a:buSzPts val="2400"/>
              <a:buNone/>
            </a:pPr>
            <a:r>
              <a:t/>
            </a:r>
            <a:endParaRPr>
              <a:solidFill>
                <a:srgbClr val="212529"/>
              </a:solidFill>
              <a:highlight>
                <a:srgbClr val="FFFFFF"/>
              </a:highlight>
              <a:latin typeface="Arial"/>
              <a:ea typeface="Arial"/>
              <a:cs typeface="Arial"/>
              <a:sym typeface="Arial"/>
            </a:endParaRPr>
          </a:p>
          <a:p>
            <a:pPr indent="0" lvl="0" marL="0" rtl="0" algn="ctr">
              <a:lnSpc>
                <a:spcPct val="90000"/>
              </a:lnSpc>
              <a:spcBef>
                <a:spcPts val="1000"/>
              </a:spcBef>
              <a:spcAft>
                <a:spcPts val="0"/>
              </a:spcAft>
              <a:buClr>
                <a:schemeClr val="dk1"/>
              </a:buClr>
              <a:buSzPts val="2400"/>
              <a:buNone/>
            </a:pPr>
            <a:r>
              <a:t/>
            </a:r>
            <a:endParaRPr>
              <a:solidFill>
                <a:srgbClr val="212529"/>
              </a:solidFill>
              <a:highlight>
                <a:srgbClr val="FFFFFF"/>
              </a:highlight>
              <a:latin typeface="Arial"/>
              <a:ea typeface="Arial"/>
              <a:cs typeface="Arial"/>
              <a:sym typeface="Arial"/>
            </a:endParaRPr>
          </a:p>
          <a:p>
            <a:pPr indent="0" lvl="0" marL="0" rtl="0" algn="ctr">
              <a:lnSpc>
                <a:spcPct val="90000"/>
              </a:lnSpc>
              <a:spcBef>
                <a:spcPts val="1000"/>
              </a:spcBef>
              <a:spcAft>
                <a:spcPts val="0"/>
              </a:spcAft>
              <a:buClr>
                <a:srgbClr val="212529"/>
              </a:buClr>
              <a:buSzPts val="2400"/>
              <a:buNone/>
            </a:pPr>
            <a:r>
              <a:rPr lang="en-US">
                <a:solidFill>
                  <a:srgbClr val="212529"/>
                </a:solidFill>
                <a:highlight>
                  <a:srgbClr val="FFFFFF"/>
                </a:highlight>
                <a:latin typeface="Arial"/>
                <a:ea typeface="Arial"/>
                <a:cs typeface="Arial"/>
                <a:sym typeface="Arial"/>
              </a:rPr>
              <a:t>“</a:t>
            </a:r>
            <a:r>
              <a:rPr b="1" lang="en-US">
                <a:solidFill>
                  <a:srgbClr val="212529"/>
                </a:solidFill>
                <a:highlight>
                  <a:srgbClr val="FFFFFF"/>
                </a:highlight>
                <a:latin typeface="Arial"/>
                <a:ea typeface="Arial"/>
                <a:cs typeface="Arial"/>
                <a:sym typeface="Arial"/>
              </a:rPr>
              <a:t>How we do things around here</a:t>
            </a:r>
            <a:r>
              <a:rPr lang="en-US">
                <a:solidFill>
                  <a:srgbClr val="212529"/>
                </a:solidFill>
                <a:highlight>
                  <a:srgbClr val="FFFFFF"/>
                </a:highlight>
                <a:latin typeface="Arial"/>
                <a:ea typeface="Arial"/>
                <a:cs typeface="Arial"/>
                <a:sym typeface="Arial"/>
              </a:rPr>
              <a:t>”.</a:t>
            </a:r>
            <a:endParaRPr sz="3700">
              <a:latin typeface="Arial"/>
              <a:ea typeface="Arial"/>
              <a:cs typeface="Arial"/>
              <a:sym typeface="Arial"/>
            </a:endParaRPr>
          </a:p>
        </p:txBody>
      </p:sp>
      <p:pic>
        <p:nvPicPr>
          <p:cNvPr id="171" name="Google Shape;171;g10da6d757c2_2_8"/>
          <p:cNvPicPr preferRelativeResize="0"/>
          <p:nvPr/>
        </p:nvPicPr>
        <p:blipFill rotWithShape="1">
          <a:blip r:embed="rId3">
            <a:alphaModFix/>
          </a:blip>
          <a:srcRect b="0" l="0" r="0" t="0"/>
          <a:stretch/>
        </p:blipFill>
        <p:spPr>
          <a:xfrm>
            <a:off x="3314597" y="2345967"/>
            <a:ext cx="5268686" cy="3313731"/>
          </a:xfrm>
          <a:prstGeom prst="rect">
            <a:avLst/>
          </a:prstGeom>
          <a:noFill/>
          <a:ln>
            <a:noFill/>
          </a:ln>
        </p:spPr>
      </p:pic>
      <p:sp>
        <p:nvSpPr>
          <p:cNvPr id="172" name="Google Shape;172;g10da6d757c2_2_8"/>
          <p:cNvSpPr/>
          <p:nvPr/>
        </p:nvSpPr>
        <p:spPr>
          <a:xfrm>
            <a:off x="3380290" y="210038"/>
            <a:ext cx="566488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MTU Safety Culture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10aeb1ff2c1_0_0"/>
          <p:cNvSpPr txBox="1"/>
          <p:nvPr>
            <p:ph idx="1" type="subTitle"/>
          </p:nvPr>
        </p:nvSpPr>
        <p:spPr>
          <a:xfrm>
            <a:off x="1772841" y="2362335"/>
            <a:ext cx="8646300" cy="3504900"/>
          </a:xfrm>
          <a:prstGeom prst="rect">
            <a:avLst/>
          </a:prstGeom>
          <a:noFill/>
          <a:ln>
            <a:noFill/>
          </a:ln>
        </p:spPr>
        <p:txBody>
          <a:bodyPr anchorCtr="0" anchor="t" bIns="45700" lIns="91425" spcFirstLastPara="1" rIns="91425" wrap="square" tIns="45700">
            <a:normAutofit/>
          </a:bodyPr>
          <a:lstStyle/>
          <a:p>
            <a:pPr indent="0" lvl="0" marL="342900" marR="0" rtl="0" algn="l">
              <a:lnSpc>
                <a:spcPct val="90000"/>
              </a:lnSpc>
              <a:spcBef>
                <a:spcPts val="0"/>
              </a:spcBef>
              <a:spcAft>
                <a:spcPts val="0"/>
              </a:spcAft>
              <a:buClr>
                <a:schemeClr val="dk1"/>
              </a:buClr>
              <a:buSzPts val="2400"/>
              <a:buNone/>
            </a:pPr>
            <a:r>
              <a:t/>
            </a:r>
            <a:endParaRPr/>
          </a:p>
          <a:p>
            <a:pPr indent="-342900" lvl="0" marL="342900" marR="0" rtl="0" algn="l">
              <a:lnSpc>
                <a:spcPct val="90000"/>
              </a:lnSpc>
              <a:spcBef>
                <a:spcPts val="0"/>
              </a:spcBef>
              <a:spcAft>
                <a:spcPts val="0"/>
              </a:spcAft>
              <a:buClr>
                <a:schemeClr val="dk1"/>
              </a:buClr>
              <a:buSzPts val="2800"/>
              <a:buFont typeface="Arial"/>
              <a:buChar char="•"/>
            </a:pPr>
            <a:r>
              <a:rPr lang="en-US"/>
              <a:t>Public Safety and Police Services</a:t>
            </a:r>
            <a:endParaRPr/>
          </a:p>
          <a:p>
            <a:pPr indent="-342900" lvl="0" marL="342900" marR="0" rtl="0" algn="l">
              <a:lnSpc>
                <a:spcPct val="90000"/>
              </a:lnSpc>
              <a:spcBef>
                <a:spcPts val="1000"/>
              </a:spcBef>
              <a:spcAft>
                <a:spcPts val="0"/>
              </a:spcAft>
              <a:buClr>
                <a:schemeClr val="dk1"/>
              </a:buClr>
              <a:buSzPts val="2800"/>
              <a:buFont typeface="Arial"/>
              <a:buChar char="•"/>
            </a:pPr>
            <a:r>
              <a:rPr lang="en-US"/>
              <a:t>Environmental Health and Safety</a:t>
            </a:r>
            <a:endParaRPr/>
          </a:p>
          <a:p>
            <a:pPr indent="-342900" lvl="0" marL="342900" marR="0" rtl="0" algn="l">
              <a:lnSpc>
                <a:spcPct val="90000"/>
              </a:lnSpc>
              <a:spcBef>
                <a:spcPts val="1000"/>
              </a:spcBef>
              <a:spcAft>
                <a:spcPts val="0"/>
              </a:spcAft>
              <a:buClr>
                <a:schemeClr val="dk1"/>
              </a:buClr>
              <a:buSzPts val="2800"/>
              <a:buFont typeface="Arial"/>
              <a:buChar char="•"/>
            </a:pPr>
            <a:r>
              <a:rPr lang="en-US"/>
              <a:t>Research Integrity</a:t>
            </a:r>
            <a:endParaRPr/>
          </a:p>
          <a:p>
            <a:pPr indent="-342900" lvl="0" marL="342900" marR="0" rtl="0" algn="l">
              <a:lnSpc>
                <a:spcPct val="90000"/>
              </a:lnSpc>
              <a:spcBef>
                <a:spcPts val="1000"/>
              </a:spcBef>
              <a:spcAft>
                <a:spcPts val="0"/>
              </a:spcAft>
              <a:buClr>
                <a:schemeClr val="dk1"/>
              </a:buClr>
              <a:buSzPts val="2800"/>
              <a:buFont typeface="Arial"/>
              <a:buChar char="•"/>
            </a:pPr>
            <a:r>
              <a:rPr lang="en-US"/>
              <a:t>Risk Management</a:t>
            </a:r>
            <a:endParaRPr/>
          </a:p>
          <a:p>
            <a:pPr indent="-342900" lvl="0" marL="342900" marR="0" rtl="0" algn="l">
              <a:lnSpc>
                <a:spcPct val="90000"/>
              </a:lnSpc>
              <a:spcBef>
                <a:spcPts val="1000"/>
              </a:spcBef>
              <a:spcAft>
                <a:spcPts val="0"/>
              </a:spcAft>
              <a:buClr>
                <a:schemeClr val="dk1"/>
              </a:buClr>
              <a:buSzPts val="2800"/>
              <a:buChar char="•"/>
            </a:pPr>
            <a:r>
              <a:rPr lang="en-US"/>
              <a:t>Michigan Tech EMS</a:t>
            </a:r>
            <a:endParaRPr/>
          </a:p>
          <a:p>
            <a:pPr indent="0" lvl="0" marL="342900" marR="0" rtl="0" algn="l">
              <a:lnSpc>
                <a:spcPct val="90000"/>
              </a:lnSpc>
              <a:spcBef>
                <a:spcPts val="1000"/>
              </a:spcBef>
              <a:spcAft>
                <a:spcPts val="0"/>
              </a:spcAft>
              <a:buClr>
                <a:schemeClr val="dk1"/>
              </a:buClr>
              <a:buSzPts val="2400"/>
              <a:buNone/>
            </a:pPr>
            <a:r>
              <a:t/>
            </a:r>
            <a:endParaRPr/>
          </a:p>
        </p:txBody>
      </p:sp>
      <p:sp>
        <p:nvSpPr>
          <p:cNvPr id="178" name="Google Shape;178;g10aeb1ff2c1_0_0"/>
          <p:cNvSpPr txBox="1"/>
          <p:nvPr>
            <p:ph idx="4294967295" type="ctrTitle"/>
          </p:nvPr>
        </p:nvSpPr>
        <p:spPr>
          <a:xfrm>
            <a:off x="0" y="1631950"/>
            <a:ext cx="5783263" cy="73025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Open Sans"/>
              <a:buNone/>
            </a:pPr>
            <a:r>
              <a:rPr b="0" i="0" lang="en-US" sz="4000" u="none" cap="none" strike="noStrike">
                <a:solidFill>
                  <a:schemeClr val="dk1"/>
                </a:solidFill>
                <a:latin typeface="Times New Roman"/>
                <a:ea typeface="Times New Roman"/>
                <a:cs typeface="Times New Roman"/>
                <a:sym typeface="Times New Roman"/>
              </a:rPr>
              <a:t>Departments</a:t>
            </a:r>
            <a:endParaRPr b="0" i="0" sz="4400" u="none" cap="none" strike="noStrike">
              <a:solidFill>
                <a:schemeClr val="dk1"/>
              </a:solidFill>
              <a:latin typeface="Times New Roman"/>
              <a:ea typeface="Times New Roman"/>
              <a:cs typeface="Times New Roman"/>
              <a:sym typeface="Times New Roman"/>
            </a:endParaRPr>
          </a:p>
        </p:txBody>
      </p:sp>
      <p:sp>
        <p:nvSpPr>
          <p:cNvPr id="179" name="Google Shape;179;g10aeb1ff2c1_0_0"/>
          <p:cNvSpPr/>
          <p:nvPr/>
        </p:nvSpPr>
        <p:spPr>
          <a:xfrm>
            <a:off x="2355882" y="323402"/>
            <a:ext cx="685476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Safety @ Michigan Tech</a:t>
            </a:r>
            <a:endParaRPr b="0" i="0" sz="1400" u="none" cap="none" strike="noStrike">
              <a:solidFill>
                <a:srgbClr val="000000"/>
              </a:solidFill>
              <a:latin typeface="Arial"/>
              <a:ea typeface="Arial"/>
              <a:cs typeface="Arial"/>
              <a:sym typeface="Arial"/>
            </a:endParaRPr>
          </a:p>
        </p:txBody>
      </p:sp>
      <p:pic>
        <p:nvPicPr>
          <p:cNvPr descr="Michigan Tech to require masks for all on campus" id="180" name="Google Shape;180;g10aeb1ff2c1_0_0"/>
          <p:cNvPicPr preferRelativeResize="0"/>
          <p:nvPr/>
        </p:nvPicPr>
        <p:blipFill rotWithShape="1">
          <a:blip r:embed="rId3">
            <a:alphaModFix/>
          </a:blip>
          <a:srcRect b="0" l="0" r="0" t="0"/>
          <a:stretch/>
        </p:blipFill>
        <p:spPr>
          <a:xfrm>
            <a:off x="34131" y="5257800"/>
            <a:ext cx="2857500" cy="1600200"/>
          </a:xfrm>
          <a:prstGeom prst="rect">
            <a:avLst/>
          </a:prstGeom>
          <a:noFill/>
          <a:ln>
            <a:noFill/>
          </a:ln>
        </p:spPr>
      </p:pic>
      <p:pic>
        <p:nvPicPr>
          <p:cNvPr descr="Safety Comes First At Michigan Tech - The International Student Blog | The  International Student Blog" id="181" name="Google Shape;181;g10aeb1ff2c1_0_0"/>
          <p:cNvPicPr preferRelativeResize="0"/>
          <p:nvPr/>
        </p:nvPicPr>
        <p:blipFill rotWithShape="1">
          <a:blip r:embed="rId4">
            <a:alphaModFix/>
          </a:blip>
          <a:srcRect b="0" l="0" r="0" t="0"/>
          <a:stretch/>
        </p:blipFill>
        <p:spPr>
          <a:xfrm>
            <a:off x="6770553" y="2194464"/>
            <a:ext cx="5141615" cy="34654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10aeb1ff2c1_0_21"/>
          <p:cNvSpPr txBox="1"/>
          <p:nvPr>
            <p:ph idx="1" type="subTitle"/>
          </p:nvPr>
        </p:nvSpPr>
        <p:spPr>
          <a:xfrm>
            <a:off x="420697" y="2508250"/>
            <a:ext cx="8646300" cy="3504900"/>
          </a:xfrm>
          <a:prstGeom prst="rect">
            <a:avLst/>
          </a:prstGeom>
          <a:noFill/>
          <a:ln>
            <a:noFill/>
          </a:ln>
        </p:spPr>
        <p:txBody>
          <a:bodyPr anchorCtr="0" anchor="t" bIns="45700" lIns="91425" spcFirstLastPara="1" rIns="91425" wrap="square" tIns="45700">
            <a:normAutofit fontScale="92500" lnSpcReduction="20000"/>
          </a:bodyPr>
          <a:lstStyle/>
          <a:p>
            <a:pPr indent="0" lvl="0" marL="342900" marR="0" rtl="0" algn="l">
              <a:lnSpc>
                <a:spcPct val="90000"/>
              </a:lnSpc>
              <a:spcBef>
                <a:spcPts val="0"/>
              </a:spcBef>
              <a:spcAft>
                <a:spcPts val="0"/>
              </a:spcAft>
              <a:buClr>
                <a:schemeClr val="dk1"/>
              </a:buClr>
              <a:buSzPct val="100000"/>
              <a:buNone/>
            </a:pPr>
            <a:r>
              <a:t/>
            </a:r>
            <a:endParaRPr/>
          </a:p>
          <a:p>
            <a:pPr indent="-316230" lvl="0" marL="342900" marR="0" rtl="0" algn="l">
              <a:lnSpc>
                <a:spcPct val="90000"/>
              </a:lnSpc>
              <a:spcBef>
                <a:spcPts val="1000"/>
              </a:spcBef>
              <a:spcAft>
                <a:spcPts val="0"/>
              </a:spcAft>
              <a:buClr>
                <a:schemeClr val="dk1"/>
              </a:buClr>
              <a:buSzPct val="100000"/>
              <a:buFont typeface="Arial"/>
              <a:buChar char="•"/>
            </a:pPr>
            <a:r>
              <a:rPr lang="en-US">
                <a:latin typeface="Times New Roman"/>
                <a:ea typeface="Times New Roman"/>
                <a:cs typeface="Times New Roman"/>
                <a:sym typeface="Times New Roman"/>
              </a:rPr>
              <a:t>President’s Council on Health and Well-being</a:t>
            </a:r>
            <a:endParaRPr>
              <a:latin typeface="Times New Roman"/>
              <a:ea typeface="Times New Roman"/>
              <a:cs typeface="Times New Roman"/>
              <a:sym typeface="Times New Roman"/>
            </a:endParaRPr>
          </a:p>
          <a:p>
            <a:pPr indent="-316230" lvl="0" marL="342900" marR="0" rtl="0" algn="l">
              <a:lnSpc>
                <a:spcPct val="90000"/>
              </a:lnSpc>
              <a:spcBef>
                <a:spcPts val="1000"/>
              </a:spcBef>
              <a:spcAft>
                <a:spcPts val="0"/>
              </a:spcAft>
              <a:buClr>
                <a:schemeClr val="dk1"/>
              </a:buClr>
              <a:buSzPct val="100000"/>
              <a:buChar char="•"/>
            </a:pPr>
            <a:r>
              <a:rPr lang="en-US">
                <a:latin typeface="Times New Roman"/>
                <a:ea typeface="Times New Roman"/>
                <a:cs typeface="Times New Roman"/>
                <a:sym typeface="Times New Roman"/>
              </a:rPr>
              <a:t>University Safety Advisory Council </a:t>
            </a:r>
            <a:endParaRPr/>
          </a:p>
          <a:p>
            <a:pPr indent="-316230" lvl="0" marL="342900" marR="0" rtl="0" algn="l">
              <a:lnSpc>
                <a:spcPct val="90000"/>
              </a:lnSpc>
              <a:spcBef>
                <a:spcPts val="1000"/>
              </a:spcBef>
              <a:spcAft>
                <a:spcPts val="0"/>
              </a:spcAft>
              <a:buClr>
                <a:schemeClr val="dk1"/>
              </a:buClr>
              <a:buSzPct val="100000"/>
              <a:buChar char="•"/>
            </a:pPr>
            <a:r>
              <a:rPr lang="en-US">
                <a:latin typeface="Times New Roman"/>
                <a:ea typeface="Times New Roman"/>
                <a:cs typeface="Times New Roman"/>
                <a:sym typeface="Times New Roman"/>
              </a:rPr>
              <a:t>MTU Flex Team</a:t>
            </a:r>
            <a:endParaRPr>
              <a:latin typeface="Times New Roman"/>
              <a:ea typeface="Times New Roman"/>
              <a:cs typeface="Times New Roman"/>
              <a:sym typeface="Times New Roman"/>
            </a:endParaRPr>
          </a:p>
          <a:p>
            <a:pPr indent="-316230" lvl="0" marL="342900" marR="0" rtl="0" algn="l">
              <a:lnSpc>
                <a:spcPct val="90000"/>
              </a:lnSpc>
              <a:spcBef>
                <a:spcPts val="1000"/>
              </a:spcBef>
              <a:spcAft>
                <a:spcPts val="0"/>
              </a:spcAft>
              <a:buClr>
                <a:schemeClr val="dk1"/>
              </a:buClr>
              <a:buSzPct val="100000"/>
              <a:buChar char="•"/>
            </a:pPr>
            <a:r>
              <a:rPr lang="en-US">
                <a:latin typeface="Times New Roman"/>
                <a:ea typeface="Times New Roman"/>
                <a:cs typeface="Times New Roman"/>
                <a:sym typeface="Times New Roman"/>
              </a:rPr>
              <a:t>College of Engineering Safety Committee</a:t>
            </a:r>
            <a:endParaRPr>
              <a:latin typeface="Times New Roman"/>
              <a:ea typeface="Times New Roman"/>
              <a:cs typeface="Times New Roman"/>
              <a:sym typeface="Times New Roman"/>
            </a:endParaRPr>
          </a:p>
          <a:p>
            <a:pPr indent="-316230" lvl="0" marL="342900" marR="0" rtl="0" algn="l">
              <a:lnSpc>
                <a:spcPct val="90000"/>
              </a:lnSpc>
              <a:spcBef>
                <a:spcPts val="1000"/>
              </a:spcBef>
              <a:spcAft>
                <a:spcPts val="0"/>
              </a:spcAft>
              <a:buClr>
                <a:schemeClr val="dk1"/>
              </a:buClr>
              <a:buSzPct val="100000"/>
              <a:buChar char="•"/>
            </a:pPr>
            <a:r>
              <a:rPr lang="en-US">
                <a:latin typeface="Times New Roman"/>
                <a:ea typeface="Times New Roman"/>
                <a:cs typeface="Times New Roman"/>
                <a:sym typeface="Times New Roman"/>
              </a:rPr>
              <a:t>Radiation Safety Committee</a:t>
            </a:r>
            <a:endParaRPr>
              <a:latin typeface="Times New Roman"/>
              <a:ea typeface="Times New Roman"/>
              <a:cs typeface="Times New Roman"/>
              <a:sym typeface="Times New Roman"/>
            </a:endParaRPr>
          </a:p>
          <a:p>
            <a:pPr indent="-316230" lvl="0" marL="342900" marR="0" rtl="0" algn="l">
              <a:lnSpc>
                <a:spcPct val="90000"/>
              </a:lnSpc>
              <a:spcBef>
                <a:spcPts val="1000"/>
              </a:spcBef>
              <a:spcAft>
                <a:spcPts val="0"/>
              </a:spcAft>
              <a:buClr>
                <a:schemeClr val="dk1"/>
              </a:buClr>
              <a:buSzPct val="100000"/>
              <a:buChar char="•"/>
            </a:pPr>
            <a:r>
              <a:rPr lang="en-US">
                <a:latin typeface="Times New Roman"/>
                <a:ea typeface="Times New Roman"/>
                <a:cs typeface="Times New Roman"/>
                <a:sym typeface="Times New Roman"/>
              </a:rPr>
              <a:t>Bio-Safety Committee</a:t>
            </a:r>
            <a:endParaRPr/>
          </a:p>
          <a:p>
            <a:pPr indent="-316230" lvl="0" marL="342900" rtl="0" algn="l">
              <a:lnSpc>
                <a:spcPct val="90000"/>
              </a:lnSpc>
              <a:spcBef>
                <a:spcPts val="1000"/>
              </a:spcBef>
              <a:spcAft>
                <a:spcPts val="0"/>
              </a:spcAft>
              <a:buClr>
                <a:schemeClr val="dk1"/>
              </a:buClr>
              <a:buSzPct val="100000"/>
              <a:buFont typeface="Arial"/>
              <a:buChar char="•"/>
            </a:pPr>
            <a:r>
              <a:rPr lang="en-US">
                <a:latin typeface="Times New Roman"/>
                <a:ea typeface="Times New Roman"/>
                <a:cs typeface="Times New Roman"/>
                <a:sym typeface="Times New Roman"/>
              </a:rPr>
              <a:t>Mine Safety and Health</a:t>
            </a:r>
            <a:endParaRPr>
              <a:latin typeface="Times New Roman"/>
              <a:ea typeface="Times New Roman"/>
              <a:cs typeface="Times New Roman"/>
              <a:sym typeface="Times New Roman"/>
            </a:endParaRPr>
          </a:p>
          <a:p>
            <a:pPr indent="-316230" lvl="0" marL="342900" marR="0" rtl="0" algn="l">
              <a:lnSpc>
                <a:spcPct val="90000"/>
              </a:lnSpc>
              <a:spcBef>
                <a:spcPts val="1000"/>
              </a:spcBef>
              <a:spcAft>
                <a:spcPts val="0"/>
              </a:spcAft>
              <a:buClr>
                <a:schemeClr val="dk1"/>
              </a:buClr>
              <a:buSzPct val="100000"/>
              <a:buChar char="•"/>
            </a:pPr>
            <a:r>
              <a:rPr lang="en-US">
                <a:latin typeface="Times New Roman"/>
                <a:ea typeface="Times New Roman"/>
                <a:cs typeface="Times New Roman"/>
                <a:sym typeface="Times New Roman"/>
              </a:rPr>
              <a:t>Numerous Departmental Safety Committees</a:t>
            </a:r>
            <a:endParaRPr>
              <a:latin typeface="Times New Roman"/>
              <a:ea typeface="Times New Roman"/>
              <a:cs typeface="Times New Roman"/>
              <a:sym typeface="Times New Roman"/>
            </a:endParaRPr>
          </a:p>
          <a:p>
            <a:pPr indent="0" lvl="0" marL="342900" marR="0" rtl="0" algn="l">
              <a:lnSpc>
                <a:spcPct val="90000"/>
              </a:lnSpc>
              <a:spcBef>
                <a:spcPts val="1000"/>
              </a:spcBef>
              <a:spcAft>
                <a:spcPts val="0"/>
              </a:spcAft>
              <a:buClr>
                <a:schemeClr val="dk1"/>
              </a:buClr>
              <a:buSzPct val="100000"/>
              <a:buNone/>
            </a:pPr>
            <a:r>
              <a:t/>
            </a:r>
            <a:endParaRPr/>
          </a:p>
        </p:txBody>
      </p:sp>
      <p:sp>
        <p:nvSpPr>
          <p:cNvPr id="187" name="Google Shape;187;g10aeb1ff2c1_0_21"/>
          <p:cNvSpPr txBox="1"/>
          <p:nvPr>
            <p:ph idx="4294967295" type="ctrTitle"/>
          </p:nvPr>
        </p:nvSpPr>
        <p:spPr>
          <a:xfrm>
            <a:off x="671209" y="1834960"/>
            <a:ext cx="5783263" cy="73025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Open Sans"/>
              <a:buNone/>
            </a:pPr>
            <a:r>
              <a:rPr b="0" i="0" lang="en-US" sz="4000" u="none" cap="none" strike="noStrike">
                <a:solidFill>
                  <a:schemeClr val="dk1"/>
                </a:solidFill>
                <a:latin typeface="Times New Roman"/>
                <a:ea typeface="Times New Roman"/>
                <a:cs typeface="Times New Roman"/>
                <a:sym typeface="Times New Roman"/>
              </a:rPr>
              <a:t>Committees / Councils</a:t>
            </a:r>
            <a:endParaRPr b="0" i="0" sz="4400" u="none" cap="none" strike="noStrike">
              <a:solidFill>
                <a:schemeClr val="dk1"/>
              </a:solidFill>
              <a:latin typeface="Times New Roman"/>
              <a:ea typeface="Times New Roman"/>
              <a:cs typeface="Times New Roman"/>
              <a:sym typeface="Times New Roman"/>
            </a:endParaRPr>
          </a:p>
        </p:txBody>
      </p:sp>
      <p:sp>
        <p:nvSpPr>
          <p:cNvPr id="188" name="Google Shape;188;g10aeb1ff2c1_0_21"/>
          <p:cNvSpPr/>
          <p:nvPr/>
        </p:nvSpPr>
        <p:spPr>
          <a:xfrm>
            <a:off x="2754716" y="401665"/>
            <a:ext cx="685476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Safety @ Michigan Tech</a:t>
            </a:r>
            <a:endParaRPr b="0" i="0" sz="1400" u="none" cap="none" strike="noStrike">
              <a:solidFill>
                <a:srgbClr val="000000"/>
              </a:solidFill>
              <a:latin typeface="Arial"/>
              <a:ea typeface="Arial"/>
              <a:cs typeface="Arial"/>
              <a:sym typeface="Arial"/>
            </a:endParaRPr>
          </a:p>
        </p:txBody>
      </p:sp>
      <p:pic>
        <p:nvPicPr>
          <p:cNvPr descr="MTU Flex: Be Smart Do Your Part - YouTube" id="189" name="Google Shape;189;g10aeb1ff2c1_0_21"/>
          <p:cNvPicPr preferRelativeResize="0"/>
          <p:nvPr/>
        </p:nvPicPr>
        <p:blipFill rotWithShape="1">
          <a:blip r:embed="rId3">
            <a:alphaModFix/>
          </a:blip>
          <a:srcRect b="0" l="0" r="0" t="0"/>
          <a:stretch/>
        </p:blipFill>
        <p:spPr>
          <a:xfrm>
            <a:off x="7084377" y="2798674"/>
            <a:ext cx="5050202" cy="27169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5"/>
          <p:cNvSpPr txBox="1"/>
          <p:nvPr>
            <p:ph type="ctrTitle"/>
          </p:nvPr>
        </p:nvSpPr>
        <p:spPr>
          <a:xfrm>
            <a:off x="877741" y="810277"/>
            <a:ext cx="10224300" cy="729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Open Sans"/>
              <a:buNone/>
            </a:pPr>
            <a:r>
              <a:rPr lang="en-US" sz="3600"/>
              <a:t>Safety Modu</a:t>
            </a:r>
            <a:r>
              <a:rPr lang="en-US" sz="4000"/>
              <a:t>le Road Map</a:t>
            </a:r>
            <a:endParaRPr/>
          </a:p>
        </p:txBody>
      </p:sp>
      <p:sp>
        <p:nvSpPr>
          <p:cNvPr id="195" name="Google Shape;195;p15"/>
          <p:cNvSpPr txBox="1"/>
          <p:nvPr>
            <p:ph idx="1" type="subTitle"/>
          </p:nvPr>
        </p:nvSpPr>
        <p:spPr>
          <a:xfrm>
            <a:off x="1666750" y="1476203"/>
            <a:ext cx="8646300" cy="43722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None/>
            </a:pPr>
            <a:r>
              <a:t/>
            </a:r>
            <a:endParaRPr/>
          </a:p>
          <a:p>
            <a:pPr indent="0" lvl="0" marL="0" rtl="0" algn="l">
              <a:lnSpc>
                <a:spcPct val="150000"/>
              </a:lnSpc>
              <a:spcBef>
                <a:spcPts val="0"/>
              </a:spcBef>
              <a:spcAft>
                <a:spcPts val="0"/>
              </a:spcAft>
              <a:buClr>
                <a:schemeClr val="dk1"/>
              </a:buClr>
              <a:buSzPct val="100000"/>
              <a:buNone/>
            </a:pPr>
            <a:r>
              <a:t/>
            </a:r>
            <a:endParaRPr/>
          </a:p>
          <a:p>
            <a:pPr indent="-289560" lvl="0" marL="342900" rtl="0" algn="l">
              <a:lnSpc>
                <a:spcPct val="150000"/>
              </a:lnSpc>
              <a:spcBef>
                <a:spcPts val="0"/>
              </a:spcBef>
              <a:spcAft>
                <a:spcPts val="0"/>
              </a:spcAft>
              <a:buClr>
                <a:schemeClr val="dk1"/>
              </a:buClr>
              <a:buSzPct val="100000"/>
              <a:buChar char="•"/>
            </a:pPr>
            <a:r>
              <a:rPr lang="en-US"/>
              <a:t>Introduction</a:t>
            </a:r>
            <a:endParaRPr/>
          </a:p>
          <a:p>
            <a:pPr indent="-289560" lvl="0" marL="342900" marR="0" rtl="0" algn="l">
              <a:lnSpc>
                <a:spcPct val="150000"/>
              </a:lnSpc>
              <a:spcBef>
                <a:spcPts val="0"/>
              </a:spcBef>
              <a:spcAft>
                <a:spcPts val="0"/>
              </a:spcAft>
              <a:buClr>
                <a:schemeClr val="dk1"/>
              </a:buClr>
              <a:buSzPct val="100000"/>
              <a:buFont typeface="Arial"/>
              <a:buChar char="•"/>
            </a:pPr>
            <a:r>
              <a:rPr lang="en-US"/>
              <a:t>Safety @ Michigan Tech</a:t>
            </a:r>
            <a:endParaRPr/>
          </a:p>
          <a:p>
            <a:pPr indent="-289560" lvl="0" marL="342900" marR="0" rtl="0" algn="l">
              <a:lnSpc>
                <a:spcPct val="150000"/>
              </a:lnSpc>
              <a:spcBef>
                <a:spcPts val="0"/>
              </a:spcBef>
              <a:spcAft>
                <a:spcPts val="0"/>
              </a:spcAft>
              <a:buClr>
                <a:schemeClr val="dk1"/>
              </a:buClr>
              <a:buSzPct val="100000"/>
              <a:buChar char="•"/>
            </a:pPr>
            <a:r>
              <a:rPr lang="en-US"/>
              <a:t>Occupational Safety</a:t>
            </a:r>
            <a:endParaRPr/>
          </a:p>
          <a:p>
            <a:pPr indent="-289560" lvl="0" marL="342900" rtl="0" algn="l">
              <a:lnSpc>
                <a:spcPct val="150000"/>
              </a:lnSpc>
              <a:spcBef>
                <a:spcPts val="1000"/>
              </a:spcBef>
              <a:spcAft>
                <a:spcPts val="0"/>
              </a:spcAft>
              <a:buClr>
                <a:schemeClr val="dk1"/>
              </a:buClr>
              <a:buSzPct val="100000"/>
              <a:buChar char="•"/>
            </a:pPr>
            <a:r>
              <a:rPr lang="en-US"/>
              <a:t>Job Hazard Analysis</a:t>
            </a:r>
            <a:endParaRPr/>
          </a:p>
          <a:p>
            <a:pPr indent="-289560" lvl="0" marL="342900" rtl="0" algn="l">
              <a:lnSpc>
                <a:spcPct val="150000"/>
              </a:lnSpc>
              <a:spcBef>
                <a:spcPts val="1000"/>
              </a:spcBef>
              <a:spcAft>
                <a:spcPts val="0"/>
              </a:spcAft>
              <a:buClr>
                <a:schemeClr val="dk1"/>
              </a:buClr>
              <a:buSzPct val="100000"/>
              <a:buChar char="•"/>
            </a:pPr>
            <a:r>
              <a:rPr lang="en-US"/>
              <a:t>Personal Protective Equipment (PPE) and Training</a:t>
            </a:r>
            <a:endParaRPr/>
          </a:p>
          <a:p>
            <a:pPr indent="-289560" lvl="0" marL="342900" rtl="0" algn="l">
              <a:lnSpc>
                <a:spcPct val="150000"/>
              </a:lnSpc>
              <a:spcBef>
                <a:spcPts val="0"/>
              </a:spcBef>
              <a:spcAft>
                <a:spcPts val="0"/>
              </a:spcAft>
              <a:buClr>
                <a:schemeClr val="dk1"/>
              </a:buClr>
              <a:buSzPct val="100000"/>
              <a:buChar char="•"/>
            </a:pPr>
            <a:r>
              <a:rPr lang="en-US"/>
              <a:t>Incident Reporting</a:t>
            </a:r>
            <a:endParaRPr/>
          </a:p>
          <a:p>
            <a:pPr indent="-289560" lvl="0" marL="342900" rtl="0" algn="l">
              <a:lnSpc>
                <a:spcPct val="150000"/>
              </a:lnSpc>
              <a:spcBef>
                <a:spcPts val="0"/>
              </a:spcBef>
              <a:spcAft>
                <a:spcPts val="0"/>
              </a:spcAft>
              <a:buClr>
                <a:schemeClr val="dk1"/>
              </a:buClr>
              <a:buSzPct val="100000"/>
              <a:buChar char="•"/>
            </a:pPr>
            <a:r>
              <a:rPr lang="en-US"/>
              <a:t>Supervisor Safety Responsibilities 4 Point Wrap-up</a:t>
            </a:r>
            <a:endParaRPr/>
          </a:p>
          <a:p>
            <a:pPr indent="0" lvl="0" marL="0" rtl="0" algn="l">
              <a:lnSpc>
                <a:spcPct val="90000"/>
              </a:lnSpc>
              <a:spcBef>
                <a:spcPts val="1000"/>
              </a:spcBef>
              <a:spcAft>
                <a:spcPts val="0"/>
              </a:spcAft>
              <a:buClr>
                <a:schemeClr val="dk1"/>
              </a:buClr>
              <a:buSzPct val="100000"/>
              <a:buNone/>
            </a:pPr>
            <a:r>
              <a:t/>
            </a:r>
            <a:endParaRPr/>
          </a:p>
          <a:p>
            <a:pPr indent="0" lvl="0" marL="342900" rtl="0" algn="l">
              <a:lnSpc>
                <a:spcPct val="90000"/>
              </a:lnSpc>
              <a:spcBef>
                <a:spcPts val="1000"/>
              </a:spcBef>
              <a:spcAft>
                <a:spcPts val="0"/>
              </a:spcAft>
              <a:buClr>
                <a:schemeClr val="dk1"/>
              </a:buClr>
              <a:buSzPct val="100000"/>
              <a:buNone/>
            </a:pPr>
            <a:r>
              <a:t/>
            </a:r>
            <a:endParaRPr/>
          </a:p>
        </p:txBody>
      </p:sp>
      <p:sp>
        <p:nvSpPr>
          <p:cNvPr id="196" name="Google Shape;196;p15"/>
          <p:cNvSpPr/>
          <p:nvPr/>
        </p:nvSpPr>
        <p:spPr>
          <a:xfrm>
            <a:off x="612949" y="3209508"/>
            <a:ext cx="978408" cy="48463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6"/>
          <p:cNvSpPr txBox="1"/>
          <p:nvPr>
            <p:ph idx="1" type="body"/>
          </p:nvPr>
        </p:nvSpPr>
        <p:spPr>
          <a:xfrm>
            <a:off x="6284872" y="2506662"/>
            <a:ext cx="5839034"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a:t>Supervisors are directly responsible and accountable for carrying out occupational health and safety regulations, and university safety procedures within their area of control</a:t>
            </a:r>
            <a:endParaRPr/>
          </a:p>
        </p:txBody>
      </p:sp>
      <p:sp>
        <p:nvSpPr>
          <p:cNvPr id="202" name="Google Shape;202;p16"/>
          <p:cNvSpPr/>
          <p:nvPr/>
        </p:nvSpPr>
        <p:spPr>
          <a:xfrm>
            <a:off x="206229" y="220315"/>
            <a:ext cx="112051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What are your Responsibilities as a Supervisor?</a:t>
            </a:r>
            <a:endParaRPr b="0" i="0" sz="1400" u="none" cap="none" strike="noStrike">
              <a:solidFill>
                <a:srgbClr val="000000"/>
              </a:solidFill>
              <a:latin typeface="Arial"/>
              <a:ea typeface="Arial"/>
              <a:cs typeface="Arial"/>
              <a:sym typeface="Arial"/>
            </a:endParaRPr>
          </a:p>
        </p:txBody>
      </p:sp>
      <p:pic>
        <p:nvPicPr>
          <p:cNvPr descr="warehouse_supervisor_job" id="203" name="Google Shape;203;p16"/>
          <p:cNvPicPr preferRelativeResize="0"/>
          <p:nvPr/>
        </p:nvPicPr>
        <p:blipFill rotWithShape="1">
          <a:blip r:embed="rId3">
            <a:alphaModFix/>
          </a:blip>
          <a:srcRect b="0" l="0" r="0" t="0"/>
          <a:stretch/>
        </p:blipFill>
        <p:spPr>
          <a:xfrm>
            <a:off x="206229" y="1887164"/>
            <a:ext cx="5957652" cy="33511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7"/>
          <p:cNvSpPr txBox="1"/>
          <p:nvPr>
            <p:ph type="title"/>
          </p:nvPr>
        </p:nvSpPr>
        <p:spPr>
          <a:xfrm>
            <a:off x="157264" y="1825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Supervisor Safety Responsibilities Include:</a:t>
            </a:r>
            <a:endParaRPr/>
          </a:p>
        </p:txBody>
      </p:sp>
      <p:sp>
        <p:nvSpPr>
          <p:cNvPr id="209" name="Google Shape;209;p17"/>
          <p:cNvSpPr txBox="1"/>
          <p:nvPr>
            <p:ph idx="1" type="body"/>
          </p:nvPr>
        </p:nvSpPr>
        <p:spPr>
          <a:xfrm>
            <a:off x="157264" y="1455974"/>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Making a reasonable effort to ensure the safety of employees and students in the area of your control</a:t>
            </a:r>
            <a:endParaRPr/>
          </a:p>
          <a:p>
            <a:pPr indent="-228600" lvl="0" marL="228600" rtl="0" algn="l">
              <a:lnSpc>
                <a:spcPct val="90000"/>
              </a:lnSpc>
              <a:spcBef>
                <a:spcPts val="1000"/>
              </a:spcBef>
              <a:spcAft>
                <a:spcPts val="0"/>
              </a:spcAft>
              <a:buClr>
                <a:schemeClr val="dk1"/>
              </a:buClr>
              <a:buSzPts val="2800"/>
              <a:buChar char="•"/>
            </a:pPr>
            <a:r>
              <a:rPr lang="en-US"/>
              <a:t>Evaluating physical capabilities of employees to perform tasks</a:t>
            </a:r>
            <a:endParaRPr/>
          </a:p>
          <a:p>
            <a:pPr indent="-228600" lvl="0" marL="228600" rtl="0" algn="l">
              <a:lnSpc>
                <a:spcPct val="90000"/>
              </a:lnSpc>
              <a:spcBef>
                <a:spcPts val="1000"/>
              </a:spcBef>
              <a:spcAft>
                <a:spcPts val="0"/>
              </a:spcAft>
              <a:buClr>
                <a:schemeClr val="dk1"/>
              </a:buClr>
              <a:buSzPts val="2800"/>
              <a:buChar char="•"/>
            </a:pPr>
            <a:r>
              <a:rPr lang="en-US"/>
              <a:t>Promoting safe attitudes and practices</a:t>
            </a:r>
            <a:endParaRPr/>
          </a:p>
          <a:p>
            <a:pPr indent="-228600" lvl="0" marL="228600" rtl="0" algn="l">
              <a:lnSpc>
                <a:spcPct val="90000"/>
              </a:lnSpc>
              <a:spcBef>
                <a:spcPts val="1000"/>
              </a:spcBef>
              <a:spcAft>
                <a:spcPts val="0"/>
              </a:spcAft>
              <a:buClr>
                <a:schemeClr val="dk1"/>
              </a:buClr>
              <a:buSzPts val="2800"/>
              <a:buChar char="•"/>
            </a:pPr>
            <a:r>
              <a:rPr lang="en-US"/>
              <a:t>Enforcing safe work practices</a:t>
            </a:r>
            <a:endParaRPr/>
          </a:p>
          <a:p>
            <a:pPr indent="-228600" lvl="0" marL="228600" rtl="0" algn="l">
              <a:lnSpc>
                <a:spcPct val="90000"/>
              </a:lnSpc>
              <a:spcBef>
                <a:spcPts val="1000"/>
              </a:spcBef>
              <a:spcAft>
                <a:spcPts val="0"/>
              </a:spcAft>
              <a:buClr>
                <a:schemeClr val="dk1"/>
              </a:buClr>
              <a:buSzPts val="2800"/>
              <a:buChar char="•"/>
            </a:pPr>
            <a:r>
              <a:rPr lang="en-US"/>
              <a:t>Responding appropriately to employee safety concerns</a:t>
            </a:r>
            <a:endParaRPr/>
          </a:p>
          <a:p>
            <a:pPr indent="-228600" lvl="0" marL="228600" rtl="0" algn="l">
              <a:lnSpc>
                <a:spcPct val="90000"/>
              </a:lnSpc>
              <a:spcBef>
                <a:spcPts val="1000"/>
              </a:spcBef>
              <a:spcAft>
                <a:spcPts val="0"/>
              </a:spcAft>
              <a:buClr>
                <a:schemeClr val="dk1"/>
              </a:buClr>
              <a:buSzPts val="2800"/>
              <a:buChar char="•"/>
            </a:pPr>
            <a:r>
              <a:rPr lang="en-US"/>
              <a:t>Completing all the same safety trainings required for your employees, so you know whether they are complying, and so you can answer their questions.</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Safety Supervisors – The 5 Most Common Mistakes – Real Safety" id="210" name="Google Shape;210;p17"/>
          <p:cNvPicPr preferRelativeResize="0"/>
          <p:nvPr/>
        </p:nvPicPr>
        <p:blipFill rotWithShape="1">
          <a:blip r:embed="rId3">
            <a:alphaModFix/>
          </a:blip>
          <a:srcRect b="11418" l="0" r="0" t="-11419"/>
          <a:stretch/>
        </p:blipFill>
        <p:spPr>
          <a:xfrm>
            <a:off x="10268963" y="4002560"/>
            <a:ext cx="1999237" cy="27989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Supervisor Safety Responsibilities continued:</a:t>
            </a:r>
            <a:endParaRPr/>
          </a:p>
        </p:txBody>
      </p:sp>
      <p:sp>
        <p:nvSpPr>
          <p:cNvPr id="216" name="Google Shape;216;p18"/>
          <p:cNvSpPr txBox="1"/>
          <p:nvPr>
            <p:ph idx="1" type="body"/>
          </p:nvPr>
        </p:nvSpPr>
        <p:spPr>
          <a:xfrm>
            <a:off x="925749" y="1847850"/>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Providing job training on work area safety procedures for all employees, especially new hires and reassigned employees</a:t>
            </a:r>
            <a:endParaRPr/>
          </a:p>
          <a:p>
            <a:pPr indent="-228600" lvl="0" marL="228600" rtl="0" algn="l">
              <a:lnSpc>
                <a:spcPct val="90000"/>
              </a:lnSpc>
              <a:spcBef>
                <a:spcPts val="1000"/>
              </a:spcBef>
              <a:spcAft>
                <a:spcPts val="0"/>
              </a:spcAft>
              <a:buClr>
                <a:schemeClr val="dk1"/>
              </a:buClr>
              <a:buSzPts val="2800"/>
              <a:buChar char="•"/>
            </a:pPr>
            <a:r>
              <a:rPr lang="en-US"/>
              <a:t>Supervisors must ensure their employees or students receive all required safety training</a:t>
            </a:r>
            <a:endParaRPr/>
          </a:p>
          <a:p>
            <a:pPr indent="-228600" lvl="0" marL="228600" rtl="0" algn="l">
              <a:lnSpc>
                <a:spcPct val="90000"/>
              </a:lnSpc>
              <a:spcBef>
                <a:spcPts val="1000"/>
              </a:spcBef>
              <a:spcAft>
                <a:spcPts val="0"/>
              </a:spcAft>
              <a:buClr>
                <a:schemeClr val="dk1"/>
              </a:buClr>
              <a:buSzPts val="2800"/>
              <a:buChar char="•"/>
            </a:pPr>
            <a:r>
              <a:rPr lang="en-US"/>
              <a:t>Supervisors must provide on the job training specific to their location/activities</a:t>
            </a:r>
            <a:endParaRPr/>
          </a:p>
          <a:p>
            <a:pPr indent="-228600" lvl="0" marL="228600" rtl="0" algn="l">
              <a:lnSpc>
                <a:spcPct val="90000"/>
              </a:lnSpc>
              <a:spcBef>
                <a:spcPts val="1000"/>
              </a:spcBef>
              <a:spcAft>
                <a:spcPts val="0"/>
              </a:spcAft>
              <a:buClr>
                <a:schemeClr val="dk1"/>
              </a:buClr>
              <a:buSzPts val="2800"/>
              <a:buChar char="•"/>
            </a:pPr>
            <a:r>
              <a:rPr lang="en-US"/>
              <a:t>All training must be documented</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Supervisor Training Canadian Security Training-Security Guard Training-Use  of Force Training-Active Shooter" id="217" name="Google Shape;217;p18"/>
          <p:cNvPicPr preferRelativeResize="0"/>
          <p:nvPr/>
        </p:nvPicPr>
        <p:blipFill rotWithShape="1">
          <a:blip r:embed="rId3">
            <a:alphaModFix/>
          </a:blip>
          <a:srcRect b="0" l="0" r="0" t="0"/>
          <a:stretch/>
        </p:blipFill>
        <p:spPr>
          <a:xfrm>
            <a:off x="7636213" y="4416392"/>
            <a:ext cx="4555787" cy="24416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19"/>
          <p:cNvPicPr preferRelativeResize="0"/>
          <p:nvPr/>
        </p:nvPicPr>
        <p:blipFill rotWithShape="1">
          <a:blip r:embed="rId3">
            <a:alphaModFix/>
          </a:blip>
          <a:srcRect b="26694" l="22300" r="23062" t="36758"/>
          <a:stretch/>
        </p:blipFill>
        <p:spPr>
          <a:xfrm>
            <a:off x="9174968" y="2074115"/>
            <a:ext cx="2550592" cy="3471219"/>
          </a:xfrm>
          <a:prstGeom prst="rect">
            <a:avLst/>
          </a:prstGeom>
          <a:noFill/>
          <a:ln>
            <a:noFill/>
          </a:ln>
        </p:spPr>
      </p:pic>
      <p:pic>
        <p:nvPicPr>
          <p:cNvPr id="223" name="Google Shape;223;p19"/>
          <p:cNvPicPr preferRelativeResize="0"/>
          <p:nvPr/>
        </p:nvPicPr>
        <p:blipFill rotWithShape="1">
          <a:blip r:embed="rId4">
            <a:alphaModFix/>
          </a:blip>
          <a:srcRect b="0" l="0" r="0" t="0"/>
          <a:stretch/>
        </p:blipFill>
        <p:spPr>
          <a:xfrm>
            <a:off x="609600" y="2692992"/>
            <a:ext cx="5486400" cy="1116733"/>
          </a:xfrm>
          <a:prstGeom prst="rect">
            <a:avLst/>
          </a:prstGeom>
          <a:noFill/>
          <a:ln>
            <a:noFill/>
          </a:ln>
        </p:spPr>
      </p:pic>
      <p:pic>
        <p:nvPicPr>
          <p:cNvPr id="224" name="Google Shape;224;p19"/>
          <p:cNvPicPr preferRelativeResize="0"/>
          <p:nvPr/>
        </p:nvPicPr>
        <p:blipFill rotWithShape="1">
          <a:blip r:embed="rId5">
            <a:alphaModFix/>
          </a:blip>
          <a:srcRect b="0" l="0" r="0" t="0"/>
          <a:stretch/>
        </p:blipFill>
        <p:spPr>
          <a:xfrm>
            <a:off x="2901208" y="4165008"/>
            <a:ext cx="5486400" cy="436005"/>
          </a:xfrm>
          <a:prstGeom prst="rect">
            <a:avLst/>
          </a:prstGeom>
          <a:noFill/>
          <a:ln>
            <a:noFill/>
          </a:ln>
        </p:spPr>
      </p:pic>
      <p:pic>
        <p:nvPicPr>
          <p:cNvPr id="225" name="Google Shape;225;p19"/>
          <p:cNvPicPr preferRelativeResize="0"/>
          <p:nvPr/>
        </p:nvPicPr>
        <p:blipFill rotWithShape="1">
          <a:blip r:embed="rId6">
            <a:alphaModFix/>
          </a:blip>
          <a:srcRect b="0" l="0" r="0" t="20405"/>
          <a:stretch/>
        </p:blipFill>
        <p:spPr>
          <a:xfrm>
            <a:off x="1545336" y="5406711"/>
            <a:ext cx="5486400" cy="1058187"/>
          </a:xfrm>
          <a:prstGeom prst="rect">
            <a:avLst/>
          </a:prstGeom>
          <a:noFill/>
          <a:ln>
            <a:noFill/>
          </a:ln>
        </p:spPr>
      </p:pic>
      <p:sp>
        <p:nvSpPr>
          <p:cNvPr id="226" name="Google Shape;226;p19"/>
          <p:cNvSpPr/>
          <p:nvPr/>
        </p:nvSpPr>
        <p:spPr>
          <a:xfrm>
            <a:off x="969264" y="2704655"/>
            <a:ext cx="576072" cy="14827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7" name="Google Shape;227;p19"/>
          <p:cNvSpPr/>
          <p:nvPr/>
        </p:nvSpPr>
        <p:spPr>
          <a:xfrm>
            <a:off x="975360" y="2975927"/>
            <a:ext cx="576072" cy="14827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8" name="Google Shape;228;p19"/>
          <p:cNvSpPr/>
          <p:nvPr/>
        </p:nvSpPr>
        <p:spPr>
          <a:xfrm>
            <a:off x="972312" y="3393503"/>
            <a:ext cx="576072" cy="14827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19"/>
          <p:cNvSpPr/>
          <p:nvPr/>
        </p:nvSpPr>
        <p:spPr>
          <a:xfrm>
            <a:off x="4517136" y="4167695"/>
            <a:ext cx="576072" cy="14827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19"/>
          <p:cNvSpPr/>
          <p:nvPr/>
        </p:nvSpPr>
        <p:spPr>
          <a:xfrm>
            <a:off x="5044440" y="4320095"/>
            <a:ext cx="576072" cy="14827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9"/>
          <p:cNvSpPr/>
          <p:nvPr/>
        </p:nvSpPr>
        <p:spPr>
          <a:xfrm>
            <a:off x="5297424" y="5697791"/>
            <a:ext cx="576072" cy="14827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9"/>
          <p:cNvSpPr/>
          <p:nvPr/>
        </p:nvSpPr>
        <p:spPr>
          <a:xfrm>
            <a:off x="2183747" y="113991"/>
            <a:ext cx="7278018"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Supervisors are the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Front-Line Safety Leaders</a:t>
            </a:r>
            <a:endParaRPr b="0" i="0" sz="1400" u="none" cap="none" strike="noStrike">
              <a:solidFill>
                <a:srgbClr val="000000"/>
              </a:solidFill>
              <a:latin typeface="Arial"/>
              <a:ea typeface="Arial"/>
              <a:cs typeface="Arial"/>
              <a:sym typeface="Arial"/>
            </a:endParaRPr>
          </a:p>
        </p:txBody>
      </p:sp>
      <p:sp>
        <p:nvSpPr>
          <p:cNvPr id="233" name="Google Shape;233;p19"/>
          <p:cNvSpPr/>
          <p:nvPr/>
        </p:nvSpPr>
        <p:spPr>
          <a:xfrm>
            <a:off x="18093" y="1898957"/>
            <a:ext cx="8890575" cy="523220"/>
          </a:xfrm>
          <a:prstGeom prst="rect">
            <a:avLst/>
          </a:prstGeom>
          <a:noFill/>
          <a:ln>
            <a:noFill/>
          </a:ln>
        </p:spPr>
        <p:txBody>
          <a:bodyPr anchorCtr="0" anchor="t" bIns="45700" lIns="91425" spcFirstLastPara="1" rIns="91425" wrap="square" tIns="45700">
            <a:spAutoFit/>
          </a:bodyPr>
          <a:lstStyle/>
          <a:p>
            <a:pPr indent="0" lvl="0" marL="165100" marR="0" rtl="0" algn="l">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Supervisors represent MTU as the “employer” in Standards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500"/>
                                        <p:tgtEl>
                                          <p:spTgt spid="22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2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2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Supervisor Safety Responsibilities continued:</a:t>
            </a:r>
            <a:endParaRPr/>
          </a:p>
        </p:txBody>
      </p:sp>
      <p:sp>
        <p:nvSpPr>
          <p:cNvPr id="239" name="Google Shape;239;p20"/>
          <p:cNvSpPr txBox="1"/>
          <p:nvPr>
            <p:ph idx="1" type="body"/>
          </p:nvPr>
        </p:nvSpPr>
        <p:spPr>
          <a:xfrm>
            <a:off x="0" y="1994170"/>
            <a:ext cx="6226966" cy="4581727"/>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chemeClr val="dk1"/>
              </a:buClr>
              <a:buSzPts val="2800"/>
              <a:buChar char="•"/>
            </a:pPr>
            <a:r>
              <a:rPr lang="en-US"/>
              <a:t>Conducting regular work area safety inspections with the guidance of EHS/RIO to identify and correct unsafe conditions and work practices</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Providing proper equipment so employees can perform their jobs safely…including tools and personal protective equipment, as well as procedures and training for safe operation.</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Person wearing personal protective equipment with links to relevant safety standards" id="240" name="Google Shape;240;p20"/>
          <p:cNvPicPr preferRelativeResize="0"/>
          <p:nvPr/>
        </p:nvPicPr>
        <p:blipFill rotWithShape="1">
          <a:blip r:embed="rId3">
            <a:alphaModFix/>
          </a:blip>
          <a:srcRect b="0" l="0" r="0" t="0"/>
          <a:stretch/>
        </p:blipFill>
        <p:spPr>
          <a:xfrm>
            <a:off x="6557172" y="1486762"/>
            <a:ext cx="5634828" cy="53712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Supervisor Safety Responsibilities continued:</a:t>
            </a:r>
            <a:endParaRPr/>
          </a:p>
        </p:txBody>
      </p:sp>
      <p:sp>
        <p:nvSpPr>
          <p:cNvPr id="246" name="Google Shape;246;p21"/>
          <p:cNvSpPr txBox="1"/>
          <p:nvPr>
            <p:ph idx="1" type="body"/>
          </p:nvPr>
        </p:nvSpPr>
        <p:spPr>
          <a:xfrm>
            <a:off x="194553" y="2412459"/>
            <a:ext cx="6226966" cy="458172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Investigating injury accidents utilizing lean techniques (i.e. root cause analysis) to determine cause, correct safety deficiencies, and prevent reoccurrence.</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Reporting accidents immediately</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February 15, 2017 | Occupational Safety and Health Administration" id="247" name="Google Shape;247;p21"/>
          <p:cNvPicPr preferRelativeResize="0"/>
          <p:nvPr/>
        </p:nvPicPr>
        <p:blipFill rotWithShape="1">
          <a:blip r:embed="rId3">
            <a:alphaModFix/>
          </a:blip>
          <a:srcRect b="12378" l="0" r="0" t="26346"/>
          <a:stretch/>
        </p:blipFill>
        <p:spPr>
          <a:xfrm>
            <a:off x="6526805" y="2007622"/>
            <a:ext cx="5254173" cy="37025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10da6d757c2_3_26"/>
          <p:cNvSpPr txBox="1"/>
          <p:nvPr/>
        </p:nvSpPr>
        <p:spPr>
          <a:xfrm>
            <a:off x="419519" y="1186596"/>
            <a:ext cx="7467600" cy="48006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dk1"/>
              </a:buClr>
              <a:buSzPct val="100000"/>
              <a:buFont typeface="Calibri"/>
              <a:buNone/>
            </a:pPr>
            <a:r>
              <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680"/>
              </a:spcBef>
              <a:spcAft>
                <a:spcPts val="0"/>
              </a:spcAft>
              <a:buClr>
                <a:schemeClr val="dk1"/>
              </a:buClr>
              <a:buSzPct val="100000"/>
              <a:buFont typeface="Calibri"/>
              <a:buNone/>
            </a:pPr>
            <a:r>
              <a:t/>
            </a:r>
            <a:endParaRPr b="0" i="0" sz="4000" u="none" cap="none" strike="noStrike">
              <a:solidFill>
                <a:srgbClr val="000000"/>
              </a:solidFill>
              <a:latin typeface="Calibri"/>
              <a:ea typeface="Calibri"/>
              <a:cs typeface="Calibri"/>
              <a:sym typeface="Calibri"/>
            </a:endParaRPr>
          </a:p>
          <a:p>
            <a:pPr indent="0" lvl="0" marL="0" marR="0" rtl="0" algn="l">
              <a:lnSpc>
                <a:spcPct val="100000"/>
              </a:lnSpc>
              <a:spcBef>
                <a:spcPts val="680"/>
              </a:spcBef>
              <a:spcAft>
                <a:spcPts val="0"/>
              </a:spcAft>
              <a:buClr>
                <a:srgbClr val="C00000"/>
              </a:buClr>
              <a:buSzPct val="100000"/>
              <a:buFont typeface="Calibri"/>
              <a:buNone/>
            </a:pPr>
            <a:r>
              <a:rPr b="1" i="0" lang="en-US" sz="4000" u="none" cap="none" strike="noStrike">
                <a:solidFill>
                  <a:srgbClr val="C00000"/>
                </a:solidFill>
                <a:latin typeface="Calibri"/>
                <a:ea typeface="Calibri"/>
                <a:cs typeface="Calibri"/>
                <a:sym typeface="Calibri"/>
              </a:rPr>
              <a:t>Fire exits</a:t>
            </a:r>
            <a:endParaRPr b="0" i="0" sz="3200" u="none" cap="none" strike="noStrike">
              <a:solidFill>
                <a:srgbClr val="000000"/>
              </a:solidFill>
              <a:latin typeface="Calibri"/>
              <a:ea typeface="Calibri"/>
              <a:cs typeface="Calibri"/>
              <a:sym typeface="Calibri"/>
            </a:endParaRPr>
          </a:p>
          <a:p>
            <a:pPr indent="-342900" lvl="0" marL="342900" marR="0" rtl="0" algn="l">
              <a:lnSpc>
                <a:spcPct val="100000"/>
              </a:lnSpc>
              <a:spcBef>
                <a:spcPts val="680"/>
              </a:spcBef>
              <a:spcAft>
                <a:spcPts val="0"/>
              </a:spcAft>
              <a:buClr>
                <a:srgbClr val="000000"/>
              </a:buClr>
              <a:buSzPct val="100000"/>
              <a:buFont typeface="Calibri"/>
              <a:buChar char="•"/>
            </a:pPr>
            <a:r>
              <a:rPr b="0" i="0" lang="en-US" sz="4000" u="none" cap="none" strike="noStrike">
                <a:solidFill>
                  <a:srgbClr val="000000"/>
                </a:solidFill>
                <a:latin typeface="Calibri"/>
                <a:ea typeface="Calibri"/>
                <a:cs typeface="Calibri"/>
                <a:sym typeface="Calibri"/>
              </a:rPr>
              <a:t>In case of fire, please walk to the nearest exit</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204"/>
              </a:spcBef>
              <a:spcAft>
                <a:spcPts val="0"/>
              </a:spcAft>
              <a:buClr>
                <a:schemeClr val="dk1"/>
              </a:buClr>
              <a:buSzPct val="1000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680"/>
              </a:spcBef>
              <a:spcAft>
                <a:spcPts val="0"/>
              </a:spcAft>
              <a:buClr>
                <a:srgbClr val="C00000"/>
              </a:buClr>
              <a:buSzPct val="100000"/>
              <a:buFont typeface="Calibri"/>
              <a:buNone/>
            </a:pPr>
            <a:r>
              <a:rPr b="1" i="0" lang="en-US" sz="4000" u="none" cap="none" strike="noStrike">
                <a:solidFill>
                  <a:srgbClr val="C00000"/>
                </a:solidFill>
                <a:latin typeface="Calibri"/>
                <a:ea typeface="Calibri"/>
                <a:cs typeface="Calibri"/>
                <a:sym typeface="Calibri"/>
              </a:rPr>
              <a:t>Unsafe act or condition</a:t>
            </a:r>
            <a:endParaRPr b="0" i="0" sz="3200" u="none" cap="none" strike="noStrike">
              <a:solidFill>
                <a:srgbClr val="000000"/>
              </a:solidFill>
              <a:latin typeface="Calibri"/>
              <a:ea typeface="Calibri"/>
              <a:cs typeface="Calibri"/>
              <a:sym typeface="Calibri"/>
            </a:endParaRPr>
          </a:p>
          <a:p>
            <a:pPr indent="-342900" lvl="0" marL="342900" marR="0" rtl="0" algn="l">
              <a:lnSpc>
                <a:spcPct val="100000"/>
              </a:lnSpc>
              <a:spcBef>
                <a:spcPts val="680"/>
              </a:spcBef>
              <a:spcAft>
                <a:spcPts val="0"/>
              </a:spcAft>
              <a:buClr>
                <a:srgbClr val="000000"/>
              </a:buClr>
              <a:buSzPct val="100000"/>
              <a:buFont typeface="Calibri"/>
              <a:buChar char="•"/>
            </a:pPr>
            <a:r>
              <a:rPr b="0" i="0" lang="en-US" sz="4000" u="none" cap="none" strike="noStrike">
                <a:solidFill>
                  <a:srgbClr val="000000"/>
                </a:solidFill>
                <a:latin typeface="Calibri"/>
                <a:ea typeface="Calibri"/>
                <a:cs typeface="Calibri"/>
                <a:sym typeface="Calibri"/>
              </a:rPr>
              <a:t>If you see an unsafe act or condition, please notify the instructor</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680"/>
              </a:spcBef>
              <a:spcAft>
                <a:spcPts val="0"/>
              </a:spcAft>
              <a:buClr>
                <a:schemeClr val="dk1"/>
              </a:buClr>
              <a:buSzPct val="100000"/>
              <a:buFont typeface="Calibri"/>
              <a:buNone/>
            </a:pPr>
            <a:r>
              <a:t/>
            </a:r>
            <a:endParaRPr b="0" i="0" sz="4000" u="none" cap="none" strike="noStrike">
              <a:solidFill>
                <a:srgbClr val="000000"/>
              </a:solidFill>
              <a:latin typeface="Calibri"/>
              <a:ea typeface="Calibri"/>
              <a:cs typeface="Calibri"/>
              <a:sym typeface="Calibri"/>
            </a:endParaRPr>
          </a:p>
        </p:txBody>
      </p:sp>
      <p:sp>
        <p:nvSpPr>
          <p:cNvPr id="102" name="Google Shape;102;g10da6d757c2_3_26"/>
          <p:cNvSpPr/>
          <p:nvPr/>
        </p:nvSpPr>
        <p:spPr>
          <a:xfrm>
            <a:off x="599431" y="605135"/>
            <a:ext cx="305493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Welcome!</a:t>
            </a:r>
            <a:endParaRPr b="0" i="0" sz="5400" u="none" cap="none" strike="noStrike">
              <a:solidFill>
                <a:schemeClr val="dk1"/>
              </a:solidFill>
              <a:latin typeface="Calibri"/>
              <a:ea typeface="Calibri"/>
              <a:cs typeface="Calibri"/>
              <a:sym typeface="Calibri"/>
            </a:endParaRPr>
          </a:p>
        </p:txBody>
      </p:sp>
      <p:pic>
        <p:nvPicPr>
          <p:cNvPr descr="https://i.pinimg.com/564x/1c/3c/59/1c3c599bf1745a05cbbdd7d99c55eb91.jpg" id="103" name="Google Shape;103;g10da6d757c2_3_26"/>
          <p:cNvPicPr preferRelativeResize="0"/>
          <p:nvPr/>
        </p:nvPicPr>
        <p:blipFill rotWithShape="1">
          <a:blip r:embed="rId3">
            <a:alphaModFix/>
          </a:blip>
          <a:srcRect b="0" l="0" r="0" t="0"/>
          <a:stretch/>
        </p:blipFill>
        <p:spPr>
          <a:xfrm>
            <a:off x="7378160" y="2341266"/>
            <a:ext cx="4813840" cy="341481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2"/>
          <p:cNvSpPr txBox="1"/>
          <p:nvPr>
            <p:ph type="title"/>
          </p:nvPr>
        </p:nvSpPr>
        <p:spPr>
          <a:xfrm>
            <a:off x="515565" y="144914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Times New Roman"/>
              <a:buNone/>
            </a:pPr>
            <a:r>
              <a:rPr b="1" lang="en-US" sz="3200">
                <a:latin typeface="Times New Roman"/>
                <a:ea typeface="Times New Roman"/>
                <a:cs typeface="Times New Roman"/>
                <a:sym typeface="Times New Roman"/>
              </a:rPr>
              <a:t>An Employee is anyone receiving monetary compensation to perform a duty at MTU</a:t>
            </a:r>
            <a:endParaRPr/>
          </a:p>
        </p:txBody>
      </p:sp>
      <p:sp>
        <p:nvSpPr>
          <p:cNvPr id="253" name="Google Shape;253;p22"/>
          <p:cNvSpPr/>
          <p:nvPr/>
        </p:nvSpPr>
        <p:spPr>
          <a:xfrm>
            <a:off x="119671" y="231726"/>
            <a:ext cx="9384557"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dk1"/>
                </a:solidFill>
                <a:latin typeface="Calibri"/>
                <a:ea typeface="Calibri"/>
                <a:cs typeface="Calibri"/>
                <a:sym typeface="Calibri"/>
              </a:rPr>
              <a:t>So who are you responsible for?</a:t>
            </a:r>
            <a:endParaRPr b="0" i="0" sz="1400" u="none" cap="none" strike="noStrike">
              <a:solidFill>
                <a:srgbClr val="000000"/>
              </a:solidFill>
              <a:latin typeface="Arial"/>
              <a:ea typeface="Arial"/>
              <a:cs typeface="Arial"/>
              <a:sym typeface="Arial"/>
            </a:endParaRPr>
          </a:p>
        </p:txBody>
      </p:sp>
      <p:sp>
        <p:nvSpPr>
          <p:cNvPr id="254" name="Google Shape;254;p22"/>
          <p:cNvSpPr txBox="1"/>
          <p:nvPr/>
        </p:nvSpPr>
        <p:spPr>
          <a:xfrm>
            <a:off x="1001093" y="3429000"/>
            <a:ext cx="2393004"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Faculty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Staff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Student Employees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Graduate Assistants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Temporary Workers</a:t>
            </a:r>
            <a:endParaRPr b="0" i="0" sz="1400" u="none" cap="none" strike="noStrike">
              <a:solidFill>
                <a:srgbClr val="000000"/>
              </a:solidFill>
              <a:latin typeface="Arial"/>
              <a:ea typeface="Arial"/>
              <a:cs typeface="Arial"/>
              <a:sym typeface="Arial"/>
            </a:endParaRPr>
          </a:p>
        </p:txBody>
      </p:sp>
      <p:sp>
        <p:nvSpPr>
          <p:cNvPr id="255" name="Google Shape;255;p22"/>
          <p:cNvSpPr txBox="1"/>
          <p:nvPr/>
        </p:nvSpPr>
        <p:spPr>
          <a:xfrm>
            <a:off x="4777851" y="5400275"/>
            <a:ext cx="70032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Keep in mind that you may supervise non-employees </a:t>
            </a:r>
            <a:endParaRPr b="0" i="0" sz="2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(volunteers, visiting or adjunct professors, etc). </a:t>
            </a:r>
            <a:endParaRPr b="0" i="0" sz="2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Their safety is equally important and safety rules and regulations apply to them as well, particularly safety training requirements.</a:t>
            </a:r>
            <a:endParaRPr b="0" i="0" sz="1400" u="none" cap="none" strike="noStrike">
              <a:solidFill>
                <a:srgbClr val="000000"/>
              </a:solidFill>
              <a:latin typeface="Arial"/>
              <a:ea typeface="Arial"/>
              <a:cs typeface="Arial"/>
              <a:sym typeface="Arial"/>
            </a:endParaRPr>
          </a:p>
        </p:txBody>
      </p:sp>
      <p:pic>
        <p:nvPicPr>
          <p:cNvPr descr="Residence Education Coordinator | Residence Education and Housing Services  | Michigan Tech" id="256" name="Google Shape;256;p22"/>
          <p:cNvPicPr preferRelativeResize="0"/>
          <p:nvPr/>
        </p:nvPicPr>
        <p:blipFill rotWithShape="1">
          <a:blip r:embed="rId3">
            <a:alphaModFix/>
          </a:blip>
          <a:srcRect b="0" l="0" r="0" t="0"/>
          <a:stretch/>
        </p:blipFill>
        <p:spPr>
          <a:xfrm>
            <a:off x="4919688" y="2835849"/>
            <a:ext cx="6861363" cy="257301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3"/>
          <p:cNvSpPr txBox="1"/>
          <p:nvPr>
            <p:ph idx="1" type="body"/>
          </p:nvPr>
        </p:nvSpPr>
        <p:spPr>
          <a:xfrm>
            <a:off x="267175" y="2923956"/>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Re-evaluate Challenges to you about Supervisory Safety?</a:t>
            </a:r>
            <a:endParaRPr/>
          </a:p>
        </p:txBody>
      </p:sp>
      <p:sp>
        <p:nvSpPr>
          <p:cNvPr id="262" name="Google Shape;262;p23"/>
          <p:cNvSpPr txBox="1"/>
          <p:nvPr/>
        </p:nvSpPr>
        <p:spPr>
          <a:xfrm>
            <a:off x="2782112" y="4351972"/>
            <a:ext cx="5655012"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min: 	Group Discussion on previous exercise results.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Any Changes?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Additions?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Reevaluate order?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3" name="Google Shape;263;p23"/>
          <p:cNvSpPr/>
          <p:nvPr/>
        </p:nvSpPr>
        <p:spPr>
          <a:xfrm>
            <a:off x="1144479" y="835046"/>
            <a:ext cx="53115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Break-Out Activity</a:t>
            </a:r>
            <a:endParaRPr b="0" i="0" sz="1400" u="none" cap="none" strike="noStrike">
              <a:solidFill>
                <a:srgbClr val="000000"/>
              </a:solidFill>
              <a:latin typeface="Arial"/>
              <a:ea typeface="Arial"/>
              <a:cs typeface="Arial"/>
              <a:sym typeface="Arial"/>
            </a:endParaRPr>
          </a:p>
        </p:txBody>
      </p:sp>
      <p:pic>
        <p:nvPicPr>
          <p:cNvPr descr="Safety Challenge - Instructables" id="264" name="Google Shape;264;p23"/>
          <p:cNvPicPr preferRelativeResize="0"/>
          <p:nvPr/>
        </p:nvPicPr>
        <p:blipFill rotWithShape="1">
          <a:blip r:embed="rId3">
            <a:alphaModFix/>
          </a:blip>
          <a:srcRect b="0" l="0" r="0" t="0"/>
          <a:stretch/>
        </p:blipFill>
        <p:spPr>
          <a:xfrm>
            <a:off x="7294428" y="351674"/>
            <a:ext cx="4294457" cy="20741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The Top Challenges Facing the Industry Today | EHS Today" id="269" name="Google Shape;269;p24"/>
          <p:cNvPicPr preferRelativeResize="0"/>
          <p:nvPr/>
        </p:nvPicPr>
        <p:blipFill rotWithShape="1">
          <a:blip r:embed="rId3">
            <a:alphaModFix/>
          </a:blip>
          <a:srcRect b="0" l="0" r="0" t="0"/>
          <a:stretch/>
        </p:blipFill>
        <p:spPr>
          <a:xfrm>
            <a:off x="7188436" y="4081936"/>
            <a:ext cx="5003564" cy="2776064"/>
          </a:xfrm>
          <a:prstGeom prst="rect">
            <a:avLst/>
          </a:prstGeom>
          <a:noFill/>
          <a:ln>
            <a:noFill/>
          </a:ln>
        </p:spPr>
      </p:pic>
      <p:sp>
        <p:nvSpPr>
          <p:cNvPr id="270" name="Google Shape;270;p24"/>
          <p:cNvSpPr txBox="1"/>
          <p:nvPr/>
        </p:nvSpPr>
        <p:spPr>
          <a:xfrm>
            <a:off x="3472774" y="583660"/>
            <a:ext cx="834633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It can feel overwhelming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		 …beyond confusing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                           …and pretty much impossible…. </a:t>
            </a:r>
            <a:endParaRPr b="0" i="0" sz="1400" u="none" cap="none" strike="noStrike">
              <a:solidFill>
                <a:srgbClr val="000000"/>
              </a:solidFill>
              <a:latin typeface="Arial"/>
              <a:ea typeface="Arial"/>
              <a:cs typeface="Arial"/>
              <a:sym typeface="Arial"/>
            </a:endParaRPr>
          </a:p>
        </p:txBody>
      </p:sp>
      <p:pic>
        <p:nvPicPr>
          <p:cNvPr descr="Confusion About Arc Flash Warning Labels | Electrical Contractor Magazine" id="271" name="Google Shape;271;p24"/>
          <p:cNvPicPr preferRelativeResize="0"/>
          <p:nvPr/>
        </p:nvPicPr>
        <p:blipFill rotWithShape="1">
          <a:blip r:embed="rId4">
            <a:alphaModFix/>
          </a:blip>
          <a:srcRect b="0" l="0" r="0" t="0"/>
          <a:stretch/>
        </p:blipFill>
        <p:spPr>
          <a:xfrm>
            <a:off x="286816" y="-437745"/>
            <a:ext cx="2888251" cy="4192622"/>
          </a:xfrm>
          <a:prstGeom prst="rect">
            <a:avLst/>
          </a:prstGeom>
          <a:noFill/>
          <a:ln>
            <a:noFill/>
          </a:ln>
        </p:spPr>
      </p:pic>
      <p:sp>
        <p:nvSpPr>
          <p:cNvPr id="272" name="Google Shape;272;p24"/>
          <p:cNvSpPr/>
          <p:nvPr/>
        </p:nvSpPr>
        <p:spPr>
          <a:xfrm>
            <a:off x="75897" y="3946474"/>
            <a:ext cx="7231286" cy="3046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Calibri"/>
                <a:ea typeface="Calibri"/>
                <a:cs typeface="Calibri"/>
                <a:sym typeface="Calibri"/>
              </a:rPr>
              <a:t>But…Don’t Worry…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accent4"/>
                </a:solidFill>
                <a:latin typeface="Calibri"/>
                <a:ea typeface="Calibri"/>
                <a:cs typeface="Calibri"/>
                <a:sym typeface="Calibri"/>
              </a:rPr>
              <a:t>MTU ENVIRONMENTAL HEALTH &amp; SAFETY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Calibri"/>
                <a:ea typeface="Calibri"/>
                <a:cs typeface="Calibri"/>
                <a:sym typeface="Calibri"/>
              </a:rPr>
              <a:t>is always here to help!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g10da6d757c2_3_41"/>
          <p:cNvPicPr preferRelativeResize="0"/>
          <p:nvPr/>
        </p:nvPicPr>
        <p:blipFill rotWithShape="1">
          <a:blip r:embed="rId3">
            <a:alphaModFix/>
          </a:blip>
          <a:srcRect b="0" l="0" r="0" t="0"/>
          <a:stretch/>
        </p:blipFill>
        <p:spPr>
          <a:xfrm>
            <a:off x="1841779" y="771072"/>
            <a:ext cx="8676852" cy="4370902"/>
          </a:xfrm>
          <a:prstGeom prst="rect">
            <a:avLst/>
          </a:prstGeom>
          <a:noFill/>
          <a:ln>
            <a:noFill/>
          </a:ln>
        </p:spPr>
      </p:pic>
      <p:sp>
        <p:nvSpPr>
          <p:cNvPr id="279" name="Google Shape;279;g10da6d757c2_3_41"/>
          <p:cNvSpPr txBox="1"/>
          <p:nvPr>
            <p:ph type="ctrTitle"/>
          </p:nvPr>
        </p:nvSpPr>
        <p:spPr>
          <a:xfrm>
            <a:off x="1829012" y="1309663"/>
            <a:ext cx="9144000" cy="893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Times New Roman"/>
              <a:buNone/>
            </a:pPr>
            <a:r>
              <a:rPr b="1" lang="en-US" sz="4922">
                <a:latin typeface="Times New Roman"/>
                <a:ea typeface="Times New Roman"/>
                <a:cs typeface="Times New Roman"/>
                <a:sym typeface="Times New Roman"/>
              </a:rPr>
              <a:t>MTU Environmental </a:t>
            </a:r>
            <a:br>
              <a:rPr b="1" lang="en-US" sz="4922">
                <a:latin typeface="Times New Roman"/>
                <a:ea typeface="Times New Roman"/>
                <a:cs typeface="Times New Roman"/>
                <a:sym typeface="Times New Roman"/>
              </a:rPr>
            </a:br>
            <a:r>
              <a:rPr b="1" lang="en-US" sz="4922">
                <a:latin typeface="Times New Roman"/>
                <a:ea typeface="Times New Roman"/>
                <a:cs typeface="Times New Roman"/>
                <a:sym typeface="Times New Roman"/>
              </a:rPr>
              <a:t>Health &amp; Safety</a:t>
            </a:r>
            <a:br>
              <a:rPr lang="en-US" sz="4922"/>
            </a:br>
            <a:endParaRPr sz="4922"/>
          </a:p>
        </p:txBody>
      </p:sp>
      <p:sp>
        <p:nvSpPr>
          <p:cNvPr id="280" name="Google Shape;280;g10da6d757c2_3_41"/>
          <p:cNvSpPr txBox="1"/>
          <p:nvPr>
            <p:ph idx="1" type="subTitle"/>
          </p:nvPr>
        </p:nvSpPr>
        <p:spPr>
          <a:xfrm>
            <a:off x="1760918" y="4431228"/>
            <a:ext cx="9144000" cy="165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400"/>
              <a:buNone/>
            </a:pPr>
            <a:r>
              <a:rPr b="1" lang="en-US">
                <a:latin typeface="Times New Roman"/>
                <a:ea typeface="Times New Roman"/>
                <a:cs typeface="Times New Roman"/>
                <a:sym typeface="Times New Roman"/>
              </a:rPr>
              <a:t>Deals with all aspects of health and safety in the workplace with a strong focus on primary prevention of hazards on campus</a:t>
            </a:r>
            <a:endParaRPr>
              <a:latin typeface="Times New Roman"/>
              <a:ea typeface="Times New Roman"/>
              <a:cs typeface="Times New Roman"/>
              <a:sym typeface="Times New Roman"/>
            </a:endParaRPr>
          </a:p>
          <a:p>
            <a:pPr indent="0" lvl="0" marL="0" rtl="0" algn="ctr">
              <a:lnSpc>
                <a:spcPct val="90000"/>
              </a:lnSpc>
              <a:spcBef>
                <a:spcPts val="1000"/>
              </a:spcBef>
              <a:spcAft>
                <a:spcPts val="0"/>
              </a:spcAft>
              <a:buClr>
                <a:schemeClr val="dk1"/>
              </a:buClr>
              <a:buSzPts val="2400"/>
              <a:buNone/>
            </a:pPr>
            <a:r>
              <a:t/>
            </a:r>
            <a:endParaRPr>
              <a:latin typeface="Times New Roman"/>
              <a:ea typeface="Times New Roman"/>
              <a:cs typeface="Times New Roman"/>
              <a:sym typeface="Times New Roman"/>
            </a:endParaRPr>
          </a:p>
          <a:p>
            <a:pPr indent="0" lvl="0" marL="0" rtl="0" algn="ctr">
              <a:lnSpc>
                <a:spcPct val="90000"/>
              </a:lnSpc>
              <a:spcBef>
                <a:spcPts val="1000"/>
              </a:spcBef>
              <a:spcAft>
                <a:spcPts val="0"/>
              </a:spcAft>
              <a:buClr>
                <a:schemeClr val="dk1"/>
              </a:buClr>
              <a:buSzPts val="2400"/>
              <a:buNone/>
            </a:pPr>
            <a:r>
              <a:rPr lang="en-US">
                <a:latin typeface="Times New Roman"/>
                <a:ea typeface="Times New Roman"/>
                <a:cs typeface="Times New Roman"/>
                <a:sym typeface="Times New Roman"/>
              </a:rPr>
              <a:t> </a:t>
            </a:r>
            <a:r>
              <a:rPr b="1" lang="en-US">
                <a:latin typeface="Times New Roman"/>
                <a:ea typeface="Times New Roman"/>
                <a:cs typeface="Times New Roman"/>
                <a:sym typeface="Times New Roman"/>
              </a:rPr>
              <a:t>Our goal is to prevent accidents and harm to employees from work-related activities</a:t>
            </a:r>
            <a:endParaRPr b="1">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10d47607bf5_0_190"/>
          <p:cNvSpPr txBox="1"/>
          <p:nvPr/>
        </p:nvSpPr>
        <p:spPr>
          <a:xfrm>
            <a:off x="8511700" y="4161326"/>
            <a:ext cx="3514929" cy="1389581"/>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2900"/>
              <a:buFont typeface="Open Sans"/>
              <a:buNone/>
            </a:pPr>
            <a:r>
              <a:rPr b="1" i="0" lang="en-US" sz="2900" u="none" cap="none" strike="noStrike">
                <a:solidFill>
                  <a:schemeClr val="dk1"/>
                </a:solidFill>
                <a:latin typeface="Open Sans"/>
                <a:ea typeface="Open Sans"/>
                <a:cs typeface="Open Sans"/>
                <a:sym typeface="Open Sans"/>
              </a:rPr>
              <a:t>But…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900"/>
              <a:buFont typeface="Open Sans"/>
              <a:buNone/>
            </a:pPr>
            <a:r>
              <a:rPr b="1" i="0" lang="en-US" sz="2900" u="none" cap="none" strike="noStrike">
                <a:solidFill>
                  <a:schemeClr val="dk1"/>
                </a:solidFill>
                <a:latin typeface="Open Sans"/>
                <a:ea typeface="Open Sans"/>
                <a:cs typeface="Open Sans"/>
                <a:sym typeface="Open Sans"/>
              </a:rPr>
              <a:t>some states have their Jurisdictions</a:t>
            </a:r>
            <a:endParaRPr b="1" i="0" sz="2900" u="none" cap="none" strike="noStrike">
              <a:solidFill>
                <a:schemeClr val="dk1"/>
              </a:solidFill>
              <a:latin typeface="Open Sans"/>
              <a:ea typeface="Open Sans"/>
              <a:cs typeface="Open Sans"/>
              <a:sym typeface="Open Sans"/>
            </a:endParaRPr>
          </a:p>
        </p:txBody>
      </p:sp>
      <p:pic>
        <p:nvPicPr>
          <p:cNvPr id="286" name="Google Shape;286;g10d47607bf5_0_190"/>
          <p:cNvPicPr preferRelativeResize="0"/>
          <p:nvPr/>
        </p:nvPicPr>
        <p:blipFill rotWithShape="1">
          <a:blip r:embed="rId3">
            <a:alphaModFix/>
          </a:blip>
          <a:srcRect b="0" l="0" r="0" t="0"/>
          <a:stretch/>
        </p:blipFill>
        <p:spPr>
          <a:xfrm>
            <a:off x="0" y="1226900"/>
            <a:ext cx="8106900" cy="5631100"/>
          </a:xfrm>
          <a:prstGeom prst="rect">
            <a:avLst/>
          </a:prstGeom>
          <a:noFill/>
          <a:ln>
            <a:noFill/>
          </a:ln>
        </p:spPr>
      </p:pic>
      <p:pic>
        <p:nvPicPr>
          <p:cNvPr id="287" name="Google Shape;287;g10d47607bf5_0_190"/>
          <p:cNvPicPr preferRelativeResize="0"/>
          <p:nvPr/>
        </p:nvPicPr>
        <p:blipFill rotWithShape="1">
          <a:blip r:embed="rId4">
            <a:alphaModFix/>
          </a:blip>
          <a:srcRect b="0" l="0" r="0" t="0"/>
          <a:stretch/>
        </p:blipFill>
        <p:spPr>
          <a:xfrm>
            <a:off x="0" y="6119100"/>
            <a:ext cx="4834714" cy="738900"/>
          </a:xfrm>
          <a:prstGeom prst="rect">
            <a:avLst/>
          </a:prstGeom>
          <a:noFill/>
          <a:ln>
            <a:noFill/>
          </a:ln>
        </p:spPr>
      </p:pic>
      <p:sp>
        <p:nvSpPr>
          <p:cNvPr id="288" name="Google Shape;288;g10d47607bf5_0_190"/>
          <p:cNvSpPr txBox="1"/>
          <p:nvPr/>
        </p:nvSpPr>
        <p:spPr>
          <a:xfrm>
            <a:off x="1206230" y="1226900"/>
            <a:ext cx="12192000" cy="1292631"/>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4000"/>
              <a:buFont typeface="Open Sans"/>
              <a:buNone/>
            </a:pPr>
            <a:r>
              <a:rPr b="1" i="0" lang="en-US" sz="4000" u="none" cap="none" strike="noStrike">
                <a:solidFill>
                  <a:schemeClr val="dk1"/>
                </a:solidFill>
                <a:latin typeface="Open Sans"/>
                <a:ea typeface="Open Sans"/>
                <a:cs typeface="Open Sans"/>
                <a:sym typeface="Open Sans"/>
              </a:rPr>
              <a:t>Occupational Safety and Health Administration</a:t>
            </a:r>
            <a:endParaRPr b="1" i="0" sz="6000" u="none" cap="none" strike="noStrike">
              <a:solidFill>
                <a:schemeClr val="dk1"/>
              </a:solidFill>
              <a:latin typeface="Open Sans"/>
              <a:ea typeface="Open Sans"/>
              <a:cs typeface="Open Sans"/>
              <a:sym typeface="Open Sans"/>
            </a:endParaRPr>
          </a:p>
        </p:txBody>
      </p:sp>
      <p:sp>
        <p:nvSpPr>
          <p:cNvPr id="289" name="Google Shape;289;g10d47607bf5_0_190"/>
          <p:cNvSpPr/>
          <p:nvPr/>
        </p:nvSpPr>
        <p:spPr>
          <a:xfrm>
            <a:off x="1612535" y="203698"/>
            <a:ext cx="751519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4000"/>
              <a:buFont typeface="Arial"/>
              <a:buNone/>
            </a:pPr>
            <a:r>
              <a:rPr b="1" i="0" lang="en-US" sz="4000" u="none" cap="none" strike="noStrike">
                <a:solidFill>
                  <a:schemeClr val="dk1"/>
                </a:solidFill>
                <a:latin typeface="Times New Roman"/>
                <a:ea typeface="Times New Roman"/>
                <a:cs typeface="Times New Roman"/>
                <a:sym typeface="Times New Roman"/>
              </a:rPr>
              <a:t>Most Standards start with OSHA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109006f4da4_0_16"/>
          <p:cNvSpPr txBox="1"/>
          <p:nvPr/>
        </p:nvSpPr>
        <p:spPr>
          <a:xfrm>
            <a:off x="895904" y="4258209"/>
            <a:ext cx="6467933" cy="1389581"/>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2900"/>
              <a:buFont typeface="Open Sans"/>
              <a:buNone/>
            </a:pPr>
            <a:r>
              <a:rPr b="1" i="0" lang="en-US" sz="2900" u="none" cap="none" strike="noStrike">
                <a:solidFill>
                  <a:schemeClr val="dk1"/>
                </a:solidFill>
                <a:latin typeface="Open Sans"/>
                <a:ea typeface="Open Sans"/>
                <a:cs typeface="Open Sans"/>
                <a:sym typeface="Open Sans"/>
              </a:rPr>
              <a:t>MIOSHA Standards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2900"/>
              <a:buFont typeface="Open Sans"/>
              <a:buNone/>
            </a:pPr>
            <a:r>
              <a:rPr b="1" i="0" lang="en-US" sz="2900" u="none" cap="none" strike="noStrike">
                <a:solidFill>
                  <a:schemeClr val="dk1"/>
                </a:solidFill>
                <a:latin typeface="Open Sans"/>
                <a:ea typeface="Open Sans"/>
                <a:cs typeface="Open Sans"/>
                <a:sym typeface="Open Sans"/>
              </a:rPr>
              <a:t>are as stringent or more stringent than federal requirements</a:t>
            </a:r>
            <a:endParaRPr b="1" i="0" sz="2900" u="none" cap="none" strike="noStrike">
              <a:solidFill>
                <a:schemeClr val="dk1"/>
              </a:solidFill>
              <a:latin typeface="Open Sans"/>
              <a:ea typeface="Open Sans"/>
              <a:cs typeface="Open Sans"/>
              <a:sym typeface="Open Sans"/>
            </a:endParaRPr>
          </a:p>
        </p:txBody>
      </p:sp>
      <p:sp>
        <p:nvSpPr>
          <p:cNvPr id="295" name="Google Shape;295;g109006f4da4_0_16"/>
          <p:cNvSpPr txBox="1"/>
          <p:nvPr/>
        </p:nvSpPr>
        <p:spPr>
          <a:xfrm>
            <a:off x="0" y="305125"/>
            <a:ext cx="12192000" cy="2400627"/>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4000"/>
              <a:buFont typeface="Open Sans"/>
              <a:buNone/>
            </a:pPr>
            <a:r>
              <a:rPr b="1" i="0" lang="en-US" sz="4000" u="none" cap="none" strike="noStrike">
                <a:solidFill>
                  <a:schemeClr val="dk1"/>
                </a:solidFill>
                <a:latin typeface="Open Sans"/>
                <a:ea typeface="Open Sans"/>
                <a:cs typeface="Open Sans"/>
                <a:sym typeface="Open Sans"/>
              </a:rPr>
              <a:t>Michigan is one of them…</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000"/>
              <a:buFont typeface="Calibri"/>
              <a:buNone/>
            </a:pPr>
            <a:r>
              <a:t/>
            </a:r>
            <a:endParaRPr b="1" i="0" sz="4000" u="none" cap="none" strike="noStrike">
              <a:solidFill>
                <a:schemeClr val="dk1"/>
              </a:solidFill>
              <a:latin typeface="Open Sans"/>
              <a:ea typeface="Open Sans"/>
              <a:cs typeface="Open Sans"/>
              <a:sym typeface="Open Sans"/>
            </a:endParaRPr>
          </a:p>
          <a:p>
            <a:pPr indent="0" lvl="0" marL="0" marR="0" rtl="0" algn="ctr">
              <a:lnSpc>
                <a:spcPct val="90000"/>
              </a:lnSpc>
              <a:spcBef>
                <a:spcPts val="0"/>
              </a:spcBef>
              <a:spcAft>
                <a:spcPts val="0"/>
              </a:spcAft>
              <a:buClr>
                <a:schemeClr val="dk1"/>
              </a:buClr>
              <a:buSzPts val="4000"/>
              <a:buFont typeface="Open Sans"/>
              <a:buNone/>
            </a:pPr>
            <a:r>
              <a:rPr b="1" i="0" lang="en-US" sz="4000" u="none" cap="none" strike="noStrike">
                <a:solidFill>
                  <a:schemeClr val="dk1"/>
                </a:solidFill>
                <a:latin typeface="Open Sans"/>
                <a:ea typeface="Open Sans"/>
                <a:cs typeface="Open Sans"/>
                <a:sym typeface="Open Sans"/>
              </a:rPr>
              <a:t>Michigan Occupational Safety and Health Administration (MIOSHA) </a:t>
            </a:r>
            <a:endParaRPr b="1" i="0" sz="6000" u="none" cap="none" strike="noStrike">
              <a:solidFill>
                <a:schemeClr val="dk1"/>
              </a:solidFill>
              <a:latin typeface="Open Sans"/>
              <a:ea typeface="Open Sans"/>
              <a:cs typeface="Open Sans"/>
              <a:sym typeface="Open Sans"/>
            </a:endParaRPr>
          </a:p>
        </p:txBody>
      </p:sp>
      <p:pic>
        <p:nvPicPr>
          <p:cNvPr descr="MIOSHA (@MI_OSHA) / Twitter" id="296" name="Google Shape;296;g109006f4da4_0_16"/>
          <p:cNvPicPr preferRelativeResize="0"/>
          <p:nvPr/>
        </p:nvPicPr>
        <p:blipFill rotWithShape="1">
          <a:blip r:embed="rId3">
            <a:alphaModFix/>
          </a:blip>
          <a:srcRect b="0" l="0" r="0" t="0"/>
          <a:stretch/>
        </p:blipFill>
        <p:spPr>
          <a:xfrm>
            <a:off x="8210268" y="2921541"/>
            <a:ext cx="3810000" cy="381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5"/>
          <p:cNvSpPr txBox="1"/>
          <p:nvPr>
            <p:ph type="title"/>
          </p:nvPr>
        </p:nvSpPr>
        <p:spPr>
          <a:xfrm>
            <a:off x="137809" y="16084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MTU EHS assists with:</a:t>
            </a:r>
            <a:endParaRPr/>
          </a:p>
        </p:txBody>
      </p:sp>
      <p:sp>
        <p:nvSpPr>
          <p:cNvPr id="302" name="Google Shape;302;p25"/>
          <p:cNvSpPr txBox="1"/>
          <p:nvPr/>
        </p:nvSpPr>
        <p:spPr>
          <a:xfrm>
            <a:off x="838200" y="1732013"/>
            <a:ext cx="4058355" cy="44319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Training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Inspections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Hazard Assessment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Accident Review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Environmental Monitoring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Safety Program Development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ompany Safety: How to Conduct a Health and Safety Audit Properly - NARFA" id="303" name="Google Shape;303;p25"/>
          <p:cNvPicPr preferRelativeResize="0"/>
          <p:nvPr>
            <p:ph idx="1" type="body"/>
          </p:nvPr>
        </p:nvPicPr>
        <p:blipFill rotWithShape="1">
          <a:blip r:embed="rId3">
            <a:alphaModFix/>
          </a:blip>
          <a:srcRect b="0" l="0" r="0" t="0"/>
          <a:stretch/>
        </p:blipFill>
        <p:spPr>
          <a:xfrm>
            <a:off x="5513315" y="2220321"/>
            <a:ext cx="6678685" cy="28769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6"/>
          <p:cNvSpPr/>
          <p:nvPr/>
        </p:nvSpPr>
        <p:spPr>
          <a:xfrm>
            <a:off x="79669" y="368324"/>
            <a:ext cx="485966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MTU EHS assists with:</a:t>
            </a:r>
            <a:endParaRPr b="0" i="0" sz="1400" u="none" cap="none" strike="noStrike">
              <a:solidFill>
                <a:srgbClr val="000000"/>
              </a:solidFill>
              <a:latin typeface="Arial"/>
              <a:ea typeface="Arial"/>
              <a:cs typeface="Arial"/>
              <a:sym typeface="Arial"/>
            </a:endParaRPr>
          </a:p>
        </p:txBody>
      </p:sp>
      <p:sp>
        <p:nvSpPr>
          <p:cNvPr id="309" name="Google Shape;309;p26"/>
          <p:cNvSpPr txBox="1"/>
          <p:nvPr/>
        </p:nvSpPr>
        <p:spPr>
          <a:xfrm>
            <a:off x="573931" y="1945531"/>
            <a:ext cx="4859663"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EHS is responsible for promoting and ensuring MTU compliance with environmental and occupational safety and health requirements</a:t>
            </a:r>
            <a:endParaRPr b="0" i="0" sz="1400" u="none" cap="none" strike="noStrike">
              <a:solidFill>
                <a:srgbClr val="000000"/>
              </a:solidFill>
              <a:latin typeface="Arial"/>
              <a:ea typeface="Arial"/>
              <a:cs typeface="Arial"/>
              <a:sym typeface="Arial"/>
            </a:endParaRPr>
          </a:p>
        </p:txBody>
      </p:sp>
      <p:sp>
        <p:nvSpPr>
          <p:cNvPr id="310" name="Google Shape;310;p26"/>
          <p:cNvSpPr txBox="1"/>
          <p:nvPr/>
        </p:nvSpPr>
        <p:spPr>
          <a:xfrm>
            <a:off x="651518" y="4135055"/>
            <a:ext cx="4513634"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EHS helps groups and departments identify rules, regulations, policies, and procedures that affect operations</a:t>
            </a:r>
            <a:endParaRPr b="0" i="0" sz="1400" u="none" cap="none" strike="noStrike">
              <a:solidFill>
                <a:srgbClr val="000000"/>
              </a:solidFill>
              <a:latin typeface="Arial"/>
              <a:ea typeface="Arial"/>
              <a:cs typeface="Arial"/>
              <a:sym typeface="Arial"/>
            </a:endParaRPr>
          </a:p>
        </p:txBody>
      </p:sp>
      <p:pic>
        <p:nvPicPr>
          <p:cNvPr descr="EHS Compliance - NAEM" id="311" name="Google Shape;311;p26"/>
          <p:cNvPicPr preferRelativeResize="0"/>
          <p:nvPr/>
        </p:nvPicPr>
        <p:blipFill rotWithShape="1">
          <a:blip r:embed="rId3">
            <a:alphaModFix/>
          </a:blip>
          <a:srcRect b="0" l="0" r="0" t="0"/>
          <a:stretch/>
        </p:blipFill>
        <p:spPr>
          <a:xfrm>
            <a:off x="6320985" y="1646523"/>
            <a:ext cx="5219497" cy="37282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10da6d757c2_3_72"/>
          <p:cNvSpPr txBox="1"/>
          <p:nvPr>
            <p:ph idx="1" type="subTitle"/>
          </p:nvPr>
        </p:nvSpPr>
        <p:spPr>
          <a:xfrm>
            <a:off x="817450" y="2128634"/>
            <a:ext cx="8646300" cy="3504900"/>
          </a:xfrm>
          <a:prstGeom prst="rect">
            <a:avLst/>
          </a:prstGeom>
          <a:noFill/>
          <a:ln>
            <a:noFill/>
          </a:ln>
        </p:spPr>
        <p:txBody>
          <a:bodyPr anchorCtr="0" anchor="t" bIns="45700" lIns="91425" spcFirstLastPara="1" rIns="91425" wrap="square" tIns="45700">
            <a:normAutofit fontScale="92500" lnSpcReduction="20000"/>
          </a:bodyPr>
          <a:lstStyle/>
          <a:p>
            <a:pPr indent="-316230" lvl="0" marL="342900" marR="0" rtl="0" algn="l">
              <a:lnSpc>
                <a:spcPct val="90000"/>
              </a:lnSpc>
              <a:spcBef>
                <a:spcPts val="0"/>
              </a:spcBef>
              <a:spcAft>
                <a:spcPts val="0"/>
              </a:spcAft>
              <a:buClr>
                <a:schemeClr val="dk1"/>
              </a:buClr>
              <a:buSzPct val="100000"/>
              <a:buFont typeface="Arial"/>
              <a:buChar char="•"/>
            </a:pPr>
            <a:r>
              <a:rPr lang="en-US"/>
              <a:t>Right to Know / Hazard Communication</a:t>
            </a:r>
            <a:endParaRPr/>
          </a:p>
          <a:p>
            <a:pPr indent="-316230" lvl="0" marL="342900" marR="0" rtl="0" algn="l">
              <a:lnSpc>
                <a:spcPct val="90000"/>
              </a:lnSpc>
              <a:spcBef>
                <a:spcPts val="1000"/>
              </a:spcBef>
              <a:spcAft>
                <a:spcPts val="0"/>
              </a:spcAft>
              <a:buClr>
                <a:schemeClr val="dk1"/>
              </a:buClr>
              <a:buSzPct val="100000"/>
              <a:buFont typeface="Arial"/>
              <a:buChar char="•"/>
            </a:pPr>
            <a:r>
              <a:rPr lang="en-US"/>
              <a:t>Lockout-Tagout</a:t>
            </a:r>
            <a:endParaRPr/>
          </a:p>
          <a:p>
            <a:pPr indent="-316230" lvl="0" marL="342900" marR="0" rtl="0" algn="l">
              <a:lnSpc>
                <a:spcPct val="90000"/>
              </a:lnSpc>
              <a:spcBef>
                <a:spcPts val="1000"/>
              </a:spcBef>
              <a:spcAft>
                <a:spcPts val="0"/>
              </a:spcAft>
              <a:buClr>
                <a:schemeClr val="dk1"/>
              </a:buClr>
              <a:buSzPct val="100000"/>
              <a:buFont typeface="Arial"/>
              <a:buChar char="•"/>
            </a:pPr>
            <a:r>
              <a:rPr lang="en-US"/>
              <a:t>PPE Assessment</a:t>
            </a:r>
            <a:endParaRPr/>
          </a:p>
          <a:p>
            <a:pPr indent="-316230" lvl="0" marL="342900" marR="0" rtl="0" algn="l">
              <a:lnSpc>
                <a:spcPct val="90000"/>
              </a:lnSpc>
              <a:spcBef>
                <a:spcPts val="1000"/>
              </a:spcBef>
              <a:spcAft>
                <a:spcPts val="0"/>
              </a:spcAft>
              <a:buClr>
                <a:schemeClr val="dk1"/>
              </a:buClr>
              <a:buSzPct val="100000"/>
              <a:buFont typeface="Arial"/>
              <a:buChar char="•"/>
            </a:pPr>
            <a:r>
              <a:rPr lang="en-US"/>
              <a:t>Respiratory Protection</a:t>
            </a:r>
            <a:endParaRPr/>
          </a:p>
          <a:p>
            <a:pPr indent="-316230" lvl="0" marL="342900" marR="0" rtl="0" algn="l">
              <a:lnSpc>
                <a:spcPct val="90000"/>
              </a:lnSpc>
              <a:spcBef>
                <a:spcPts val="1000"/>
              </a:spcBef>
              <a:spcAft>
                <a:spcPts val="0"/>
              </a:spcAft>
              <a:buClr>
                <a:schemeClr val="dk1"/>
              </a:buClr>
              <a:buSzPct val="100000"/>
              <a:buFont typeface="Arial"/>
              <a:buChar char="•"/>
            </a:pPr>
            <a:r>
              <a:rPr lang="en-US"/>
              <a:t>Permit-Required Confined Space</a:t>
            </a:r>
            <a:endParaRPr/>
          </a:p>
          <a:p>
            <a:pPr indent="-316230" lvl="0" marL="342900" marR="0" rtl="0" algn="l">
              <a:lnSpc>
                <a:spcPct val="90000"/>
              </a:lnSpc>
              <a:spcBef>
                <a:spcPts val="1000"/>
              </a:spcBef>
              <a:spcAft>
                <a:spcPts val="0"/>
              </a:spcAft>
              <a:buClr>
                <a:schemeClr val="dk1"/>
              </a:buClr>
              <a:buSzPct val="100000"/>
              <a:buChar char="•"/>
            </a:pPr>
            <a:r>
              <a:rPr lang="en-US"/>
              <a:t>Emergency Evacuation Plan</a:t>
            </a:r>
            <a:endParaRPr/>
          </a:p>
          <a:p>
            <a:pPr indent="-316230" lvl="0" marL="342900" marR="0" rtl="0" algn="l">
              <a:lnSpc>
                <a:spcPct val="90000"/>
              </a:lnSpc>
              <a:spcBef>
                <a:spcPts val="1000"/>
              </a:spcBef>
              <a:spcAft>
                <a:spcPts val="0"/>
              </a:spcAft>
              <a:buClr>
                <a:schemeClr val="dk1"/>
              </a:buClr>
              <a:buSzPct val="100000"/>
              <a:buChar char="•"/>
            </a:pPr>
            <a:r>
              <a:rPr lang="en-US"/>
              <a:t>Bloodborne Infectious Diseases</a:t>
            </a:r>
            <a:endParaRPr/>
          </a:p>
          <a:p>
            <a:pPr indent="-316230" lvl="0" marL="342900" marR="0" rtl="0" algn="l">
              <a:lnSpc>
                <a:spcPct val="90000"/>
              </a:lnSpc>
              <a:spcBef>
                <a:spcPts val="1000"/>
              </a:spcBef>
              <a:spcAft>
                <a:spcPts val="0"/>
              </a:spcAft>
              <a:buClr>
                <a:schemeClr val="dk1"/>
              </a:buClr>
              <a:buSzPct val="100000"/>
              <a:buChar char="•"/>
            </a:pPr>
            <a:r>
              <a:rPr lang="en-US"/>
              <a:t>Hearing Conservation Program</a:t>
            </a:r>
            <a:endParaRPr/>
          </a:p>
          <a:p>
            <a:pPr indent="-316230" lvl="0" marL="342900" marR="0" rtl="0" algn="l">
              <a:lnSpc>
                <a:spcPct val="90000"/>
              </a:lnSpc>
              <a:spcBef>
                <a:spcPts val="1000"/>
              </a:spcBef>
              <a:spcAft>
                <a:spcPts val="0"/>
              </a:spcAft>
              <a:buClr>
                <a:schemeClr val="dk1"/>
              </a:buClr>
              <a:buSzPct val="100000"/>
              <a:buChar char="•"/>
            </a:pPr>
            <a:r>
              <a:rPr lang="en-US"/>
              <a:t>Construction- Accident Prevention Program</a:t>
            </a:r>
            <a:endParaRPr/>
          </a:p>
        </p:txBody>
      </p:sp>
      <p:sp>
        <p:nvSpPr>
          <p:cNvPr id="317" name="Google Shape;317;g10da6d757c2_3_72"/>
          <p:cNvSpPr/>
          <p:nvPr/>
        </p:nvSpPr>
        <p:spPr>
          <a:xfrm>
            <a:off x="497502" y="388685"/>
            <a:ext cx="993239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OSHA/MIOSHA Required Programs</a:t>
            </a:r>
            <a:endParaRPr b="0" i="0" sz="1400" u="none" cap="none" strike="noStrike">
              <a:solidFill>
                <a:srgbClr val="000000"/>
              </a:solidFill>
              <a:latin typeface="Arial"/>
              <a:ea typeface="Arial"/>
              <a:cs typeface="Arial"/>
              <a:sym typeface="Arial"/>
            </a:endParaRPr>
          </a:p>
        </p:txBody>
      </p:sp>
      <p:pic>
        <p:nvPicPr>
          <p:cNvPr descr="Training Requirements in OSHA Standards" id="318" name="Google Shape;318;g10da6d757c2_3_72"/>
          <p:cNvPicPr preferRelativeResize="0"/>
          <p:nvPr/>
        </p:nvPicPr>
        <p:blipFill rotWithShape="1">
          <a:blip r:embed="rId3">
            <a:alphaModFix/>
          </a:blip>
          <a:srcRect b="0" l="0" r="0" t="0"/>
          <a:stretch/>
        </p:blipFill>
        <p:spPr>
          <a:xfrm>
            <a:off x="8231728" y="1811213"/>
            <a:ext cx="2818893" cy="36488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7"/>
          <p:cNvSpPr txBox="1"/>
          <p:nvPr>
            <p:ph type="ctrTitle"/>
          </p:nvPr>
        </p:nvSpPr>
        <p:spPr>
          <a:xfrm>
            <a:off x="877741" y="810277"/>
            <a:ext cx="10224300" cy="729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Open Sans"/>
              <a:buNone/>
            </a:pPr>
            <a:r>
              <a:rPr lang="en-US" sz="3600"/>
              <a:t>Safety Modu</a:t>
            </a:r>
            <a:r>
              <a:rPr lang="en-US" sz="4000"/>
              <a:t>le Road Map</a:t>
            </a:r>
            <a:endParaRPr/>
          </a:p>
        </p:txBody>
      </p:sp>
      <p:sp>
        <p:nvSpPr>
          <p:cNvPr id="324" name="Google Shape;324;p27"/>
          <p:cNvSpPr txBox="1"/>
          <p:nvPr>
            <p:ph idx="1" type="subTitle"/>
          </p:nvPr>
        </p:nvSpPr>
        <p:spPr>
          <a:xfrm>
            <a:off x="1666750" y="1476203"/>
            <a:ext cx="8646300" cy="43722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None/>
            </a:pPr>
            <a:r>
              <a:t/>
            </a:r>
            <a:endParaRPr/>
          </a:p>
          <a:p>
            <a:pPr indent="0" lvl="0" marL="0" rtl="0" algn="l">
              <a:lnSpc>
                <a:spcPct val="150000"/>
              </a:lnSpc>
              <a:spcBef>
                <a:spcPts val="0"/>
              </a:spcBef>
              <a:spcAft>
                <a:spcPts val="0"/>
              </a:spcAft>
              <a:buClr>
                <a:schemeClr val="dk1"/>
              </a:buClr>
              <a:buSzPct val="100000"/>
              <a:buNone/>
            </a:pPr>
            <a:r>
              <a:t/>
            </a:r>
            <a:endParaRPr/>
          </a:p>
          <a:p>
            <a:pPr indent="-289560" lvl="0" marL="342900" rtl="0" algn="l">
              <a:lnSpc>
                <a:spcPct val="150000"/>
              </a:lnSpc>
              <a:spcBef>
                <a:spcPts val="0"/>
              </a:spcBef>
              <a:spcAft>
                <a:spcPts val="0"/>
              </a:spcAft>
              <a:buClr>
                <a:schemeClr val="dk1"/>
              </a:buClr>
              <a:buSzPct val="100000"/>
              <a:buChar char="•"/>
            </a:pPr>
            <a:r>
              <a:rPr lang="en-US"/>
              <a:t>Introduction</a:t>
            </a:r>
            <a:endParaRPr/>
          </a:p>
          <a:p>
            <a:pPr indent="-289560" lvl="0" marL="342900" marR="0" rtl="0" algn="l">
              <a:lnSpc>
                <a:spcPct val="150000"/>
              </a:lnSpc>
              <a:spcBef>
                <a:spcPts val="0"/>
              </a:spcBef>
              <a:spcAft>
                <a:spcPts val="0"/>
              </a:spcAft>
              <a:buClr>
                <a:schemeClr val="dk1"/>
              </a:buClr>
              <a:buSzPct val="100000"/>
              <a:buFont typeface="Arial"/>
              <a:buChar char="•"/>
            </a:pPr>
            <a:r>
              <a:rPr lang="en-US"/>
              <a:t>Safety @ Michigan Tech</a:t>
            </a:r>
            <a:endParaRPr/>
          </a:p>
          <a:p>
            <a:pPr indent="-289560" lvl="0" marL="342900" marR="0" rtl="0" algn="l">
              <a:lnSpc>
                <a:spcPct val="150000"/>
              </a:lnSpc>
              <a:spcBef>
                <a:spcPts val="0"/>
              </a:spcBef>
              <a:spcAft>
                <a:spcPts val="0"/>
              </a:spcAft>
              <a:buClr>
                <a:schemeClr val="dk1"/>
              </a:buClr>
              <a:buSzPct val="100000"/>
              <a:buChar char="•"/>
            </a:pPr>
            <a:r>
              <a:rPr lang="en-US"/>
              <a:t>Occupational Safety</a:t>
            </a:r>
            <a:endParaRPr/>
          </a:p>
          <a:p>
            <a:pPr indent="-289560" lvl="0" marL="342900" rtl="0" algn="l">
              <a:lnSpc>
                <a:spcPct val="150000"/>
              </a:lnSpc>
              <a:spcBef>
                <a:spcPts val="1000"/>
              </a:spcBef>
              <a:spcAft>
                <a:spcPts val="0"/>
              </a:spcAft>
              <a:buClr>
                <a:schemeClr val="dk1"/>
              </a:buClr>
              <a:buSzPct val="100000"/>
              <a:buChar char="•"/>
            </a:pPr>
            <a:r>
              <a:rPr lang="en-US"/>
              <a:t>Job Hazard Analysis</a:t>
            </a:r>
            <a:endParaRPr/>
          </a:p>
          <a:p>
            <a:pPr indent="-289560" lvl="0" marL="342900" rtl="0" algn="l">
              <a:lnSpc>
                <a:spcPct val="150000"/>
              </a:lnSpc>
              <a:spcBef>
                <a:spcPts val="1000"/>
              </a:spcBef>
              <a:spcAft>
                <a:spcPts val="0"/>
              </a:spcAft>
              <a:buClr>
                <a:schemeClr val="dk1"/>
              </a:buClr>
              <a:buSzPct val="100000"/>
              <a:buChar char="•"/>
            </a:pPr>
            <a:r>
              <a:rPr lang="en-US"/>
              <a:t>Personal Protective Equipment (PPE) and Training</a:t>
            </a:r>
            <a:endParaRPr/>
          </a:p>
          <a:p>
            <a:pPr indent="-289560" lvl="0" marL="342900" rtl="0" algn="l">
              <a:lnSpc>
                <a:spcPct val="150000"/>
              </a:lnSpc>
              <a:spcBef>
                <a:spcPts val="0"/>
              </a:spcBef>
              <a:spcAft>
                <a:spcPts val="0"/>
              </a:spcAft>
              <a:buClr>
                <a:schemeClr val="dk1"/>
              </a:buClr>
              <a:buSzPct val="100000"/>
              <a:buChar char="•"/>
            </a:pPr>
            <a:r>
              <a:rPr lang="en-US"/>
              <a:t>Incident Reporting</a:t>
            </a:r>
            <a:endParaRPr/>
          </a:p>
          <a:p>
            <a:pPr indent="-289560" lvl="0" marL="342900" rtl="0" algn="l">
              <a:lnSpc>
                <a:spcPct val="150000"/>
              </a:lnSpc>
              <a:spcBef>
                <a:spcPts val="0"/>
              </a:spcBef>
              <a:spcAft>
                <a:spcPts val="0"/>
              </a:spcAft>
              <a:buClr>
                <a:schemeClr val="dk1"/>
              </a:buClr>
              <a:buSzPct val="100000"/>
              <a:buChar char="•"/>
            </a:pPr>
            <a:r>
              <a:rPr lang="en-US"/>
              <a:t>Supervisor Safety Responsibilities 4 Point Wrap-up</a:t>
            </a:r>
            <a:endParaRPr/>
          </a:p>
          <a:p>
            <a:pPr indent="0" lvl="0" marL="0" rtl="0" algn="l">
              <a:lnSpc>
                <a:spcPct val="90000"/>
              </a:lnSpc>
              <a:spcBef>
                <a:spcPts val="1000"/>
              </a:spcBef>
              <a:spcAft>
                <a:spcPts val="0"/>
              </a:spcAft>
              <a:buClr>
                <a:schemeClr val="dk1"/>
              </a:buClr>
              <a:buSzPct val="100000"/>
              <a:buNone/>
            </a:pPr>
            <a:r>
              <a:t/>
            </a:r>
            <a:endParaRPr/>
          </a:p>
          <a:p>
            <a:pPr indent="0" lvl="0" marL="342900" rtl="0" algn="l">
              <a:lnSpc>
                <a:spcPct val="90000"/>
              </a:lnSpc>
              <a:spcBef>
                <a:spcPts val="1000"/>
              </a:spcBef>
              <a:spcAft>
                <a:spcPts val="0"/>
              </a:spcAft>
              <a:buClr>
                <a:schemeClr val="dk1"/>
              </a:buClr>
              <a:buSzPct val="100000"/>
              <a:buNone/>
            </a:pPr>
            <a:r>
              <a:t/>
            </a:r>
            <a:endParaRPr/>
          </a:p>
        </p:txBody>
      </p:sp>
      <p:sp>
        <p:nvSpPr>
          <p:cNvPr id="325" name="Google Shape;325;p27"/>
          <p:cNvSpPr/>
          <p:nvPr/>
        </p:nvSpPr>
        <p:spPr>
          <a:xfrm>
            <a:off x="621538" y="3832506"/>
            <a:ext cx="978408" cy="48463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
          <p:cNvSpPr txBox="1"/>
          <p:nvPr>
            <p:ph type="ctrTitle"/>
          </p:nvPr>
        </p:nvSpPr>
        <p:spPr>
          <a:xfrm>
            <a:off x="877741" y="810277"/>
            <a:ext cx="10224300" cy="729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Open Sans"/>
              <a:buNone/>
            </a:pPr>
            <a:r>
              <a:rPr lang="en-US" sz="3600"/>
              <a:t>Safety Modu</a:t>
            </a:r>
            <a:r>
              <a:rPr lang="en-US" sz="4000"/>
              <a:t>le Road Map</a:t>
            </a:r>
            <a:endParaRPr/>
          </a:p>
        </p:txBody>
      </p:sp>
      <p:sp>
        <p:nvSpPr>
          <p:cNvPr id="109" name="Google Shape;109;p2"/>
          <p:cNvSpPr txBox="1"/>
          <p:nvPr>
            <p:ph idx="1" type="subTitle"/>
          </p:nvPr>
        </p:nvSpPr>
        <p:spPr>
          <a:xfrm>
            <a:off x="1666750" y="1476203"/>
            <a:ext cx="8646300" cy="43722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None/>
            </a:pPr>
            <a:r>
              <a:t/>
            </a:r>
            <a:endParaRPr/>
          </a:p>
          <a:p>
            <a:pPr indent="0" lvl="0" marL="0" rtl="0" algn="l">
              <a:lnSpc>
                <a:spcPct val="150000"/>
              </a:lnSpc>
              <a:spcBef>
                <a:spcPts val="0"/>
              </a:spcBef>
              <a:spcAft>
                <a:spcPts val="0"/>
              </a:spcAft>
              <a:buClr>
                <a:schemeClr val="dk1"/>
              </a:buClr>
              <a:buSzPct val="100000"/>
              <a:buNone/>
            </a:pPr>
            <a:r>
              <a:t/>
            </a:r>
            <a:endParaRPr/>
          </a:p>
          <a:p>
            <a:pPr indent="-289560" lvl="0" marL="342900" rtl="0" algn="l">
              <a:lnSpc>
                <a:spcPct val="150000"/>
              </a:lnSpc>
              <a:spcBef>
                <a:spcPts val="0"/>
              </a:spcBef>
              <a:spcAft>
                <a:spcPts val="0"/>
              </a:spcAft>
              <a:buClr>
                <a:schemeClr val="dk1"/>
              </a:buClr>
              <a:buSzPct val="100000"/>
              <a:buChar char="•"/>
            </a:pPr>
            <a:r>
              <a:rPr lang="en-US"/>
              <a:t>Introduction</a:t>
            </a:r>
            <a:endParaRPr/>
          </a:p>
          <a:p>
            <a:pPr indent="-289560" lvl="0" marL="342900" marR="0" rtl="0" algn="l">
              <a:lnSpc>
                <a:spcPct val="150000"/>
              </a:lnSpc>
              <a:spcBef>
                <a:spcPts val="0"/>
              </a:spcBef>
              <a:spcAft>
                <a:spcPts val="0"/>
              </a:spcAft>
              <a:buClr>
                <a:schemeClr val="dk1"/>
              </a:buClr>
              <a:buSzPct val="100000"/>
              <a:buFont typeface="Arial"/>
              <a:buChar char="•"/>
            </a:pPr>
            <a:r>
              <a:rPr lang="en-US"/>
              <a:t>Safety @ Michigan Tech</a:t>
            </a:r>
            <a:endParaRPr/>
          </a:p>
          <a:p>
            <a:pPr indent="-289560" lvl="0" marL="342900" marR="0" rtl="0" algn="l">
              <a:lnSpc>
                <a:spcPct val="150000"/>
              </a:lnSpc>
              <a:spcBef>
                <a:spcPts val="0"/>
              </a:spcBef>
              <a:spcAft>
                <a:spcPts val="0"/>
              </a:spcAft>
              <a:buClr>
                <a:schemeClr val="dk1"/>
              </a:buClr>
              <a:buSzPct val="100000"/>
              <a:buChar char="•"/>
            </a:pPr>
            <a:r>
              <a:rPr lang="en-US"/>
              <a:t>Occupational Safety</a:t>
            </a:r>
            <a:endParaRPr/>
          </a:p>
          <a:p>
            <a:pPr indent="-289560" lvl="0" marL="342900" rtl="0" algn="l">
              <a:lnSpc>
                <a:spcPct val="150000"/>
              </a:lnSpc>
              <a:spcBef>
                <a:spcPts val="1000"/>
              </a:spcBef>
              <a:spcAft>
                <a:spcPts val="0"/>
              </a:spcAft>
              <a:buClr>
                <a:schemeClr val="dk1"/>
              </a:buClr>
              <a:buSzPct val="100000"/>
              <a:buChar char="•"/>
            </a:pPr>
            <a:r>
              <a:rPr lang="en-US"/>
              <a:t>Job Hazard Analysis</a:t>
            </a:r>
            <a:endParaRPr/>
          </a:p>
          <a:p>
            <a:pPr indent="-289560" lvl="0" marL="342900" rtl="0" algn="l">
              <a:lnSpc>
                <a:spcPct val="150000"/>
              </a:lnSpc>
              <a:spcBef>
                <a:spcPts val="1000"/>
              </a:spcBef>
              <a:spcAft>
                <a:spcPts val="0"/>
              </a:spcAft>
              <a:buClr>
                <a:schemeClr val="dk1"/>
              </a:buClr>
              <a:buSzPct val="100000"/>
              <a:buChar char="•"/>
            </a:pPr>
            <a:r>
              <a:rPr lang="en-US"/>
              <a:t>Personal Protective Equipment (PPE) and Training</a:t>
            </a:r>
            <a:endParaRPr/>
          </a:p>
          <a:p>
            <a:pPr indent="-289560" lvl="0" marL="342900" rtl="0" algn="l">
              <a:lnSpc>
                <a:spcPct val="150000"/>
              </a:lnSpc>
              <a:spcBef>
                <a:spcPts val="0"/>
              </a:spcBef>
              <a:spcAft>
                <a:spcPts val="0"/>
              </a:spcAft>
              <a:buClr>
                <a:schemeClr val="dk1"/>
              </a:buClr>
              <a:buSzPct val="100000"/>
              <a:buChar char="•"/>
            </a:pPr>
            <a:r>
              <a:rPr lang="en-US"/>
              <a:t>Incident Reporting</a:t>
            </a:r>
            <a:endParaRPr/>
          </a:p>
          <a:p>
            <a:pPr indent="-289560" lvl="0" marL="342900" rtl="0" algn="l">
              <a:lnSpc>
                <a:spcPct val="150000"/>
              </a:lnSpc>
              <a:spcBef>
                <a:spcPts val="0"/>
              </a:spcBef>
              <a:spcAft>
                <a:spcPts val="0"/>
              </a:spcAft>
              <a:buClr>
                <a:schemeClr val="dk1"/>
              </a:buClr>
              <a:buSzPct val="100000"/>
              <a:buChar char="•"/>
            </a:pPr>
            <a:r>
              <a:rPr lang="en-US"/>
              <a:t>Supervisor Safety Responsibilities 4 Point Wrap-up</a:t>
            </a:r>
            <a:endParaRPr/>
          </a:p>
          <a:p>
            <a:pPr indent="0" lvl="0" marL="0" rtl="0" algn="l">
              <a:lnSpc>
                <a:spcPct val="90000"/>
              </a:lnSpc>
              <a:spcBef>
                <a:spcPts val="1000"/>
              </a:spcBef>
              <a:spcAft>
                <a:spcPts val="0"/>
              </a:spcAft>
              <a:buClr>
                <a:schemeClr val="dk1"/>
              </a:buClr>
              <a:buSzPct val="100000"/>
              <a:buNone/>
            </a:pPr>
            <a:r>
              <a:t/>
            </a:r>
            <a:endParaRPr/>
          </a:p>
          <a:p>
            <a:pPr indent="0" lvl="0" marL="342900" rtl="0" algn="l">
              <a:lnSpc>
                <a:spcPct val="90000"/>
              </a:lnSpc>
              <a:spcBef>
                <a:spcPts val="1000"/>
              </a:spcBef>
              <a:spcAft>
                <a:spcPts val="0"/>
              </a:spcAft>
              <a:buClr>
                <a:schemeClr val="dk1"/>
              </a:buClr>
              <a:buSzPct val="100000"/>
              <a:buNone/>
            </a:pPr>
            <a:r>
              <a:t/>
            </a:r>
            <a:endParaRPr/>
          </a:p>
        </p:txBody>
      </p:sp>
      <p:sp>
        <p:nvSpPr>
          <p:cNvPr id="110" name="Google Shape;110;p2"/>
          <p:cNvSpPr/>
          <p:nvPr/>
        </p:nvSpPr>
        <p:spPr>
          <a:xfrm>
            <a:off x="542611" y="2244841"/>
            <a:ext cx="978408" cy="48463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8"/>
          <p:cNvSpPr txBox="1"/>
          <p:nvPr>
            <p:ph idx="1" type="body"/>
          </p:nvPr>
        </p:nvSpPr>
        <p:spPr>
          <a:xfrm>
            <a:off x="267175" y="2923956"/>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How to Plant a Tree Scenario….</a:t>
            </a:r>
            <a:endParaRPr/>
          </a:p>
        </p:txBody>
      </p:sp>
      <p:sp>
        <p:nvSpPr>
          <p:cNvPr id="331" name="Google Shape;331;p28"/>
          <p:cNvSpPr txBox="1"/>
          <p:nvPr/>
        </p:nvSpPr>
        <p:spPr>
          <a:xfrm>
            <a:off x="632299" y="4268628"/>
            <a:ext cx="66621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min: 	Break into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Scenario: You have been instructed to plant this tree. 		</a:t>
            </a:r>
            <a:endParaRPr b="0" i="0" sz="1800" u="none" cap="none" strike="noStrike">
              <a:solidFill>
                <a:schemeClr val="dk1"/>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You have been provided all the tools necessary.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List the steps to safely complete this task.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Share and discuss steps.  Are there any Hazards you can identify?</a:t>
            </a:r>
            <a:endParaRPr b="0" i="0" sz="1400" u="none" cap="none" strike="noStrike">
              <a:solidFill>
                <a:srgbClr val="000000"/>
              </a:solidFill>
              <a:latin typeface="Arial"/>
              <a:ea typeface="Arial"/>
              <a:cs typeface="Arial"/>
              <a:sym typeface="Arial"/>
            </a:endParaRPr>
          </a:p>
        </p:txBody>
      </p:sp>
      <p:sp>
        <p:nvSpPr>
          <p:cNvPr id="332" name="Google Shape;332;p28"/>
          <p:cNvSpPr/>
          <p:nvPr/>
        </p:nvSpPr>
        <p:spPr>
          <a:xfrm>
            <a:off x="1144479" y="835046"/>
            <a:ext cx="53115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Break-Out Activity</a:t>
            </a:r>
            <a:endParaRPr b="0" i="0" sz="1400" u="none" cap="none" strike="noStrike">
              <a:solidFill>
                <a:srgbClr val="000000"/>
              </a:solidFill>
              <a:latin typeface="Arial"/>
              <a:ea typeface="Arial"/>
              <a:cs typeface="Arial"/>
              <a:sym typeface="Arial"/>
            </a:endParaRPr>
          </a:p>
        </p:txBody>
      </p:sp>
      <p:pic>
        <p:nvPicPr>
          <p:cNvPr descr="Safety Challenge - Instructables" id="333" name="Google Shape;333;p28"/>
          <p:cNvPicPr preferRelativeResize="0"/>
          <p:nvPr/>
        </p:nvPicPr>
        <p:blipFill rotWithShape="1">
          <a:blip r:embed="rId3">
            <a:alphaModFix/>
          </a:blip>
          <a:srcRect b="0" l="0" r="0" t="0"/>
          <a:stretch/>
        </p:blipFill>
        <p:spPr>
          <a:xfrm>
            <a:off x="7294428" y="351674"/>
            <a:ext cx="4294457" cy="2074103"/>
          </a:xfrm>
          <a:prstGeom prst="rect">
            <a:avLst/>
          </a:prstGeom>
          <a:noFill/>
          <a:ln>
            <a:noFill/>
          </a:ln>
        </p:spPr>
      </p:pic>
      <p:pic>
        <p:nvPicPr>
          <p:cNvPr id="334" name="Google Shape;334;p28"/>
          <p:cNvPicPr preferRelativeResize="0"/>
          <p:nvPr/>
        </p:nvPicPr>
        <p:blipFill rotWithShape="1">
          <a:blip r:embed="rId4">
            <a:alphaModFix/>
          </a:blip>
          <a:srcRect b="2277" l="1628" r="2604" t="1633"/>
          <a:stretch/>
        </p:blipFill>
        <p:spPr>
          <a:xfrm>
            <a:off x="7378766" y="2882586"/>
            <a:ext cx="3587798" cy="361429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sp>
        <p:nvSpPr>
          <p:cNvPr id="340" name="Google Shape;340;g10acbce7b9f_3_848"/>
          <p:cNvSpPr/>
          <p:nvPr/>
        </p:nvSpPr>
        <p:spPr>
          <a:xfrm>
            <a:off x="-3073940" y="2064142"/>
            <a:ext cx="12110937"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Hazard Identification is the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foundation of a safe workplace.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41" name="Google Shape;341;g10acbce7b9f_3_848"/>
          <p:cNvSpPr/>
          <p:nvPr/>
        </p:nvSpPr>
        <p:spPr>
          <a:xfrm>
            <a:off x="171768" y="156041"/>
            <a:ext cx="6031331"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Hazard Identification</a:t>
            </a:r>
            <a:endParaRPr b="0" i="0" sz="1400" u="none" cap="none" strike="noStrike">
              <a:solidFill>
                <a:srgbClr val="000000"/>
              </a:solidFill>
              <a:latin typeface="Arial"/>
              <a:ea typeface="Arial"/>
              <a:cs typeface="Arial"/>
              <a:sym typeface="Arial"/>
            </a:endParaRPr>
          </a:p>
        </p:txBody>
      </p:sp>
      <p:pic>
        <p:nvPicPr>
          <p:cNvPr descr="Health, Safety &amp;amp; Environmental Professionals UAE | Hazard Identification" id="342" name="Google Shape;342;g10acbce7b9f_3_848"/>
          <p:cNvPicPr preferRelativeResize="0"/>
          <p:nvPr/>
        </p:nvPicPr>
        <p:blipFill rotWithShape="1">
          <a:blip r:embed="rId3">
            <a:alphaModFix/>
          </a:blip>
          <a:srcRect b="0" l="0" r="0" t="0"/>
          <a:stretch/>
        </p:blipFill>
        <p:spPr>
          <a:xfrm>
            <a:off x="6362700" y="0"/>
            <a:ext cx="5829300" cy="3876675"/>
          </a:xfrm>
          <a:prstGeom prst="rect">
            <a:avLst/>
          </a:prstGeom>
          <a:noFill/>
          <a:ln>
            <a:noFill/>
          </a:ln>
        </p:spPr>
      </p:pic>
      <p:sp>
        <p:nvSpPr>
          <p:cNvPr id="343" name="Google Shape;343;g10acbce7b9f_3_848"/>
          <p:cNvSpPr txBox="1"/>
          <p:nvPr/>
        </p:nvSpPr>
        <p:spPr>
          <a:xfrm>
            <a:off x="749840" y="4387740"/>
            <a:ext cx="11225719"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At its most basic level, hazard identification is simply looking at a job, task or a situation and asking,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“Is there anything here that could hurt someone or damage something?”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sp>
        <p:nvSpPr>
          <p:cNvPr id="349" name="Google Shape;349;p29"/>
          <p:cNvSpPr/>
          <p:nvPr/>
        </p:nvSpPr>
        <p:spPr>
          <a:xfrm>
            <a:off x="171768" y="156041"/>
            <a:ext cx="6031331"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Hazard Identification</a:t>
            </a:r>
            <a:endParaRPr b="0" i="0" sz="1400" u="none" cap="none" strike="noStrike">
              <a:solidFill>
                <a:srgbClr val="000000"/>
              </a:solidFill>
              <a:latin typeface="Arial"/>
              <a:ea typeface="Arial"/>
              <a:cs typeface="Arial"/>
              <a:sym typeface="Arial"/>
            </a:endParaRPr>
          </a:p>
        </p:txBody>
      </p:sp>
      <p:sp>
        <p:nvSpPr>
          <p:cNvPr id="350" name="Google Shape;350;p29"/>
          <p:cNvSpPr/>
          <p:nvPr/>
        </p:nvSpPr>
        <p:spPr>
          <a:xfrm>
            <a:off x="449094" y="1551785"/>
            <a:ext cx="60960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What is a workplace hazard?</a:t>
            </a:r>
            <a:endParaRPr b="0" i="0" sz="1400" u="none" cap="none" strike="noStrike">
              <a:solidFill>
                <a:srgbClr val="000000"/>
              </a:solidFill>
              <a:latin typeface="Arial"/>
              <a:ea typeface="Arial"/>
              <a:cs typeface="Arial"/>
              <a:sym typeface="Arial"/>
            </a:endParaRPr>
          </a:p>
        </p:txBody>
      </p:sp>
      <p:pic>
        <p:nvPicPr>
          <p:cNvPr descr="Health and Safety Hazards in the Workplace | Occupational health and  safety, Office safety, Safety cartoon" id="351" name="Google Shape;351;p29"/>
          <p:cNvPicPr preferRelativeResize="0"/>
          <p:nvPr/>
        </p:nvPicPr>
        <p:blipFill rotWithShape="1">
          <a:blip r:embed="rId3">
            <a:alphaModFix/>
          </a:blip>
          <a:srcRect b="0" l="0" r="0" t="0"/>
          <a:stretch/>
        </p:blipFill>
        <p:spPr>
          <a:xfrm>
            <a:off x="6096000" y="1676173"/>
            <a:ext cx="6122078" cy="4316065"/>
          </a:xfrm>
          <a:prstGeom prst="rect">
            <a:avLst/>
          </a:prstGeom>
          <a:noFill/>
          <a:ln>
            <a:noFill/>
          </a:ln>
        </p:spPr>
      </p:pic>
      <p:sp>
        <p:nvSpPr>
          <p:cNvPr id="352" name="Google Shape;352;p29"/>
          <p:cNvSpPr/>
          <p:nvPr/>
        </p:nvSpPr>
        <p:spPr>
          <a:xfrm>
            <a:off x="361545" y="2740903"/>
            <a:ext cx="60960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A workplace hazard is </a:t>
            </a:r>
            <a:r>
              <a:rPr b="1" i="0" lang="en-US" sz="2400" u="sng" cap="none" strike="noStrike">
                <a:solidFill>
                  <a:srgbClr val="FF0000"/>
                </a:solidFill>
                <a:latin typeface="Times New Roman"/>
                <a:ea typeface="Times New Roman"/>
                <a:cs typeface="Times New Roman"/>
                <a:sym typeface="Times New Roman"/>
              </a:rPr>
              <a:t>ANY</a:t>
            </a:r>
            <a:r>
              <a:rPr b="1" i="0" lang="en-US" sz="24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practice, behavior or physical condition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that has the potential to cause: </a:t>
            </a:r>
            <a:endParaRPr b="0" i="0" sz="1400" u="none" cap="none" strike="noStrike">
              <a:solidFill>
                <a:srgbClr val="000000"/>
              </a:solidFill>
              <a:latin typeface="Arial"/>
              <a:ea typeface="Arial"/>
              <a:cs typeface="Arial"/>
              <a:sym typeface="Arial"/>
            </a:endParaRPr>
          </a:p>
        </p:txBody>
      </p:sp>
      <p:sp>
        <p:nvSpPr>
          <p:cNvPr id="353" name="Google Shape;353;p29"/>
          <p:cNvSpPr/>
          <p:nvPr/>
        </p:nvSpPr>
        <p:spPr>
          <a:xfrm>
            <a:off x="546371" y="469423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54" name="Google Shape;354;p29"/>
          <p:cNvSpPr/>
          <p:nvPr/>
        </p:nvSpPr>
        <p:spPr>
          <a:xfrm>
            <a:off x="1733146" y="4429747"/>
            <a:ext cx="6096000"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Injury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Illness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Damage to property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Damage to the environment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Loss to a process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sp>
        <p:nvSpPr>
          <p:cNvPr id="360" name="Google Shape;360;p30"/>
          <p:cNvSpPr/>
          <p:nvPr/>
        </p:nvSpPr>
        <p:spPr>
          <a:xfrm>
            <a:off x="171768" y="156041"/>
            <a:ext cx="6031331"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Hazard Identification</a:t>
            </a:r>
            <a:endParaRPr b="0" i="0" sz="1400" u="none" cap="none" strike="noStrike">
              <a:solidFill>
                <a:srgbClr val="000000"/>
              </a:solidFill>
              <a:latin typeface="Arial"/>
              <a:ea typeface="Arial"/>
              <a:cs typeface="Arial"/>
              <a:sym typeface="Arial"/>
            </a:endParaRPr>
          </a:p>
        </p:txBody>
      </p:sp>
      <p:sp>
        <p:nvSpPr>
          <p:cNvPr id="361" name="Google Shape;361;p30"/>
          <p:cNvSpPr/>
          <p:nvPr/>
        </p:nvSpPr>
        <p:spPr>
          <a:xfrm>
            <a:off x="154022" y="3086617"/>
            <a:ext cx="642016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Everyone at MTU: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Workers, Supervisors and EHS, share in the responsibility to identify and control hazards </a:t>
            </a:r>
            <a:endParaRPr b="0" i="0" sz="1400" u="none" cap="none" strike="noStrike">
              <a:solidFill>
                <a:srgbClr val="000000"/>
              </a:solidFill>
              <a:latin typeface="Arial"/>
              <a:ea typeface="Arial"/>
              <a:cs typeface="Arial"/>
              <a:sym typeface="Arial"/>
            </a:endParaRPr>
          </a:p>
        </p:txBody>
      </p:sp>
      <p:sp>
        <p:nvSpPr>
          <p:cNvPr id="362" name="Google Shape;362;p30"/>
          <p:cNvSpPr/>
          <p:nvPr/>
        </p:nvSpPr>
        <p:spPr>
          <a:xfrm>
            <a:off x="171768" y="1573408"/>
            <a:ext cx="60960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There are hazards in </a:t>
            </a:r>
            <a:r>
              <a:rPr b="1" i="0" lang="en-US" sz="2400" u="sng" cap="none" strike="noStrike">
                <a:solidFill>
                  <a:srgbClr val="FF0000"/>
                </a:solidFill>
                <a:latin typeface="Times New Roman"/>
                <a:ea typeface="Times New Roman"/>
                <a:cs typeface="Times New Roman"/>
                <a:sym typeface="Times New Roman"/>
              </a:rPr>
              <a:t>EVERY</a:t>
            </a:r>
            <a:r>
              <a:rPr b="1" i="0" lang="en-US" sz="2400" u="none" cap="none" strike="noStrike">
                <a:solidFill>
                  <a:schemeClr val="dk1"/>
                </a:solidFill>
                <a:latin typeface="Times New Roman"/>
                <a:ea typeface="Times New Roman"/>
                <a:cs typeface="Times New Roman"/>
                <a:sym typeface="Times New Roman"/>
              </a:rPr>
              <a:t> type of job and </a:t>
            </a:r>
            <a:r>
              <a:rPr b="1" i="0" lang="en-US" sz="2400" u="sng" cap="none" strike="noStrike">
                <a:solidFill>
                  <a:srgbClr val="FF0000"/>
                </a:solidFill>
                <a:latin typeface="Times New Roman"/>
                <a:ea typeface="Times New Roman"/>
                <a:cs typeface="Times New Roman"/>
                <a:sym typeface="Times New Roman"/>
              </a:rPr>
              <a:t>EVERY</a:t>
            </a:r>
            <a:r>
              <a:rPr b="1" i="0" lang="en-US" sz="2400" u="none" cap="none" strike="noStrike">
                <a:solidFill>
                  <a:schemeClr val="dk1"/>
                </a:solidFill>
                <a:latin typeface="Times New Roman"/>
                <a:ea typeface="Times New Roman"/>
                <a:cs typeface="Times New Roman"/>
                <a:sym typeface="Times New Roman"/>
              </a:rPr>
              <a:t> type of workplace!</a:t>
            </a:r>
            <a:endParaRPr b="0" i="0" sz="1400" u="none" cap="none" strike="noStrike">
              <a:solidFill>
                <a:srgbClr val="000000"/>
              </a:solidFill>
              <a:latin typeface="Arial"/>
              <a:ea typeface="Arial"/>
              <a:cs typeface="Arial"/>
              <a:sym typeface="Arial"/>
            </a:endParaRPr>
          </a:p>
        </p:txBody>
      </p:sp>
      <p:pic>
        <p:nvPicPr>
          <p:cNvPr descr="ENSAFE: INSTITUTE FOR HEALTH, SAFETY &amp;amp; COUNSELLING TRAINING LTD: Find the  hazards in this office setting" id="363" name="Google Shape;363;p30"/>
          <p:cNvPicPr preferRelativeResize="0"/>
          <p:nvPr/>
        </p:nvPicPr>
        <p:blipFill rotWithShape="1">
          <a:blip r:embed="rId3">
            <a:alphaModFix/>
          </a:blip>
          <a:srcRect b="0" l="0" r="0" t="0"/>
          <a:stretch/>
        </p:blipFill>
        <p:spPr>
          <a:xfrm>
            <a:off x="6624625" y="1005337"/>
            <a:ext cx="5395607" cy="4046705"/>
          </a:xfrm>
          <a:prstGeom prst="rect">
            <a:avLst/>
          </a:prstGeom>
          <a:noFill/>
          <a:ln>
            <a:noFill/>
          </a:ln>
        </p:spPr>
      </p:pic>
      <p:sp>
        <p:nvSpPr>
          <p:cNvPr id="364" name="Google Shape;364;p30"/>
          <p:cNvSpPr/>
          <p:nvPr/>
        </p:nvSpPr>
        <p:spPr>
          <a:xfrm>
            <a:off x="2381276" y="5347460"/>
            <a:ext cx="7215437"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4"/>
                </a:solidFill>
                <a:latin typeface="Times New Roman"/>
                <a:ea typeface="Times New Roman"/>
                <a:cs typeface="Times New Roman"/>
                <a:sym typeface="Times New Roman"/>
              </a:rPr>
              <a:t>A Hazard cannot be controlled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4"/>
                </a:solidFill>
                <a:latin typeface="Times New Roman"/>
                <a:ea typeface="Times New Roman"/>
                <a:cs typeface="Times New Roman"/>
                <a:sym typeface="Times New Roman"/>
              </a:rPr>
              <a:t>(i.e. eliminated, reduced, or otherwise managed)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4"/>
                </a:solidFill>
                <a:latin typeface="Times New Roman"/>
                <a:ea typeface="Times New Roman"/>
                <a:cs typeface="Times New Roman"/>
                <a:sym typeface="Times New Roman"/>
              </a:rPr>
              <a:t>until it has been identified !</a:t>
            </a:r>
            <a:endParaRPr b="0" i="0" sz="2800" u="none" cap="none" strike="noStrike">
              <a:solidFill>
                <a:schemeClr val="accent4"/>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9" name="Shape 369"/>
        <p:cNvGrpSpPr/>
        <p:nvPr/>
      </p:nvGrpSpPr>
      <p:grpSpPr>
        <a:xfrm>
          <a:off x="0" y="0"/>
          <a:ext cx="0" cy="0"/>
          <a:chOff x="0" y="0"/>
          <a:chExt cx="0" cy="0"/>
        </a:xfrm>
      </p:grpSpPr>
      <p:sp>
        <p:nvSpPr>
          <p:cNvPr id="370" name="Google Shape;370;p31"/>
          <p:cNvSpPr/>
          <p:nvPr/>
        </p:nvSpPr>
        <p:spPr>
          <a:xfrm>
            <a:off x="171768" y="81092"/>
            <a:ext cx="735477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Hazard Identification Tool</a:t>
            </a:r>
            <a:endParaRPr b="0" i="0" sz="1400" u="none" cap="none" strike="noStrike">
              <a:solidFill>
                <a:srgbClr val="000000"/>
              </a:solidFill>
              <a:latin typeface="Arial"/>
              <a:ea typeface="Arial"/>
              <a:cs typeface="Arial"/>
              <a:sym typeface="Arial"/>
            </a:endParaRPr>
          </a:p>
        </p:txBody>
      </p:sp>
      <p:sp>
        <p:nvSpPr>
          <p:cNvPr id="371" name="Google Shape;371;p31"/>
          <p:cNvSpPr/>
          <p:nvPr/>
        </p:nvSpPr>
        <p:spPr>
          <a:xfrm>
            <a:off x="393927" y="2412426"/>
            <a:ext cx="6096000"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There are many standard hazard identification tools that can help to document the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hazard identification and control processes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Job Hazard Analysis, often referred to as a Job Safety Analysis (JSA), is an important accident prevention tool that works by identifying existing and/or potential hazards associated with a particular job</a:t>
            </a:r>
            <a:endParaRPr b="0" i="0" sz="1400" u="none" cap="none" strike="noStrike">
              <a:solidFill>
                <a:srgbClr val="000000"/>
              </a:solidFill>
              <a:latin typeface="Arial"/>
              <a:ea typeface="Arial"/>
              <a:cs typeface="Arial"/>
              <a:sym typeface="Arial"/>
            </a:endParaRPr>
          </a:p>
        </p:txBody>
      </p:sp>
      <p:pic>
        <p:nvPicPr>
          <p:cNvPr id="372" name="Google Shape;372;p31"/>
          <p:cNvPicPr preferRelativeResize="0"/>
          <p:nvPr/>
        </p:nvPicPr>
        <p:blipFill rotWithShape="1">
          <a:blip r:embed="rId3">
            <a:alphaModFix/>
          </a:blip>
          <a:srcRect b="0" l="0" r="0" t="0"/>
          <a:stretch/>
        </p:blipFill>
        <p:spPr>
          <a:xfrm>
            <a:off x="6712086" y="829175"/>
            <a:ext cx="5598150" cy="6028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2"/>
          <p:cNvSpPr/>
          <p:nvPr/>
        </p:nvSpPr>
        <p:spPr>
          <a:xfrm>
            <a:off x="450714" y="1756959"/>
            <a:ext cx="6096000"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A JHA works by finding hazards and eliminating or minimizing them before the job is performed and before the employee has a chance to become injured.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8" name="Google Shape;378;p32"/>
          <p:cNvSpPr/>
          <p:nvPr/>
        </p:nvSpPr>
        <p:spPr>
          <a:xfrm>
            <a:off x="-210024" y="67217"/>
            <a:ext cx="7689852" cy="14465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Hazard Identification Tool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Job Hazard Assessment (JHA)</a:t>
            </a:r>
            <a:endParaRPr b="0" i="0" sz="1400" u="none" cap="none" strike="noStrike">
              <a:solidFill>
                <a:srgbClr val="000000"/>
              </a:solidFill>
              <a:latin typeface="Arial"/>
              <a:ea typeface="Arial"/>
              <a:cs typeface="Arial"/>
              <a:sym typeface="Arial"/>
            </a:endParaRPr>
          </a:p>
        </p:txBody>
      </p:sp>
      <p:sp>
        <p:nvSpPr>
          <p:cNvPr id="379" name="Google Shape;379;p32"/>
          <p:cNvSpPr/>
          <p:nvPr/>
        </p:nvSpPr>
        <p:spPr>
          <a:xfrm>
            <a:off x="586902" y="3292813"/>
            <a:ext cx="6096000"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JHA  are used for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Job clarification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Hazard awareness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To guide in new employee training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Retraining of employees,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Refresher for infrequent tasks,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Accident investigation tool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Informing employees of specific job hazards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Appropriate protective measures </a:t>
            </a:r>
            <a:endParaRPr b="0" i="0" sz="1400" u="none" cap="none" strike="noStrike">
              <a:solidFill>
                <a:srgbClr val="000000"/>
              </a:solidFill>
              <a:latin typeface="Arial"/>
              <a:ea typeface="Arial"/>
              <a:cs typeface="Arial"/>
              <a:sym typeface="Arial"/>
            </a:endParaRPr>
          </a:p>
        </p:txBody>
      </p:sp>
      <p:pic>
        <p:nvPicPr>
          <p:cNvPr descr="Safety Tips: Job Hazard Analysis Overview - NARFA" id="380" name="Google Shape;380;p32"/>
          <p:cNvPicPr preferRelativeResize="0"/>
          <p:nvPr/>
        </p:nvPicPr>
        <p:blipFill rotWithShape="1">
          <a:blip r:embed="rId3">
            <a:alphaModFix/>
          </a:blip>
          <a:srcRect b="0" l="0" r="0" t="0"/>
          <a:stretch/>
        </p:blipFill>
        <p:spPr>
          <a:xfrm>
            <a:off x="6546714" y="1981896"/>
            <a:ext cx="5340687" cy="38147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3"/>
          <p:cNvSpPr/>
          <p:nvPr/>
        </p:nvSpPr>
        <p:spPr>
          <a:xfrm>
            <a:off x="-277375" y="431914"/>
            <a:ext cx="7689852" cy="14465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Hazard Identification Tool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Job Hazard Assessment (JHA)</a:t>
            </a:r>
            <a:endParaRPr b="0" i="0" sz="1400" u="none" cap="none" strike="noStrike">
              <a:solidFill>
                <a:srgbClr val="000000"/>
              </a:solidFill>
              <a:latin typeface="Arial"/>
              <a:ea typeface="Arial"/>
              <a:cs typeface="Arial"/>
              <a:sym typeface="Arial"/>
            </a:endParaRPr>
          </a:p>
        </p:txBody>
      </p:sp>
      <p:sp>
        <p:nvSpPr>
          <p:cNvPr id="386" name="Google Shape;386;p33"/>
          <p:cNvSpPr/>
          <p:nvPr/>
        </p:nvSpPr>
        <p:spPr>
          <a:xfrm>
            <a:off x="298315" y="2689995"/>
            <a:ext cx="579768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Completing a JHA using the MTU JHA Worksheet involves the following three basic steps:</a:t>
            </a:r>
            <a:endParaRPr b="0" i="0" sz="1400" u="none" cap="none" strike="noStrike">
              <a:solidFill>
                <a:srgbClr val="000000"/>
              </a:solidFill>
              <a:latin typeface="Arial"/>
              <a:ea typeface="Arial"/>
              <a:cs typeface="Arial"/>
              <a:sym typeface="Arial"/>
            </a:endParaRPr>
          </a:p>
        </p:txBody>
      </p:sp>
      <p:sp>
        <p:nvSpPr>
          <p:cNvPr id="387" name="Google Shape;387;p33"/>
          <p:cNvSpPr/>
          <p:nvPr/>
        </p:nvSpPr>
        <p:spPr>
          <a:xfrm>
            <a:off x="145917" y="3814062"/>
            <a:ext cx="5950084" cy="193899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Times New Roman"/>
              <a:buAutoNum type="arabicPeriod"/>
            </a:pPr>
            <a:r>
              <a:rPr b="1" i="0" lang="en-US" sz="2000" u="none" cap="none" strike="noStrike">
                <a:solidFill>
                  <a:schemeClr val="dk1"/>
                </a:solidFill>
                <a:latin typeface="Times New Roman"/>
                <a:ea typeface="Times New Roman"/>
                <a:cs typeface="Times New Roman"/>
                <a:sym typeface="Times New Roman"/>
              </a:rPr>
              <a:t>Determine the various Tasks that the employee will perform.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Times New Roman"/>
              <a:buAutoNum type="arabicPeriod"/>
            </a:pPr>
            <a:r>
              <a:rPr b="1" i="0" lang="en-US" sz="2000" u="none" cap="none" strike="noStrike">
                <a:solidFill>
                  <a:schemeClr val="dk1"/>
                </a:solidFill>
                <a:latin typeface="Times New Roman"/>
                <a:ea typeface="Times New Roman"/>
                <a:cs typeface="Times New Roman"/>
                <a:sym typeface="Times New Roman"/>
              </a:rPr>
              <a:t>Identify the </a:t>
            </a:r>
            <a:r>
              <a:rPr b="1" i="0" lang="en-US" sz="2000" u="none" cap="none" strike="noStrike">
                <a:solidFill>
                  <a:srgbClr val="FF0000"/>
                </a:solidFill>
                <a:latin typeface="Times New Roman"/>
                <a:ea typeface="Times New Roman"/>
                <a:cs typeface="Times New Roman"/>
                <a:sym typeface="Times New Roman"/>
              </a:rPr>
              <a:t>Potential Hazards </a:t>
            </a:r>
            <a:r>
              <a:rPr b="1" i="0" lang="en-US" sz="2000" u="none" cap="none" strike="noStrike">
                <a:solidFill>
                  <a:schemeClr val="dk1"/>
                </a:solidFill>
                <a:latin typeface="Times New Roman"/>
                <a:ea typeface="Times New Roman"/>
                <a:cs typeface="Times New Roman"/>
                <a:sym typeface="Times New Roman"/>
              </a:rPr>
              <a:t>associated with each task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Times New Roman"/>
              <a:buAutoNum type="arabicPeriod"/>
            </a:pPr>
            <a:r>
              <a:rPr b="1" i="0" lang="en-US" sz="2000" u="none" cap="none" strike="noStrike">
                <a:solidFill>
                  <a:schemeClr val="dk1"/>
                </a:solidFill>
                <a:latin typeface="Times New Roman"/>
                <a:ea typeface="Times New Roman"/>
                <a:cs typeface="Times New Roman"/>
                <a:sym typeface="Times New Roman"/>
              </a:rPr>
              <a:t>Determine which </a:t>
            </a:r>
            <a:r>
              <a:rPr b="1" i="0" lang="en-US" sz="2000" u="none" cap="none" strike="noStrike">
                <a:solidFill>
                  <a:schemeClr val="accent6"/>
                </a:solidFill>
                <a:latin typeface="Times New Roman"/>
                <a:ea typeface="Times New Roman"/>
                <a:cs typeface="Times New Roman"/>
                <a:sym typeface="Times New Roman"/>
              </a:rPr>
              <a:t>Controls</a:t>
            </a:r>
            <a:r>
              <a:rPr b="1" i="0" lang="en-US" sz="2000" u="none" cap="none" strike="noStrike">
                <a:solidFill>
                  <a:schemeClr val="dk1"/>
                </a:solidFill>
                <a:latin typeface="Times New Roman"/>
                <a:ea typeface="Times New Roman"/>
                <a:cs typeface="Times New Roman"/>
                <a:sym typeface="Times New Roman"/>
              </a:rPr>
              <a:t> are necessary to minimize or eliminate the potential hazards. </a:t>
            </a:r>
            <a:endParaRPr b="0" i="0" sz="1400" u="none" cap="none" strike="noStrike">
              <a:solidFill>
                <a:srgbClr val="000000"/>
              </a:solidFill>
              <a:latin typeface="Arial"/>
              <a:ea typeface="Arial"/>
              <a:cs typeface="Arial"/>
              <a:sym typeface="Arial"/>
            </a:endParaRPr>
          </a:p>
        </p:txBody>
      </p:sp>
      <p:pic>
        <p:nvPicPr>
          <p:cNvPr descr="Medbury Medical Services on Twitter: &amp;quot;Common Hazards in the Workplace 1.  Slips and Falls 2. Improper Manual Lifting 3. Compressed Air Accidents 4.  Exposure to Chemicals . . Read more: https://t.co/oBgumEqQ1B  https://t.co/pQ1Sh1PEUi&amp;quot; /" id="388" name="Google Shape;388;p33"/>
          <p:cNvPicPr preferRelativeResize="0"/>
          <p:nvPr/>
        </p:nvPicPr>
        <p:blipFill rotWithShape="1">
          <a:blip r:embed="rId3">
            <a:alphaModFix/>
          </a:blip>
          <a:srcRect b="0" l="0" r="0" t="0"/>
          <a:stretch/>
        </p:blipFill>
        <p:spPr>
          <a:xfrm>
            <a:off x="6289944" y="2809829"/>
            <a:ext cx="6067425" cy="2943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10ea00ad425_0_0"/>
          <p:cNvSpPr txBox="1"/>
          <p:nvPr>
            <p:ph idx="1" type="body"/>
          </p:nvPr>
        </p:nvSpPr>
        <p:spPr>
          <a:xfrm>
            <a:off x="267175" y="2923956"/>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What are major occupational hazards in your workplace….</a:t>
            </a:r>
            <a:endParaRPr/>
          </a:p>
        </p:txBody>
      </p:sp>
      <p:sp>
        <p:nvSpPr>
          <p:cNvPr id="394" name="Google Shape;394;g10ea00ad425_0_0"/>
          <p:cNvSpPr txBox="1"/>
          <p:nvPr/>
        </p:nvSpPr>
        <p:spPr>
          <a:xfrm>
            <a:off x="632300" y="4268625"/>
            <a:ext cx="79158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min: 	Group Participation..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What are the top 10  Occupational Hazards in your work area?</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Discuss results…lead into Hazards slide for comparison.</a:t>
            </a:r>
            <a:endParaRPr b="0" i="0" sz="1800" u="none" cap="none" strike="noStrike">
              <a:solidFill>
                <a:schemeClr val="dk1"/>
              </a:solidFill>
              <a:latin typeface="Calibri"/>
              <a:ea typeface="Calibri"/>
              <a:cs typeface="Calibri"/>
              <a:sym typeface="Calibri"/>
            </a:endParaRPr>
          </a:p>
        </p:txBody>
      </p:sp>
      <p:sp>
        <p:nvSpPr>
          <p:cNvPr id="395" name="Google Shape;395;g10ea00ad425_0_0"/>
          <p:cNvSpPr/>
          <p:nvPr/>
        </p:nvSpPr>
        <p:spPr>
          <a:xfrm>
            <a:off x="1144479" y="835046"/>
            <a:ext cx="53115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Break-Out Activity</a:t>
            </a:r>
            <a:endParaRPr b="0" i="0" sz="1400" u="none" cap="none" strike="noStrike">
              <a:solidFill>
                <a:srgbClr val="000000"/>
              </a:solidFill>
              <a:latin typeface="Arial"/>
              <a:ea typeface="Arial"/>
              <a:cs typeface="Arial"/>
              <a:sym typeface="Arial"/>
            </a:endParaRPr>
          </a:p>
        </p:txBody>
      </p:sp>
      <p:pic>
        <p:nvPicPr>
          <p:cNvPr descr="Safety Challenge - Instructables" id="396" name="Google Shape;396;g10ea00ad425_0_0"/>
          <p:cNvPicPr preferRelativeResize="0"/>
          <p:nvPr/>
        </p:nvPicPr>
        <p:blipFill rotWithShape="1">
          <a:blip r:embed="rId3">
            <a:alphaModFix/>
          </a:blip>
          <a:srcRect b="0" l="0" r="0" t="0"/>
          <a:stretch/>
        </p:blipFill>
        <p:spPr>
          <a:xfrm>
            <a:off x="7294428" y="351674"/>
            <a:ext cx="4294457" cy="207410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Are You Aware Of These 6 Types Of Workplace Hazards?" id="401" name="Google Shape;401;p34"/>
          <p:cNvPicPr preferRelativeResize="0"/>
          <p:nvPr/>
        </p:nvPicPr>
        <p:blipFill rotWithShape="1">
          <a:blip r:embed="rId3">
            <a:alphaModFix/>
          </a:blip>
          <a:srcRect b="0" l="0" r="0" t="0"/>
          <a:stretch/>
        </p:blipFill>
        <p:spPr>
          <a:xfrm>
            <a:off x="6701808" y="2324910"/>
            <a:ext cx="5567607" cy="3711738"/>
          </a:xfrm>
          <a:prstGeom prst="rect">
            <a:avLst/>
          </a:prstGeom>
          <a:noFill/>
          <a:ln>
            <a:noFill/>
          </a:ln>
        </p:spPr>
      </p:pic>
      <p:sp>
        <p:nvSpPr>
          <p:cNvPr id="402" name="Google Shape;402;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403" name="Google Shape;403;p34"/>
          <p:cNvSpPr/>
          <p:nvPr/>
        </p:nvSpPr>
        <p:spPr>
          <a:xfrm>
            <a:off x="287283" y="1590314"/>
            <a:ext cx="6882002" cy="470898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Times New Roman"/>
              <a:buAutoNum type="arabicPeriod"/>
            </a:pPr>
            <a:r>
              <a:rPr b="0" i="0" lang="en-US" sz="2000" u="none" cap="none" strike="noStrike">
                <a:solidFill>
                  <a:schemeClr val="dk1"/>
                </a:solidFill>
                <a:latin typeface="Times New Roman"/>
                <a:ea typeface="Times New Roman"/>
                <a:cs typeface="Times New Roman"/>
                <a:sym typeface="Times New Roman"/>
              </a:rPr>
              <a:t>Slips, Trips, and Falls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2.  Impacts – either Struck by or Struck against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3.  Mechanical – these hazards result in caught-in, caught-on and crush incidents with a mechanism of injury as either: </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2000"/>
              <a:buFont typeface="Times New Roman"/>
              <a:buAutoNum type="alphaLcPeriod"/>
            </a:pPr>
            <a:r>
              <a:rPr b="0" i="0" lang="en-US" sz="2000" u="none" cap="none" strike="noStrike">
                <a:solidFill>
                  <a:schemeClr val="dk1"/>
                </a:solidFill>
                <a:latin typeface="Times New Roman"/>
                <a:ea typeface="Times New Roman"/>
                <a:cs typeface="Times New Roman"/>
                <a:sym typeface="Times New Roman"/>
              </a:rPr>
              <a:t>Motions: rotating, reciprocating and transverse. </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2000"/>
              <a:buFont typeface="Times New Roman"/>
              <a:buAutoNum type="alphaLcPeriod"/>
            </a:pPr>
            <a:r>
              <a:rPr b="0" i="0" lang="en-US" sz="2000" u="none" cap="none" strike="noStrike">
                <a:solidFill>
                  <a:schemeClr val="dk1"/>
                </a:solidFill>
                <a:latin typeface="Times New Roman"/>
                <a:ea typeface="Times New Roman"/>
                <a:cs typeface="Times New Roman"/>
                <a:sym typeface="Times New Roman"/>
              </a:rPr>
              <a:t>Actions: cutting, shearing, bending and punching</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4.  Vibration and Noise – both high and low frequency vibration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5.  Toxics – There are four routes of entry: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a.	Ingestion: eating or drinking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b.	Absorption: through the skin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c.	Injection: needles and other sharp objects </a:t>
            </a:r>
            <a:endParaRPr b="0" i="0" sz="2000" u="none" cap="none" strike="noStrike">
              <a:solidFill>
                <a:schemeClr val="dk1"/>
              </a:solidFill>
              <a:latin typeface="Times New Roman"/>
              <a:ea typeface="Times New Roman"/>
              <a:cs typeface="Times New Roman"/>
              <a:sym typeface="Times New Roman"/>
            </a:endParaRPr>
          </a:p>
          <a:p>
            <a:pPr indent="0" lvl="1" marL="457200" marR="0" rtl="0" algn="l">
              <a:lnSpc>
                <a:spcPct val="100000"/>
              </a:lnSpc>
              <a:spcBef>
                <a:spcPts val="0"/>
              </a:spcBef>
              <a:spcAft>
                <a:spcPts val="0"/>
              </a:spcAft>
              <a:buClr>
                <a:srgbClr val="000000"/>
              </a:buClr>
              <a:buSzPts val="2000"/>
              <a:buFont typeface="Arial"/>
              <a:buNone/>
            </a:pPr>
            <a:r>
              <a:rPr lang="en-US" sz="2000">
                <a:solidFill>
                  <a:schemeClr val="dk1"/>
                </a:solidFill>
                <a:latin typeface="Times New Roman"/>
                <a:ea typeface="Times New Roman"/>
                <a:cs typeface="Times New Roman"/>
                <a:sym typeface="Times New Roman"/>
              </a:rPr>
              <a:t>d. 	Inhalation</a:t>
            </a:r>
            <a:endParaRPr sz="2000">
              <a:solidFill>
                <a:schemeClr val="dk1"/>
              </a:solidFill>
              <a:latin typeface="Times New Roman"/>
              <a:ea typeface="Times New Roman"/>
              <a:cs typeface="Times New Roman"/>
              <a:sym typeface="Times New Roman"/>
            </a:endParaRPr>
          </a:p>
        </p:txBody>
      </p:sp>
      <p:sp>
        <p:nvSpPr>
          <p:cNvPr id="404" name="Google Shape;404;p34"/>
          <p:cNvSpPr/>
          <p:nvPr/>
        </p:nvSpPr>
        <p:spPr>
          <a:xfrm>
            <a:off x="77747" y="136525"/>
            <a:ext cx="999369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Types of Hazards in the Workplace </a:t>
            </a:r>
            <a:endParaRPr b="0" i="0" sz="1400" u="none" cap="none" strike="noStrike">
              <a:solidFill>
                <a:srgbClr val="000000"/>
              </a:solidFill>
              <a:latin typeface="Arial"/>
              <a:ea typeface="Arial"/>
              <a:cs typeface="Arial"/>
              <a:sym typeface="Arial"/>
            </a:endParaRPr>
          </a:p>
        </p:txBody>
      </p:sp>
      <p:sp>
        <p:nvSpPr>
          <p:cNvPr id="405" name="Google Shape;405;p34"/>
          <p:cNvSpPr/>
          <p:nvPr/>
        </p:nvSpPr>
        <p:spPr>
          <a:xfrm>
            <a:off x="287283" y="1094252"/>
            <a:ext cx="60875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22222"/>
                </a:solidFill>
                <a:latin typeface="Times New Roman"/>
                <a:ea typeface="Times New Roman"/>
                <a:cs typeface="Times New Roman"/>
                <a:sym typeface="Times New Roman"/>
              </a:rPr>
              <a:t>The Top 10 hazards that occur in workplaces</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descr="5 Common Workplace Hazards" id="410" name="Google Shape;410;p35"/>
          <p:cNvPicPr preferRelativeResize="0"/>
          <p:nvPr/>
        </p:nvPicPr>
        <p:blipFill rotWithShape="1">
          <a:blip r:embed="rId3">
            <a:alphaModFix/>
          </a:blip>
          <a:srcRect b="0" l="0" r="0" t="0"/>
          <a:stretch/>
        </p:blipFill>
        <p:spPr>
          <a:xfrm>
            <a:off x="6499697" y="1352145"/>
            <a:ext cx="5505855" cy="5505855"/>
          </a:xfrm>
          <a:prstGeom prst="rect">
            <a:avLst/>
          </a:prstGeom>
          <a:noFill/>
          <a:ln>
            <a:noFill/>
          </a:ln>
        </p:spPr>
      </p:pic>
      <p:sp>
        <p:nvSpPr>
          <p:cNvPr id="411" name="Google Shape;41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412" name="Google Shape;412;p35"/>
          <p:cNvSpPr/>
          <p:nvPr/>
        </p:nvSpPr>
        <p:spPr>
          <a:xfrm>
            <a:off x="77747" y="136525"/>
            <a:ext cx="999369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Types of Hazards in the Workplace </a:t>
            </a:r>
            <a:endParaRPr b="0" i="0" sz="1400" u="none" cap="none" strike="noStrike">
              <a:solidFill>
                <a:srgbClr val="000000"/>
              </a:solidFill>
              <a:latin typeface="Arial"/>
              <a:ea typeface="Arial"/>
              <a:cs typeface="Arial"/>
              <a:sym typeface="Arial"/>
            </a:endParaRPr>
          </a:p>
        </p:txBody>
      </p:sp>
      <p:sp>
        <p:nvSpPr>
          <p:cNvPr id="413" name="Google Shape;413;p35"/>
          <p:cNvSpPr/>
          <p:nvPr/>
        </p:nvSpPr>
        <p:spPr>
          <a:xfrm>
            <a:off x="623206" y="1140418"/>
            <a:ext cx="60019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22222"/>
                </a:solidFill>
                <a:latin typeface="Verdana"/>
                <a:ea typeface="Verdana"/>
                <a:cs typeface="Verdana"/>
                <a:sym typeface="Verdana"/>
              </a:rPr>
              <a:t>The Top 10 hazards that occur in workplaces</a:t>
            </a:r>
            <a:endParaRPr b="1" i="0" sz="1800" u="none" cap="none" strike="noStrike">
              <a:solidFill>
                <a:schemeClr val="dk1"/>
              </a:solidFill>
              <a:latin typeface="Calibri"/>
              <a:ea typeface="Calibri"/>
              <a:cs typeface="Calibri"/>
              <a:sym typeface="Calibri"/>
            </a:endParaRPr>
          </a:p>
        </p:txBody>
      </p:sp>
      <p:sp>
        <p:nvSpPr>
          <p:cNvPr id="414" name="Google Shape;414;p35"/>
          <p:cNvSpPr/>
          <p:nvPr/>
        </p:nvSpPr>
        <p:spPr>
          <a:xfrm>
            <a:off x="778530" y="1590314"/>
            <a:ext cx="6096000" cy="4801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6. Heat and Temperature – may be due to examples such 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	a. the environment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	b. chemical reactions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	c. combustion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	d. electrical current,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	e. mechanical motion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7. Flammability / Fire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8. Explosives – including chemicals, dusts, solids, vapors, gases and equipment.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9. Ergonomics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10. Electrical Contact – including shock, ignition of combustibles, overheating of equipment, arc flash and inadvertent activation of equipment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10da6d757c2_3_14"/>
          <p:cNvSpPr txBox="1"/>
          <p:nvPr>
            <p:ph idx="1" type="subTitle"/>
          </p:nvPr>
        </p:nvSpPr>
        <p:spPr>
          <a:xfrm>
            <a:off x="2215200" y="1449440"/>
            <a:ext cx="6166200" cy="44424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0"/>
              </a:spcBef>
              <a:spcAft>
                <a:spcPts val="0"/>
              </a:spcAft>
              <a:buClr>
                <a:schemeClr val="dk1"/>
              </a:buClr>
              <a:buSzPct val="100000"/>
              <a:buNone/>
            </a:pPr>
            <a:r>
              <a:t/>
            </a:r>
            <a:endParaRPr sz="9400"/>
          </a:p>
          <a:p>
            <a:pPr indent="-314325" lvl="0" marL="342900" rtl="0" algn="l">
              <a:lnSpc>
                <a:spcPct val="100000"/>
              </a:lnSpc>
              <a:spcBef>
                <a:spcPts val="0"/>
              </a:spcBef>
              <a:spcAft>
                <a:spcPts val="0"/>
              </a:spcAft>
              <a:buClr>
                <a:schemeClr val="dk1"/>
              </a:buClr>
              <a:buSzPct val="100000"/>
              <a:buChar char="•"/>
            </a:pPr>
            <a:r>
              <a:rPr b="1" lang="en-US" sz="9400"/>
              <a:t>Chris Maxson</a:t>
            </a:r>
            <a:r>
              <a:rPr lang="en-US" sz="9400"/>
              <a:t> </a:t>
            </a:r>
            <a:endParaRPr sz="9400"/>
          </a:p>
          <a:p>
            <a:pPr indent="0" lvl="0" marL="342900" rtl="0" algn="l">
              <a:lnSpc>
                <a:spcPct val="100000"/>
              </a:lnSpc>
              <a:spcBef>
                <a:spcPts val="0"/>
              </a:spcBef>
              <a:spcAft>
                <a:spcPts val="0"/>
              </a:spcAft>
              <a:buClr>
                <a:schemeClr val="dk1"/>
              </a:buClr>
              <a:buSzPct val="100000"/>
              <a:buNone/>
            </a:pPr>
            <a:r>
              <a:rPr lang="en-US" sz="8600"/>
              <a:t>Safety Specialist</a:t>
            </a:r>
            <a:endParaRPr sz="8600"/>
          </a:p>
          <a:p>
            <a:pPr indent="0" lvl="0" marL="0" rtl="0" algn="l">
              <a:lnSpc>
                <a:spcPct val="100000"/>
              </a:lnSpc>
              <a:spcBef>
                <a:spcPts val="0"/>
              </a:spcBef>
              <a:spcAft>
                <a:spcPts val="0"/>
              </a:spcAft>
              <a:buClr>
                <a:schemeClr val="dk1"/>
              </a:buClr>
              <a:buSzPct val="100000"/>
              <a:buNone/>
            </a:pPr>
            <a:r>
              <a:t/>
            </a:r>
            <a:endParaRPr sz="9400"/>
          </a:p>
          <a:p>
            <a:pPr indent="0" lvl="0" marL="0" rtl="0" algn="l">
              <a:lnSpc>
                <a:spcPct val="100000"/>
              </a:lnSpc>
              <a:spcBef>
                <a:spcPts val="0"/>
              </a:spcBef>
              <a:spcAft>
                <a:spcPts val="0"/>
              </a:spcAft>
              <a:buClr>
                <a:schemeClr val="dk1"/>
              </a:buClr>
              <a:buSzPct val="100000"/>
              <a:buNone/>
            </a:pPr>
            <a:r>
              <a:t/>
            </a:r>
            <a:endParaRPr sz="9400"/>
          </a:p>
          <a:p>
            <a:pPr indent="0" lvl="0" marL="0" rtl="0" algn="l">
              <a:lnSpc>
                <a:spcPct val="100000"/>
              </a:lnSpc>
              <a:spcBef>
                <a:spcPts val="0"/>
              </a:spcBef>
              <a:spcAft>
                <a:spcPts val="0"/>
              </a:spcAft>
              <a:buClr>
                <a:schemeClr val="dk1"/>
              </a:buClr>
              <a:buSzPct val="100000"/>
              <a:buNone/>
            </a:pPr>
            <a:r>
              <a:t/>
            </a:r>
            <a:endParaRPr sz="9400"/>
          </a:p>
          <a:p>
            <a:pPr indent="-314325" lvl="0" marL="342900" rtl="0" algn="l">
              <a:lnSpc>
                <a:spcPct val="100000"/>
              </a:lnSpc>
              <a:spcBef>
                <a:spcPts val="0"/>
              </a:spcBef>
              <a:spcAft>
                <a:spcPts val="0"/>
              </a:spcAft>
              <a:buClr>
                <a:schemeClr val="dk1"/>
              </a:buClr>
              <a:buSzPct val="100000"/>
              <a:buChar char="•"/>
            </a:pPr>
            <a:r>
              <a:rPr b="1" lang="en-US" sz="9400"/>
              <a:t>Shane (Sully) Sullivan</a:t>
            </a:r>
            <a:endParaRPr b="1" sz="9400"/>
          </a:p>
          <a:p>
            <a:pPr indent="0" lvl="0" marL="342900" rtl="0" algn="l">
              <a:lnSpc>
                <a:spcPct val="100000"/>
              </a:lnSpc>
              <a:spcBef>
                <a:spcPts val="0"/>
              </a:spcBef>
              <a:spcAft>
                <a:spcPts val="0"/>
              </a:spcAft>
              <a:buClr>
                <a:schemeClr val="dk1"/>
              </a:buClr>
              <a:buSzPct val="100000"/>
              <a:buNone/>
            </a:pPr>
            <a:r>
              <a:rPr lang="en-US" sz="8600"/>
              <a:t>Manager of Merchandising Operations</a:t>
            </a:r>
            <a:endParaRPr sz="8600"/>
          </a:p>
          <a:p>
            <a:pPr indent="0" lvl="0" marL="0" rtl="0" algn="l">
              <a:lnSpc>
                <a:spcPct val="100000"/>
              </a:lnSpc>
              <a:spcBef>
                <a:spcPts val="1000"/>
              </a:spcBef>
              <a:spcAft>
                <a:spcPts val="0"/>
              </a:spcAft>
              <a:buClr>
                <a:schemeClr val="dk1"/>
              </a:buClr>
              <a:buSzPct val="100000"/>
              <a:buNone/>
            </a:pPr>
            <a:r>
              <a:t/>
            </a:r>
            <a:endParaRPr sz="9400"/>
          </a:p>
          <a:p>
            <a:pPr indent="0" lvl="0" marL="0" rtl="0" algn="l">
              <a:lnSpc>
                <a:spcPct val="100000"/>
              </a:lnSpc>
              <a:spcBef>
                <a:spcPts val="1000"/>
              </a:spcBef>
              <a:spcAft>
                <a:spcPts val="0"/>
              </a:spcAft>
              <a:buClr>
                <a:schemeClr val="dk1"/>
              </a:buClr>
              <a:buSzPct val="100000"/>
              <a:buNone/>
            </a:pPr>
            <a:r>
              <a:t/>
            </a:r>
            <a:endParaRPr sz="9400"/>
          </a:p>
          <a:p>
            <a:pPr indent="-314325" lvl="0" marL="342900" rtl="0" algn="l">
              <a:lnSpc>
                <a:spcPct val="100000"/>
              </a:lnSpc>
              <a:spcBef>
                <a:spcPts val="0"/>
              </a:spcBef>
              <a:spcAft>
                <a:spcPts val="0"/>
              </a:spcAft>
              <a:buClr>
                <a:schemeClr val="dk1"/>
              </a:buClr>
              <a:buSzPct val="100000"/>
              <a:buChar char="•"/>
            </a:pPr>
            <a:r>
              <a:rPr b="1" lang="en-US" sz="9400"/>
              <a:t>Scott Wendt</a:t>
            </a:r>
            <a:endParaRPr b="1" sz="9400"/>
          </a:p>
          <a:p>
            <a:pPr indent="0" lvl="0" marL="342900" rtl="0" algn="l">
              <a:lnSpc>
                <a:spcPct val="100000"/>
              </a:lnSpc>
              <a:spcBef>
                <a:spcPts val="0"/>
              </a:spcBef>
              <a:spcAft>
                <a:spcPts val="0"/>
              </a:spcAft>
              <a:buClr>
                <a:schemeClr val="dk1"/>
              </a:buClr>
              <a:buSzPts val="275"/>
              <a:buFont typeface="Arial"/>
              <a:buNone/>
            </a:pPr>
            <a:r>
              <a:rPr lang="en-US" sz="8600"/>
              <a:t>Manager of Health and Safety</a:t>
            </a:r>
            <a:endParaRPr sz="8600"/>
          </a:p>
          <a:p>
            <a:pPr indent="0" lvl="0" marL="0" marR="0" rtl="0" algn="l">
              <a:lnSpc>
                <a:spcPct val="100000"/>
              </a:lnSpc>
              <a:spcBef>
                <a:spcPts val="0"/>
              </a:spcBef>
              <a:spcAft>
                <a:spcPts val="0"/>
              </a:spcAft>
              <a:buClr>
                <a:schemeClr val="dk1"/>
              </a:buClr>
              <a:buSzPct val="100000"/>
              <a:buNone/>
            </a:pPr>
            <a:r>
              <a:t/>
            </a:r>
            <a:endParaRPr sz="9400"/>
          </a:p>
          <a:p>
            <a:pPr indent="0" lvl="0" marL="0" marR="0" rtl="0" algn="l">
              <a:lnSpc>
                <a:spcPct val="100000"/>
              </a:lnSpc>
              <a:spcBef>
                <a:spcPts val="0"/>
              </a:spcBef>
              <a:spcAft>
                <a:spcPts val="0"/>
              </a:spcAft>
              <a:buClr>
                <a:schemeClr val="dk1"/>
              </a:buClr>
              <a:buSzPct val="100000"/>
              <a:buNone/>
            </a:pPr>
            <a:r>
              <a:t/>
            </a:r>
            <a:endParaRPr sz="9400"/>
          </a:p>
          <a:p>
            <a:pPr indent="0" lvl="0" marL="342900" rtl="0" algn="l">
              <a:lnSpc>
                <a:spcPct val="90000"/>
              </a:lnSpc>
              <a:spcBef>
                <a:spcPts val="1000"/>
              </a:spcBef>
              <a:spcAft>
                <a:spcPts val="0"/>
              </a:spcAft>
              <a:buClr>
                <a:schemeClr val="dk1"/>
              </a:buClr>
              <a:buSzPct val="100000"/>
              <a:buNone/>
            </a:pPr>
            <a:r>
              <a:t/>
            </a:r>
            <a:endParaRPr/>
          </a:p>
        </p:txBody>
      </p:sp>
      <p:pic>
        <p:nvPicPr>
          <p:cNvPr id="116" name="Google Shape;116;g10da6d757c2_3_14"/>
          <p:cNvPicPr preferRelativeResize="0"/>
          <p:nvPr/>
        </p:nvPicPr>
        <p:blipFill rotWithShape="1">
          <a:blip r:embed="rId3">
            <a:alphaModFix/>
          </a:blip>
          <a:srcRect b="0" l="0" r="0" t="0"/>
          <a:stretch/>
        </p:blipFill>
        <p:spPr>
          <a:xfrm>
            <a:off x="9017866" y="1209290"/>
            <a:ext cx="958934" cy="1360567"/>
          </a:xfrm>
          <a:prstGeom prst="rect">
            <a:avLst/>
          </a:prstGeom>
          <a:noFill/>
          <a:ln cap="flat" cmpd="sng" w="9525">
            <a:solidFill>
              <a:srgbClr val="4F81BD"/>
            </a:solidFill>
            <a:prstDash val="solid"/>
            <a:round/>
            <a:headEnd len="sm" w="sm" type="none"/>
            <a:tailEnd len="sm" w="sm" type="none"/>
          </a:ln>
        </p:spPr>
      </p:pic>
      <p:pic>
        <p:nvPicPr>
          <p:cNvPr id="117" name="Google Shape;117;g10da6d757c2_3_14"/>
          <p:cNvPicPr preferRelativeResize="0"/>
          <p:nvPr/>
        </p:nvPicPr>
        <p:blipFill rotWithShape="1">
          <a:blip r:embed="rId4">
            <a:alphaModFix/>
          </a:blip>
          <a:srcRect b="0" l="0" r="0" t="0"/>
          <a:stretch/>
        </p:blipFill>
        <p:spPr>
          <a:xfrm>
            <a:off x="9017866" y="4606852"/>
            <a:ext cx="958934" cy="1360568"/>
          </a:xfrm>
          <a:prstGeom prst="rect">
            <a:avLst/>
          </a:prstGeom>
          <a:noFill/>
          <a:ln cap="flat" cmpd="sng" w="9525">
            <a:solidFill>
              <a:srgbClr val="4F81BD"/>
            </a:solidFill>
            <a:prstDash val="solid"/>
            <a:round/>
            <a:headEnd len="sm" w="sm" type="none"/>
            <a:tailEnd len="sm" w="sm" type="none"/>
          </a:ln>
        </p:spPr>
      </p:pic>
      <p:pic>
        <p:nvPicPr>
          <p:cNvPr id="118" name="Google Shape;118;g10da6d757c2_3_14"/>
          <p:cNvPicPr preferRelativeResize="0"/>
          <p:nvPr/>
        </p:nvPicPr>
        <p:blipFill rotWithShape="1">
          <a:blip r:embed="rId5">
            <a:alphaModFix/>
          </a:blip>
          <a:srcRect b="0" l="0" r="0" t="0"/>
          <a:stretch/>
        </p:blipFill>
        <p:spPr>
          <a:xfrm>
            <a:off x="9017875" y="2870001"/>
            <a:ext cx="958925" cy="1297378"/>
          </a:xfrm>
          <a:prstGeom prst="rect">
            <a:avLst/>
          </a:prstGeom>
          <a:noFill/>
          <a:ln>
            <a:noFill/>
          </a:ln>
        </p:spPr>
      </p:pic>
      <p:sp>
        <p:nvSpPr>
          <p:cNvPr id="119" name="Google Shape;119;g10da6d757c2_3_14"/>
          <p:cNvSpPr/>
          <p:nvPr/>
        </p:nvSpPr>
        <p:spPr>
          <a:xfrm>
            <a:off x="737064" y="414060"/>
            <a:ext cx="3163495"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Presenters</a:t>
            </a:r>
            <a:endParaRPr b="0" i="0" sz="5400" u="none" cap="none" strike="noStrike">
              <a:solidFill>
                <a:schemeClr val="dk1"/>
              </a:solidFill>
              <a:latin typeface="Calibri"/>
              <a:ea typeface="Calibri"/>
              <a:cs typeface="Calibri"/>
              <a:sym typeface="Calibri"/>
            </a:endParaRPr>
          </a:p>
        </p:txBody>
      </p:sp>
      <p:pic>
        <p:nvPicPr>
          <p:cNvPr descr="Safety | Facilities Management | UMN Duluth" id="120" name="Google Shape;120;g10da6d757c2_3_14"/>
          <p:cNvPicPr preferRelativeResize="0"/>
          <p:nvPr/>
        </p:nvPicPr>
        <p:blipFill rotWithShape="1">
          <a:blip r:embed="rId6">
            <a:alphaModFix/>
          </a:blip>
          <a:srcRect b="0" l="0" r="0" t="0"/>
          <a:stretch/>
        </p:blipFill>
        <p:spPr>
          <a:xfrm>
            <a:off x="4017193" y="5414822"/>
            <a:ext cx="4643499" cy="1539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6"/>
          <p:cNvSpPr txBox="1"/>
          <p:nvPr>
            <p:ph idx="1" type="body"/>
          </p:nvPr>
        </p:nvSpPr>
        <p:spPr>
          <a:xfrm>
            <a:off x="267175" y="2923956"/>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Back to our Plant a Tree Scenario….</a:t>
            </a:r>
            <a:endParaRPr/>
          </a:p>
          <a:p>
            <a:pPr indent="0" lvl="0" marL="0" rtl="0" algn="l">
              <a:lnSpc>
                <a:spcPct val="90000"/>
              </a:lnSpc>
              <a:spcBef>
                <a:spcPts val="1000"/>
              </a:spcBef>
              <a:spcAft>
                <a:spcPts val="0"/>
              </a:spcAft>
              <a:buClr>
                <a:schemeClr val="dk1"/>
              </a:buClr>
              <a:buSzPts val="2800"/>
              <a:buNone/>
            </a:pPr>
            <a:r>
              <a:rPr lang="en-US"/>
              <a:t>	Hazard Identification</a:t>
            </a:r>
            <a:endParaRPr/>
          </a:p>
        </p:txBody>
      </p:sp>
      <p:sp>
        <p:nvSpPr>
          <p:cNvPr id="420" name="Google Shape;420;p36"/>
          <p:cNvSpPr txBox="1"/>
          <p:nvPr/>
        </p:nvSpPr>
        <p:spPr>
          <a:xfrm>
            <a:off x="632299" y="4138933"/>
            <a:ext cx="6662129"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min: 	Break into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Brainstorm potential hazards for each step.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5 min       Share and discuss steps.  </a:t>
            </a:r>
            <a:endParaRPr b="0" i="0" sz="1400" u="none" cap="none" strike="noStrike">
              <a:solidFill>
                <a:srgbClr val="000000"/>
              </a:solidFill>
              <a:latin typeface="Arial"/>
              <a:ea typeface="Arial"/>
              <a:cs typeface="Arial"/>
              <a:sym typeface="Arial"/>
            </a:endParaRPr>
          </a:p>
        </p:txBody>
      </p:sp>
      <p:sp>
        <p:nvSpPr>
          <p:cNvPr id="421" name="Google Shape;421;p36"/>
          <p:cNvSpPr/>
          <p:nvPr/>
        </p:nvSpPr>
        <p:spPr>
          <a:xfrm>
            <a:off x="1144479" y="835046"/>
            <a:ext cx="53115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Break-Out Activity</a:t>
            </a:r>
            <a:endParaRPr b="0" i="0" sz="1400" u="none" cap="none" strike="noStrike">
              <a:solidFill>
                <a:srgbClr val="000000"/>
              </a:solidFill>
              <a:latin typeface="Arial"/>
              <a:ea typeface="Arial"/>
              <a:cs typeface="Arial"/>
              <a:sym typeface="Arial"/>
            </a:endParaRPr>
          </a:p>
        </p:txBody>
      </p:sp>
      <p:pic>
        <p:nvPicPr>
          <p:cNvPr descr="Safety Challenge - Instructables" id="422" name="Google Shape;422;p36"/>
          <p:cNvPicPr preferRelativeResize="0"/>
          <p:nvPr/>
        </p:nvPicPr>
        <p:blipFill rotWithShape="1">
          <a:blip r:embed="rId3">
            <a:alphaModFix/>
          </a:blip>
          <a:srcRect b="0" l="0" r="0" t="0"/>
          <a:stretch/>
        </p:blipFill>
        <p:spPr>
          <a:xfrm>
            <a:off x="7294428" y="351674"/>
            <a:ext cx="4294457" cy="2074103"/>
          </a:xfrm>
          <a:prstGeom prst="rect">
            <a:avLst/>
          </a:prstGeom>
          <a:noFill/>
          <a:ln>
            <a:noFill/>
          </a:ln>
        </p:spPr>
      </p:pic>
      <p:pic>
        <p:nvPicPr>
          <p:cNvPr id="423" name="Google Shape;423;p36"/>
          <p:cNvPicPr preferRelativeResize="0"/>
          <p:nvPr/>
        </p:nvPicPr>
        <p:blipFill rotWithShape="1">
          <a:blip r:embed="rId4">
            <a:alphaModFix/>
          </a:blip>
          <a:srcRect b="28843" l="3724" r="-3724" t="9274"/>
          <a:stretch/>
        </p:blipFill>
        <p:spPr>
          <a:xfrm>
            <a:off x="7035804" y="2425777"/>
            <a:ext cx="5598150" cy="3944229"/>
          </a:xfrm>
          <a:prstGeom prst="rect">
            <a:avLst/>
          </a:prstGeom>
          <a:noFill/>
          <a:ln>
            <a:noFill/>
          </a:ln>
        </p:spPr>
      </p:pic>
      <p:pic>
        <p:nvPicPr>
          <p:cNvPr id="424" name="Google Shape;424;p36"/>
          <p:cNvPicPr preferRelativeResize="0"/>
          <p:nvPr/>
        </p:nvPicPr>
        <p:blipFill rotWithShape="1">
          <a:blip r:embed="rId5">
            <a:alphaModFix/>
          </a:blip>
          <a:srcRect b="2277" l="1628" r="2604" t="1633"/>
          <a:stretch/>
        </p:blipFill>
        <p:spPr>
          <a:xfrm>
            <a:off x="7488981" y="2500008"/>
            <a:ext cx="1051904" cy="6695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7"/>
          <p:cNvSpPr/>
          <p:nvPr/>
        </p:nvSpPr>
        <p:spPr>
          <a:xfrm>
            <a:off x="104690" y="68911"/>
            <a:ext cx="565084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Controlling Hazards</a:t>
            </a:r>
            <a:endParaRPr b="0" i="0" sz="1400" u="none" cap="none" strike="noStrike">
              <a:solidFill>
                <a:srgbClr val="000000"/>
              </a:solidFill>
              <a:latin typeface="Arial"/>
              <a:ea typeface="Arial"/>
              <a:cs typeface="Arial"/>
              <a:sym typeface="Arial"/>
            </a:endParaRPr>
          </a:p>
        </p:txBody>
      </p:sp>
      <p:sp>
        <p:nvSpPr>
          <p:cNvPr id="430" name="Google Shape;430;p37"/>
          <p:cNvSpPr/>
          <p:nvPr/>
        </p:nvSpPr>
        <p:spPr>
          <a:xfrm>
            <a:off x="188067" y="1680025"/>
            <a:ext cx="6096000"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Two Primary Control Strategies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Times New Roman"/>
              <a:buAutoNum type="arabicPeriod"/>
            </a:pPr>
            <a:r>
              <a:rPr b="1" i="0" lang="en-US" sz="2000" u="none" cap="none" strike="noStrike">
                <a:solidFill>
                  <a:schemeClr val="dk1"/>
                </a:solidFill>
                <a:latin typeface="Times New Roman"/>
                <a:ea typeface="Times New Roman"/>
                <a:cs typeface="Times New Roman"/>
                <a:sym typeface="Times New Roman"/>
              </a:rPr>
              <a:t>Control the </a:t>
            </a:r>
            <a:r>
              <a:rPr b="1" i="0" lang="en-US" sz="2000" u="none" cap="none" strike="noStrike">
                <a:solidFill>
                  <a:srgbClr val="FF0000"/>
                </a:solidFill>
                <a:latin typeface="Times New Roman"/>
                <a:ea typeface="Times New Roman"/>
                <a:cs typeface="Times New Roman"/>
                <a:sym typeface="Times New Roman"/>
              </a:rPr>
              <a:t>Hazard</a:t>
            </a:r>
            <a:r>
              <a:rPr b="1"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chemeClr val="dk1"/>
              </a:buClr>
              <a:buSzPts val="2000"/>
              <a:buFont typeface="Calibri"/>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2. Control Exposure to the </a:t>
            </a:r>
            <a:r>
              <a:rPr b="1" i="0" lang="en-US" sz="2000" u="none" cap="none" strike="noStrike">
                <a:solidFill>
                  <a:srgbClr val="FF0000"/>
                </a:solidFill>
                <a:latin typeface="Times New Roman"/>
                <a:ea typeface="Times New Roman"/>
                <a:cs typeface="Times New Roman"/>
                <a:sym typeface="Times New Roman"/>
              </a:rPr>
              <a:t>Hazard</a:t>
            </a:r>
            <a:r>
              <a:rPr b="1"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431" name="Google Shape;431;p37"/>
          <p:cNvSpPr/>
          <p:nvPr/>
        </p:nvSpPr>
        <p:spPr>
          <a:xfrm>
            <a:off x="5655013" y="1151276"/>
            <a:ext cx="5356698"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These two strategies are commonly addressed through the </a:t>
            </a:r>
            <a:r>
              <a:rPr b="1" i="0" lang="en-US" sz="2000" u="none" cap="none" strike="noStrike">
                <a:solidFill>
                  <a:schemeClr val="accent6"/>
                </a:solidFill>
                <a:latin typeface="Times New Roman"/>
                <a:ea typeface="Times New Roman"/>
                <a:cs typeface="Times New Roman"/>
                <a:sym typeface="Times New Roman"/>
              </a:rPr>
              <a:t>Hierarchy of Controls </a:t>
            </a:r>
            <a:endParaRPr b="0" i="0" sz="1400" u="none" cap="none" strike="noStrike">
              <a:solidFill>
                <a:srgbClr val="000000"/>
              </a:solidFill>
              <a:latin typeface="Arial"/>
              <a:ea typeface="Arial"/>
              <a:cs typeface="Arial"/>
              <a:sym typeface="Arial"/>
            </a:endParaRPr>
          </a:p>
        </p:txBody>
      </p:sp>
      <p:pic>
        <p:nvPicPr>
          <p:cNvPr id="432" name="Google Shape;432;p37"/>
          <p:cNvPicPr preferRelativeResize="0"/>
          <p:nvPr/>
        </p:nvPicPr>
        <p:blipFill rotWithShape="1">
          <a:blip r:embed="rId3">
            <a:alphaModFix/>
          </a:blip>
          <a:srcRect b="0" l="0" r="0" t="0"/>
          <a:stretch/>
        </p:blipFill>
        <p:spPr>
          <a:xfrm>
            <a:off x="5035699" y="2038299"/>
            <a:ext cx="7156301" cy="48197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8"/>
          <p:cNvSpPr/>
          <p:nvPr/>
        </p:nvSpPr>
        <p:spPr>
          <a:xfrm>
            <a:off x="104690" y="68911"/>
            <a:ext cx="565084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Controlling Hazards</a:t>
            </a:r>
            <a:endParaRPr b="0" i="0" sz="1400" u="none" cap="none" strike="noStrike">
              <a:solidFill>
                <a:srgbClr val="000000"/>
              </a:solidFill>
              <a:latin typeface="Arial"/>
              <a:ea typeface="Arial"/>
              <a:cs typeface="Arial"/>
              <a:sym typeface="Arial"/>
            </a:endParaRPr>
          </a:p>
        </p:txBody>
      </p:sp>
      <p:pic>
        <p:nvPicPr>
          <p:cNvPr descr="Safety Hierarchy of Controls: A Brief Overview" id="438" name="Google Shape;438;p38"/>
          <p:cNvPicPr preferRelativeResize="0"/>
          <p:nvPr/>
        </p:nvPicPr>
        <p:blipFill rotWithShape="1">
          <a:blip r:embed="rId3">
            <a:alphaModFix/>
          </a:blip>
          <a:srcRect b="3961" l="2473" r="2308" t="12693"/>
          <a:stretch/>
        </p:blipFill>
        <p:spPr>
          <a:xfrm>
            <a:off x="1470497" y="1863942"/>
            <a:ext cx="9251005" cy="5525311"/>
          </a:xfrm>
          <a:prstGeom prst="rect">
            <a:avLst/>
          </a:prstGeom>
          <a:noFill/>
          <a:ln>
            <a:noFill/>
          </a:ln>
        </p:spPr>
      </p:pic>
      <p:sp>
        <p:nvSpPr>
          <p:cNvPr id="439" name="Google Shape;439;p38"/>
          <p:cNvSpPr/>
          <p:nvPr/>
        </p:nvSpPr>
        <p:spPr>
          <a:xfrm>
            <a:off x="1141379" y="940612"/>
            <a:ext cx="10658272"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Controlling the hazard is more effective than controlling the exposure in most cases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Let’s look at an operation that uses a razor blade to cut a material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9"/>
          <p:cNvSpPr/>
          <p:nvPr/>
        </p:nvSpPr>
        <p:spPr>
          <a:xfrm>
            <a:off x="104690" y="68911"/>
            <a:ext cx="565084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Controlling Hazards</a:t>
            </a:r>
            <a:endParaRPr b="0" i="0" sz="1400" u="none" cap="none" strike="noStrike">
              <a:solidFill>
                <a:srgbClr val="000000"/>
              </a:solidFill>
              <a:latin typeface="Arial"/>
              <a:ea typeface="Arial"/>
              <a:cs typeface="Arial"/>
              <a:sym typeface="Arial"/>
            </a:endParaRPr>
          </a:p>
        </p:txBody>
      </p:sp>
      <p:pic>
        <p:nvPicPr>
          <p:cNvPr descr="Safety Hierarchy of Controls: A Brief Overview" id="445" name="Google Shape;445;p39"/>
          <p:cNvPicPr preferRelativeResize="0"/>
          <p:nvPr/>
        </p:nvPicPr>
        <p:blipFill rotWithShape="1">
          <a:blip r:embed="rId3">
            <a:alphaModFix/>
          </a:blip>
          <a:srcRect b="3961" l="2473" r="2308" t="12693"/>
          <a:stretch/>
        </p:blipFill>
        <p:spPr>
          <a:xfrm>
            <a:off x="1371599" y="1833884"/>
            <a:ext cx="9251005" cy="5525311"/>
          </a:xfrm>
          <a:prstGeom prst="rect">
            <a:avLst/>
          </a:prstGeom>
          <a:noFill/>
          <a:ln>
            <a:noFill/>
          </a:ln>
        </p:spPr>
      </p:pic>
      <p:sp>
        <p:nvSpPr>
          <p:cNvPr id="446" name="Google Shape;446;p39"/>
          <p:cNvSpPr/>
          <p:nvPr/>
        </p:nvSpPr>
        <p:spPr>
          <a:xfrm>
            <a:off x="1676400" y="1125998"/>
            <a:ext cx="74481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Hazard Control: </a:t>
            </a:r>
            <a:r>
              <a:rPr b="0" i="0" lang="en-US" sz="2000" u="none" cap="none" strike="noStrike">
                <a:solidFill>
                  <a:schemeClr val="dk1"/>
                </a:solidFill>
                <a:latin typeface="Times New Roman"/>
                <a:ea typeface="Times New Roman"/>
                <a:cs typeface="Times New Roman"/>
                <a:sym typeface="Times New Roman"/>
              </a:rPr>
              <a:t>Elimination – Physically removing the hazard from the workplace is the most effective hazard control</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47" name="Google Shape;447;p39"/>
          <p:cNvSpPr/>
          <p:nvPr/>
        </p:nvSpPr>
        <p:spPr>
          <a:xfrm>
            <a:off x="1141379" y="5929168"/>
            <a:ext cx="517641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No </a:t>
            </a:r>
            <a:r>
              <a:rPr b="0" i="0" lang="en-US" sz="4000" u="none" cap="none" strike="noStrike">
                <a:solidFill>
                  <a:srgbClr val="FF0000"/>
                </a:solidFill>
                <a:latin typeface="Times New Roman"/>
                <a:ea typeface="Times New Roman"/>
                <a:cs typeface="Times New Roman"/>
                <a:sym typeface="Times New Roman"/>
              </a:rPr>
              <a:t>Hazard</a:t>
            </a:r>
            <a:r>
              <a:rPr b="0" i="0" lang="en-US" sz="4000" u="none" cap="none" strike="noStrike">
                <a:solidFill>
                  <a:schemeClr val="dk1"/>
                </a:solidFill>
                <a:latin typeface="Times New Roman"/>
                <a:ea typeface="Times New Roman"/>
                <a:cs typeface="Times New Roman"/>
                <a:sym typeface="Times New Roman"/>
              </a:rPr>
              <a:t> = </a:t>
            </a:r>
            <a:r>
              <a:rPr b="0" i="0" lang="en-US" sz="4000" u="none" cap="none" strike="noStrike">
                <a:solidFill>
                  <a:schemeClr val="accent6"/>
                </a:solidFill>
                <a:latin typeface="Times New Roman"/>
                <a:ea typeface="Times New Roman"/>
                <a:cs typeface="Times New Roman"/>
                <a:sym typeface="Times New Roman"/>
              </a:rPr>
              <a:t>No Risk</a:t>
            </a:r>
            <a:r>
              <a:rPr b="0" i="0" lang="en-US" sz="40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0"/>
          <p:cNvSpPr/>
          <p:nvPr/>
        </p:nvSpPr>
        <p:spPr>
          <a:xfrm>
            <a:off x="104690" y="68911"/>
            <a:ext cx="565084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Controlling Hazards</a:t>
            </a:r>
            <a:endParaRPr b="0" i="0" sz="1400" u="none" cap="none" strike="noStrike">
              <a:solidFill>
                <a:srgbClr val="000000"/>
              </a:solidFill>
              <a:latin typeface="Arial"/>
              <a:ea typeface="Arial"/>
              <a:cs typeface="Arial"/>
              <a:sym typeface="Arial"/>
            </a:endParaRPr>
          </a:p>
        </p:txBody>
      </p:sp>
      <p:pic>
        <p:nvPicPr>
          <p:cNvPr descr="Safety Hierarchy of Controls: A Brief Overview" id="453" name="Google Shape;453;p40"/>
          <p:cNvPicPr preferRelativeResize="0"/>
          <p:nvPr/>
        </p:nvPicPr>
        <p:blipFill rotWithShape="1">
          <a:blip r:embed="rId3">
            <a:alphaModFix/>
          </a:blip>
          <a:srcRect b="3961" l="2473" r="2308" t="12693"/>
          <a:stretch/>
        </p:blipFill>
        <p:spPr>
          <a:xfrm>
            <a:off x="1585608" y="1729112"/>
            <a:ext cx="9251005" cy="5525311"/>
          </a:xfrm>
          <a:prstGeom prst="rect">
            <a:avLst/>
          </a:prstGeom>
          <a:noFill/>
          <a:ln>
            <a:noFill/>
          </a:ln>
        </p:spPr>
      </p:pic>
      <p:sp>
        <p:nvSpPr>
          <p:cNvPr id="454" name="Google Shape;454;p40"/>
          <p:cNvSpPr/>
          <p:nvPr/>
        </p:nvSpPr>
        <p:spPr>
          <a:xfrm>
            <a:off x="3602476" y="1729112"/>
            <a:ext cx="74481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Hazard Control: </a:t>
            </a:r>
            <a:r>
              <a:rPr b="0" i="0" lang="en-US" sz="2000" u="none" cap="none" strike="noStrike">
                <a:solidFill>
                  <a:schemeClr val="dk1"/>
                </a:solidFill>
                <a:latin typeface="Times New Roman"/>
                <a:ea typeface="Times New Roman"/>
                <a:cs typeface="Times New Roman"/>
                <a:sym typeface="Times New Roman"/>
              </a:rPr>
              <a:t>Substitution – Similar to elimination, substitution involves replacing a hazard with something less hazardous. </a:t>
            </a:r>
            <a:endParaRPr b="0" i="0" sz="1800" u="none" cap="none" strike="noStrike">
              <a:solidFill>
                <a:schemeClr val="dk1"/>
              </a:solidFill>
              <a:latin typeface="Times New Roman"/>
              <a:ea typeface="Times New Roman"/>
              <a:cs typeface="Times New Roman"/>
              <a:sym typeface="Times New Roman"/>
            </a:endParaRPr>
          </a:p>
        </p:txBody>
      </p:sp>
      <p:sp>
        <p:nvSpPr>
          <p:cNvPr id="455" name="Google Shape;455;p40"/>
          <p:cNvSpPr/>
          <p:nvPr/>
        </p:nvSpPr>
        <p:spPr>
          <a:xfrm>
            <a:off x="0" y="6081203"/>
            <a:ext cx="775244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Change the Blade = </a:t>
            </a:r>
            <a:r>
              <a:rPr b="0" i="0" lang="en-US" sz="4000" u="none" cap="none" strike="noStrike">
                <a:solidFill>
                  <a:schemeClr val="accent6"/>
                </a:solidFill>
                <a:latin typeface="Times New Roman"/>
                <a:ea typeface="Times New Roman"/>
                <a:cs typeface="Times New Roman"/>
                <a:sym typeface="Times New Roman"/>
              </a:rPr>
              <a:t>Reduced Risk</a:t>
            </a:r>
            <a:r>
              <a:rPr b="0" i="0" lang="en-US" sz="40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1"/>
          <p:cNvSpPr/>
          <p:nvPr/>
        </p:nvSpPr>
        <p:spPr>
          <a:xfrm>
            <a:off x="104690" y="68911"/>
            <a:ext cx="565084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Controlling Hazards</a:t>
            </a:r>
            <a:endParaRPr b="0" i="0" sz="1400" u="none" cap="none" strike="noStrike">
              <a:solidFill>
                <a:srgbClr val="000000"/>
              </a:solidFill>
              <a:latin typeface="Arial"/>
              <a:ea typeface="Arial"/>
              <a:cs typeface="Arial"/>
              <a:sym typeface="Arial"/>
            </a:endParaRPr>
          </a:p>
        </p:txBody>
      </p:sp>
      <p:pic>
        <p:nvPicPr>
          <p:cNvPr descr="Safety Hierarchy of Controls: A Brief Overview" id="461" name="Google Shape;461;p41"/>
          <p:cNvPicPr preferRelativeResize="0"/>
          <p:nvPr/>
        </p:nvPicPr>
        <p:blipFill rotWithShape="1">
          <a:blip r:embed="rId3">
            <a:alphaModFix/>
          </a:blip>
          <a:srcRect b="3961" l="2473" r="2308" t="12693"/>
          <a:stretch/>
        </p:blipFill>
        <p:spPr>
          <a:xfrm>
            <a:off x="1470497" y="1263778"/>
            <a:ext cx="9251005" cy="5525311"/>
          </a:xfrm>
          <a:prstGeom prst="rect">
            <a:avLst/>
          </a:prstGeom>
          <a:noFill/>
          <a:ln>
            <a:noFill/>
          </a:ln>
        </p:spPr>
      </p:pic>
      <p:sp>
        <p:nvSpPr>
          <p:cNvPr id="462" name="Google Shape;462;p41"/>
          <p:cNvSpPr/>
          <p:nvPr/>
        </p:nvSpPr>
        <p:spPr>
          <a:xfrm>
            <a:off x="5372909" y="1729112"/>
            <a:ext cx="638783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Hazard Control: </a:t>
            </a:r>
            <a:r>
              <a:rPr b="0" i="0" lang="en-US" sz="2000" u="none" cap="none" strike="noStrike">
                <a:solidFill>
                  <a:schemeClr val="dk1"/>
                </a:solidFill>
                <a:latin typeface="Times New Roman"/>
                <a:ea typeface="Times New Roman"/>
                <a:cs typeface="Times New Roman"/>
                <a:sym typeface="Times New Roman"/>
              </a:rPr>
              <a:t>Engineering – The workplace is designed to physically isolate people from the hazards. </a:t>
            </a:r>
            <a:endParaRPr b="0" i="0" sz="1800" u="none" cap="none" strike="noStrike">
              <a:solidFill>
                <a:schemeClr val="dk1"/>
              </a:solidFill>
              <a:latin typeface="Times New Roman"/>
              <a:ea typeface="Times New Roman"/>
              <a:cs typeface="Times New Roman"/>
              <a:sym typeface="Times New Roman"/>
            </a:endParaRPr>
          </a:p>
        </p:txBody>
      </p:sp>
      <p:sp>
        <p:nvSpPr>
          <p:cNvPr id="463" name="Google Shape;463;p41"/>
          <p:cNvSpPr/>
          <p:nvPr/>
        </p:nvSpPr>
        <p:spPr>
          <a:xfrm>
            <a:off x="0" y="6081203"/>
            <a:ext cx="757951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Examples include: enclosures, barriers, guarding, baffles, and relocation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2"/>
          <p:cNvSpPr/>
          <p:nvPr/>
        </p:nvSpPr>
        <p:spPr>
          <a:xfrm>
            <a:off x="104690" y="68911"/>
            <a:ext cx="565084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Controlling Hazards</a:t>
            </a:r>
            <a:endParaRPr b="0" i="0" sz="1400" u="none" cap="none" strike="noStrike">
              <a:solidFill>
                <a:srgbClr val="000000"/>
              </a:solidFill>
              <a:latin typeface="Arial"/>
              <a:ea typeface="Arial"/>
              <a:cs typeface="Arial"/>
              <a:sym typeface="Arial"/>
            </a:endParaRPr>
          </a:p>
        </p:txBody>
      </p:sp>
      <p:pic>
        <p:nvPicPr>
          <p:cNvPr descr="Safety Hierarchy of Controls: A Brief Overview" id="469" name="Google Shape;469;p42"/>
          <p:cNvPicPr preferRelativeResize="0"/>
          <p:nvPr/>
        </p:nvPicPr>
        <p:blipFill rotWithShape="1">
          <a:blip r:embed="rId3">
            <a:alphaModFix/>
          </a:blip>
          <a:srcRect b="3961" l="2473" r="2308" t="12693"/>
          <a:stretch/>
        </p:blipFill>
        <p:spPr>
          <a:xfrm>
            <a:off x="0" y="956002"/>
            <a:ext cx="9251005" cy="5525311"/>
          </a:xfrm>
          <a:prstGeom prst="rect">
            <a:avLst/>
          </a:prstGeom>
          <a:noFill/>
          <a:ln>
            <a:noFill/>
          </a:ln>
        </p:spPr>
      </p:pic>
      <p:sp>
        <p:nvSpPr>
          <p:cNvPr id="470" name="Google Shape;470;p42"/>
          <p:cNvSpPr/>
          <p:nvPr/>
        </p:nvSpPr>
        <p:spPr>
          <a:xfrm>
            <a:off x="5755532" y="1573469"/>
            <a:ext cx="638783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Hazard Control: </a:t>
            </a:r>
            <a:r>
              <a:rPr b="0" i="0" lang="en-US" sz="2000" u="none" cap="none" strike="noStrike">
                <a:solidFill>
                  <a:schemeClr val="dk1"/>
                </a:solidFill>
                <a:latin typeface="Times New Roman"/>
                <a:ea typeface="Times New Roman"/>
                <a:cs typeface="Times New Roman"/>
                <a:sym typeface="Times New Roman"/>
              </a:rPr>
              <a:t>Administrative – Also referred to as Management or Work Practice Controls, these are changes to the way people work. </a:t>
            </a:r>
            <a:endParaRPr b="0" i="0" sz="1800" u="none" cap="none" strike="noStrike">
              <a:solidFill>
                <a:schemeClr val="dk1"/>
              </a:solidFill>
              <a:latin typeface="Times New Roman"/>
              <a:ea typeface="Times New Roman"/>
              <a:cs typeface="Times New Roman"/>
              <a:sym typeface="Times New Roman"/>
            </a:endParaRPr>
          </a:p>
        </p:txBody>
      </p:sp>
      <p:sp>
        <p:nvSpPr>
          <p:cNvPr id="471" name="Google Shape;471;p42"/>
          <p:cNvSpPr/>
          <p:nvPr/>
        </p:nvSpPr>
        <p:spPr>
          <a:xfrm>
            <a:off x="0" y="6081203"/>
            <a:ext cx="1073563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Examples include: procedure changes, employee training, and installation of signs and warning labels.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3"/>
          <p:cNvSpPr/>
          <p:nvPr/>
        </p:nvSpPr>
        <p:spPr>
          <a:xfrm>
            <a:off x="104690" y="68911"/>
            <a:ext cx="565084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Controlling Hazards</a:t>
            </a:r>
            <a:endParaRPr b="0" i="0" sz="1400" u="none" cap="none" strike="noStrike">
              <a:solidFill>
                <a:srgbClr val="000000"/>
              </a:solidFill>
              <a:latin typeface="Arial"/>
              <a:ea typeface="Arial"/>
              <a:cs typeface="Arial"/>
              <a:sym typeface="Arial"/>
            </a:endParaRPr>
          </a:p>
        </p:txBody>
      </p:sp>
      <p:pic>
        <p:nvPicPr>
          <p:cNvPr descr="Safety Hierarchy of Controls: A Brief Overview" id="477" name="Google Shape;477;p43"/>
          <p:cNvPicPr preferRelativeResize="0"/>
          <p:nvPr/>
        </p:nvPicPr>
        <p:blipFill rotWithShape="1">
          <a:blip r:embed="rId3">
            <a:alphaModFix/>
          </a:blip>
          <a:srcRect b="3961" l="2473" r="2308" t="12693"/>
          <a:stretch/>
        </p:blipFill>
        <p:spPr>
          <a:xfrm>
            <a:off x="104708" y="992240"/>
            <a:ext cx="9251005" cy="5525311"/>
          </a:xfrm>
          <a:prstGeom prst="rect">
            <a:avLst/>
          </a:prstGeom>
          <a:noFill/>
          <a:ln>
            <a:noFill/>
          </a:ln>
        </p:spPr>
      </p:pic>
      <p:sp>
        <p:nvSpPr>
          <p:cNvPr id="478" name="Google Shape;478;p43"/>
          <p:cNvSpPr/>
          <p:nvPr/>
        </p:nvSpPr>
        <p:spPr>
          <a:xfrm>
            <a:off x="5619343" y="1551563"/>
            <a:ext cx="6387831"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Hazard Control: </a:t>
            </a:r>
            <a:r>
              <a:rPr b="0" i="0" lang="en-US" sz="2000" u="none" cap="none" strike="noStrike">
                <a:solidFill>
                  <a:schemeClr val="dk1"/>
                </a:solidFill>
                <a:latin typeface="Times New Roman"/>
                <a:ea typeface="Times New Roman"/>
                <a:cs typeface="Times New Roman"/>
                <a:sym typeface="Times New Roman"/>
              </a:rPr>
              <a:t>Personal Protective Equipment (PPE) – This is the least effective means of controlling hazards because there are many factors that can render the PPE ineffective. </a:t>
            </a:r>
            <a:endParaRPr b="0" i="0" sz="1800" u="none" cap="none" strike="noStrike">
              <a:solidFill>
                <a:schemeClr val="dk1"/>
              </a:solidFill>
              <a:latin typeface="Times New Roman"/>
              <a:ea typeface="Times New Roman"/>
              <a:cs typeface="Times New Roman"/>
              <a:sym typeface="Times New Roman"/>
            </a:endParaRPr>
          </a:p>
        </p:txBody>
      </p:sp>
      <p:sp>
        <p:nvSpPr>
          <p:cNvPr id="479" name="Google Shape;479;p43"/>
          <p:cNvSpPr/>
          <p:nvPr/>
        </p:nvSpPr>
        <p:spPr>
          <a:xfrm>
            <a:off x="0" y="6081203"/>
            <a:ext cx="1101295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PPE should always be considered the last line of defense and not the main or primary strategy for control.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4"/>
          <p:cNvSpPr txBox="1"/>
          <p:nvPr>
            <p:ph idx="1" type="body"/>
          </p:nvPr>
        </p:nvSpPr>
        <p:spPr>
          <a:xfrm>
            <a:off x="267175" y="2923956"/>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Back to our Plant a Tree Scenario….</a:t>
            </a:r>
            <a:endParaRPr/>
          </a:p>
          <a:p>
            <a:pPr indent="0" lvl="0" marL="0" rtl="0" algn="l">
              <a:lnSpc>
                <a:spcPct val="90000"/>
              </a:lnSpc>
              <a:spcBef>
                <a:spcPts val="1000"/>
              </a:spcBef>
              <a:spcAft>
                <a:spcPts val="0"/>
              </a:spcAft>
              <a:buClr>
                <a:schemeClr val="dk1"/>
              </a:buClr>
              <a:buSzPts val="2800"/>
              <a:buNone/>
            </a:pPr>
            <a:r>
              <a:rPr lang="en-US"/>
              <a:t>	Hazard Controls</a:t>
            </a:r>
            <a:endParaRPr/>
          </a:p>
        </p:txBody>
      </p:sp>
      <p:sp>
        <p:nvSpPr>
          <p:cNvPr id="485" name="Google Shape;485;p44"/>
          <p:cNvSpPr txBox="1"/>
          <p:nvPr/>
        </p:nvSpPr>
        <p:spPr>
          <a:xfrm>
            <a:off x="632299" y="4138933"/>
            <a:ext cx="6662129"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min: 	Break into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Brainstorm hazard control for each step.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5 min       Share and discuss steps.  </a:t>
            </a:r>
            <a:endParaRPr b="0" i="0" sz="1400" u="none" cap="none" strike="noStrike">
              <a:solidFill>
                <a:srgbClr val="000000"/>
              </a:solidFill>
              <a:latin typeface="Arial"/>
              <a:ea typeface="Arial"/>
              <a:cs typeface="Arial"/>
              <a:sym typeface="Arial"/>
            </a:endParaRPr>
          </a:p>
        </p:txBody>
      </p:sp>
      <p:sp>
        <p:nvSpPr>
          <p:cNvPr id="486" name="Google Shape;486;p44"/>
          <p:cNvSpPr/>
          <p:nvPr/>
        </p:nvSpPr>
        <p:spPr>
          <a:xfrm>
            <a:off x="1144479" y="835046"/>
            <a:ext cx="53115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Break-Out Activity</a:t>
            </a:r>
            <a:endParaRPr b="0" i="0" sz="1400" u="none" cap="none" strike="noStrike">
              <a:solidFill>
                <a:srgbClr val="000000"/>
              </a:solidFill>
              <a:latin typeface="Arial"/>
              <a:ea typeface="Arial"/>
              <a:cs typeface="Arial"/>
              <a:sym typeface="Arial"/>
            </a:endParaRPr>
          </a:p>
        </p:txBody>
      </p:sp>
      <p:pic>
        <p:nvPicPr>
          <p:cNvPr descr="Safety Challenge - Instructables" id="487" name="Google Shape;487;p44"/>
          <p:cNvPicPr preferRelativeResize="0"/>
          <p:nvPr/>
        </p:nvPicPr>
        <p:blipFill rotWithShape="1">
          <a:blip r:embed="rId3">
            <a:alphaModFix/>
          </a:blip>
          <a:srcRect b="0" l="0" r="0" t="0"/>
          <a:stretch/>
        </p:blipFill>
        <p:spPr>
          <a:xfrm>
            <a:off x="7294428" y="351674"/>
            <a:ext cx="4294457" cy="2074103"/>
          </a:xfrm>
          <a:prstGeom prst="rect">
            <a:avLst/>
          </a:prstGeom>
          <a:noFill/>
          <a:ln>
            <a:noFill/>
          </a:ln>
        </p:spPr>
      </p:pic>
      <p:pic>
        <p:nvPicPr>
          <p:cNvPr id="488" name="Google Shape;488;p44"/>
          <p:cNvPicPr preferRelativeResize="0"/>
          <p:nvPr/>
        </p:nvPicPr>
        <p:blipFill rotWithShape="1">
          <a:blip r:embed="rId4">
            <a:alphaModFix/>
          </a:blip>
          <a:srcRect b="28843" l="3724" r="-3724" t="9274"/>
          <a:stretch/>
        </p:blipFill>
        <p:spPr>
          <a:xfrm>
            <a:off x="7035804" y="2425777"/>
            <a:ext cx="5598150" cy="3944229"/>
          </a:xfrm>
          <a:prstGeom prst="rect">
            <a:avLst/>
          </a:prstGeom>
          <a:noFill/>
          <a:ln>
            <a:noFill/>
          </a:ln>
        </p:spPr>
      </p:pic>
      <p:pic>
        <p:nvPicPr>
          <p:cNvPr id="489" name="Google Shape;489;p44"/>
          <p:cNvPicPr preferRelativeResize="0"/>
          <p:nvPr/>
        </p:nvPicPr>
        <p:blipFill rotWithShape="1">
          <a:blip r:embed="rId5">
            <a:alphaModFix/>
          </a:blip>
          <a:srcRect b="2277" l="1628" r="2604" t="1633"/>
          <a:stretch/>
        </p:blipFill>
        <p:spPr>
          <a:xfrm>
            <a:off x="7488981" y="2500008"/>
            <a:ext cx="1051904" cy="6695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5"/>
          <p:cNvSpPr txBox="1"/>
          <p:nvPr>
            <p:ph type="ctrTitle"/>
          </p:nvPr>
        </p:nvSpPr>
        <p:spPr>
          <a:xfrm>
            <a:off x="877741" y="810277"/>
            <a:ext cx="10224300" cy="729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Open Sans"/>
              <a:buNone/>
            </a:pPr>
            <a:r>
              <a:rPr lang="en-US" sz="3600"/>
              <a:t>Safety Modu</a:t>
            </a:r>
            <a:r>
              <a:rPr lang="en-US" sz="4000"/>
              <a:t>le Road Map</a:t>
            </a:r>
            <a:endParaRPr/>
          </a:p>
        </p:txBody>
      </p:sp>
      <p:sp>
        <p:nvSpPr>
          <p:cNvPr id="495" name="Google Shape;495;p45"/>
          <p:cNvSpPr txBox="1"/>
          <p:nvPr>
            <p:ph idx="1" type="subTitle"/>
          </p:nvPr>
        </p:nvSpPr>
        <p:spPr>
          <a:xfrm>
            <a:off x="1666750" y="1476203"/>
            <a:ext cx="8646300" cy="43722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None/>
            </a:pPr>
            <a:r>
              <a:t/>
            </a:r>
            <a:endParaRPr/>
          </a:p>
          <a:p>
            <a:pPr indent="0" lvl="0" marL="0" rtl="0" algn="l">
              <a:lnSpc>
                <a:spcPct val="150000"/>
              </a:lnSpc>
              <a:spcBef>
                <a:spcPts val="0"/>
              </a:spcBef>
              <a:spcAft>
                <a:spcPts val="0"/>
              </a:spcAft>
              <a:buClr>
                <a:schemeClr val="dk1"/>
              </a:buClr>
              <a:buSzPct val="100000"/>
              <a:buNone/>
            </a:pPr>
            <a:r>
              <a:t/>
            </a:r>
            <a:endParaRPr/>
          </a:p>
          <a:p>
            <a:pPr indent="-289560" lvl="0" marL="342900" rtl="0" algn="l">
              <a:lnSpc>
                <a:spcPct val="150000"/>
              </a:lnSpc>
              <a:spcBef>
                <a:spcPts val="0"/>
              </a:spcBef>
              <a:spcAft>
                <a:spcPts val="0"/>
              </a:spcAft>
              <a:buClr>
                <a:schemeClr val="dk1"/>
              </a:buClr>
              <a:buSzPct val="100000"/>
              <a:buChar char="•"/>
            </a:pPr>
            <a:r>
              <a:rPr lang="en-US"/>
              <a:t>Introduction</a:t>
            </a:r>
            <a:endParaRPr/>
          </a:p>
          <a:p>
            <a:pPr indent="-289560" lvl="0" marL="342900" marR="0" rtl="0" algn="l">
              <a:lnSpc>
                <a:spcPct val="150000"/>
              </a:lnSpc>
              <a:spcBef>
                <a:spcPts val="0"/>
              </a:spcBef>
              <a:spcAft>
                <a:spcPts val="0"/>
              </a:spcAft>
              <a:buClr>
                <a:schemeClr val="dk1"/>
              </a:buClr>
              <a:buSzPct val="100000"/>
              <a:buFont typeface="Arial"/>
              <a:buChar char="•"/>
            </a:pPr>
            <a:r>
              <a:rPr lang="en-US"/>
              <a:t>Safety @ Michigan Tech</a:t>
            </a:r>
            <a:endParaRPr/>
          </a:p>
          <a:p>
            <a:pPr indent="-289560" lvl="0" marL="342900" marR="0" rtl="0" algn="l">
              <a:lnSpc>
                <a:spcPct val="150000"/>
              </a:lnSpc>
              <a:spcBef>
                <a:spcPts val="0"/>
              </a:spcBef>
              <a:spcAft>
                <a:spcPts val="0"/>
              </a:spcAft>
              <a:buClr>
                <a:schemeClr val="dk1"/>
              </a:buClr>
              <a:buSzPct val="100000"/>
              <a:buChar char="•"/>
            </a:pPr>
            <a:r>
              <a:rPr lang="en-US"/>
              <a:t>Occupational Safety</a:t>
            </a:r>
            <a:endParaRPr/>
          </a:p>
          <a:p>
            <a:pPr indent="-289560" lvl="0" marL="342900" rtl="0" algn="l">
              <a:lnSpc>
                <a:spcPct val="150000"/>
              </a:lnSpc>
              <a:spcBef>
                <a:spcPts val="1000"/>
              </a:spcBef>
              <a:spcAft>
                <a:spcPts val="0"/>
              </a:spcAft>
              <a:buClr>
                <a:schemeClr val="dk1"/>
              </a:buClr>
              <a:buSzPct val="100000"/>
              <a:buChar char="•"/>
            </a:pPr>
            <a:r>
              <a:rPr lang="en-US"/>
              <a:t>Job Hazard Analysis</a:t>
            </a:r>
            <a:endParaRPr/>
          </a:p>
          <a:p>
            <a:pPr indent="-289560" lvl="0" marL="342900" rtl="0" algn="l">
              <a:lnSpc>
                <a:spcPct val="150000"/>
              </a:lnSpc>
              <a:spcBef>
                <a:spcPts val="1000"/>
              </a:spcBef>
              <a:spcAft>
                <a:spcPts val="0"/>
              </a:spcAft>
              <a:buClr>
                <a:schemeClr val="dk1"/>
              </a:buClr>
              <a:buSzPct val="100000"/>
              <a:buChar char="•"/>
            </a:pPr>
            <a:r>
              <a:rPr lang="en-US"/>
              <a:t>Personal Protective Equipment (PPE) and Training</a:t>
            </a:r>
            <a:endParaRPr/>
          </a:p>
          <a:p>
            <a:pPr indent="-289560" lvl="0" marL="342900" rtl="0" algn="l">
              <a:lnSpc>
                <a:spcPct val="150000"/>
              </a:lnSpc>
              <a:spcBef>
                <a:spcPts val="0"/>
              </a:spcBef>
              <a:spcAft>
                <a:spcPts val="0"/>
              </a:spcAft>
              <a:buClr>
                <a:schemeClr val="dk1"/>
              </a:buClr>
              <a:buSzPct val="100000"/>
              <a:buChar char="•"/>
            </a:pPr>
            <a:r>
              <a:rPr lang="en-US"/>
              <a:t>Incident Reporting</a:t>
            </a:r>
            <a:endParaRPr/>
          </a:p>
          <a:p>
            <a:pPr indent="-289560" lvl="0" marL="342900" rtl="0" algn="l">
              <a:lnSpc>
                <a:spcPct val="150000"/>
              </a:lnSpc>
              <a:spcBef>
                <a:spcPts val="0"/>
              </a:spcBef>
              <a:spcAft>
                <a:spcPts val="0"/>
              </a:spcAft>
              <a:buClr>
                <a:schemeClr val="dk1"/>
              </a:buClr>
              <a:buSzPct val="100000"/>
              <a:buChar char="•"/>
            </a:pPr>
            <a:r>
              <a:rPr lang="en-US"/>
              <a:t>Supervisor Safety Responsibilities 4 Point Wrap-up</a:t>
            </a:r>
            <a:endParaRPr/>
          </a:p>
          <a:p>
            <a:pPr indent="0" lvl="0" marL="0" rtl="0" algn="l">
              <a:lnSpc>
                <a:spcPct val="90000"/>
              </a:lnSpc>
              <a:spcBef>
                <a:spcPts val="1000"/>
              </a:spcBef>
              <a:spcAft>
                <a:spcPts val="0"/>
              </a:spcAft>
              <a:buClr>
                <a:schemeClr val="dk1"/>
              </a:buClr>
              <a:buSzPct val="100000"/>
              <a:buNone/>
            </a:pPr>
            <a:r>
              <a:t/>
            </a:r>
            <a:endParaRPr/>
          </a:p>
          <a:p>
            <a:pPr indent="0" lvl="0" marL="342900" rtl="0" algn="l">
              <a:lnSpc>
                <a:spcPct val="90000"/>
              </a:lnSpc>
              <a:spcBef>
                <a:spcPts val="1000"/>
              </a:spcBef>
              <a:spcAft>
                <a:spcPts val="0"/>
              </a:spcAft>
              <a:buClr>
                <a:schemeClr val="dk1"/>
              </a:buClr>
              <a:buSzPct val="100000"/>
              <a:buNone/>
            </a:pPr>
            <a:r>
              <a:t/>
            </a:r>
            <a:endParaRPr/>
          </a:p>
        </p:txBody>
      </p:sp>
      <p:sp>
        <p:nvSpPr>
          <p:cNvPr id="496" name="Google Shape;496;p45"/>
          <p:cNvSpPr/>
          <p:nvPr/>
        </p:nvSpPr>
        <p:spPr>
          <a:xfrm>
            <a:off x="688342" y="4385166"/>
            <a:ext cx="978408" cy="48463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g10cda595de7_0_0"/>
          <p:cNvPicPr preferRelativeResize="0"/>
          <p:nvPr/>
        </p:nvPicPr>
        <p:blipFill rotWithShape="1">
          <a:blip r:embed="rId3">
            <a:alphaModFix/>
          </a:blip>
          <a:srcRect b="-4034" l="-6522" r="-6521" t="2099"/>
          <a:stretch/>
        </p:blipFill>
        <p:spPr>
          <a:xfrm>
            <a:off x="7064147" y="1790459"/>
            <a:ext cx="5037062" cy="5067541"/>
          </a:xfrm>
          <a:prstGeom prst="rect">
            <a:avLst/>
          </a:prstGeom>
          <a:noFill/>
          <a:ln>
            <a:noFill/>
          </a:ln>
        </p:spPr>
      </p:pic>
      <p:sp>
        <p:nvSpPr>
          <p:cNvPr id="127" name="Google Shape;127;g10cda595de7_0_0"/>
          <p:cNvSpPr txBox="1"/>
          <p:nvPr/>
        </p:nvSpPr>
        <p:spPr>
          <a:xfrm>
            <a:off x="756958" y="1861584"/>
            <a:ext cx="7231800" cy="492439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To equip MTU supervisors with:</a:t>
            </a:r>
            <a:endParaRPr b="1" i="0" sz="2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Calibri"/>
              <a:buNone/>
            </a:pPr>
            <a:r>
              <a:t/>
            </a:r>
            <a:endParaRPr b="1" i="0" sz="2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Calibri"/>
              <a:buNone/>
            </a:pPr>
            <a:r>
              <a:t/>
            </a:r>
            <a:endParaRPr b="1" i="0" sz="28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chemeClr val="dk1"/>
              </a:buClr>
              <a:buSzPts val="2800"/>
              <a:buFont typeface="Times New Roman"/>
              <a:buAutoNum type="arabicPeriod"/>
            </a:pPr>
            <a:r>
              <a:rPr b="1" i="0" lang="en-US" sz="2800" u="none" cap="none" strike="noStrike">
                <a:solidFill>
                  <a:schemeClr val="dk1"/>
                </a:solidFill>
                <a:latin typeface="Times New Roman"/>
                <a:ea typeface="Times New Roman"/>
                <a:cs typeface="Times New Roman"/>
                <a:sym typeface="Times New Roman"/>
              </a:rPr>
              <a:t>Safety responsibilities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Times New Roman"/>
              <a:buAutoNum type="arabicPeriod"/>
            </a:pPr>
            <a:r>
              <a:rPr b="1" i="0" lang="en-US" sz="2800" u="none" cap="none" strike="noStrike">
                <a:solidFill>
                  <a:schemeClr val="dk1"/>
                </a:solidFill>
                <a:latin typeface="Times New Roman"/>
                <a:ea typeface="Times New Roman"/>
                <a:cs typeface="Times New Roman"/>
                <a:sym typeface="Times New Roman"/>
              </a:rPr>
              <a:t>Safety resources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Times New Roman"/>
              <a:buAutoNum type="arabicPeriod"/>
            </a:pPr>
            <a:r>
              <a:rPr b="1" i="0" lang="en-US" sz="2800" u="none" cap="none" strike="noStrike">
                <a:solidFill>
                  <a:schemeClr val="dk1"/>
                </a:solidFill>
                <a:latin typeface="Times New Roman"/>
                <a:ea typeface="Times New Roman"/>
                <a:cs typeface="Times New Roman"/>
                <a:sym typeface="Times New Roman"/>
              </a:rPr>
              <a:t>Employee training</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Times New Roman"/>
              <a:buAutoNum type="arabicPeriod"/>
            </a:pPr>
            <a:r>
              <a:rPr b="1" i="0" lang="en-US" sz="2800" u="none" cap="none" strike="noStrike">
                <a:solidFill>
                  <a:schemeClr val="dk1"/>
                </a:solidFill>
                <a:latin typeface="Times New Roman"/>
                <a:ea typeface="Times New Roman"/>
                <a:cs typeface="Times New Roman"/>
                <a:sym typeface="Times New Roman"/>
              </a:rPr>
              <a:t>Evaluation of employee tasks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Times New Roman"/>
              <a:buAutoNum type="arabicPeriod"/>
            </a:pPr>
            <a:r>
              <a:rPr b="1" i="0" lang="en-US" sz="2800" u="none" cap="none" strike="noStrike">
                <a:solidFill>
                  <a:schemeClr val="dk1"/>
                </a:solidFill>
                <a:latin typeface="Times New Roman"/>
                <a:ea typeface="Times New Roman"/>
                <a:cs typeface="Times New Roman"/>
                <a:sym typeface="Times New Roman"/>
              </a:rPr>
              <a:t>How to be effective </a:t>
            </a:r>
            <a:r>
              <a:rPr b="1" i="0" lang="en-US" sz="2800" u="sng" cap="none" strike="noStrike">
                <a:solidFill>
                  <a:schemeClr val="dk1"/>
                </a:solidFill>
                <a:latin typeface="Times New Roman"/>
                <a:ea typeface="Times New Roman"/>
                <a:cs typeface="Times New Roman"/>
                <a:sym typeface="Times New Roman"/>
              </a:rPr>
              <a:t>Safety Leaders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Calibri"/>
              <a:buNone/>
            </a:pPr>
            <a:r>
              <a:t/>
            </a:r>
            <a:endParaRPr b="1" i="0" sz="2800" u="sng"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Calibri"/>
              <a:buNone/>
            </a:pPr>
            <a:r>
              <a:t/>
            </a:r>
            <a:endParaRPr b="1" i="0" sz="2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as part of their supervisory responsibilities.</a:t>
            </a:r>
            <a:endParaRPr b="1" i="0" sz="2800" u="none" cap="none" strike="noStrike">
              <a:solidFill>
                <a:schemeClr val="dk1"/>
              </a:solidFill>
              <a:latin typeface="Times New Roman"/>
              <a:ea typeface="Times New Roman"/>
              <a:cs typeface="Times New Roman"/>
              <a:sym typeface="Times New Roman"/>
            </a:endParaRPr>
          </a:p>
        </p:txBody>
      </p:sp>
      <p:sp>
        <p:nvSpPr>
          <p:cNvPr id="128" name="Google Shape;128;g10cda595de7_0_0"/>
          <p:cNvSpPr/>
          <p:nvPr/>
        </p:nvSpPr>
        <p:spPr>
          <a:xfrm>
            <a:off x="219994" y="418285"/>
            <a:ext cx="9611927"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Times New Roman"/>
                <a:ea typeface="Times New Roman"/>
                <a:cs typeface="Times New Roman"/>
                <a:sym typeface="Times New Roman"/>
              </a:rPr>
              <a:t>What is the Goal of this Training?</a:t>
            </a:r>
            <a:endParaRPr b="0" i="0" sz="5400" u="none" cap="none" strike="noStrik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6"/>
          <p:cNvSpPr/>
          <p:nvPr/>
        </p:nvSpPr>
        <p:spPr>
          <a:xfrm>
            <a:off x="151136" y="445199"/>
            <a:ext cx="1046286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Personal Protective Equipment (PPE)</a:t>
            </a:r>
            <a:endParaRPr b="0" i="0" sz="1400" u="none" cap="none" strike="noStrike">
              <a:solidFill>
                <a:srgbClr val="000000"/>
              </a:solidFill>
              <a:latin typeface="Arial"/>
              <a:ea typeface="Arial"/>
              <a:cs typeface="Arial"/>
              <a:sym typeface="Arial"/>
            </a:endParaRPr>
          </a:p>
        </p:txBody>
      </p:sp>
      <p:sp>
        <p:nvSpPr>
          <p:cNvPr id="502" name="Google Shape;502;p46"/>
          <p:cNvSpPr/>
          <p:nvPr/>
        </p:nvSpPr>
        <p:spPr>
          <a:xfrm>
            <a:off x="1433540" y="1630343"/>
            <a:ext cx="8832610" cy="56323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OSHA standards require employers to provide workers with appropriate PPE and require them to use and maintain it in a sanitary and reliable condition.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Personal Protective Equipment PPE is designed to protect employees from serious workplace injury or illness resulting from contact with chemical, radiological, physical, electrical, mechanical, or other workplace hazards that cannot be eliminated.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pic>
        <p:nvPicPr>
          <p:cNvPr descr="Examples of Level D PPE - Northern Arizona University" id="503" name="Google Shape;503;p46"/>
          <p:cNvPicPr preferRelativeResize="0"/>
          <p:nvPr/>
        </p:nvPicPr>
        <p:blipFill rotWithShape="1">
          <a:blip r:embed="rId3">
            <a:alphaModFix/>
          </a:blip>
          <a:srcRect b="6914" l="1408" r="2569" t="13054"/>
          <a:stretch/>
        </p:blipFill>
        <p:spPr>
          <a:xfrm>
            <a:off x="2873828" y="2523772"/>
            <a:ext cx="5761116" cy="27038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7"/>
          <p:cNvSpPr/>
          <p:nvPr/>
        </p:nvSpPr>
        <p:spPr>
          <a:xfrm>
            <a:off x="151136" y="445199"/>
            <a:ext cx="1046286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Personal Protective Equipment (PPE)</a:t>
            </a:r>
            <a:endParaRPr b="0" i="0" sz="1400" u="none" cap="none" strike="noStrike">
              <a:solidFill>
                <a:srgbClr val="000000"/>
              </a:solidFill>
              <a:latin typeface="Arial"/>
              <a:ea typeface="Arial"/>
              <a:cs typeface="Arial"/>
              <a:sym typeface="Arial"/>
            </a:endParaRPr>
          </a:p>
        </p:txBody>
      </p:sp>
      <p:sp>
        <p:nvSpPr>
          <p:cNvPr id="509" name="Google Shape;509;p47"/>
          <p:cNvSpPr/>
          <p:nvPr/>
        </p:nvSpPr>
        <p:spPr>
          <a:xfrm>
            <a:off x="80798" y="2385370"/>
            <a:ext cx="6096000"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PPE is a supplementary form of protection when hazards have not been controlled through engineering or administrative controls.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PPE includes a variety of garments and equipment such as goggles, coveralls, gloves, vests, earplugs, and respirators. PPE, when used properly, protects against hazards but does not eliminate them. </a:t>
            </a:r>
            <a:endParaRPr b="0" i="0" sz="1400" u="none" cap="none" strike="noStrike">
              <a:solidFill>
                <a:srgbClr val="000000"/>
              </a:solidFill>
              <a:latin typeface="Arial"/>
              <a:ea typeface="Arial"/>
              <a:cs typeface="Arial"/>
              <a:sym typeface="Arial"/>
            </a:endParaRPr>
          </a:p>
        </p:txBody>
      </p:sp>
      <p:pic>
        <p:nvPicPr>
          <p:cNvPr descr="The Following PPE Must Be Worn Sign" id="510" name="Google Shape;510;p47"/>
          <p:cNvPicPr preferRelativeResize="0"/>
          <p:nvPr>
            <p:ph idx="1" type="body"/>
          </p:nvPr>
        </p:nvPicPr>
        <p:blipFill rotWithShape="1">
          <a:blip r:embed="rId3">
            <a:alphaModFix/>
          </a:blip>
          <a:srcRect b="0" l="0" r="0" t="0"/>
          <a:stretch/>
        </p:blipFill>
        <p:spPr>
          <a:xfrm>
            <a:off x="6477000" y="2752725"/>
            <a:ext cx="5715000" cy="41052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8"/>
          <p:cNvSpPr/>
          <p:nvPr/>
        </p:nvSpPr>
        <p:spPr>
          <a:xfrm>
            <a:off x="151136" y="445199"/>
            <a:ext cx="1046286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Personal Protective Equipment (PPE)</a:t>
            </a:r>
            <a:endParaRPr b="0" i="0" sz="5400" u="none" cap="none" strike="noStrike">
              <a:solidFill>
                <a:schemeClr val="dk1"/>
              </a:solidFill>
              <a:latin typeface="Calibri"/>
              <a:ea typeface="Calibri"/>
              <a:cs typeface="Calibri"/>
              <a:sym typeface="Calibri"/>
            </a:endParaRPr>
          </a:p>
        </p:txBody>
      </p:sp>
      <p:sp>
        <p:nvSpPr>
          <p:cNvPr id="516" name="Google Shape;516;p48"/>
          <p:cNvSpPr/>
          <p:nvPr/>
        </p:nvSpPr>
        <p:spPr>
          <a:xfrm>
            <a:off x="334525" y="2527006"/>
            <a:ext cx="883261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517" name="Google Shape;517;p48"/>
          <p:cNvSpPr/>
          <p:nvPr/>
        </p:nvSpPr>
        <p:spPr>
          <a:xfrm>
            <a:off x="131350" y="3234892"/>
            <a:ext cx="6096000"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Select appropriate equipment Provide appropriate PPE to employees who need protection from the hazards.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Require that employees use the equipment and use it correctly. </a:t>
            </a:r>
            <a:endParaRPr b="0" i="0" sz="1400" u="none" cap="none" strike="noStrike">
              <a:solidFill>
                <a:srgbClr val="000000"/>
              </a:solidFill>
              <a:latin typeface="Arial"/>
              <a:ea typeface="Arial"/>
              <a:cs typeface="Arial"/>
              <a:sym typeface="Arial"/>
            </a:endParaRPr>
          </a:p>
        </p:txBody>
      </p:sp>
      <p:pic>
        <p:nvPicPr>
          <p:cNvPr id="518" name="Google Shape;518;p48"/>
          <p:cNvPicPr preferRelativeResize="0"/>
          <p:nvPr/>
        </p:nvPicPr>
        <p:blipFill rotWithShape="1">
          <a:blip r:embed="rId3">
            <a:alphaModFix/>
          </a:blip>
          <a:srcRect b="15625" l="24231" r="33239" t="38560"/>
          <a:stretch/>
        </p:blipFill>
        <p:spPr>
          <a:xfrm>
            <a:off x="6354080" y="2527006"/>
            <a:ext cx="5846333" cy="4384687"/>
          </a:xfrm>
          <a:prstGeom prst="rect">
            <a:avLst/>
          </a:prstGeom>
          <a:noFill/>
          <a:ln>
            <a:noFill/>
          </a:ln>
        </p:spPr>
      </p:pic>
      <p:sp>
        <p:nvSpPr>
          <p:cNvPr id="519" name="Google Shape;519;p48"/>
          <p:cNvSpPr/>
          <p:nvPr/>
        </p:nvSpPr>
        <p:spPr>
          <a:xfrm>
            <a:off x="6229246" y="2069107"/>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Personal protective equipment for common workplace hazards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49"/>
          <p:cNvSpPr txBox="1"/>
          <p:nvPr>
            <p:ph idx="1" type="body"/>
          </p:nvPr>
        </p:nvSpPr>
        <p:spPr>
          <a:xfrm>
            <a:off x="267175" y="2923956"/>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Back to our Plant a Tree Scenario….</a:t>
            </a:r>
            <a:endParaRPr/>
          </a:p>
          <a:p>
            <a:pPr indent="0" lvl="0" marL="0" rtl="0" algn="l">
              <a:lnSpc>
                <a:spcPct val="90000"/>
              </a:lnSpc>
              <a:spcBef>
                <a:spcPts val="1000"/>
              </a:spcBef>
              <a:spcAft>
                <a:spcPts val="0"/>
              </a:spcAft>
              <a:buClr>
                <a:schemeClr val="dk1"/>
              </a:buClr>
              <a:buSzPts val="2800"/>
              <a:buNone/>
            </a:pPr>
            <a:r>
              <a:rPr lang="en-US"/>
              <a:t>	PPE</a:t>
            </a:r>
            <a:endParaRPr/>
          </a:p>
        </p:txBody>
      </p:sp>
      <p:sp>
        <p:nvSpPr>
          <p:cNvPr id="525" name="Google Shape;525;p49"/>
          <p:cNvSpPr txBox="1"/>
          <p:nvPr/>
        </p:nvSpPr>
        <p:spPr>
          <a:xfrm>
            <a:off x="632299" y="4138933"/>
            <a:ext cx="66621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min: 	Break into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Brainstorm hazard control for each step.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Is any Personal Protective Equipment needed?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5 min       Share and discuss steps.  </a:t>
            </a:r>
            <a:endParaRPr b="0" i="0" sz="1400" u="none" cap="none" strike="noStrike">
              <a:solidFill>
                <a:srgbClr val="000000"/>
              </a:solidFill>
              <a:latin typeface="Arial"/>
              <a:ea typeface="Arial"/>
              <a:cs typeface="Arial"/>
              <a:sym typeface="Arial"/>
            </a:endParaRPr>
          </a:p>
        </p:txBody>
      </p:sp>
      <p:sp>
        <p:nvSpPr>
          <p:cNvPr id="526" name="Google Shape;526;p49"/>
          <p:cNvSpPr/>
          <p:nvPr/>
        </p:nvSpPr>
        <p:spPr>
          <a:xfrm>
            <a:off x="1144479" y="835046"/>
            <a:ext cx="53115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Break-Out Activity</a:t>
            </a:r>
            <a:endParaRPr b="0" i="0" sz="1400" u="none" cap="none" strike="noStrike">
              <a:solidFill>
                <a:srgbClr val="000000"/>
              </a:solidFill>
              <a:latin typeface="Arial"/>
              <a:ea typeface="Arial"/>
              <a:cs typeface="Arial"/>
              <a:sym typeface="Arial"/>
            </a:endParaRPr>
          </a:p>
        </p:txBody>
      </p:sp>
      <p:pic>
        <p:nvPicPr>
          <p:cNvPr descr="Safety Challenge - Instructables" id="527" name="Google Shape;527;p49"/>
          <p:cNvPicPr preferRelativeResize="0"/>
          <p:nvPr/>
        </p:nvPicPr>
        <p:blipFill rotWithShape="1">
          <a:blip r:embed="rId3">
            <a:alphaModFix/>
          </a:blip>
          <a:srcRect b="0" l="0" r="0" t="0"/>
          <a:stretch/>
        </p:blipFill>
        <p:spPr>
          <a:xfrm>
            <a:off x="7294428" y="351674"/>
            <a:ext cx="4294457" cy="2074103"/>
          </a:xfrm>
          <a:prstGeom prst="rect">
            <a:avLst/>
          </a:prstGeom>
          <a:noFill/>
          <a:ln>
            <a:noFill/>
          </a:ln>
        </p:spPr>
      </p:pic>
      <p:pic>
        <p:nvPicPr>
          <p:cNvPr id="528" name="Google Shape;528;p49"/>
          <p:cNvPicPr preferRelativeResize="0"/>
          <p:nvPr/>
        </p:nvPicPr>
        <p:blipFill rotWithShape="1">
          <a:blip r:embed="rId4">
            <a:alphaModFix/>
          </a:blip>
          <a:srcRect b="0" l="0" r="0" t="43668"/>
          <a:stretch/>
        </p:blipFill>
        <p:spPr>
          <a:xfrm>
            <a:off x="6753113" y="2734145"/>
            <a:ext cx="5598150" cy="3396157"/>
          </a:xfrm>
          <a:prstGeom prst="rect">
            <a:avLst/>
          </a:prstGeom>
          <a:noFill/>
          <a:ln>
            <a:noFill/>
          </a:ln>
        </p:spPr>
      </p:pic>
      <p:sp>
        <p:nvSpPr>
          <p:cNvPr id="529" name="Google Shape;529;p49"/>
          <p:cNvSpPr/>
          <p:nvPr/>
        </p:nvSpPr>
        <p:spPr>
          <a:xfrm>
            <a:off x="5774705" y="4442157"/>
            <a:ext cx="978408" cy="48463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0"/>
          <p:cNvSpPr/>
          <p:nvPr/>
        </p:nvSpPr>
        <p:spPr>
          <a:xfrm>
            <a:off x="334945" y="336711"/>
            <a:ext cx="9629695"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accent4"/>
                </a:solidFill>
                <a:latin typeface="Times New Roman"/>
                <a:ea typeface="Times New Roman"/>
                <a:cs typeface="Times New Roman"/>
                <a:sym typeface="Times New Roman"/>
              </a:rPr>
              <a:t>Safety Starts with Training!!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accent4"/>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OSHA requires employers to provide training to workers who face hazards on the job.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535" name="Google Shape;535;p50"/>
          <p:cNvSpPr/>
          <p:nvPr/>
        </p:nvSpPr>
        <p:spPr>
          <a:xfrm>
            <a:off x="576105" y="4598551"/>
            <a:ext cx="609600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444444"/>
                </a:solidFill>
                <a:latin typeface="Times New Roman"/>
                <a:ea typeface="Times New Roman"/>
                <a:cs typeface="Times New Roman"/>
                <a:sym typeface="Times New Roman"/>
              </a:rPr>
              <a:t>EHS conducts training to ensure MTU employees follow safe work practices and to ensure compliance with local, state and federal requirements. </a:t>
            </a:r>
            <a:endParaRPr b="0" i="0" sz="2000" u="none" cap="none" strike="noStrike">
              <a:solidFill>
                <a:schemeClr val="dk1"/>
              </a:solidFill>
              <a:latin typeface="Times New Roman"/>
              <a:ea typeface="Times New Roman"/>
              <a:cs typeface="Times New Roman"/>
              <a:sym typeface="Times New Roman"/>
            </a:endParaRPr>
          </a:p>
        </p:txBody>
      </p:sp>
      <p:sp>
        <p:nvSpPr>
          <p:cNvPr id="536" name="Google Shape;536;p50"/>
          <p:cNvSpPr/>
          <p:nvPr/>
        </p:nvSpPr>
        <p:spPr>
          <a:xfrm>
            <a:off x="552658" y="3191709"/>
            <a:ext cx="60960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444444"/>
                </a:solidFill>
                <a:latin typeface="Times New Roman"/>
                <a:ea typeface="Times New Roman"/>
                <a:cs typeface="Times New Roman"/>
                <a:sym typeface="Times New Roman"/>
              </a:rPr>
              <a:t>Supervisors are responsible for completing site-specific training with their employees.</a:t>
            </a:r>
            <a:endParaRPr b="0" i="0" sz="2000" u="none" cap="none" strike="noStrike">
              <a:solidFill>
                <a:schemeClr val="dk1"/>
              </a:solidFill>
              <a:latin typeface="Times New Roman"/>
              <a:ea typeface="Times New Roman"/>
              <a:cs typeface="Times New Roman"/>
              <a:sym typeface="Times New Roman"/>
            </a:endParaRPr>
          </a:p>
        </p:txBody>
      </p:sp>
      <p:pic>
        <p:nvPicPr>
          <p:cNvPr descr="Hands On Training | NWFA" id="537" name="Google Shape;537;p50"/>
          <p:cNvPicPr preferRelativeResize="0"/>
          <p:nvPr/>
        </p:nvPicPr>
        <p:blipFill rotWithShape="1">
          <a:blip r:embed="rId3">
            <a:alphaModFix/>
          </a:blip>
          <a:srcRect b="0" l="0" r="0" t="0"/>
          <a:stretch/>
        </p:blipFill>
        <p:spPr>
          <a:xfrm>
            <a:off x="7242672" y="3036215"/>
            <a:ext cx="4684721" cy="312467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10ea00ad425_0_17"/>
          <p:cNvSpPr txBox="1"/>
          <p:nvPr>
            <p:ph idx="1" type="body"/>
          </p:nvPr>
        </p:nvSpPr>
        <p:spPr>
          <a:xfrm>
            <a:off x="267175" y="2923956"/>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What training in your workplace is “hands-on” or site specific….</a:t>
            </a:r>
            <a:endParaRPr/>
          </a:p>
        </p:txBody>
      </p:sp>
      <p:sp>
        <p:nvSpPr>
          <p:cNvPr id="543" name="Google Shape;543;g10ea00ad425_0_17"/>
          <p:cNvSpPr txBox="1"/>
          <p:nvPr/>
        </p:nvSpPr>
        <p:spPr>
          <a:xfrm>
            <a:off x="632300" y="4268625"/>
            <a:ext cx="79158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min: 	Group Participation..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Brainstorm Site specific training.</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What training is university wide?</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Discuss results.</a:t>
            </a:r>
            <a:endParaRPr b="0" i="0" sz="1800" u="none" cap="none" strike="noStrike">
              <a:solidFill>
                <a:schemeClr val="dk1"/>
              </a:solidFill>
              <a:latin typeface="Calibri"/>
              <a:ea typeface="Calibri"/>
              <a:cs typeface="Calibri"/>
              <a:sym typeface="Calibri"/>
            </a:endParaRPr>
          </a:p>
        </p:txBody>
      </p:sp>
      <p:sp>
        <p:nvSpPr>
          <p:cNvPr id="544" name="Google Shape;544;g10ea00ad425_0_17"/>
          <p:cNvSpPr/>
          <p:nvPr/>
        </p:nvSpPr>
        <p:spPr>
          <a:xfrm>
            <a:off x="1144479" y="835046"/>
            <a:ext cx="53115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Break-Out Activity</a:t>
            </a:r>
            <a:endParaRPr b="0" i="0" sz="1400" u="none" cap="none" strike="noStrike">
              <a:solidFill>
                <a:srgbClr val="000000"/>
              </a:solidFill>
              <a:latin typeface="Arial"/>
              <a:ea typeface="Arial"/>
              <a:cs typeface="Arial"/>
              <a:sym typeface="Arial"/>
            </a:endParaRPr>
          </a:p>
        </p:txBody>
      </p:sp>
      <p:pic>
        <p:nvPicPr>
          <p:cNvPr descr="Safety Challenge - Instructables" id="545" name="Google Shape;545;g10ea00ad425_0_17"/>
          <p:cNvPicPr preferRelativeResize="0"/>
          <p:nvPr/>
        </p:nvPicPr>
        <p:blipFill rotWithShape="1">
          <a:blip r:embed="rId3">
            <a:alphaModFix/>
          </a:blip>
          <a:srcRect b="0" l="0" r="0" t="0"/>
          <a:stretch/>
        </p:blipFill>
        <p:spPr>
          <a:xfrm>
            <a:off x="7294428" y="351674"/>
            <a:ext cx="4294457" cy="207410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51"/>
          <p:cNvPicPr preferRelativeResize="0"/>
          <p:nvPr/>
        </p:nvPicPr>
        <p:blipFill rotWithShape="1">
          <a:blip r:embed="rId3">
            <a:alphaModFix/>
          </a:blip>
          <a:srcRect b="8604" l="6676" r="8432" t="19542"/>
          <a:stretch/>
        </p:blipFill>
        <p:spPr>
          <a:xfrm>
            <a:off x="6347209" y="1876264"/>
            <a:ext cx="6340157" cy="2878908"/>
          </a:xfrm>
          <a:prstGeom prst="rect">
            <a:avLst/>
          </a:prstGeom>
          <a:noFill/>
          <a:ln>
            <a:noFill/>
          </a:ln>
        </p:spPr>
      </p:pic>
      <p:sp>
        <p:nvSpPr>
          <p:cNvPr id="551" name="Google Shape;551;p51"/>
          <p:cNvSpPr/>
          <p:nvPr/>
        </p:nvSpPr>
        <p:spPr>
          <a:xfrm>
            <a:off x="375138" y="358559"/>
            <a:ext cx="9629695" cy="23698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accent4"/>
                </a:solidFill>
                <a:latin typeface="Times New Roman"/>
                <a:ea typeface="Times New Roman"/>
                <a:cs typeface="Times New Roman"/>
                <a:sym typeface="Times New Roman"/>
              </a:rPr>
              <a:t>Safety Starts with Training!!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accent4"/>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552" name="Google Shape;552;p51"/>
          <p:cNvSpPr/>
          <p:nvPr/>
        </p:nvSpPr>
        <p:spPr>
          <a:xfrm>
            <a:off x="656492" y="2044005"/>
            <a:ext cx="609600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444444"/>
                </a:solidFill>
                <a:latin typeface="Times New Roman"/>
                <a:ea typeface="Times New Roman"/>
                <a:cs typeface="Times New Roman"/>
                <a:sym typeface="Times New Roman"/>
              </a:rPr>
              <a:t>MTU EHS conducts training to ensure compliance with local, state and federal requirements using the Safety Skills online Learning Management System.</a:t>
            </a:r>
            <a:endParaRPr b="0" i="0" sz="2000" u="none" cap="none" strike="noStrike">
              <a:solidFill>
                <a:schemeClr val="dk1"/>
              </a:solidFill>
              <a:latin typeface="Times New Roman"/>
              <a:ea typeface="Times New Roman"/>
              <a:cs typeface="Times New Roman"/>
              <a:sym typeface="Times New Roman"/>
            </a:endParaRPr>
          </a:p>
        </p:txBody>
      </p:sp>
      <p:sp>
        <p:nvSpPr>
          <p:cNvPr id="553" name="Google Shape;553;p51"/>
          <p:cNvSpPr/>
          <p:nvPr/>
        </p:nvSpPr>
        <p:spPr>
          <a:xfrm>
            <a:off x="726830" y="3390898"/>
            <a:ext cx="6096000"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64646"/>
              </a:buClr>
              <a:buSzPts val="1800"/>
              <a:buFont typeface="Arial"/>
              <a:buChar char="•"/>
            </a:pPr>
            <a:r>
              <a:rPr b="0" i="0" lang="en-US" sz="1800" u="none" cap="none" strike="noStrike">
                <a:solidFill>
                  <a:srgbClr val="464646"/>
                </a:solidFill>
                <a:latin typeface="Arial"/>
                <a:ea typeface="Arial"/>
                <a:cs typeface="Arial"/>
                <a:sym typeface="Arial"/>
              </a:rPr>
              <a:t>Over 750 titles, each created by industry experts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64646"/>
              </a:buClr>
              <a:buSzPts val="1800"/>
              <a:buFont typeface="Arial"/>
              <a:buChar char="•"/>
            </a:pPr>
            <a:r>
              <a:rPr b="0" i="0" lang="en-US" sz="1800" u="none" cap="none" strike="noStrike">
                <a:solidFill>
                  <a:srgbClr val="464646"/>
                </a:solidFill>
                <a:latin typeface="Arial"/>
                <a:ea typeface="Arial"/>
                <a:cs typeface="Arial"/>
                <a:sym typeface="Arial"/>
              </a:rPr>
              <a:t>Adaptive learning is utilized to encourage active participation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64646"/>
              </a:buClr>
              <a:buSzPts val="1800"/>
              <a:buFont typeface="Arial"/>
              <a:buChar char="•"/>
            </a:pPr>
            <a:r>
              <a:rPr b="0" i="0" lang="en-US" sz="1800" u="none" cap="none" strike="noStrike">
                <a:solidFill>
                  <a:srgbClr val="464646"/>
                </a:solidFill>
                <a:latin typeface="Arial"/>
                <a:ea typeface="Arial"/>
                <a:cs typeface="Arial"/>
                <a:sym typeface="Arial"/>
              </a:rPr>
              <a:t>Courses are regularly reviewed to meet changing regulations</a:t>
            </a:r>
            <a:endParaRPr b="0" i="0" sz="1400" u="none" cap="none" strike="noStrike">
              <a:solidFill>
                <a:srgbClr val="000000"/>
              </a:solidFill>
              <a:latin typeface="Arial"/>
              <a:ea typeface="Arial"/>
              <a:cs typeface="Arial"/>
              <a:sym typeface="Arial"/>
            </a:endParaRPr>
          </a:p>
        </p:txBody>
      </p:sp>
      <p:pic>
        <p:nvPicPr>
          <p:cNvPr descr="2020 Top Health and Safety/Compliance Training Companies - Training Industry" id="554" name="Google Shape;554;p51"/>
          <p:cNvPicPr preferRelativeResize="0"/>
          <p:nvPr/>
        </p:nvPicPr>
        <p:blipFill rotWithShape="1">
          <a:blip r:embed="rId4">
            <a:alphaModFix/>
          </a:blip>
          <a:srcRect b="0" l="0" r="0" t="0"/>
          <a:stretch/>
        </p:blipFill>
        <p:spPr>
          <a:xfrm>
            <a:off x="1701036" y="4868226"/>
            <a:ext cx="2619375" cy="1743075"/>
          </a:xfrm>
          <a:prstGeom prst="rect">
            <a:avLst/>
          </a:prstGeom>
          <a:noFill/>
          <a:ln>
            <a:noFill/>
          </a:ln>
        </p:spPr>
      </p:pic>
      <p:sp>
        <p:nvSpPr>
          <p:cNvPr id="555" name="Google Shape;555;p51"/>
          <p:cNvSpPr/>
          <p:nvPr/>
        </p:nvSpPr>
        <p:spPr>
          <a:xfrm>
            <a:off x="6603459" y="5086402"/>
            <a:ext cx="356713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Accessed through: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https://www.mtu.edu/ehs/training/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2"/>
          <p:cNvSpPr txBox="1"/>
          <p:nvPr>
            <p:ph idx="1" type="body"/>
          </p:nvPr>
        </p:nvSpPr>
        <p:spPr>
          <a:xfrm>
            <a:off x="267175" y="2923956"/>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Back to our Plant a Tree Scenario….</a:t>
            </a:r>
            <a:endParaRPr/>
          </a:p>
          <a:p>
            <a:pPr indent="0" lvl="0" marL="0" rtl="0" algn="l">
              <a:lnSpc>
                <a:spcPct val="90000"/>
              </a:lnSpc>
              <a:spcBef>
                <a:spcPts val="1000"/>
              </a:spcBef>
              <a:spcAft>
                <a:spcPts val="0"/>
              </a:spcAft>
              <a:buClr>
                <a:schemeClr val="dk1"/>
              </a:buClr>
              <a:buSzPts val="2800"/>
              <a:buNone/>
            </a:pPr>
            <a:r>
              <a:rPr lang="en-US"/>
              <a:t>	Training</a:t>
            </a:r>
            <a:endParaRPr/>
          </a:p>
        </p:txBody>
      </p:sp>
      <p:sp>
        <p:nvSpPr>
          <p:cNvPr id="561" name="Google Shape;561;p52"/>
          <p:cNvSpPr txBox="1"/>
          <p:nvPr/>
        </p:nvSpPr>
        <p:spPr>
          <a:xfrm>
            <a:off x="632299" y="4138933"/>
            <a:ext cx="66621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min: 	Break into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Brainstorm hazard control for each step.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Is any Training needed?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5 min       Share and discuss steps.  </a:t>
            </a:r>
            <a:endParaRPr b="0" i="0" sz="1400" u="none" cap="none" strike="noStrike">
              <a:solidFill>
                <a:srgbClr val="000000"/>
              </a:solidFill>
              <a:latin typeface="Arial"/>
              <a:ea typeface="Arial"/>
              <a:cs typeface="Arial"/>
              <a:sym typeface="Arial"/>
            </a:endParaRPr>
          </a:p>
        </p:txBody>
      </p:sp>
      <p:sp>
        <p:nvSpPr>
          <p:cNvPr id="562" name="Google Shape;562;p52"/>
          <p:cNvSpPr/>
          <p:nvPr/>
        </p:nvSpPr>
        <p:spPr>
          <a:xfrm>
            <a:off x="1144479" y="835046"/>
            <a:ext cx="53115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Break-Out Activity</a:t>
            </a:r>
            <a:endParaRPr b="0" i="0" sz="1400" u="none" cap="none" strike="noStrike">
              <a:solidFill>
                <a:srgbClr val="000000"/>
              </a:solidFill>
              <a:latin typeface="Arial"/>
              <a:ea typeface="Arial"/>
              <a:cs typeface="Arial"/>
              <a:sym typeface="Arial"/>
            </a:endParaRPr>
          </a:p>
        </p:txBody>
      </p:sp>
      <p:pic>
        <p:nvPicPr>
          <p:cNvPr descr="Safety Challenge - Instructables" id="563" name="Google Shape;563;p52"/>
          <p:cNvPicPr preferRelativeResize="0"/>
          <p:nvPr/>
        </p:nvPicPr>
        <p:blipFill rotWithShape="1">
          <a:blip r:embed="rId3">
            <a:alphaModFix/>
          </a:blip>
          <a:srcRect b="0" l="0" r="0" t="0"/>
          <a:stretch/>
        </p:blipFill>
        <p:spPr>
          <a:xfrm>
            <a:off x="7294428" y="351674"/>
            <a:ext cx="4294457" cy="2074103"/>
          </a:xfrm>
          <a:prstGeom prst="rect">
            <a:avLst/>
          </a:prstGeom>
          <a:noFill/>
          <a:ln>
            <a:noFill/>
          </a:ln>
        </p:spPr>
      </p:pic>
      <p:pic>
        <p:nvPicPr>
          <p:cNvPr id="564" name="Google Shape;564;p52"/>
          <p:cNvPicPr preferRelativeResize="0"/>
          <p:nvPr/>
        </p:nvPicPr>
        <p:blipFill rotWithShape="1">
          <a:blip r:embed="rId4">
            <a:alphaModFix/>
          </a:blip>
          <a:srcRect b="0" l="0" r="0" t="43668"/>
          <a:stretch/>
        </p:blipFill>
        <p:spPr>
          <a:xfrm>
            <a:off x="6753113" y="2734145"/>
            <a:ext cx="5598150" cy="3396157"/>
          </a:xfrm>
          <a:prstGeom prst="rect">
            <a:avLst/>
          </a:prstGeom>
          <a:noFill/>
          <a:ln>
            <a:noFill/>
          </a:ln>
        </p:spPr>
      </p:pic>
      <p:sp>
        <p:nvSpPr>
          <p:cNvPr id="565" name="Google Shape;565;p52"/>
          <p:cNvSpPr/>
          <p:nvPr/>
        </p:nvSpPr>
        <p:spPr>
          <a:xfrm>
            <a:off x="5885237" y="5099625"/>
            <a:ext cx="978408" cy="48463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descr="1,529,671 BEST Congratulation IMAGES, STOCK PHOTOS &amp;amp; VECTORS | Adobe Stock" id="570" name="Google Shape;570;p53"/>
          <p:cNvPicPr preferRelativeResize="0"/>
          <p:nvPr/>
        </p:nvPicPr>
        <p:blipFill rotWithShape="1">
          <a:blip r:embed="rId3">
            <a:alphaModFix/>
          </a:blip>
          <a:srcRect b="0" l="0" r="0" t="0"/>
          <a:stretch/>
        </p:blipFill>
        <p:spPr>
          <a:xfrm>
            <a:off x="1500187" y="571988"/>
            <a:ext cx="9191625" cy="3429000"/>
          </a:xfrm>
          <a:prstGeom prst="rect">
            <a:avLst/>
          </a:prstGeom>
          <a:noFill/>
          <a:ln>
            <a:noFill/>
          </a:ln>
        </p:spPr>
      </p:pic>
      <p:sp>
        <p:nvSpPr>
          <p:cNvPr id="571" name="Google Shape;571;p53"/>
          <p:cNvSpPr txBox="1"/>
          <p:nvPr>
            <p:ph idx="1" type="body"/>
          </p:nvPr>
        </p:nvSpPr>
        <p:spPr>
          <a:xfrm>
            <a:off x="1395046" y="4000988"/>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en-US" sz="3200">
                <a:latin typeface="Times New Roman"/>
                <a:ea typeface="Times New Roman"/>
                <a:cs typeface="Times New Roman"/>
                <a:sym typeface="Times New Roman"/>
              </a:rPr>
              <a:t>You have Completed your First Job Hazard Assessment!!</a:t>
            </a:r>
            <a:endParaRPr/>
          </a:p>
        </p:txBody>
      </p:sp>
      <p:sp>
        <p:nvSpPr>
          <p:cNvPr id="572" name="Google Shape;572;p53"/>
          <p:cNvSpPr txBox="1"/>
          <p:nvPr/>
        </p:nvSpPr>
        <p:spPr>
          <a:xfrm>
            <a:off x="2160395" y="5004079"/>
            <a:ext cx="766689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MTU EHS is always available for questions or additional help when completing JHA in your areas!!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Email: EHS-HELP@MTU.edu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54"/>
          <p:cNvSpPr txBox="1"/>
          <p:nvPr>
            <p:ph type="ctrTitle"/>
          </p:nvPr>
        </p:nvSpPr>
        <p:spPr>
          <a:xfrm>
            <a:off x="877741" y="810277"/>
            <a:ext cx="10224300" cy="729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Open Sans"/>
              <a:buNone/>
            </a:pPr>
            <a:r>
              <a:rPr lang="en-US" sz="3600"/>
              <a:t>Safety Modu</a:t>
            </a:r>
            <a:r>
              <a:rPr lang="en-US" sz="4000"/>
              <a:t>le Road Map</a:t>
            </a:r>
            <a:endParaRPr/>
          </a:p>
        </p:txBody>
      </p:sp>
      <p:sp>
        <p:nvSpPr>
          <p:cNvPr id="578" name="Google Shape;578;p54"/>
          <p:cNvSpPr txBox="1"/>
          <p:nvPr>
            <p:ph idx="1" type="subTitle"/>
          </p:nvPr>
        </p:nvSpPr>
        <p:spPr>
          <a:xfrm>
            <a:off x="1666750" y="1476203"/>
            <a:ext cx="8646300" cy="43722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None/>
            </a:pPr>
            <a:r>
              <a:t/>
            </a:r>
            <a:endParaRPr/>
          </a:p>
          <a:p>
            <a:pPr indent="0" lvl="0" marL="0" rtl="0" algn="l">
              <a:lnSpc>
                <a:spcPct val="150000"/>
              </a:lnSpc>
              <a:spcBef>
                <a:spcPts val="0"/>
              </a:spcBef>
              <a:spcAft>
                <a:spcPts val="0"/>
              </a:spcAft>
              <a:buClr>
                <a:schemeClr val="dk1"/>
              </a:buClr>
              <a:buSzPct val="100000"/>
              <a:buNone/>
            </a:pPr>
            <a:r>
              <a:t/>
            </a:r>
            <a:endParaRPr/>
          </a:p>
          <a:p>
            <a:pPr indent="-289560" lvl="0" marL="342900" rtl="0" algn="l">
              <a:lnSpc>
                <a:spcPct val="150000"/>
              </a:lnSpc>
              <a:spcBef>
                <a:spcPts val="0"/>
              </a:spcBef>
              <a:spcAft>
                <a:spcPts val="0"/>
              </a:spcAft>
              <a:buClr>
                <a:schemeClr val="dk1"/>
              </a:buClr>
              <a:buSzPct val="100000"/>
              <a:buChar char="•"/>
            </a:pPr>
            <a:r>
              <a:rPr lang="en-US"/>
              <a:t>Introduction</a:t>
            </a:r>
            <a:endParaRPr/>
          </a:p>
          <a:p>
            <a:pPr indent="-289560" lvl="0" marL="342900" marR="0" rtl="0" algn="l">
              <a:lnSpc>
                <a:spcPct val="150000"/>
              </a:lnSpc>
              <a:spcBef>
                <a:spcPts val="0"/>
              </a:spcBef>
              <a:spcAft>
                <a:spcPts val="0"/>
              </a:spcAft>
              <a:buClr>
                <a:schemeClr val="dk1"/>
              </a:buClr>
              <a:buSzPct val="100000"/>
              <a:buFont typeface="Arial"/>
              <a:buChar char="•"/>
            </a:pPr>
            <a:r>
              <a:rPr lang="en-US"/>
              <a:t>Safety @ Michigan Tech</a:t>
            </a:r>
            <a:endParaRPr/>
          </a:p>
          <a:p>
            <a:pPr indent="-289560" lvl="0" marL="342900" marR="0" rtl="0" algn="l">
              <a:lnSpc>
                <a:spcPct val="150000"/>
              </a:lnSpc>
              <a:spcBef>
                <a:spcPts val="0"/>
              </a:spcBef>
              <a:spcAft>
                <a:spcPts val="0"/>
              </a:spcAft>
              <a:buClr>
                <a:schemeClr val="dk1"/>
              </a:buClr>
              <a:buSzPct val="100000"/>
              <a:buChar char="•"/>
            </a:pPr>
            <a:r>
              <a:rPr lang="en-US"/>
              <a:t>Occupational Safety</a:t>
            </a:r>
            <a:endParaRPr/>
          </a:p>
          <a:p>
            <a:pPr indent="-289560" lvl="0" marL="342900" rtl="0" algn="l">
              <a:lnSpc>
                <a:spcPct val="150000"/>
              </a:lnSpc>
              <a:spcBef>
                <a:spcPts val="1000"/>
              </a:spcBef>
              <a:spcAft>
                <a:spcPts val="0"/>
              </a:spcAft>
              <a:buClr>
                <a:schemeClr val="dk1"/>
              </a:buClr>
              <a:buSzPct val="100000"/>
              <a:buChar char="•"/>
            </a:pPr>
            <a:r>
              <a:rPr lang="en-US"/>
              <a:t>Job Hazard Analysis</a:t>
            </a:r>
            <a:endParaRPr/>
          </a:p>
          <a:p>
            <a:pPr indent="-289560" lvl="0" marL="342900" rtl="0" algn="l">
              <a:lnSpc>
                <a:spcPct val="150000"/>
              </a:lnSpc>
              <a:spcBef>
                <a:spcPts val="1000"/>
              </a:spcBef>
              <a:spcAft>
                <a:spcPts val="0"/>
              </a:spcAft>
              <a:buClr>
                <a:schemeClr val="dk1"/>
              </a:buClr>
              <a:buSzPct val="100000"/>
              <a:buChar char="•"/>
            </a:pPr>
            <a:r>
              <a:rPr lang="en-US"/>
              <a:t>Personal Protective Equipment (PPE) and Training</a:t>
            </a:r>
            <a:endParaRPr/>
          </a:p>
          <a:p>
            <a:pPr indent="-289560" lvl="0" marL="342900" rtl="0" algn="l">
              <a:lnSpc>
                <a:spcPct val="150000"/>
              </a:lnSpc>
              <a:spcBef>
                <a:spcPts val="0"/>
              </a:spcBef>
              <a:spcAft>
                <a:spcPts val="0"/>
              </a:spcAft>
              <a:buClr>
                <a:schemeClr val="dk1"/>
              </a:buClr>
              <a:buSzPct val="100000"/>
              <a:buChar char="•"/>
            </a:pPr>
            <a:r>
              <a:rPr lang="en-US"/>
              <a:t>Incident Reporting</a:t>
            </a:r>
            <a:endParaRPr/>
          </a:p>
          <a:p>
            <a:pPr indent="-289560" lvl="0" marL="342900" rtl="0" algn="l">
              <a:lnSpc>
                <a:spcPct val="150000"/>
              </a:lnSpc>
              <a:spcBef>
                <a:spcPts val="0"/>
              </a:spcBef>
              <a:spcAft>
                <a:spcPts val="0"/>
              </a:spcAft>
              <a:buClr>
                <a:schemeClr val="dk1"/>
              </a:buClr>
              <a:buSzPct val="100000"/>
              <a:buChar char="•"/>
            </a:pPr>
            <a:r>
              <a:rPr lang="en-US"/>
              <a:t>Supervisor Safety Responsibilities 4 Point Wrap-up</a:t>
            </a:r>
            <a:endParaRPr/>
          </a:p>
          <a:p>
            <a:pPr indent="0" lvl="0" marL="0" rtl="0" algn="l">
              <a:lnSpc>
                <a:spcPct val="90000"/>
              </a:lnSpc>
              <a:spcBef>
                <a:spcPts val="1000"/>
              </a:spcBef>
              <a:spcAft>
                <a:spcPts val="0"/>
              </a:spcAft>
              <a:buClr>
                <a:schemeClr val="dk1"/>
              </a:buClr>
              <a:buSzPct val="100000"/>
              <a:buNone/>
            </a:pPr>
            <a:r>
              <a:t/>
            </a:r>
            <a:endParaRPr/>
          </a:p>
          <a:p>
            <a:pPr indent="0" lvl="0" marL="342900" rtl="0" algn="l">
              <a:lnSpc>
                <a:spcPct val="90000"/>
              </a:lnSpc>
              <a:spcBef>
                <a:spcPts val="1000"/>
              </a:spcBef>
              <a:spcAft>
                <a:spcPts val="0"/>
              </a:spcAft>
              <a:buClr>
                <a:schemeClr val="dk1"/>
              </a:buClr>
              <a:buSzPct val="100000"/>
              <a:buNone/>
            </a:pPr>
            <a:r>
              <a:t/>
            </a:r>
            <a:endParaRPr/>
          </a:p>
        </p:txBody>
      </p:sp>
      <p:sp>
        <p:nvSpPr>
          <p:cNvPr id="579" name="Google Shape;579;p54"/>
          <p:cNvSpPr/>
          <p:nvPr/>
        </p:nvSpPr>
        <p:spPr>
          <a:xfrm>
            <a:off x="688342" y="4867461"/>
            <a:ext cx="978408" cy="48463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2"/>
          <p:cNvSpPr txBox="1"/>
          <p:nvPr>
            <p:ph idx="1" type="body"/>
          </p:nvPr>
        </p:nvSpPr>
        <p:spPr>
          <a:xfrm>
            <a:off x="140715" y="2652577"/>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What is the most Challenging to you about Safety?</a:t>
            </a:r>
            <a:endParaRPr/>
          </a:p>
        </p:txBody>
      </p:sp>
      <p:sp>
        <p:nvSpPr>
          <p:cNvPr id="134" name="Google Shape;134;p12"/>
          <p:cNvSpPr txBox="1"/>
          <p:nvPr/>
        </p:nvSpPr>
        <p:spPr>
          <a:xfrm>
            <a:off x="2341124" y="3584642"/>
            <a:ext cx="565501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2-3 min: 	Write down two or three Items.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Choose the Biggest Challenge.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 name="Google Shape;135;p12"/>
          <p:cNvSpPr/>
          <p:nvPr/>
        </p:nvSpPr>
        <p:spPr>
          <a:xfrm>
            <a:off x="1144479" y="835046"/>
            <a:ext cx="53115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Break-Out Activity</a:t>
            </a:r>
            <a:endParaRPr b="0" i="0" sz="1400" u="none" cap="none" strike="noStrike">
              <a:solidFill>
                <a:srgbClr val="000000"/>
              </a:solidFill>
              <a:latin typeface="Arial"/>
              <a:ea typeface="Arial"/>
              <a:cs typeface="Arial"/>
              <a:sym typeface="Arial"/>
            </a:endParaRPr>
          </a:p>
        </p:txBody>
      </p:sp>
      <p:pic>
        <p:nvPicPr>
          <p:cNvPr descr="Safety Challenge - Instructables" id="136" name="Google Shape;136;p12"/>
          <p:cNvPicPr preferRelativeResize="0"/>
          <p:nvPr/>
        </p:nvPicPr>
        <p:blipFill rotWithShape="1">
          <a:blip r:embed="rId3">
            <a:alphaModFix/>
          </a:blip>
          <a:srcRect b="0" l="0" r="0" t="0"/>
          <a:stretch/>
        </p:blipFill>
        <p:spPr>
          <a:xfrm>
            <a:off x="7294428" y="351674"/>
            <a:ext cx="4294457" cy="2074103"/>
          </a:xfrm>
          <a:prstGeom prst="rect">
            <a:avLst/>
          </a:prstGeom>
          <a:noFill/>
          <a:ln>
            <a:noFill/>
          </a:ln>
        </p:spPr>
      </p:pic>
      <p:sp>
        <p:nvSpPr>
          <p:cNvPr id="137" name="Google Shape;137;p12"/>
          <p:cNvSpPr/>
          <p:nvPr/>
        </p:nvSpPr>
        <p:spPr>
          <a:xfrm>
            <a:off x="2350514" y="4461805"/>
            <a:ext cx="750036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min: 	Everyone Share Biggest Challenge.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Vote (2 Votes per person) to determine Biggest Challenge. </a:t>
            </a:r>
            <a:endParaRPr b="0" i="0" sz="1400" u="none" cap="none" strike="noStrike">
              <a:solidFill>
                <a:srgbClr val="000000"/>
              </a:solidFill>
              <a:latin typeface="Arial"/>
              <a:ea typeface="Arial"/>
              <a:cs typeface="Arial"/>
              <a:sym typeface="Arial"/>
            </a:endParaRPr>
          </a:p>
        </p:txBody>
      </p:sp>
      <p:sp>
        <p:nvSpPr>
          <p:cNvPr id="138" name="Google Shape;138;p12"/>
          <p:cNvSpPr/>
          <p:nvPr/>
        </p:nvSpPr>
        <p:spPr>
          <a:xfrm>
            <a:off x="2341124" y="5571277"/>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Brief Discussion as to why Biggest Challenge rose to #1 Position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5"/>
          <p:cNvSpPr/>
          <p:nvPr/>
        </p:nvSpPr>
        <p:spPr>
          <a:xfrm>
            <a:off x="435724" y="274375"/>
            <a:ext cx="294022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FF0000"/>
                </a:solidFill>
                <a:latin typeface="Calibri"/>
                <a:ea typeface="Calibri"/>
                <a:cs typeface="Calibri"/>
                <a:sym typeface="Calibri"/>
              </a:rPr>
              <a:t>Oh-No!…</a:t>
            </a:r>
            <a:r>
              <a:rPr b="1" i="0" lang="en-US" sz="5400" u="none" cap="none" strike="noStrike">
                <a:solidFill>
                  <a:schemeClr val="dk1"/>
                </a:solidFill>
                <a:latin typeface="Calibri"/>
                <a:ea typeface="Calibri"/>
                <a:cs typeface="Calibri"/>
                <a:sym typeface="Calibri"/>
              </a:rPr>
              <a:t> </a:t>
            </a:r>
            <a:endParaRPr b="1" i="0" sz="5400" u="none" cap="none" strike="noStrike">
              <a:solidFill>
                <a:schemeClr val="dk1"/>
              </a:solidFill>
              <a:latin typeface="Calibri"/>
              <a:ea typeface="Calibri"/>
              <a:cs typeface="Calibri"/>
              <a:sym typeface="Calibri"/>
            </a:endParaRPr>
          </a:p>
        </p:txBody>
      </p:sp>
      <p:sp>
        <p:nvSpPr>
          <p:cNvPr id="585" name="Google Shape;585;p55"/>
          <p:cNvSpPr txBox="1"/>
          <p:nvPr/>
        </p:nvSpPr>
        <p:spPr>
          <a:xfrm>
            <a:off x="174467" y="2034288"/>
            <a:ext cx="912025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Even though we did all the right steps to safely plant a tree…  </a:t>
            </a:r>
            <a:endParaRPr b="0" i="0" sz="1400" u="none" cap="none" strike="noStrike">
              <a:solidFill>
                <a:srgbClr val="000000"/>
              </a:solidFill>
              <a:latin typeface="Arial"/>
              <a:ea typeface="Arial"/>
              <a:cs typeface="Arial"/>
              <a:sym typeface="Arial"/>
            </a:endParaRPr>
          </a:p>
        </p:txBody>
      </p:sp>
      <p:pic>
        <p:nvPicPr>
          <p:cNvPr descr="https://i.imgur.com/k6DJ8cH.png" id="586" name="Google Shape;586;p55"/>
          <p:cNvPicPr preferRelativeResize="0"/>
          <p:nvPr/>
        </p:nvPicPr>
        <p:blipFill rotWithShape="1">
          <a:blip r:embed="rId3">
            <a:alphaModFix/>
          </a:blip>
          <a:srcRect b="0" l="0" r="0" t="0"/>
          <a:stretch/>
        </p:blipFill>
        <p:spPr>
          <a:xfrm>
            <a:off x="7283076" y="1956668"/>
            <a:ext cx="4734457" cy="3550843"/>
          </a:xfrm>
          <a:prstGeom prst="rect">
            <a:avLst/>
          </a:prstGeom>
          <a:noFill/>
          <a:ln>
            <a:noFill/>
          </a:ln>
        </p:spPr>
      </p:pic>
      <p:sp>
        <p:nvSpPr>
          <p:cNvPr id="587" name="Google Shape;587;p55"/>
          <p:cNvSpPr txBox="1"/>
          <p:nvPr/>
        </p:nvSpPr>
        <p:spPr>
          <a:xfrm>
            <a:off x="799765" y="3270981"/>
            <a:ext cx="5152373"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Times New Roman"/>
                <a:ea typeface="Times New Roman"/>
                <a:cs typeface="Times New Roman"/>
                <a:sym typeface="Times New Roman"/>
              </a:rPr>
              <a:t>Accidents Happen!!!</a:t>
            </a:r>
            <a:endParaRPr b="0" i="0" sz="1400" u="none" cap="none" strike="noStrike">
              <a:solidFill>
                <a:srgbClr val="000000"/>
              </a:solidFill>
              <a:latin typeface="Arial"/>
              <a:ea typeface="Arial"/>
              <a:cs typeface="Arial"/>
              <a:sym typeface="Arial"/>
            </a:endParaRPr>
          </a:p>
        </p:txBody>
      </p:sp>
      <p:sp>
        <p:nvSpPr>
          <p:cNvPr id="588" name="Google Shape;588;p55"/>
          <p:cNvSpPr/>
          <p:nvPr/>
        </p:nvSpPr>
        <p:spPr>
          <a:xfrm>
            <a:off x="248765" y="5001457"/>
            <a:ext cx="7114993"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111111"/>
                </a:solidFill>
                <a:latin typeface="Times New Roman"/>
                <a:ea typeface="Times New Roman"/>
                <a:cs typeface="Times New Roman"/>
                <a:sym typeface="Times New Roman"/>
              </a:rPr>
              <a:t>The safety of our students and employees is a priority for MTU.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11111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111111"/>
                </a:solidFill>
                <a:latin typeface="Times New Roman"/>
                <a:ea typeface="Times New Roman"/>
                <a:cs typeface="Times New Roman"/>
                <a:sym typeface="Times New Roman"/>
              </a:rPr>
              <a:t>It is important to report injuries and property damage incidents so that appropriate corrective actions can be taken to prevent future incidents and improve our safety program. </a:t>
            </a:r>
            <a:endParaRPr b="0" i="0" sz="2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6"/>
          <p:cNvSpPr/>
          <p:nvPr/>
        </p:nvSpPr>
        <p:spPr>
          <a:xfrm>
            <a:off x="4685882" y="2667277"/>
            <a:ext cx="7506118"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rgbClr val="000000"/>
                </a:solidFill>
                <a:latin typeface="Arial"/>
                <a:ea typeface="Arial"/>
                <a:cs typeface="Arial"/>
                <a:sym typeface="Arial"/>
              </a:rPr>
              <a:t>If urgent medical care is needed for a workplace injury or illness – immediately dial 911 for emergency medical assistance.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sng" cap="none" strike="noStrike">
                <a:solidFill>
                  <a:srgbClr val="FF0000"/>
                </a:solidFill>
                <a:latin typeface="Arial"/>
                <a:ea typeface="Arial"/>
                <a:cs typeface="Arial"/>
                <a:sym typeface="Arial"/>
              </a:rPr>
              <a:t>Always take care of the victim first!!!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MTU personnel are required to </a:t>
            </a:r>
            <a:r>
              <a:rPr b="1" i="0" lang="en-US" sz="1800" u="none" cap="none" strike="noStrike">
                <a:solidFill>
                  <a:srgbClr val="000000"/>
                </a:solidFill>
                <a:latin typeface="Arial"/>
                <a:ea typeface="Arial"/>
                <a:cs typeface="Arial"/>
                <a:sym typeface="Arial"/>
              </a:rPr>
              <a:t>immediately</a:t>
            </a:r>
            <a:r>
              <a:rPr b="0" i="0" lang="en-US" sz="1800" u="none" cap="none" strike="noStrike">
                <a:solidFill>
                  <a:srgbClr val="000000"/>
                </a:solidFill>
                <a:latin typeface="Arial"/>
                <a:ea typeface="Arial"/>
                <a:cs typeface="Arial"/>
                <a:sym typeface="Arial"/>
              </a:rPr>
              <a:t> report all workplace accidents (or near misses), injuries, illnesses, chemical exposure, or property damage to their supervisors/managers.</a:t>
            </a:r>
            <a:endParaRPr b="0" i="0" sz="1400" u="none" cap="none" strike="noStrike">
              <a:solidFill>
                <a:srgbClr val="000000"/>
              </a:solidFill>
              <a:latin typeface="Arial"/>
              <a:ea typeface="Arial"/>
              <a:cs typeface="Arial"/>
              <a:sym typeface="Arial"/>
            </a:endParaRPr>
          </a:p>
        </p:txBody>
      </p:sp>
      <p:sp>
        <p:nvSpPr>
          <p:cNvPr id="594" name="Google Shape;594;p56"/>
          <p:cNvSpPr/>
          <p:nvPr/>
        </p:nvSpPr>
        <p:spPr>
          <a:xfrm>
            <a:off x="109890" y="350937"/>
            <a:ext cx="624465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Reporting an Incident</a:t>
            </a:r>
            <a:endParaRPr b="0" i="0" sz="5400" u="none" cap="none" strike="noStrike">
              <a:solidFill>
                <a:schemeClr val="dk1"/>
              </a:solidFill>
              <a:latin typeface="Calibri"/>
              <a:ea typeface="Calibri"/>
              <a:cs typeface="Calibri"/>
              <a:sym typeface="Calibri"/>
            </a:endParaRPr>
          </a:p>
        </p:txBody>
      </p:sp>
      <p:pic>
        <p:nvPicPr>
          <p:cNvPr descr="Gramática: o uso do verbo &amp;quot;stop&amp;quot; - inFlux Blog" id="595" name="Google Shape;595;p56"/>
          <p:cNvPicPr preferRelativeResize="0"/>
          <p:nvPr/>
        </p:nvPicPr>
        <p:blipFill rotWithShape="1">
          <a:blip r:embed="rId3">
            <a:alphaModFix/>
          </a:blip>
          <a:srcRect b="0" l="0" r="0" t="0"/>
          <a:stretch/>
        </p:blipFill>
        <p:spPr>
          <a:xfrm>
            <a:off x="678055" y="1960980"/>
            <a:ext cx="3843704" cy="340808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11529c3a7ba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342900" rtl="0" algn="ctr">
              <a:lnSpc>
                <a:spcPct val="95000"/>
              </a:lnSpc>
              <a:spcBef>
                <a:spcPts val="300"/>
              </a:spcBef>
              <a:spcAft>
                <a:spcPts val="0"/>
              </a:spcAft>
              <a:buSzPts val="1800"/>
              <a:buNone/>
            </a:pPr>
            <a:r>
              <a:rPr b="1" lang="en-US" sz="4800"/>
              <a:t>Major Accidents must be </a:t>
            </a:r>
            <a:endParaRPr b="1" sz="4800"/>
          </a:p>
          <a:p>
            <a:pPr indent="0" lvl="0" marL="342900" rtl="0" algn="ctr">
              <a:lnSpc>
                <a:spcPct val="95000"/>
              </a:lnSpc>
              <a:spcBef>
                <a:spcPts val="300"/>
              </a:spcBef>
              <a:spcAft>
                <a:spcPts val="0"/>
              </a:spcAft>
              <a:buClr>
                <a:schemeClr val="dk1"/>
              </a:buClr>
              <a:buSzPts val="1100"/>
              <a:buFont typeface="Arial"/>
              <a:buNone/>
            </a:pPr>
            <a:r>
              <a:rPr b="1" lang="en-US" sz="4800"/>
              <a:t>Reported to EH&amp;S Immediately</a:t>
            </a:r>
            <a:endParaRPr sz="4800"/>
          </a:p>
        </p:txBody>
      </p:sp>
      <p:sp>
        <p:nvSpPr>
          <p:cNvPr id="602" name="Google Shape;602;g11529c3a7ba_0_0"/>
          <p:cNvSpPr txBox="1"/>
          <p:nvPr>
            <p:ph idx="1" type="body"/>
          </p:nvPr>
        </p:nvSpPr>
        <p:spPr>
          <a:xfrm>
            <a:off x="4895825" y="2271725"/>
            <a:ext cx="7296300" cy="1371600"/>
          </a:xfrm>
          <a:prstGeom prst="rect">
            <a:avLst/>
          </a:prstGeom>
          <a:noFill/>
          <a:ln>
            <a:noFill/>
          </a:ln>
        </p:spPr>
        <p:txBody>
          <a:bodyPr anchorCtr="0" anchor="t" bIns="45700" lIns="91425" spcFirstLastPara="1" rIns="91425" wrap="square" tIns="45700">
            <a:noAutofit/>
          </a:bodyPr>
          <a:lstStyle/>
          <a:p>
            <a:pPr indent="457200" lvl="0" marL="0" rtl="0" algn="l">
              <a:lnSpc>
                <a:spcPct val="75000"/>
              </a:lnSpc>
              <a:spcBef>
                <a:spcPts val="200"/>
              </a:spcBef>
              <a:spcAft>
                <a:spcPts val="0"/>
              </a:spcAft>
              <a:buSzPts val="770"/>
              <a:buNone/>
            </a:pPr>
            <a:r>
              <a:rPr lang="en-US" sz="1800">
                <a:latin typeface="Arial"/>
                <a:ea typeface="Arial"/>
                <a:cs typeface="Arial"/>
                <a:sym typeface="Arial"/>
              </a:rPr>
              <a:t>EHS must report all fatalities to MIOSHA within 8 hours.</a:t>
            </a:r>
            <a:endParaRPr sz="1800">
              <a:latin typeface="Arial"/>
              <a:ea typeface="Arial"/>
              <a:cs typeface="Arial"/>
              <a:sym typeface="Arial"/>
            </a:endParaRPr>
          </a:p>
          <a:p>
            <a:pPr indent="457200" lvl="0" marL="0" rtl="0" algn="l">
              <a:lnSpc>
                <a:spcPct val="75000"/>
              </a:lnSpc>
              <a:spcBef>
                <a:spcPts val="200"/>
              </a:spcBef>
              <a:spcAft>
                <a:spcPts val="0"/>
              </a:spcAft>
              <a:buSzPts val="770"/>
              <a:buNone/>
            </a:pPr>
            <a:r>
              <a:t/>
            </a:r>
            <a:endParaRPr sz="1800">
              <a:latin typeface="Arial"/>
              <a:ea typeface="Arial"/>
              <a:cs typeface="Arial"/>
              <a:sym typeface="Arial"/>
            </a:endParaRPr>
          </a:p>
          <a:p>
            <a:pPr indent="457200" lvl="0" marL="0" rtl="0" algn="l">
              <a:lnSpc>
                <a:spcPct val="75000"/>
              </a:lnSpc>
              <a:spcBef>
                <a:spcPts val="200"/>
              </a:spcBef>
              <a:spcAft>
                <a:spcPts val="0"/>
              </a:spcAft>
              <a:buSzPts val="770"/>
              <a:buNone/>
            </a:pPr>
            <a:r>
              <a:rPr lang="en-US" sz="1800">
                <a:latin typeface="Arial"/>
                <a:ea typeface="Arial"/>
                <a:cs typeface="Arial"/>
                <a:sym typeface="Arial"/>
              </a:rPr>
              <a:t>EHS has 24 hours to report inpatient hospitalizations </a:t>
            </a:r>
            <a:endParaRPr sz="1800">
              <a:latin typeface="Arial"/>
              <a:ea typeface="Arial"/>
              <a:cs typeface="Arial"/>
              <a:sym typeface="Arial"/>
            </a:endParaRPr>
          </a:p>
          <a:p>
            <a:pPr indent="457200" lvl="0" marL="0" rtl="0" algn="l">
              <a:lnSpc>
                <a:spcPct val="75000"/>
              </a:lnSpc>
              <a:spcBef>
                <a:spcPts val="200"/>
              </a:spcBef>
              <a:spcAft>
                <a:spcPts val="0"/>
              </a:spcAft>
              <a:buClr>
                <a:schemeClr val="dk1"/>
              </a:buClr>
              <a:buSzPts val="770"/>
              <a:buFont typeface="Arial"/>
              <a:buNone/>
            </a:pPr>
            <a:r>
              <a:rPr lang="en-US" sz="1800">
                <a:latin typeface="Arial"/>
                <a:ea typeface="Arial"/>
                <a:cs typeface="Arial"/>
                <a:sym typeface="Arial"/>
              </a:rPr>
              <a:t>(not just ER visit), loss of limb, or loss of an eye.</a:t>
            </a:r>
            <a:endParaRPr sz="1800">
              <a:latin typeface="Arial"/>
              <a:ea typeface="Arial"/>
              <a:cs typeface="Arial"/>
              <a:sym typeface="Arial"/>
            </a:endParaRPr>
          </a:p>
          <a:p>
            <a:pPr indent="0" lvl="0" marL="0" rtl="0" algn="l">
              <a:lnSpc>
                <a:spcPct val="75000"/>
              </a:lnSpc>
              <a:spcBef>
                <a:spcPts val="200"/>
              </a:spcBef>
              <a:spcAft>
                <a:spcPts val="0"/>
              </a:spcAft>
              <a:buSzPts val="770"/>
              <a:buNone/>
            </a:pPr>
            <a:r>
              <a:rPr lang="en-US" sz="1800"/>
              <a:t>      </a:t>
            </a:r>
            <a:endParaRPr sz="1800"/>
          </a:p>
        </p:txBody>
      </p:sp>
      <p:pic>
        <p:nvPicPr>
          <p:cNvPr id="603" name="Google Shape;603;g11529c3a7ba_0_0"/>
          <p:cNvPicPr preferRelativeResize="0"/>
          <p:nvPr/>
        </p:nvPicPr>
        <p:blipFill rotWithShape="1">
          <a:blip r:embed="rId3">
            <a:alphaModFix/>
          </a:blip>
          <a:srcRect b="0" l="0" r="0" t="0"/>
          <a:stretch/>
        </p:blipFill>
        <p:spPr>
          <a:xfrm>
            <a:off x="571500" y="2271725"/>
            <a:ext cx="4324325" cy="3243251"/>
          </a:xfrm>
          <a:prstGeom prst="rect">
            <a:avLst/>
          </a:prstGeom>
          <a:noFill/>
          <a:ln>
            <a:noFill/>
          </a:ln>
        </p:spPr>
      </p:pic>
      <p:sp>
        <p:nvSpPr>
          <p:cNvPr id="604" name="Google Shape;604;g11529c3a7ba_0_0"/>
          <p:cNvSpPr txBox="1"/>
          <p:nvPr/>
        </p:nvSpPr>
        <p:spPr>
          <a:xfrm>
            <a:off x="5410200" y="3939850"/>
            <a:ext cx="5943600" cy="2416500"/>
          </a:xfrm>
          <a:prstGeom prst="rect">
            <a:avLst/>
          </a:prstGeom>
          <a:noFill/>
          <a:ln>
            <a:noFill/>
          </a:ln>
        </p:spPr>
        <p:txBody>
          <a:bodyPr anchorCtr="0" anchor="t" bIns="91425" lIns="91425" spcFirstLastPara="1" rIns="91425" wrap="square" tIns="91425">
            <a:spAutoFit/>
          </a:bodyPr>
          <a:lstStyle/>
          <a:p>
            <a:pPr indent="0" lvl="0" marL="0" marR="0" rtl="0" algn="ctr">
              <a:lnSpc>
                <a:spcPct val="95000"/>
              </a:lnSpc>
              <a:spcBef>
                <a:spcPts val="200"/>
              </a:spcBef>
              <a:spcAft>
                <a:spcPts val="0"/>
              </a:spcAft>
              <a:buClr>
                <a:schemeClr val="dk1"/>
              </a:buClr>
              <a:buSzPts val="1100"/>
              <a:buFont typeface="Arial"/>
              <a:buNone/>
            </a:pPr>
            <a:r>
              <a:rPr b="0" i="0" lang="en-US" sz="1800" u="none" cap="none" strike="noStrike">
                <a:solidFill>
                  <a:schemeClr val="dk1"/>
                </a:solidFill>
                <a:latin typeface="Arial"/>
                <a:ea typeface="Arial"/>
                <a:cs typeface="Arial"/>
                <a:sym typeface="Arial"/>
              </a:rPr>
              <a:t> Supervisors are to report any other injury and occupational illness within 24 hours of occurrence using the on-line “Incident Report” form.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https://www.mtu.edu/ehs/report/</a:t>
            </a:r>
            <a:r>
              <a:rPr b="0" i="0" lang="en-US" sz="1800" u="none" cap="none" strike="noStrike">
                <a:solidFill>
                  <a:schemeClr val="dk1"/>
                </a:solidFill>
                <a:latin typeface="Calibri"/>
                <a:ea typeface="Calibri"/>
                <a:cs typeface="Calibri"/>
                <a:sym typeface="Calibri"/>
              </a:rPr>
              <a:t> </a:t>
            </a:r>
            <a:r>
              <a:rPr b="0" i="0" lang="en-US"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a:p>
            <a:pPr indent="0" lvl="0" marL="342900" marR="0" rtl="0" algn="l">
              <a:lnSpc>
                <a:spcPct val="95000"/>
              </a:lnSpc>
              <a:spcBef>
                <a:spcPts val="20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ctr">
              <a:lnSpc>
                <a:spcPct val="95000"/>
              </a:lnSpc>
              <a:spcBef>
                <a:spcPts val="20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SIGNIFICANT NEAR MISSES MUST </a:t>
            </a:r>
            <a:endParaRPr b="1" i="0" sz="1800" u="none" cap="none" strike="noStrike">
              <a:solidFill>
                <a:schemeClr val="dk1"/>
              </a:solidFill>
              <a:latin typeface="Arial"/>
              <a:ea typeface="Arial"/>
              <a:cs typeface="Arial"/>
              <a:sym typeface="Arial"/>
            </a:endParaRPr>
          </a:p>
          <a:p>
            <a:pPr indent="0" lvl="0" marL="0" marR="0" rtl="0" algn="ctr">
              <a:lnSpc>
                <a:spcPct val="95000"/>
              </a:lnSpc>
              <a:spcBef>
                <a:spcPts val="200"/>
              </a:spcBef>
              <a:spcAft>
                <a:spcPts val="0"/>
              </a:spcAft>
              <a:buClr>
                <a:schemeClr val="dk1"/>
              </a:buClr>
              <a:buSzPts val="1100"/>
              <a:buFont typeface="Arial"/>
              <a:buNone/>
            </a:pPr>
            <a:r>
              <a:rPr b="1" i="0" lang="en-US" sz="1800" u="none" cap="none" strike="noStrike">
                <a:solidFill>
                  <a:schemeClr val="dk1"/>
                </a:solidFill>
                <a:latin typeface="Arial"/>
                <a:ea typeface="Arial"/>
                <a:cs typeface="Arial"/>
                <a:sym typeface="Arial"/>
              </a:rPr>
              <a:t>ALSO BE REPORTED</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7"/>
          <p:cNvSpPr/>
          <p:nvPr/>
        </p:nvSpPr>
        <p:spPr>
          <a:xfrm>
            <a:off x="109890" y="350937"/>
            <a:ext cx="624465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Reporting an Incident</a:t>
            </a:r>
            <a:endParaRPr b="0" i="0" sz="5400" u="none" cap="none" strike="noStrike">
              <a:solidFill>
                <a:schemeClr val="dk1"/>
              </a:solidFill>
              <a:latin typeface="Calibri"/>
              <a:ea typeface="Calibri"/>
              <a:cs typeface="Calibri"/>
              <a:sym typeface="Calibri"/>
            </a:endParaRPr>
          </a:p>
        </p:txBody>
      </p:sp>
      <p:sp>
        <p:nvSpPr>
          <p:cNvPr id="610" name="Google Shape;610;p57"/>
          <p:cNvSpPr/>
          <p:nvPr/>
        </p:nvSpPr>
        <p:spPr>
          <a:xfrm>
            <a:off x="1390021" y="1582841"/>
            <a:ext cx="971340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11111"/>
                </a:solidFill>
                <a:latin typeface="Open Sans"/>
                <a:ea typeface="Open Sans"/>
                <a:cs typeface="Open Sans"/>
                <a:sym typeface="Open Sans"/>
              </a:rPr>
              <a:t>As a supervisor you are required to investigate the circumstances surrounding the incident and summarize their findings on the incident and injury report form. </a:t>
            </a:r>
            <a:endParaRPr b="0" i="0" sz="1800" u="none" cap="none" strike="noStrike">
              <a:solidFill>
                <a:schemeClr val="dk1"/>
              </a:solidFill>
              <a:latin typeface="Calibri"/>
              <a:ea typeface="Calibri"/>
              <a:cs typeface="Calibri"/>
              <a:sym typeface="Calibri"/>
            </a:endParaRPr>
          </a:p>
        </p:txBody>
      </p:sp>
      <p:pic>
        <p:nvPicPr>
          <p:cNvPr id="611" name="Google Shape;611;p57"/>
          <p:cNvPicPr preferRelativeResize="0"/>
          <p:nvPr/>
        </p:nvPicPr>
        <p:blipFill rotWithShape="1">
          <a:blip r:embed="rId3">
            <a:alphaModFix/>
          </a:blip>
          <a:srcRect b="7329" l="6840" r="9588" t="34599"/>
          <a:stretch/>
        </p:blipFill>
        <p:spPr>
          <a:xfrm>
            <a:off x="1001485" y="3059722"/>
            <a:ext cx="10189030" cy="3798278"/>
          </a:xfrm>
          <a:prstGeom prst="rect">
            <a:avLst/>
          </a:prstGeom>
          <a:noFill/>
          <a:ln>
            <a:noFill/>
          </a:ln>
        </p:spPr>
      </p:pic>
      <p:sp>
        <p:nvSpPr>
          <p:cNvPr id="612" name="Google Shape;612;p57"/>
          <p:cNvSpPr/>
          <p:nvPr/>
        </p:nvSpPr>
        <p:spPr>
          <a:xfrm>
            <a:off x="1848409" y="2459781"/>
            <a:ext cx="815300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Incident Form can be found at: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https://www.mtu.edu/ehs/report/</a:t>
            </a:r>
            <a:r>
              <a:rPr b="0" i="0" lang="en-US" sz="1800" u="none" cap="none" strike="noStrike">
                <a:solidFill>
                  <a:schemeClr val="dk1"/>
                </a:solidFill>
                <a:latin typeface="Calibri"/>
                <a:ea typeface="Calibri"/>
                <a:cs typeface="Calibri"/>
                <a:sym typeface="Calibri"/>
              </a:rPr>
              <a:t> or through Banner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58"/>
          <p:cNvSpPr/>
          <p:nvPr/>
        </p:nvSpPr>
        <p:spPr>
          <a:xfrm>
            <a:off x="109890" y="350937"/>
            <a:ext cx="624465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Reporting an Incident</a:t>
            </a:r>
            <a:endParaRPr b="0" i="0" sz="5400" u="none" cap="none" strike="noStrike">
              <a:solidFill>
                <a:schemeClr val="dk1"/>
              </a:solidFill>
              <a:latin typeface="Calibri"/>
              <a:ea typeface="Calibri"/>
              <a:cs typeface="Calibri"/>
              <a:sym typeface="Calibri"/>
            </a:endParaRPr>
          </a:p>
        </p:txBody>
      </p:sp>
      <p:sp>
        <p:nvSpPr>
          <p:cNvPr id="618" name="Google Shape;618;p58"/>
          <p:cNvSpPr/>
          <p:nvPr/>
        </p:nvSpPr>
        <p:spPr>
          <a:xfrm>
            <a:off x="395235" y="1428750"/>
            <a:ext cx="6096000" cy="50783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22222"/>
                </a:solidFill>
                <a:latin typeface="Open Sans"/>
                <a:ea typeface="Open Sans"/>
                <a:cs typeface="Open Sans"/>
                <a:sym typeface="Open Sans"/>
              </a:rPr>
              <a:t>Incident and Injury Report Form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222222"/>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222222"/>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11111"/>
                </a:solidFill>
                <a:latin typeface="Open Sans"/>
                <a:ea typeface="Open Sans"/>
                <a:cs typeface="Open Sans"/>
                <a:sym typeface="Open Sans"/>
              </a:rPr>
              <a:t>To access the Incident and Injury Reporting Form, log in to  </a:t>
            </a:r>
            <a:r>
              <a:rPr b="0" i="0" lang="en-US" sz="1800" u="sng" cap="none" strike="noStrike">
                <a:solidFill>
                  <a:srgbClr val="111111"/>
                </a:solidFill>
                <a:latin typeface="Open Sans"/>
                <a:ea typeface="Open Sans"/>
                <a:cs typeface="Open Sans"/>
                <a:sym typeface="Open Sans"/>
                <a:hlinkClick r:id="rId3">
                  <a:extLst>
                    <a:ext uri="{A12FA001-AC4F-418D-AE19-62706E023703}">
                      <ahyp:hlinkClr val="tx"/>
                    </a:ext>
                  </a:extLst>
                </a:hlinkClick>
              </a:rPr>
              <a:t>Banner Self Service</a:t>
            </a:r>
            <a:r>
              <a:rPr b="0" i="0" lang="en-US" sz="1800" u="none" cap="none" strike="noStrike">
                <a:solidFill>
                  <a:srgbClr val="111111"/>
                </a:solidFill>
                <a:latin typeface="Open Sans"/>
                <a:ea typeface="Open Sans"/>
                <a:cs typeface="Open Sans"/>
                <a:sym typeface="Open Sans"/>
              </a:rPr>
              <a:t> and select the Safety Incidents and Injuries link found under the Employees tab.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1111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1111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11111"/>
                </a:solidFill>
                <a:latin typeface="Open Sans"/>
                <a:ea typeface="Open Sans"/>
                <a:cs typeface="Open Sans"/>
                <a:sym typeface="Open Sans"/>
              </a:rPr>
              <a:t>All fields with an asterisk are required for the form to be submitted.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1111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11111"/>
                </a:solidFill>
                <a:latin typeface="Open Sans"/>
                <a:ea typeface="Open Sans"/>
                <a:cs typeface="Open Sans"/>
                <a:sym typeface="Open Sans"/>
              </a:rPr>
              <a:t>Please contact </a:t>
            </a:r>
            <a:r>
              <a:rPr b="0" i="0" lang="en-US" sz="1800" u="sng" cap="none" strike="noStrike">
                <a:solidFill>
                  <a:srgbClr val="111111"/>
                </a:solidFill>
                <a:latin typeface="Open Sans"/>
                <a:ea typeface="Open Sans"/>
                <a:cs typeface="Open Sans"/>
                <a:sym typeface="Open Sans"/>
                <a:hlinkClick r:id="rId4">
                  <a:extLst>
                    <a:ext uri="{A12FA001-AC4F-418D-AE19-62706E023703}">
                      <ahyp:hlinkClr val="tx"/>
                    </a:ext>
                  </a:extLst>
                </a:hlinkClick>
              </a:rPr>
              <a:t>ehs@mtu.edu</a:t>
            </a:r>
            <a:r>
              <a:rPr b="0" i="0" lang="en-US" sz="1800" u="none" cap="none" strike="noStrike">
                <a:solidFill>
                  <a:srgbClr val="111111"/>
                </a:solidFill>
                <a:latin typeface="Open Sans"/>
                <a:ea typeface="Open Sans"/>
                <a:cs typeface="Open Sans"/>
                <a:sym typeface="Open Sans"/>
              </a:rPr>
              <a:t> with any corrections or additional information related to an incident/injury arising after submission of the form.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1111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11111"/>
                </a:solidFill>
                <a:latin typeface="Open Sans"/>
                <a:ea typeface="Open Sans"/>
                <a:cs typeface="Open Sans"/>
                <a:sym typeface="Open Sans"/>
              </a:rPr>
              <a:t>A </a:t>
            </a:r>
            <a:r>
              <a:rPr b="0" i="0" lang="en-US" sz="1800" u="sng" cap="none" strike="noStrike">
                <a:solidFill>
                  <a:srgbClr val="111111"/>
                </a:solidFill>
                <a:latin typeface="Open Sans"/>
                <a:ea typeface="Open Sans"/>
                <a:cs typeface="Open Sans"/>
                <a:sym typeface="Open Sans"/>
                <a:hlinkClick r:id="rId5">
                  <a:extLst>
                    <a:ext uri="{A12FA001-AC4F-418D-AE19-62706E023703}">
                      <ahyp:hlinkClr val="tx"/>
                    </a:ext>
                  </a:extLst>
                </a:hlinkClick>
              </a:rPr>
              <a:t>Return to Work</a:t>
            </a:r>
            <a:r>
              <a:rPr b="0" i="0" lang="en-US" sz="1800" u="none" cap="none" strike="noStrike">
                <a:solidFill>
                  <a:srgbClr val="111111"/>
                </a:solidFill>
                <a:latin typeface="Open Sans"/>
                <a:ea typeface="Open Sans"/>
                <a:cs typeface="Open Sans"/>
                <a:sym typeface="Open Sans"/>
              </a:rPr>
              <a:t> Form shall also be submitted for injured full- and part-time employees that require medical care.</a:t>
            </a:r>
            <a:endParaRPr b="0" i="0" sz="1400" u="none" cap="none" strike="noStrike">
              <a:solidFill>
                <a:srgbClr val="000000"/>
              </a:solidFill>
              <a:latin typeface="Arial"/>
              <a:ea typeface="Arial"/>
              <a:cs typeface="Arial"/>
              <a:sym typeface="Arial"/>
            </a:endParaRPr>
          </a:p>
        </p:txBody>
      </p:sp>
      <p:pic>
        <p:nvPicPr>
          <p:cNvPr id="619" name="Google Shape;619;p58"/>
          <p:cNvPicPr preferRelativeResize="0"/>
          <p:nvPr/>
        </p:nvPicPr>
        <p:blipFill rotWithShape="1">
          <a:blip r:embed="rId6">
            <a:alphaModFix/>
          </a:blip>
          <a:srcRect b="7327" l="0" r="26978" t="11553"/>
          <a:stretch/>
        </p:blipFill>
        <p:spPr>
          <a:xfrm>
            <a:off x="6491235" y="814486"/>
            <a:ext cx="8902839" cy="5305531"/>
          </a:xfrm>
          <a:prstGeom prst="rect">
            <a:avLst/>
          </a:prstGeom>
          <a:noFill/>
          <a:ln>
            <a:noFill/>
          </a:ln>
        </p:spPr>
      </p:pic>
      <p:sp>
        <p:nvSpPr>
          <p:cNvPr id="620" name="Google Shape;620;p58"/>
          <p:cNvSpPr txBox="1"/>
          <p:nvPr/>
        </p:nvSpPr>
        <p:spPr>
          <a:xfrm>
            <a:off x="8400421" y="6247507"/>
            <a:ext cx="279557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Screenshot of Incident form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9"/>
          <p:cNvSpPr txBox="1"/>
          <p:nvPr>
            <p:ph type="ctrTitle"/>
          </p:nvPr>
        </p:nvSpPr>
        <p:spPr>
          <a:xfrm>
            <a:off x="877741" y="810277"/>
            <a:ext cx="10224300" cy="729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Open Sans"/>
              <a:buNone/>
            </a:pPr>
            <a:r>
              <a:rPr lang="en-US" sz="3600"/>
              <a:t>Safety Modu</a:t>
            </a:r>
            <a:r>
              <a:rPr lang="en-US" sz="4000"/>
              <a:t>le Road Map</a:t>
            </a:r>
            <a:endParaRPr/>
          </a:p>
        </p:txBody>
      </p:sp>
      <p:sp>
        <p:nvSpPr>
          <p:cNvPr id="626" name="Google Shape;626;p59"/>
          <p:cNvSpPr txBox="1"/>
          <p:nvPr>
            <p:ph idx="1" type="subTitle"/>
          </p:nvPr>
        </p:nvSpPr>
        <p:spPr>
          <a:xfrm>
            <a:off x="1666750" y="1476203"/>
            <a:ext cx="8646300" cy="43722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None/>
            </a:pPr>
            <a:r>
              <a:t/>
            </a:r>
            <a:endParaRPr/>
          </a:p>
          <a:p>
            <a:pPr indent="0" lvl="0" marL="0" rtl="0" algn="l">
              <a:lnSpc>
                <a:spcPct val="150000"/>
              </a:lnSpc>
              <a:spcBef>
                <a:spcPts val="0"/>
              </a:spcBef>
              <a:spcAft>
                <a:spcPts val="0"/>
              </a:spcAft>
              <a:buClr>
                <a:schemeClr val="dk1"/>
              </a:buClr>
              <a:buSzPct val="100000"/>
              <a:buNone/>
            </a:pPr>
            <a:r>
              <a:t/>
            </a:r>
            <a:endParaRPr/>
          </a:p>
          <a:p>
            <a:pPr indent="-289560" lvl="0" marL="342900" rtl="0" algn="l">
              <a:lnSpc>
                <a:spcPct val="150000"/>
              </a:lnSpc>
              <a:spcBef>
                <a:spcPts val="0"/>
              </a:spcBef>
              <a:spcAft>
                <a:spcPts val="0"/>
              </a:spcAft>
              <a:buClr>
                <a:schemeClr val="dk1"/>
              </a:buClr>
              <a:buSzPct val="100000"/>
              <a:buChar char="•"/>
            </a:pPr>
            <a:r>
              <a:rPr lang="en-US"/>
              <a:t>Introduction</a:t>
            </a:r>
            <a:endParaRPr/>
          </a:p>
          <a:p>
            <a:pPr indent="-289560" lvl="0" marL="342900" marR="0" rtl="0" algn="l">
              <a:lnSpc>
                <a:spcPct val="150000"/>
              </a:lnSpc>
              <a:spcBef>
                <a:spcPts val="0"/>
              </a:spcBef>
              <a:spcAft>
                <a:spcPts val="0"/>
              </a:spcAft>
              <a:buClr>
                <a:schemeClr val="dk1"/>
              </a:buClr>
              <a:buSzPct val="100000"/>
              <a:buFont typeface="Arial"/>
              <a:buChar char="•"/>
            </a:pPr>
            <a:r>
              <a:rPr lang="en-US"/>
              <a:t>Safety @ Michigan Tech</a:t>
            </a:r>
            <a:endParaRPr/>
          </a:p>
          <a:p>
            <a:pPr indent="-289560" lvl="0" marL="342900" marR="0" rtl="0" algn="l">
              <a:lnSpc>
                <a:spcPct val="150000"/>
              </a:lnSpc>
              <a:spcBef>
                <a:spcPts val="0"/>
              </a:spcBef>
              <a:spcAft>
                <a:spcPts val="0"/>
              </a:spcAft>
              <a:buClr>
                <a:schemeClr val="dk1"/>
              </a:buClr>
              <a:buSzPct val="100000"/>
              <a:buChar char="•"/>
            </a:pPr>
            <a:r>
              <a:rPr lang="en-US"/>
              <a:t>Occupational Safety</a:t>
            </a:r>
            <a:endParaRPr/>
          </a:p>
          <a:p>
            <a:pPr indent="-289560" lvl="0" marL="342900" rtl="0" algn="l">
              <a:lnSpc>
                <a:spcPct val="150000"/>
              </a:lnSpc>
              <a:spcBef>
                <a:spcPts val="1000"/>
              </a:spcBef>
              <a:spcAft>
                <a:spcPts val="0"/>
              </a:spcAft>
              <a:buClr>
                <a:schemeClr val="dk1"/>
              </a:buClr>
              <a:buSzPct val="100000"/>
              <a:buChar char="•"/>
            </a:pPr>
            <a:r>
              <a:rPr lang="en-US"/>
              <a:t>Job Hazard Analysis</a:t>
            </a:r>
            <a:endParaRPr/>
          </a:p>
          <a:p>
            <a:pPr indent="-289560" lvl="0" marL="342900" rtl="0" algn="l">
              <a:lnSpc>
                <a:spcPct val="150000"/>
              </a:lnSpc>
              <a:spcBef>
                <a:spcPts val="1000"/>
              </a:spcBef>
              <a:spcAft>
                <a:spcPts val="0"/>
              </a:spcAft>
              <a:buClr>
                <a:schemeClr val="dk1"/>
              </a:buClr>
              <a:buSzPct val="100000"/>
              <a:buChar char="•"/>
            </a:pPr>
            <a:r>
              <a:rPr lang="en-US"/>
              <a:t>Personal Protective Equipment (PPE) and Training</a:t>
            </a:r>
            <a:endParaRPr/>
          </a:p>
          <a:p>
            <a:pPr indent="-289560" lvl="0" marL="342900" rtl="0" algn="l">
              <a:lnSpc>
                <a:spcPct val="150000"/>
              </a:lnSpc>
              <a:spcBef>
                <a:spcPts val="0"/>
              </a:spcBef>
              <a:spcAft>
                <a:spcPts val="0"/>
              </a:spcAft>
              <a:buClr>
                <a:schemeClr val="dk1"/>
              </a:buClr>
              <a:buSzPct val="100000"/>
              <a:buChar char="•"/>
            </a:pPr>
            <a:r>
              <a:rPr lang="en-US"/>
              <a:t>Incident Reporting</a:t>
            </a:r>
            <a:endParaRPr/>
          </a:p>
          <a:p>
            <a:pPr indent="-289560" lvl="0" marL="342900" rtl="0" algn="l">
              <a:lnSpc>
                <a:spcPct val="150000"/>
              </a:lnSpc>
              <a:spcBef>
                <a:spcPts val="0"/>
              </a:spcBef>
              <a:spcAft>
                <a:spcPts val="0"/>
              </a:spcAft>
              <a:buClr>
                <a:schemeClr val="dk1"/>
              </a:buClr>
              <a:buSzPct val="100000"/>
              <a:buChar char="•"/>
            </a:pPr>
            <a:r>
              <a:rPr lang="en-US"/>
              <a:t>Supervisor Safety Responsibilities 4 Point Wrap-up</a:t>
            </a:r>
            <a:endParaRPr/>
          </a:p>
          <a:p>
            <a:pPr indent="0" lvl="0" marL="0" rtl="0" algn="l">
              <a:lnSpc>
                <a:spcPct val="90000"/>
              </a:lnSpc>
              <a:spcBef>
                <a:spcPts val="1000"/>
              </a:spcBef>
              <a:spcAft>
                <a:spcPts val="0"/>
              </a:spcAft>
              <a:buClr>
                <a:schemeClr val="dk1"/>
              </a:buClr>
              <a:buSzPct val="100000"/>
              <a:buNone/>
            </a:pPr>
            <a:r>
              <a:t/>
            </a:r>
            <a:endParaRPr/>
          </a:p>
          <a:p>
            <a:pPr indent="0" lvl="0" marL="342900" rtl="0" algn="l">
              <a:lnSpc>
                <a:spcPct val="90000"/>
              </a:lnSpc>
              <a:spcBef>
                <a:spcPts val="1000"/>
              </a:spcBef>
              <a:spcAft>
                <a:spcPts val="0"/>
              </a:spcAft>
              <a:buClr>
                <a:schemeClr val="dk1"/>
              </a:buClr>
              <a:buSzPct val="100000"/>
              <a:buNone/>
            </a:pPr>
            <a:r>
              <a:t/>
            </a:r>
            <a:endParaRPr/>
          </a:p>
        </p:txBody>
      </p:sp>
      <p:sp>
        <p:nvSpPr>
          <p:cNvPr id="627" name="Google Shape;627;p59"/>
          <p:cNvSpPr/>
          <p:nvPr/>
        </p:nvSpPr>
        <p:spPr>
          <a:xfrm>
            <a:off x="688342" y="5363771"/>
            <a:ext cx="978408" cy="48463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60"/>
          <p:cNvSpPr txBox="1"/>
          <p:nvPr>
            <p:ph idx="1" type="body"/>
          </p:nvPr>
        </p:nvSpPr>
        <p:spPr>
          <a:xfrm>
            <a:off x="320291" y="1473933"/>
            <a:ext cx="12019085" cy="9233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Times New Roman"/>
                <a:ea typeface="Times New Roman"/>
                <a:cs typeface="Times New Roman"/>
                <a:sym typeface="Times New Roman"/>
              </a:rPr>
              <a:t>We are almost to the end…but there are </a:t>
            </a:r>
            <a:r>
              <a:rPr lang="en-US">
                <a:solidFill>
                  <a:srgbClr val="FF0000"/>
                </a:solidFill>
                <a:latin typeface="Times New Roman"/>
                <a:ea typeface="Times New Roman"/>
                <a:cs typeface="Times New Roman"/>
                <a:sym typeface="Times New Roman"/>
              </a:rPr>
              <a:t>FOUR</a:t>
            </a:r>
            <a:r>
              <a:rPr lang="en-US">
                <a:latin typeface="Times New Roman"/>
                <a:ea typeface="Times New Roman"/>
                <a:cs typeface="Times New Roman"/>
                <a:sym typeface="Times New Roman"/>
              </a:rPr>
              <a:t> major points to remember….</a:t>
            </a:r>
            <a:endParaRPr/>
          </a:p>
        </p:txBody>
      </p:sp>
      <p:sp>
        <p:nvSpPr>
          <p:cNvPr id="633" name="Google Shape;633;p60"/>
          <p:cNvSpPr/>
          <p:nvPr/>
        </p:nvSpPr>
        <p:spPr>
          <a:xfrm>
            <a:off x="0" y="265538"/>
            <a:ext cx="1100782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Calibri"/>
                <a:ea typeface="Calibri"/>
                <a:cs typeface="Calibri"/>
                <a:sym typeface="Calibri"/>
              </a:rPr>
              <a:t>Supervisor Safety Responsibilities Wrap Up </a:t>
            </a:r>
            <a:endParaRPr b="0" i="0" sz="1400" u="none" cap="none" strike="noStrike">
              <a:solidFill>
                <a:srgbClr val="000000"/>
              </a:solidFill>
              <a:latin typeface="Arial"/>
              <a:ea typeface="Arial"/>
              <a:cs typeface="Arial"/>
              <a:sym typeface="Arial"/>
            </a:endParaRPr>
          </a:p>
        </p:txBody>
      </p:sp>
      <p:sp>
        <p:nvSpPr>
          <p:cNvPr id="634" name="Google Shape;634;p60"/>
          <p:cNvSpPr/>
          <p:nvPr/>
        </p:nvSpPr>
        <p:spPr>
          <a:xfrm>
            <a:off x="473880" y="2878853"/>
            <a:ext cx="4009431"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accent4"/>
                </a:solidFill>
                <a:latin typeface="Calibri"/>
                <a:ea typeface="Calibri"/>
                <a:cs typeface="Calibri"/>
                <a:sym typeface="Calibri"/>
              </a:rPr>
              <a:t>Number One:</a:t>
            </a:r>
            <a:endParaRPr b="0" i="0" sz="1400" u="none" cap="none" strike="noStrike">
              <a:solidFill>
                <a:srgbClr val="000000"/>
              </a:solidFill>
              <a:latin typeface="Arial"/>
              <a:ea typeface="Arial"/>
              <a:cs typeface="Arial"/>
              <a:sym typeface="Arial"/>
            </a:endParaRPr>
          </a:p>
        </p:txBody>
      </p:sp>
      <p:sp>
        <p:nvSpPr>
          <p:cNvPr id="635" name="Google Shape;635;p60"/>
          <p:cNvSpPr txBox="1"/>
          <p:nvPr/>
        </p:nvSpPr>
        <p:spPr>
          <a:xfrm>
            <a:off x="2576773" y="3979147"/>
            <a:ext cx="7506119" cy="156966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You must ensure that employees have the appropriate training, skills , resources, and supervision to safely perform their job.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61"/>
          <p:cNvSpPr txBox="1"/>
          <p:nvPr>
            <p:ph idx="1" type="body"/>
          </p:nvPr>
        </p:nvSpPr>
        <p:spPr>
          <a:xfrm>
            <a:off x="320291" y="1473933"/>
            <a:ext cx="12019085" cy="9233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Times New Roman"/>
                <a:ea typeface="Times New Roman"/>
                <a:cs typeface="Times New Roman"/>
                <a:sym typeface="Times New Roman"/>
              </a:rPr>
              <a:t>There are </a:t>
            </a:r>
            <a:r>
              <a:rPr lang="en-US">
                <a:solidFill>
                  <a:srgbClr val="FF0000"/>
                </a:solidFill>
                <a:latin typeface="Times New Roman"/>
                <a:ea typeface="Times New Roman"/>
                <a:cs typeface="Times New Roman"/>
                <a:sym typeface="Times New Roman"/>
              </a:rPr>
              <a:t>FOUR</a:t>
            </a:r>
            <a:r>
              <a:rPr lang="en-US">
                <a:latin typeface="Times New Roman"/>
                <a:ea typeface="Times New Roman"/>
                <a:cs typeface="Times New Roman"/>
                <a:sym typeface="Times New Roman"/>
              </a:rPr>
              <a:t> major points you need to remember….</a:t>
            </a:r>
            <a:endParaRPr/>
          </a:p>
        </p:txBody>
      </p:sp>
      <p:sp>
        <p:nvSpPr>
          <p:cNvPr id="641" name="Google Shape;641;p61"/>
          <p:cNvSpPr/>
          <p:nvPr/>
        </p:nvSpPr>
        <p:spPr>
          <a:xfrm>
            <a:off x="0" y="265538"/>
            <a:ext cx="1100782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Calibri"/>
                <a:ea typeface="Calibri"/>
                <a:cs typeface="Calibri"/>
                <a:sym typeface="Calibri"/>
              </a:rPr>
              <a:t>Supervisor Safety Responsibilities Wrap Up </a:t>
            </a:r>
            <a:endParaRPr b="0" i="0" sz="1400" u="none" cap="none" strike="noStrike">
              <a:solidFill>
                <a:srgbClr val="000000"/>
              </a:solidFill>
              <a:latin typeface="Arial"/>
              <a:ea typeface="Arial"/>
              <a:cs typeface="Arial"/>
              <a:sym typeface="Arial"/>
            </a:endParaRPr>
          </a:p>
        </p:txBody>
      </p:sp>
      <p:sp>
        <p:nvSpPr>
          <p:cNvPr id="642" name="Google Shape;642;p61"/>
          <p:cNvSpPr/>
          <p:nvPr/>
        </p:nvSpPr>
        <p:spPr>
          <a:xfrm>
            <a:off x="475612" y="2878853"/>
            <a:ext cx="400596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accent4"/>
                </a:solidFill>
                <a:latin typeface="Calibri"/>
                <a:ea typeface="Calibri"/>
                <a:cs typeface="Calibri"/>
                <a:sym typeface="Calibri"/>
              </a:rPr>
              <a:t>Number Two:</a:t>
            </a:r>
            <a:endParaRPr b="0" i="0" sz="1400" u="none" cap="none" strike="noStrike">
              <a:solidFill>
                <a:srgbClr val="000000"/>
              </a:solidFill>
              <a:latin typeface="Arial"/>
              <a:ea typeface="Arial"/>
              <a:cs typeface="Arial"/>
              <a:sym typeface="Arial"/>
            </a:endParaRPr>
          </a:p>
        </p:txBody>
      </p:sp>
      <p:sp>
        <p:nvSpPr>
          <p:cNvPr id="643" name="Google Shape;643;p61"/>
          <p:cNvSpPr txBox="1"/>
          <p:nvPr/>
        </p:nvSpPr>
        <p:spPr>
          <a:xfrm>
            <a:off x="2144694" y="3888712"/>
            <a:ext cx="9079315" cy="255454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You must work and act in a safe and healthful manner, and in compliance with all applicable safety and health rules and regulations.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You must require your employees to do the same.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62"/>
          <p:cNvSpPr txBox="1"/>
          <p:nvPr>
            <p:ph idx="1" type="body"/>
          </p:nvPr>
        </p:nvSpPr>
        <p:spPr>
          <a:xfrm>
            <a:off x="320291" y="1473933"/>
            <a:ext cx="12019085" cy="9233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Times New Roman"/>
                <a:ea typeface="Times New Roman"/>
                <a:cs typeface="Times New Roman"/>
                <a:sym typeface="Times New Roman"/>
              </a:rPr>
              <a:t>There are </a:t>
            </a:r>
            <a:r>
              <a:rPr lang="en-US">
                <a:solidFill>
                  <a:srgbClr val="FF0000"/>
                </a:solidFill>
                <a:latin typeface="Times New Roman"/>
                <a:ea typeface="Times New Roman"/>
                <a:cs typeface="Times New Roman"/>
                <a:sym typeface="Times New Roman"/>
              </a:rPr>
              <a:t>FOUR</a:t>
            </a:r>
            <a:r>
              <a:rPr lang="en-US">
                <a:latin typeface="Times New Roman"/>
                <a:ea typeface="Times New Roman"/>
                <a:cs typeface="Times New Roman"/>
                <a:sym typeface="Times New Roman"/>
              </a:rPr>
              <a:t> major points you need to remember….</a:t>
            </a:r>
            <a:endParaRPr/>
          </a:p>
        </p:txBody>
      </p:sp>
      <p:sp>
        <p:nvSpPr>
          <p:cNvPr id="649" name="Google Shape;649;p62"/>
          <p:cNvSpPr/>
          <p:nvPr/>
        </p:nvSpPr>
        <p:spPr>
          <a:xfrm>
            <a:off x="0" y="265538"/>
            <a:ext cx="1100782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Calibri"/>
                <a:ea typeface="Calibri"/>
                <a:cs typeface="Calibri"/>
                <a:sym typeface="Calibri"/>
              </a:rPr>
              <a:t>Supervisor Safety Responsibilities Wrap Up </a:t>
            </a:r>
            <a:endParaRPr b="0" i="0" sz="1400" u="none" cap="none" strike="noStrike">
              <a:solidFill>
                <a:srgbClr val="000000"/>
              </a:solidFill>
              <a:latin typeface="Arial"/>
              <a:ea typeface="Arial"/>
              <a:cs typeface="Arial"/>
              <a:sym typeface="Arial"/>
            </a:endParaRPr>
          </a:p>
        </p:txBody>
      </p:sp>
      <p:sp>
        <p:nvSpPr>
          <p:cNvPr id="650" name="Google Shape;650;p62"/>
          <p:cNvSpPr/>
          <p:nvPr/>
        </p:nvSpPr>
        <p:spPr>
          <a:xfrm>
            <a:off x="245197" y="2878853"/>
            <a:ext cx="446680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accent4"/>
                </a:solidFill>
                <a:latin typeface="Calibri"/>
                <a:ea typeface="Calibri"/>
                <a:cs typeface="Calibri"/>
                <a:sym typeface="Calibri"/>
              </a:rPr>
              <a:t>Number Three:</a:t>
            </a:r>
            <a:endParaRPr b="0" i="0" sz="1400" u="none" cap="none" strike="noStrike">
              <a:solidFill>
                <a:srgbClr val="000000"/>
              </a:solidFill>
              <a:latin typeface="Arial"/>
              <a:ea typeface="Arial"/>
              <a:cs typeface="Arial"/>
              <a:sym typeface="Arial"/>
            </a:endParaRPr>
          </a:p>
        </p:txBody>
      </p:sp>
      <p:sp>
        <p:nvSpPr>
          <p:cNvPr id="651" name="Google Shape;651;p62"/>
          <p:cNvSpPr txBox="1"/>
          <p:nvPr/>
        </p:nvSpPr>
        <p:spPr>
          <a:xfrm>
            <a:off x="2124598" y="3802183"/>
            <a:ext cx="9079315" cy="3046988"/>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Compliance with safety rules can be enforced through a system of effective accountability.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Supervisors must be involved in addressing safety performance issues and taking disciplinary action when safety policy is not followed.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63"/>
          <p:cNvSpPr txBox="1"/>
          <p:nvPr>
            <p:ph idx="1" type="body"/>
          </p:nvPr>
        </p:nvSpPr>
        <p:spPr>
          <a:xfrm>
            <a:off x="320291" y="1473933"/>
            <a:ext cx="12019085" cy="9233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Times New Roman"/>
                <a:ea typeface="Times New Roman"/>
                <a:cs typeface="Times New Roman"/>
                <a:sym typeface="Times New Roman"/>
              </a:rPr>
              <a:t>To assure accountability for employees within your unit, follow some simple procedures:</a:t>
            </a:r>
            <a:endParaRPr/>
          </a:p>
          <a:p>
            <a:pPr indent="0" lvl="0" marL="0" rtl="0" algn="l">
              <a:lnSpc>
                <a:spcPct val="90000"/>
              </a:lnSpc>
              <a:spcBef>
                <a:spcPts val="1000"/>
              </a:spcBef>
              <a:spcAft>
                <a:spcPts val="0"/>
              </a:spcAft>
              <a:buClr>
                <a:schemeClr val="dk1"/>
              </a:buClr>
              <a:buSzPts val="2800"/>
              <a:buNone/>
            </a:pPr>
            <a:r>
              <a:t/>
            </a:r>
            <a:endParaRPr>
              <a:latin typeface="Times New Roman"/>
              <a:ea typeface="Times New Roman"/>
              <a:cs typeface="Times New Roman"/>
              <a:sym typeface="Times New Roman"/>
            </a:endParaRPr>
          </a:p>
          <a:p>
            <a:pPr indent="0" lvl="0" marL="0" rtl="0" algn="l">
              <a:lnSpc>
                <a:spcPct val="90000"/>
              </a:lnSpc>
              <a:spcBef>
                <a:spcPts val="1000"/>
              </a:spcBef>
              <a:spcAft>
                <a:spcPts val="0"/>
              </a:spcAft>
              <a:buClr>
                <a:schemeClr val="dk1"/>
              </a:buClr>
              <a:buSzPts val="2800"/>
              <a:buNone/>
            </a:pPr>
            <a:r>
              <a:t/>
            </a:r>
            <a:endParaRPr>
              <a:latin typeface="Times New Roman"/>
              <a:ea typeface="Times New Roman"/>
              <a:cs typeface="Times New Roman"/>
              <a:sym typeface="Times New Roman"/>
            </a:endParaRPr>
          </a:p>
        </p:txBody>
      </p:sp>
      <p:sp>
        <p:nvSpPr>
          <p:cNvPr id="657" name="Google Shape;657;p63"/>
          <p:cNvSpPr/>
          <p:nvPr/>
        </p:nvSpPr>
        <p:spPr>
          <a:xfrm>
            <a:off x="245197" y="275587"/>
            <a:ext cx="601555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Calibri"/>
                <a:ea typeface="Calibri"/>
                <a:cs typeface="Calibri"/>
                <a:sym typeface="Calibri"/>
              </a:rPr>
              <a:t>Effective Accountability</a:t>
            </a:r>
            <a:endParaRPr b="0" i="0" sz="1400" u="none" cap="none" strike="noStrike">
              <a:solidFill>
                <a:srgbClr val="000000"/>
              </a:solidFill>
              <a:latin typeface="Arial"/>
              <a:ea typeface="Arial"/>
              <a:cs typeface="Arial"/>
              <a:sym typeface="Arial"/>
            </a:endParaRPr>
          </a:p>
        </p:txBody>
      </p:sp>
      <p:sp>
        <p:nvSpPr>
          <p:cNvPr id="658" name="Google Shape;658;p63"/>
          <p:cNvSpPr txBox="1"/>
          <p:nvPr/>
        </p:nvSpPr>
        <p:spPr>
          <a:xfrm>
            <a:off x="1698171" y="2610683"/>
            <a:ext cx="7812900" cy="39711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Include safety procedures/compliance in the employee’s job description.</a:t>
            </a:r>
            <a:endParaRPr sz="18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Require workers to comply with all safety rules and regulations.</a:t>
            </a:r>
            <a:endParaRPr/>
          </a:p>
          <a:p>
            <a:pPr indent="-342900" lvl="0" marL="3429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Encourage a safety culture.</a:t>
            </a:r>
            <a:endParaRPr/>
          </a:p>
          <a:p>
            <a:pPr indent="-342900" lvl="0" marL="3429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Discuss safety at regular staff meetings.</a:t>
            </a:r>
            <a:endParaRPr/>
          </a:p>
          <a:p>
            <a:pPr indent="-342900" lvl="0" marL="3429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Model the behavior you want your employees to demonstrate.</a:t>
            </a:r>
            <a:endParaRPr/>
          </a:p>
          <a:p>
            <a:pPr indent="-342900" lvl="0" marL="3429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In the annual performance review, note the employee’s safety record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  For Example: Performed work safely and followed all rules and regulations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b.  Reported accidents in a timely manner.</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  Reduced injuries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  Identified Safety Issues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  Completed safety training in a timely manner</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   Wore prescribed personal protective equipment.</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228600" lvl="0" marL="3429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3"/>
          <p:cNvSpPr txBox="1"/>
          <p:nvPr>
            <p:ph type="ctrTitle"/>
          </p:nvPr>
        </p:nvSpPr>
        <p:spPr>
          <a:xfrm>
            <a:off x="-1186844" y="1072121"/>
            <a:ext cx="10224305" cy="72958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Font typeface="Times New Roman"/>
              <a:buNone/>
            </a:pPr>
            <a:r>
              <a:rPr b="1" lang="en-US">
                <a:latin typeface="Times New Roman"/>
                <a:ea typeface="Times New Roman"/>
                <a:cs typeface="Times New Roman"/>
                <a:sym typeface="Times New Roman"/>
              </a:rPr>
              <a:t>Why Safety is Important?</a:t>
            </a:r>
            <a:br>
              <a:rPr b="1" lang="en-US">
                <a:latin typeface="Times New Roman"/>
                <a:ea typeface="Times New Roman"/>
                <a:cs typeface="Times New Roman"/>
                <a:sym typeface="Times New Roman"/>
              </a:rPr>
            </a:br>
            <a:endParaRPr b="1">
              <a:latin typeface="Times New Roman"/>
              <a:ea typeface="Times New Roman"/>
              <a:cs typeface="Times New Roman"/>
              <a:sym typeface="Times New Roman"/>
            </a:endParaRPr>
          </a:p>
        </p:txBody>
      </p:sp>
      <p:sp>
        <p:nvSpPr>
          <p:cNvPr id="145" name="Google Shape;145;p13"/>
          <p:cNvSpPr txBox="1"/>
          <p:nvPr>
            <p:ph idx="1" type="subTitle"/>
          </p:nvPr>
        </p:nvSpPr>
        <p:spPr>
          <a:xfrm>
            <a:off x="2827710" y="3303885"/>
            <a:ext cx="9433367" cy="350481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b="1" lang="en-US" sz="3200">
                <a:latin typeface="Times New Roman"/>
                <a:ea typeface="Times New Roman"/>
                <a:cs typeface="Times New Roman"/>
                <a:sym typeface="Times New Roman"/>
              </a:rPr>
              <a:t>Shared Values:</a:t>
            </a:r>
            <a:endParaRPr/>
          </a:p>
          <a:p>
            <a:pPr indent="-114300" lvl="0" marL="228600" rtl="0" algn="l">
              <a:lnSpc>
                <a:spcPct val="90000"/>
              </a:lnSpc>
              <a:spcBef>
                <a:spcPts val="0"/>
              </a:spcBef>
              <a:spcAft>
                <a:spcPts val="0"/>
              </a:spcAft>
              <a:buClr>
                <a:schemeClr val="dk1"/>
              </a:buClr>
              <a:buSzPts val="1800"/>
              <a:buNone/>
            </a:pPr>
            <a:r>
              <a:t/>
            </a:r>
            <a:endParaRPr b="1" sz="3200">
              <a:latin typeface="Times New Roman"/>
              <a:ea typeface="Times New Roman"/>
              <a:cs typeface="Times New Roman"/>
              <a:sym typeface="Times New Roman"/>
            </a:endParaRPr>
          </a:p>
          <a:p>
            <a:pPr indent="-342900" lvl="1" marL="800100" rtl="0" algn="l">
              <a:lnSpc>
                <a:spcPct val="90000"/>
              </a:lnSpc>
              <a:spcBef>
                <a:spcPts val="0"/>
              </a:spcBef>
              <a:spcAft>
                <a:spcPts val="0"/>
              </a:spcAft>
              <a:buClr>
                <a:schemeClr val="dk1"/>
              </a:buClr>
              <a:buSzPts val="1800"/>
              <a:buChar char="•"/>
            </a:pPr>
            <a:r>
              <a:rPr b="1" lang="en-US" sz="2800">
                <a:latin typeface="Times New Roman"/>
                <a:ea typeface="Times New Roman"/>
                <a:cs typeface="Times New Roman"/>
                <a:sym typeface="Times New Roman"/>
              </a:rPr>
              <a:t>A safe and secure campus environment</a:t>
            </a:r>
            <a:endParaRPr/>
          </a:p>
          <a:p>
            <a:pPr indent="-342900" lvl="1" marL="800100" rtl="0" algn="l">
              <a:lnSpc>
                <a:spcPct val="90000"/>
              </a:lnSpc>
              <a:spcBef>
                <a:spcPts val="0"/>
              </a:spcBef>
              <a:spcAft>
                <a:spcPts val="0"/>
              </a:spcAft>
              <a:buClr>
                <a:schemeClr val="dk1"/>
              </a:buClr>
              <a:buSzPts val="1800"/>
              <a:buChar char="•"/>
            </a:pPr>
            <a:r>
              <a:rPr b="1" lang="en-US" sz="2800">
                <a:latin typeface="Times New Roman"/>
                <a:ea typeface="Times New Roman"/>
                <a:cs typeface="Times New Roman"/>
                <a:sym typeface="Times New Roman"/>
              </a:rPr>
              <a:t>A workplace where employees can be productive</a:t>
            </a:r>
            <a:endParaRPr/>
          </a:p>
          <a:p>
            <a:pPr indent="-342900" lvl="1" marL="800100" rtl="0" algn="l">
              <a:lnSpc>
                <a:spcPct val="90000"/>
              </a:lnSpc>
              <a:spcBef>
                <a:spcPts val="0"/>
              </a:spcBef>
              <a:spcAft>
                <a:spcPts val="0"/>
              </a:spcAft>
              <a:buClr>
                <a:schemeClr val="dk1"/>
              </a:buClr>
              <a:buSzPts val="1800"/>
              <a:buChar char="•"/>
            </a:pPr>
            <a:r>
              <a:rPr b="1" lang="en-US" sz="2800">
                <a:latin typeface="Times New Roman"/>
                <a:ea typeface="Times New Roman"/>
                <a:cs typeface="Times New Roman"/>
                <a:sym typeface="Times New Roman"/>
              </a:rPr>
              <a:t>Preventing work-related injuries and illnesses</a:t>
            </a:r>
            <a:endParaRPr/>
          </a:p>
          <a:p>
            <a:pPr indent="-228600" lvl="0" marL="342900" rtl="0" algn="l">
              <a:lnSpc>
                <a:spcPct val="90000"/>
              </a:lnSpc>
              <a:spcBef>
                <a:spcPts val="0"/>
              </a:spcBef>
              <a:spcAft>
                <a:spcPts val="0"/>
              </a:spcAft>
              <a:buClr>
                <a:schemeClr val="dk1"/>
              </a:buClr>
              <a:buSzPts val="1800"/>
              <a:buNone/>
            </a:pPr>
            <a:r>
              <a:t/>
            </a:r>
            <a:endParaRPr b="1" sz="3200">
              <a:latin typeface="Times New Roman"/>
              <a:ea typeface="Times New Roman"/>
              <a:cs typeface="Times New Roman"/>
              <a:sym typeface="Times New Roman"/>
            </a:endParaRPr>
          </a:p>
          <a:p>
            <a:pPr indent="-228600" lvl="0" marL="228600" rtl="0" algn="l">
              <a:lnSpc>
                <a:spcPct val="90000"/>
              </a:lnSpc>
              <a:spcBef>
                <a:spcPts val="0"/>
              </a:spcBef>
              <a:spcAft>
                <a:spcPts val="0"/>
              </a:spcAft>
              <a:buClr>
                <a:schemeClr val="dk1"/>
              </a:buClr>
              <a:buSzPts val="1800"/>
              <a:buChar char="•"/>
            </a:pPr>
            <a:r>
              <a:rPr b="1" lang="en-US" sz="3200">
                <a:latin typeface="Times New Roman"/>
                <a:ea typeface="Times New Roman"/>
                <a:cs typeface="Times New Roman"/>
                <a:sym typeface="Times New Roman"/>
              </a:rPr>
              <a:t>				And there are rules too…</a:t>
            </a:r>
            <a:endParaRPr/>
          </a:p>
          <a:p>
            <a:pPr indent="-114300" lvl="0" marL="228600" rtl="0" algn="l">
              <a:lnSpc>
                <a:spcPct val="90000"/>
              </a:lnSpc>
              <a:spcBef>
                <a:spcPts val="1000"/>
              </a:spcBef>
              <a:spcAft>
                <a:spcPts val="0"/>
              </a:spcAft>
              <a:buClr>
                <a:schemeClr val="dk1"/>
              </a:buClr>
              <a:buSzPts val="1800"/>
              <a:buNone/>
            </a:pPr>
            <a:r>
              <a:t/>
            </a:r>
            <a:endParaRPr/>
          </a:p>
        </p:txBody>
      </p:sp>
      <p:pic>
        <p:nvPicPr>
          <p:cNvPr descr="The importance of Safety Culture in the success of IT - OwlPoint" id="146" name="Google Shape;146;p13"/>
          <p:cNvPicPr preferRelativeResize="0"/>
          <p:nvPr/>
        </p:nvPicPr>
        <p:blipFill rotWithShape="1">
          <a:blip r:embed="rId3">
            <a:alphaModFix/>
          </a:blip>
          <a:srcRect b="0" l="0" r="0" t="0"/>
          <a:stretch/>
        </p:blipFill>
        <p:spPr>
          <a:xfrm>
            <a:off x="7984618" y="0"/>
            <a:ext cx="4389815" cy="2873829"/>
          </a:xfrm>
          <a:prstGeom prst="rect">
            <a:avLst/>
          </a:prstGeom>
          <a:noFill/>
          <a:ln>
            <a:noFill/>
          </a:ln>
        </p:spPr>
      </p:pic>
      <p:sp>
        <p:nvSpPr>
          <p:cNvPr id="147" name="Google Shape;147;p13"/>
          <p:cNvSpPr/>
          <p:nvPr/>
        </p:nvSpPr>
        <p:spPr>
          <a:xfrm>
            <a:off x="745482" y="2106197"/>
            <a:ext cx="400622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Times New Roman"/>
                <a:ea typeface="Times New Roman"/>
                <a:cs typeface="Times New Roman"/>
                <a:sym typeface="Times New Roman"/>
              </a:rPr>
              <a:t>Huskies commit to:</a:t>
            </a:r>
            <a:endParaRPr b="0" i="0" sz="1400" u="none" cap="none" strike="noStrike">
              <a:solidFill>
                <a:srgbClr val="000000"/>
              </a:solidFill>
              <a:latin typeface="Arial"/>
              <a:ea typeface="Arial"/>
              <a:cs typeface="Arial"/>
              <a:sym typeface="Arial"/>
            </a:endParaRPr>
          </a:p>
        </p:txBody>
      </p:sp>
      <p:pic>
        <p:nvPicPr>
          <p:cNvPr descr="Digital Decorations Downloads | Michigan Technological University" id="148" name="Google Shape;148;p13"/>
          <p:cNvPicPr preferRelativeResize="0"/>
          <p:nvPr/>
        </p:nvPicPr>
        <p:blipFill rotWithShape="1">
          <a:blip r:embed="rId4">
            <a:alphaModFix/>
          </a:blip>
          <a:srcRect b="0" l="0" r="0" t="0"/>
          <a:stretch/>
        </p:blipFill>
        <p:spPr>
          <a:xfrm>
            <a:off x="157265" y="4797359"/>
            <a:ext cx="2060641" cy="206064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64"/>
          <p:cNvSpPr txBox="1"/>
          <p:nvPr>
            <p:ph idx="1" type="body"/>
          </p:nvPr>
        </p:nvSpPr>
        <p:spPr>
          <a:xfrm>
            <a:off x="320291" y="1473933"/>
            <a:ext cx="12019085" cy="9233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Times New Roman"/>
                <a:ea typeface="Times New Roman"/>
                <a:cs typeface="Times New Roman"/>
                <a:sym typeface="Times New Roman"/>
              </a:rPr>
              <a:t>There are </a:t>
            </a:r>
            <a:r>
              <a:rPr lang="en-US">
                <a:solidFill>
                  <a:srgbClr val="FF0000"/>
                </a:solidFill>
                <a:latin typeface="Times New Roman"/>
                <a:ea typeface="Times New Roman"/>
                <a:cs typeface="Times New Roman"/>
                <a:sym typeface="Times New Roman"/>
              </a:rPr>
              <a:t>FOUR</a:t>
            </a:r>
            <a:r>
              <a:rPr lang="en-US">
                <a:latin typeface="Times New Roman"/>
                <a:ea typeface="Times New Roman"/>
                <a:cs typeface="Times New Roman"/>
                <a:sym typeface="Times New Roman"/>
              </a:rPr>
              <a:t> major points you need to remember….</a:t>
            </a:r>
            <a:endParaRPr/>
          </a:p>
        </p:txBody>
      </p:sp>
      <p:sp>
        <p:nvSpPr>
          <p:cNvPr id="664" name="Google Shape;664;p64"/>
          <p:cNvSpPr/>
          <p:nvPr/>
        </p:nvSpPr>
        <p:spPr>
          <a:xfrm>
            <a:off x="0" y="265538"/>
            <a:ext cx="1100782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Calibri"/>
                <a:ea typeface="Calibri"/>
                <a:cs typeface="Calibri"/>
                <a:sym typeface="Calibri"/>
              </a:rPr>
              <a:t>Supervisor Safety Responsibilities Wrap Up </a:t>
            </a:r>
            <a:endParaRPr b="0" i="0" sz="1400" u="none" cap="none" strike="noStrike">
              <a:solidFill>
                <a:srgbClr val="000000"/>
              </a:solidFill>
              <a:latin typeface="Arial"/>
              <a:ea typeface="Arial"/>
              <a:cs typeface="Arial"/>
              <a:sym typeface="Arial"/>
            </a:endParaRPr>
          </a:p>
        </p:txBody>
      </p:sp>
      <p:sp>
        <p:nvSpPr>
          <p:cNvPr id="665" name="Google Shape;665;p64"/>
          <p:cNvSpPr/>
          <p:nvPr/>
        </p:nvSpPr>
        <p:spPr>
          <a:xfrm>
            <a:off x="417713" y="2878853"/>
            <a:ext cx="412177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accent4"/>
                </a:solidFill>
                <a:latin typeface="Calibri"/>
                <a:ea typeface="Calibri"/>
                <a:cs typeface="Calibri"/>
                <a:sym typeface="Calibri"/>
              </a:rPr>
              <a:t>Number Four:</a:t>
            </a:r>
            <a:endParaRPr b="0" i="0" sz="1400" u="none" cap="none" strike="noStrike">
              <a:solidFill>
                <a:srgbClr val="000000"/>
              </a:solidFill>
              <a:latin typeface="Arial"/>
              <a:ea typeface="Arial"/>
              <a:cs typeface="Arial"/>
              <a:sym typeface="Arial"/>
            </a:endParaRPr>
          </a:p>
        </p:txBody>
      </p:sp>
      <p:sp>
        <p:nvSpPr>
          <p:cNvPr id="666" name="Google Shape;666;p64"/>
          <p:cNvSpPr txBox="1"/>
          <p:nvPr/>
        </p:nvSpPr>
        <p:spPr>
          <a:xfrm>
            <a:off x="2124598" y="3802183"/>
            <a:ext cx="9079315" cy="3046988"/>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You are not alone!!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There are a number of MTU departments available to assist and guide you with safety compliance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But always start with EHS!!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EHS-Help@mtu.edu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g11529c3a7ba_0_10"/>
          <p:cNvSpPr txBox="1"/>
          <p:nvPr>
            <p:ph type="title"/>
          </p:nvPr>
        </p:nvSpPr>
        <p:spPr>
          <a:xfrm>
            <a:off x="281000" y="12509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2500" u="sng"/>
              <a:t>Post-Assignment (Duration one week)</a:t>
            </a:r>
            <a:endParaRPr b="1" sz="5300"/>
          </a:p>
        </p:txBody>
      </p:sp>
      <p:sp>
        <p:nvSpPr>
          <p:cNvPr id="673" name="Google Shape;673;g11529c3a7ba_0_10"/>
          <p:cNvSpPr txBox="1"/>
          <p:nvPr>
            <p:ph idx="1" type="body"/>
          </p:nvPr>
        </p:nvSpPr>
        <p:spPr>
          <a:xfrm>
            <a:off x="209550" y="2090888"/>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t/>
            </a:r>
            <a:endParaRPr sz="1600" u="sng">
              <a:latin typeface="Times New Roman"/>
              <a:ea typeface="Times New Roman"/>
              <a:cs typeface="Times New Roman"/>
              <a:sym typeface="Times New Roman"/>
            </a:endParaRPr>
          </a:p>
          <a:p>
            <a:pPr indent="0" lvl="0" marL="0" rtl="0" algn="l">
              <a:lnSpc>
                <a:spcPct val="115000"/>
              </a:lnSpc>
              <a:spcBef>
                <a:spcPts val="1600"/>
              </a:spcBef>
              <a:spcAft>
                <a:spcPts val="0"/>
              </a:spcAft>
              <a:buClr>
                <a:schemeClr val="dk1"/>
              </a:buClr>
              <a:buSzPts val="1100"/>
              <a:buFont typeface="Arial"/>
              <a:buNone/>
            </a:pPr>
            <a:r>
              <a:t/>
            </a:r>
            <a:endParaRPr sz="1200">
              <a:latin typeface="Times New Roman"/>
              <a:ea typeface="Times New Roman"/>
              <a:cs typeface="Times New Roman"/>
              <a:sym typeface="Times New Roman"/>
            </a:endParaRPr>
          </a:p>
          <a:p>
            <a:pPr indent="0" lvl="0" marL="0" rtl="0" algn="l">
              <a:lnSpc>
                <a:spcPct val="115000"/>
              </a:lnSpc>
              <a:spcBef>
                <a:spcPts val="1600"/>
              </a:spcBef>
              <a:spcAft>
                <a:spcPts val="0"/>
              </a:spcAft>
              <a:buClr>
                <a:schemeClr val="dk1"/>
              </a:buClr>
              <a:buSzPts val="1100"/>
              <a:buFont typeface="Arial"/>
              <a:buNone/>
            </a:pPr>
            <a:r>
              <a:rPr b="1" lang="en-US" sz="1800"/>
              <a:t>Supervisors are to turn in a completed JHA (JSA) for one Job within their areas of control for review by EHS.</a:t>
            </a:r>
            <a:endParaRPr b="1" sz="1800"/>
          </a:p>
          <a:p>
            <a:pPr indent="0" lvl="0" marL="0" rtl="0" algn="l">
              <a:lnSpc>
                <a:spcPct val="115000"/>
              </a:lnSpc>
              <a:spcBef>
                <a:spcPts val="400"/>
              </a:spcBef>
              <a:spcAft>
                <a:spcPts val="0"/>
              </a:spcAft>
              <a:buClr>
                <a:schemeClr val="dk1"/>
              </a:buClr>
              <a:buSzPts val="1100"/>
              <a:buFont typeface="Arial"/>
              <a:buNone/>
            </a:pPr>
            <a:r>
              <a:t/>
            </a:r>
            <a:endParaRPr b="1" sz="1800"/>
          </a:p>
          <a:p>
            <a:pPr indent="0" lvl="0" marL="0" rtl="0" algn="l">
              <a:lnSpc>
                <a:spcPct val="115000"/>
              </a:lnSpc>
              <a:spcBef>
                <a:spcPts val="0"/>
              </a:spcBef>
              <a:spcAft>
                <a:spcPts val="0"/>
              </a:spcAft>
              <a:buSzPts val="1800"/>
              <a:buNone/>
            </a:pPr>
            <a:r>
              <a:rPr b="1" lang="en-US" sz="1800"/>
              <a:t>Questions and concerns to be coached by EHS at the request of the supervisors</a:t>
            </a:r>
            <a:r>
              <a:rPr b="1" lang="en-US" sz="1700"/>
              <a:t>.</a:t>
            </a:r>
            <a:endParaRPr b="1" sz="1700"/>
          </a:p>
          <a:p>
            <a:pPr indent="0" lvl="0" marL="0" rtl="0" algn="l">
              <a:lnSpc>
                <a:spcPct val="115000"/>
              </a:lnSpc>
              <a:spcBef>
                <a:spcPts val="0"/>
              </a:spcBef>
              <a:spcAft>
                <a:spcPts val="0"/>
              </a:spcAft>
              <a:buSzPts val="1800"/>
              <a:buNone/>
            </a:pPr>
            <a:r>
              <a:t/>
            </a:r>
            <a:endParaRPr b="1" sz="1700"/>
          </a:p>
          <a:p>
            <a:pPr indent="0" lvl="0" marL="0" rtl="0" algn="l">
              <a:lnSpc>
                <a:spcPct val="115000"/>
              </a:lnSpc>
              <a:spcBef>
                <a:spcPts val="0"/>
              </a:spcBef>
              <a:spcAft>
                <a:spcPts val="0"/>
              </a:spcAft>
              <a:buClr>
                <a:schemeClr val="dk1"/>
              </a:buClr>
              <a:buSzPts val="1100"/>
              <a:buFont typeface="Arial"/>
              <a:buNone/>
            </a:pPr>
            <a:r>
              <a:rPr b="1" lang="en-US" sz="1700"/>
              <a:t>Ask Questions and Submit to: </a:t>
            </a:r>
            <a:r>
              <a:rPr b="1" lang="en-US" sz="1800"/>
              <a:t>To EHS-help.com</a:t>
            </a:r>
            <a:endParaRPr b="1" sz="1700"/>
          </a:p>
          <a:p>
            <a:pPr indent="0" lvl="0" marL="0" rtl="0" algn="l">
              <a:lnSpc>
                <a:spcPct val="115000"/>
              </a:lnSpc>
              <a:spcBef>
                <a:spcPts val="0"/>
              </a:spcBef>
              <a:spcAft>
                <a:spcPts val="0"/>
              </a:spcAft>
              <a:buClr>
                <a:schemeClr val="dk1"/>
              </a:buClr>
              <a:buSzPts val="1100"/>
              <a:buFont typeface="Arial"/>
              <a:buNone/>
            </a:pPr>
            <a:r>
              <a:t/>
            </a:r>
            <a:endParaRPr b="1" sz="1700"/>
          </a:p>
          <a:p>
            <a:pPr indent="0" lvl="0" marL="0" rtl="0" algn="l">
              <a:lnSpc>
                <a:spcPct val="90000"/>
              </a:lnSpc>
              <a:spcBef>
                <a:spcPts val="1000"/>
              </a:spcBef>
              <a:spcAft>
                <a:spcPts val="0"/>
              </a:spcAft>
              <a:buSzPts val="1800"/>
              <a:buNone/>
            </a:pPr>
            <a:r>
              <a:t/>
            </a:r>
            <a:endParaRPr/>
          </a:p>
        </p:txBody>
      </p:sp>
      <p:sp>
        <p:nvSpPr>
          <p:cNvPr id="674" name="Google Shape;674;g11529c3a7ba_0_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r>
              <a:rPr lang="en-US"/>
              <a:t>Title of document here</a:t>
            </a:r>
            <a:endParaRPr/>
          </a:p>
        </p:txBody>
      </p:sp>
      <p:pic>
        <p:nvPicPr>
          <p:cNvPr id="675" name="Google Shape;675;g11529c3a7ba_0_10"/>
          <p:cNvPicPr preferRelativeResize="0"/>
          <p:nvPr/>
        </p:nvPicPr>
        <p:blipFill rotWithShape="1">
          <a:blip r:embed="rId3">
            <a:alphaModFix/>
          </a:blip>
          <a:srcRect b="0" l="0" r="0" t="0"/>
          <a:stretch/>
        </p:blipFill>
        <p:spPr>
          <a:xfrm>
            <a:off x="7977825" y="3671900"/>
            <a:ext cx="4257050" cy="3186100"/>
          </a:xfrm>
          <a:prstGeom prst="rect">
            <a:avLst/>
          </a:prstGeom>
          <a:noFill/>
          <a:ln>
            <a:noFill/>
          </a:ln>
        </p:spPr>
      </p:pic>
      <p:sp>
        <p:nvSpPr>
          <p:cNvPr id="676" name="Google Shape;676;g11529c3a7ba_0_10"/>
          <p:cNvSpPr txBox="1"/>
          <p:nvPr/>
        </p:nvSpPr>
        <p:spPr>
          <a:xfrm>
            <a:off x="0" y="257175"/>
            <a:ext cx="105156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4800"/>
              <a:buFont typeface="Arial"/>
              <a:buNone/>
            </a:pPr>
            <a:r>
              <a:rPr b="0" i="0" lang="en-US" sz="4800" u="none" cap="none" strike="noStrike">
                <a:solidFill>
                  <a:schemeClr val="dk1"/>
                </a:solidFill>
                <a:latin typeface="Calibri"/>
                <a:ea typeface="Calibri"/>
                <a:cs typeface="Calibri"/>
                <a:sym typeface="Calibri"/>
              </a:rPr>
              <a:t>Let’s See What We’ve Have Learned….</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g10d47607bf5_0_29"/>
          <p:cNvPicPr preferRelativeResize="0"/>
          <p:nvPr/>
        </p:nvPicPr>
        <p:blipFill rotWithShape="1">
          <a:blip r:embed="rId3">
            <a:alphaModFix/>
          </a:blip>
          <a:srcRect b="0" l="0" r="0" t="0"/>
          <a:stretch/>
        </p:blipFill>
        <p:spPr>
          <a:xfrm>
            <a:off x="1194385" y="1633381"/>
            <a:ext cx="5810175" cy="4383674"/>
          </a:xfrm>
          <a:prstGeom prst="rect">
            <a:avLst/>
          </a:prstGeom>
          <a:noFill/>
          <a:ln>
            <a:noFill/>
          </a:ln>
        </p:spPr>
      </p:pic>
      <p:pic>
        <p:nvPicPr>
          <p:cNvPr descr="Labor and Economic Opportunity - MI Occupational Safety &amp; Health  Administration" id="154" name="Google Shape;154;g10d47607bf5_0_29"/>
          <p:cNvPicPr preferRelativeResize="0"/>
          <p:nvPr/>
        </p:nvPicPr>
        <p:blipFill rotWithShape="1">
          <a:blip r:embed="rId4">
            <a:alphaModFix/>
          </a:blip>
          <a:srcRect b="0" l="0" r="0" t="0"/>
          <a:stretch/>
        </p:blipFill>
        <p:spPr>
          <a:xfrm>
            <a:off x="8092528" y="3328318"/>
            <a:ext cx="2652250" cy="2453331"/>
          </a:xfrm>
          <a:prstGeom prst="rect">
            <a:avLst/>
          </a:prstGeom>
          <a:noFill/>
          <a:ln>
            <a:noFill/>
          </a:ln>
        </p:spPr>
      </p:pic>
      <p:sp>
        <p:nvSpPr>
          <p:cNvPr descr="Top Three Takeaways from OSHA Chief&amp;#39;s Testimony Regarding OSHA Enforcement  During the COVID-19 Pandemic | Law and the Workplace" id="155" name="Google Shape;155;g10d47607bf5_0_29"/>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Top Three Takeaways from OSHA Chief&amp;#39;s Testimony Regarding OSHA Enforcement  During the COVID-19 Pandemic | Law and the Workplace" id="156" name="Google Shape;156;g10d47607bf5_0_29"/>
          <p:cNvPicPr preferRelativeResize="0"/>
          <p:nvPr/>
        </p:nvPicPr>
        <p:blipFill rotWithShape="1">
          <a:blip r:embed="rId5">
            <a:alphaModFix/>
          </a:blip>
          <a:srcRect b="0" l="0" r="0" t="0"/>
          <a:stretch/>
        </p:blipFill>
        <p:spPr>
          <a:xfrm>
            <a:off x="7551673" y="537957"/>
            <a:ext cx="3883249" cy="2190848"/>
          </a:xfrm>
          <a:prstGeom prst="rect">
            <a:avLst/>
          </a:prstGeom>
          <a:noFill/>
          <a:ln>
            <a:noFill/>
          </a:ln>
        </p:spPr>
      </p:pic>
      <p:sp>
        <p:nvSpPr>
          <p:cNvPr id="157" name="Google Shape;157;g10d47607bf5_0_29"/>
          <p:cNvSpPr/>
          <p:nvPr/>
        </p:nvSpPr>
        <p:spPr>
          <a:xfrm>
            <a:off x="875816" y="516212"/>
            <a:ext cx="51285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Times New Roman"/>
                <a:ea typeface="Times New Roman"/>
                <a:cs typeface="Times New Roman"/>
                <a:sym typeface="Times New Roman"/>
              </a:rPr>
              <a:t>OSHA/MIOSHA </a:t>
            </a:r>
            <a:endParaRPr b="0" i="0" sz="54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4"/>
          <p:cNvSpPr txBox="1"/>
          <p:nvPr>
            <p:ph type="ctrTitle"/>
          </p:nvPr>
        </p:nvSpPr>
        <p:spPr>
          <a:xfrm>
            <a:off x="877741" y="810277"/>
            <a:ext cx="10224300" cy="729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Open Sans"/>
              <a:buNone/>
            </a:pPr>
            <a:r>
              <a:rPr lang="en-US" sz="3600"/>
              <a:t>Safety Modu</a:t>
            </a:r>
            <a:r>
              <a:rPr lang="en-US" sz="4000"/>
              <a:t>le Road Map</a:t>
            </a:r>
            <a:endParaRPr/>
          </a:p>
        </p:txBody>
      </p:sp>
      <p:sp>
        <p:nvSpPr>
          <p:cNvPr id="163" name="Google Shape;163;p14"/>
          <p:cNvSpPr txBox="1"/>
          <p:nvPr>
            <p:ph idx="1" type="subTitle"/>
          </p:nvPr>
        </p:nvSpPr>
        <p:spPr>
          <a:xfrm>
            <a:off x="1666750" y="1476203"/>
            <a:ext cx="8646300" cy="43722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None/>
            </a:pPr>
            <a:r>
              <a:t/>
            </a:r>
            <a:endParaRPr/>
          </a:p>
          <a:p>
            <a:pPr indent="0" lvl="0" marL="0" rtl="0" algn="l">
              <a:lnSpc>
                <a:spcPct val="150000"/>
              </a:lnSpc>
              <a:spcBef>
                <a:spcPts val="0"/>
              </a:spcBef>
              <a:spcAft>
                <a:spcPts val="0"/>
              </a:spcAft>
              <a:buClr>
                <a:schemeClr val="dk1"/>
              </a:buClr>
              <a:buSzPct val="100000"/>
              <a:buNone/>
            </a:pPr>
            <a:r>
              <a:t/>
            </a:r>
            <a:endParaRPr/>
          </a:p>
          <a:p>
            <a:pPr indent="-289560" lvl="0" marL="342900" rtl="0" algn="l">
              <a:lnSpc>
                <a:spcPct val="150000"/>
              </a:lnSpc>
              <a:spcBef>
                <a:spcPts val="0"/>
              </a:spcBef>
              <a:spcAft>
                <a:spcPts val="0"/>
              </a:spcAft>
              <a:buClr>
                <a:schemeClr val="dk1"/>
              </a:buClr>
              <a:buSzPct val="100000"/>
              <a:buChar char="•"/>
            </a:pPr>
            <a:r>
              <a:rPr lang="en-US"/>
              <a:t>Introduction</a:t>
            </a:r>
            <a:endParaRPr/>
          </a:p>
          <a:p>
            <a:pPr indent="-289560" lvl="0" marL="342900" marR="0" rtl="0" algn="l">
              <a:lnSpc>
                <a:spcPct val="150000"/>
              </a:lnSpc>
              <a:spcBef>
                <a:spcPts val="0"/>
              </a:spcBef>
              <a:spcAft>
                <a:spcPts val="0"/>
              </a:spcAft>
              <a:buClr>
                <a:schemeClr val="dk1"/>
              </a:buClr>
              <a:buSzPct val="100000"/>
              <a:buFont typeface="Arial"/>
              <a:buChar char="•"/>
            </a:pPr>
            <a:r>
              <a:rPr lang="en-US"/>
              <a:t>Safety @ Michigan Tech</a:t>
            </a:r>
            <a:endParaRPr/>
          </a:p>
          <a:p>
            <a:pPr indent="-289560" lvl="0" marL="342900" marR="0" rtl="0" algn="l">
              <a:lnSpc>
                <a:spcPct val="150000"/>
              </a:lnSpc>
              <a:spcBef>
                <a:spcPts val="0"/>
              </a:spcBef>
              <a:spcAft>
                <a:spcPts val="0"/>
              </a:spcAft>
              <a:buClr>
                <a:schemeClr val="dk1"/>
              </a:buClr>
              <a:buSzPct val="100000"/>
              <a:buChar char="•"/>
            </a:pPr>
            <a:r>
              <a:rPr lang="en-US"/>
              <a:t>Occupational Safety</a:t>
            </a:r>
            <a:endParaRPr/>
          </a:p>
          <a:p>
            <a:pPr indent="-289560" lvl="0" marL="342900" rtl="0" algn="l">
              <a:lnSpc>
                <a:spcPct val="150000"/>
              </a:lnSpc>
              <a:spcBef>
                <a:spcPts val="1000"/>
              </a:spcBef>
              <a:spcAft>
                <a:spcPts val="0"/>
              </a:spcAft>
              <a:buClr>
                <a:schemeClr val="dk1"/>
              </a:buClr>
              <a:buSzPct val="100000"/>
              <a:buChar char="•"/>
            </a:pPr>
            <a:r>
              <a:rPr lang="en-US"/>
              <a:t>Job Hazard Analysis</a:t>
            </a:r>
            <a:endParaRPr/>
          </a:p>
          <a:p>
            <a:pPr indent="-289560" lvl="0" marL="342900" rtl="0" algn="l">
              <a:lnSpc>
                <a:spcPct val="150000"/>
              </a:lnSpc>
              <a:spcBef>
                <a:spcPts val="1000"/>
              </a:spcBef>
              <a:spcAft>
                <a:spcPts val="0"/>
              </a:spcAft>
              <a:buClr>
                <a:schemeClr val="dk1"/>
              </a:buClr>
              <a:buSzPct val="100000"/>
              <a:buChar char="•"/>
            </a:pPr>
            <a:r>
              <a:rPr lang="en-US"/>
              <a:t>Personal Protective Equipment (PPE) and Training</a:t>
            </a:r>
            <a:endParaRPr/>
          </a:p>
          <a:p>
            <a:pPr indent="-289560" lvl="0" marL="342900" rtl="0" algn="l">
              <a:lnSpc>
                <a:spcPct val="150000"/>
              </a:lnSpc>
              <a:spcBef>
                <a:spcPts val="0"/>
              </a:spcBef>
              <a:spcAft>
                <a:spcPts val="0"/>
              </a:spcAft>
              <a:buClr>
                <a:schemeClr val="dk1"/>
              </a:buClr>
              <a:buSzPct val="100000"/>
              <a:buChar char="•"/>
            </a:pPr>
            <a:r>
              <a:rPr lang="en-US"/>
              <a:t>Incident Reporting</a:t>
            </a:r>
            <a:endParaRPr/>
          </a:p>
          <a:p>
            <a:pPr indent="-289560" lvl="0" marL="342900" rtl="0" algn="l">
              <a:lnSpc>
                <a:spcPct val="150000"/>
              </a:lnSpc>
              <a:spcBef>
                <a:spcPts val="0"/>
              </a:spcBef>
              <a:spcAft>
                <a:spcPts val="0"/>
              </a:spcAft>
              <a:buClr>
                <a:schemeClr val="dk1"/>
              </a:buClr>
              <a:buSzPct val="100000"/>
              <a:buChar char="•"/>
            </a:pPr>
            <a:r>
              <a:rPr lang="en-US"/>
              <a:t>Supervisor Safety Responsibilities 4 Point Wrap-up</a:t>
            </a:r>
            <a:endParaRPr/>
          </a:p>
          <a:p>
            <a:pPr indent="0" lvl="0" marL="0" rtl="0" algn="l">
              <a:lnSpc>
                <a:spcPct val="90000"/>
              </a:lnSpc>
              <a:spcBef>
                <a:spcPts val="1000"/>
              </a:spcBef>
              <a:spcAft>
                <a:spcPts val="0"/>
              </a:spcAft>
              <a:buClr>
                <a:schemeClr val="dk1"/>
              </a:buClr>
              <a:buSzPct val="100000"/>
              <a:buNone/>
            </a:pPr>
            <a:r>
              <a:t/>
            </a:r>
            <a:endParaRPr/>
          </a:p>
          <a:p>
            <a:pPr indent="0" lvl="0" marL="342900" rtl="0" algn="l">
              <a:lnSpc>
                <a:spcPct val="90000"/>
              </a:lnSpc>
              <a:spcBef>
                <a:spcPts val="1000"/>
              </a:spcBef>
              <a:spcAft>
                <a:spcPts val="0"/>
              </a:spcAft>
              <a:buClr>
                <a:schemeClr val="dk1"/>
              </a:buClr>
              <a:buSzPct val="100000"/>
              <a:buNone/>
            </a:pPr>
            <a:r>
              <a:t/>
            </a:r>
            <a:endParaRPr/>
          </a:p>
        </p:txBody>
      </p:sp>
      <p:sp>
        <p:nvSpPr>
          <p:cNvPr id="164" name="Google Shape;164;p14"/>
          <p:cNvSpPr/>
          <p:nvPr/>
        </p:nvSpPr>
        <p:spPr>
          <a:xfrm>
            <a:off x="602901" y="2737211"/>
            <a:ext cx="978408" cy="484632"/>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2016-04-13T13:43:46Z</dcterms:created>
  <dc:creator>Microsoft Office User</dc:creator>
</cp:coreProperties>
</file>