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Roboto"/>
      <p:regular r:id="rId32"/>
      <p:bold r:id="rId33"/>
      <p:italic r:id="rId34"/>
      <p:boldItalic r:id="rId35"/>
    </p:embeddedFont>
    <p:embeddedFont>
      <p:font typeface="Old Standard TT"/>
      <p:regular r:id="rId36"/>
      <p:bold r:id="rId37"/>
      <p:italic r:id="rId38"/>
    </p:embeddedFont>
    <p:embeddedFont>
      <p:font typeface="Helvetica Neue"/>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7DC01FC-4F1B-422B-BF2F-2EA08FE1EB1A}">
  <a:tblStyle styleId="{17DC01FC-4F1B-422B-BF2F-2EA08FE1EB1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bold.fntdata"/><Relationship Id="rId20" Type="http://schemas.openxmlformats.org/officeDocument/2006/relationships/slide" Target="slides/slide14.xml"/><Relationship Id="rId42" Type="http://schemas.openxmlformats.org/officeDocument/2006/relationships/font" Target="fonts/HelveticaNeue-boldItalic.fntdata"/><Relationship Id="rId41" Type="http://schemas.openxmlformats.org/officeDocument/2006/relationships/font" Target="fonts/HelveticaNeue-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bold.fntdata"/><Relationship Id="rId10" Type="http://schemas.openxmlformats.org/officeDocument/2006/relationships/slide" Target="slides/slide4.xml"/><Relationship Id="rId32" Type="http://schemas.openxmlformats.org/officeDocument/2006/relationships/font" Target="fonts/Roboto-regular.fntdata"/><Relationship Id="rId13" Type="http://schemas.openxmlformats.org/officeDocument/2006/relationships/slide" Target="slides/slide7.xml"/><Relationship Id="rId35" Type="http://schemas.openxmlformats.org/officeDocument/2006/relationships/font" Target="fonts/Roboto-boldItalic.fntdata"/><Relationship Id="rId12" Type="http://schemas.openxmlformats.org/officeDocument/2006/relationships/slide" Target="slides/slide6.xml"/><Relationship Id="rId34" Type="http://schemas.openxmlformats.org/officeDocument/2006/relationships/font" Target="fonts/Roboto-italic.fntdata"/><Relationship Id="rId15" Type="http://schemas.openxmlformats.org/officeDocument/2006/relationships/slide" Target="slides/slide9.xml"/><Relationship Id="rId37" Type="http://schemas.openxmlformats.org/officeDocument/2006/relationships/font" Target="fonts/OldStandardTT-bold.fntdata"/><Relationship Id="rId14" Type="http://schemas.openxmlformats.org/officeDocument/2006/relationships/slide" Target="slides/slide8.xml"/><Relationship Id="rId36" Type="http://schemas.openxmlformats.org/officeDocument/2006/relationships/font" Target="fonts/OldStandardTT-regular.fntdata"/><Relationship Id="rId17" Type="http://schemas.openxmlformats.org/officeDocument/2006/relationships/slide" Target="slides/slide11.xml"/><Relationship Id="rId39" Type="http://schemas.openxmlformats.org/officeDocument/2006/relationships/font" Target="fonts/HelveticaNeue-regular.fntdata"/><Relationship Id="rId16" Type="http://schemas.openxmlformats.org/officeDocument/2006/relationships/slide" Target="slides/slide10.xml"/><Relationship Id="rId38" Type="http://schemas.openxmlformats.org/officeDocument/2006/relationships/font" Target="fonts/OldStandardTT-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ethppy.com/employee-engagement/5-ways-to-build-positive-relationships-with-your-employee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hrm.org/hr-today/news/hr-news/pages/covid19-10-tips-for-successfully-managing-remote-workers-.aspx" TargetMode="External"/><Relationship Id="rId3" Type="http://schemas.openxmlformats.org/officeDocument/2006/relationships/hyperlink" Target="https://www.vox.com/the-highlight/21317485/work-from-home-coronavirus-covid-19-zoom-distraction-animal-crossing"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hrm.org/hr-today/news/hr-news/pages/covid19-10-tips-for-successfully-managing-remote-workers-.aspx"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tu.edu/hr/docs/status-change.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2969ca1eda_0_0:notes"/>
          <p:cNvSpPr/>
          <p:nvPr>
            <p:ph idx="2" type="sldImg"/>
          </p:nvPr>
        </p:nvSpPr>
        <p:spPr>
          <a:xfrm>
            <a:off x="381295"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2969ca1e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2851e9675b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2851e9675b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2969ca1eda_0_145:notes"/>
          <p:cNvSpPr/>
          <p:nvPr>
            <p:ph idx="2" type="sldImg"/>
          </p:nvPr>
        </p:nvSpPr>
        <p:spPr>
          <a:xfrm>
            <a:off x="398921" y="686112"/>
            <a:ext cx="6060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12969ca1eda_0_145: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rPr lang="en"/>
              <a:t>Renee</a:t>
            </a:r>
            <a:endParaRPr/>
          </a:p>
        </p:txBody>
      </p:sp>
      <p:sp>
        <p:nvSpPr>
          <p:cNvPr id="161" name="Google Shape;161;g12969ca1eda_0_145: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2969ca1eda_0_150:notes"/>
          <p:cNvSpPr/>
          <p:nvPr>
            <p:ph idx="2" type="sldImg"/>
          </p:nvPr>
        </p:nvSpPr>
        <p:spPr>
          <a:xfrm>
            <a:off x="398921" y="686112"/>
            <a:ext cx="6060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12969ca1eda_0_150: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Renee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think professionalism is an important characteristic for all employees to emulate but being professional in everything you do as a supervisor provides important clues and information to your employees.  READ Paragraph.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Character:  mental and moral qualities of an individual</a:t>
            </a:r>
            <a:endParaRPr/>
          </a:p>
          <a:p>
            <a:pPr indent="0" lvl="0" marL="0" rtl="0" algn="l">
              <a:spcBef>
                <a:spcPts val="0"/>
              </a:spcBef>
              <a:spcAft>
                <a:spcPts val="0"/>
              </a:spcAft>
              <a:buNone/>
            </a:pPr>
            <a:r>
              <a:rPr lang="en"/>
              <a:t>Attitude: way of thinking o feeling about something that is reflected in one’s behavior</a:t>
            </a:r>
            <a:endParaRPr/>
          </a:p>
          <a:p>
            <a:pPr indent="0" lvl="0" marL="0" rtl="0" algn="l">
              <a:spcBef>
                <a:spcPts val="0"/>
              </a:spcBef>
              <a:spcAft>
                <a:spcPts val="0"/>
              </a:spcAft>
              <a:buNone/>
            </a:pPr>
            <a:r>
              <a:rPr lang="en"/>
              <a:t>Excellence: think this speaks for itself but striving for outstanding reflection in what you do</a:t>
            </a:r>
            <a:endParaRPr/>
          </a:p>
          <a:p>
            <a:pPr indent="0" lvl="0" marL="0" rtl="0" algn="l">
              <a:spcBef>
                <a:spcPts val="0"/>
              </a:spcBef>
              <a:spcAft>
                <a:spcPts val="0"/>
              </a:spcAft>
              <a:buNone/>
            </a:pPr>
            <a:r>
              <a:rPr lang="en"/>
              <a:t>Competency: ability to do something successfully or efficiently</a:t>
            </a:r>
            <a:endParaRPr/>
          </a:p>
          <a:p>
            <a:pPr indent="0" lvl="0" marL="0" rtl="0" algn="l">
              <a:spcBef>
                <a:spcPts val="0"/>
              </a:spcBef>
              <a:spcAft>
                <a:spcPts val="0"/>
              </a:spcAft>
              <a:buNone/>
            </a:pPr>
            <a:r>
              <a:rPr lang="en"/>
              <a:t>Conduct: how you conduct yourself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 these characteristics lend itself to being professional in all you do to help you earn the respect and gain the trust from your employees.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8" name="Google Shape;168;g12969ca1eda_0_150: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2969ca1eda_0_156:notes"/>
          <p:cNvSpPr/>
          <p:nvPr>
            <p:ph idx="2" type="sldImg"/>
          </p:nvPr>
        </p:nvSpPr>
        <p:spPr>
          <a:xfrm>
            <a:off x="398921" y="686112"/>
            <a:ext cx="6060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12969ca1eda_0_156: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rPr lang="en"/>
              <a:t>Renee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do you show those characteristics of professionalism?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6" name="Google Shape;176;g12969ca1eda_0_156: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2b0f5dc02e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2b0f5dc02e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https://gethppy.com/employee-engagement/5-ways-to-build-positive-relationships-with-your-employees</a:t>
            </a:r>
            <a:endParaRPr/>
          </a:p>
          <a:p>
            <a:pPr indent="0" lvl="0" marL="0" rtl="0" algn="l">
              <a:spcBef>
                <a:spcPts val="0"/>
              </a:spcBef>
              <a:spcAft>
                <a:spcPts val="0"/>
              </a:spcAft>
              <a:buNone/>
            </a:pPr>
            <a:r>
              <a:t/>
            </a:r>
            <a:endParaRPr/>
          </a:p>
          <a:p>
            <a:pPr indent="-304800" lvl="0" marL="457200" rtl="0" algn="l">
              <a:lnSpc>
                <a:spcPct val="115000"/>
              </a:lnSpc>
              <a:spcBef>
                <a:spcPts val="0"/>
              </a:spcBef>
              <a:spcAft>
                <a:spcPts val="0"/>
              </a:spcAft>
              <a:buSzPts val="1200"/>
              <a:buChar char="●"/>
            </a:pPr>
            <a:r>
              <a:rPr lang="en" sz="1200">
                <a:solidFill>
                  <a:schemeClr val="dk1"/>
                </a:solidFill>
                <a:latin typeface="Old Standard TT"/>
                <a:ea typeface="Old Standard TT"/>
                <a:cs typeface="Old Standard TT"/>
                <a:sym typeface="Old Standard TT"/>
              </a:rPr>
              <a:t>Embrace your role as the leader - if you are comfortable in your role as a supervisor, your employees will feel more comfortable too. Show them you take the role seriously.</a:t>
            </a:r>
            <a:endParaRPr sz="1200">
              <a:solidFill>
                <a:schemeClr val="dk1"/>
              </a:solidFill>
              <a:latin typeface="Old Standard TT"/>
              <a:ea typeface="Old Standard TT"/>
              <a:cs typeface="Old Standard TT"/>
              <a:sym typeface="Old Standard TT"/>
            </a:endParaRPr>
          </a:p>
          <a:p>
            <a:pPr indent="-304800" lvl="0" marL="457200" rtl="0" algn="l">
              <a:lnSpc>
                <a:spcPct val="115000"/>
              </a:lnSpc>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Provide constructive feedback - show you are invested in your employees’ professional development by offering them ways to improve based on objective observations.</a:t>
            </a:r>
            <a:endParaRPr sz="1200">
              <a:solidFill>
                <a:schemeClr val="dk1"/>
              </a:solidFill>
              <a:latin typeface="Old Standard TT"/>
              <a:ea typeface="Old Standard TT"/>
              <a:cs typeface="Old Standard TT"/>
              <a:sym typeface="Old Standard TT"/>
            </a:endParaRPr>
          </a:p>
          <a:p>
            <a:pPr indent="-304800" lvl="0" marL="457200" rtl="0" algn="l">
              <a:lnSpc>
                <a:spcPct val="115000"/>
              </a:lnSpc>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Have an open door policy - your employees should feel comfortable coming to you with concerns, new ideas or complaints.</a:t>
            </a:r>
            <a:endParaRPr sz="1200">
              <a:solidFill>
                <a:schemeClr val="dk1"/>
              </a:solidFill>
              <a:latin typeface="Old Standard TT"/>
              <a:ea typeface="Old Standard TT"/>
              <a:cs typeface="Old Standard TT"/>
              <a:sym typeface="Old Standard TT"/>
            </a:endParaRPr>
          </a:p>
          <a:p>
            <a:pPr indent="-304800" lvl="0" marL="457200" rtl="0" algn="l">
              <a:lnSpc>
                <a:spcPct val="115000"/>
              </a:lnSpc>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Dress for the role - this creates a visible distance between you and your employees, enhancing your role as a supervisor.</a:t>
            </a:r>
            <a:endParaRPr sz="1200">
              <a:solidFill>
                <a:schemeClr val="dk1"/>
              </a:solidFill>
              <a:latin typeface="Old Standard TT"/>
              <a:ea typeface="Old Standard TT"/>
              <a:cs typeface="Old Standard TT"/>
              <a:sym typeface="Old Standard TT"/>
            </a:endParaRPr>
          </a:p>
          <a:p>
            <a:pPr indent="-304800" lvl="0" marL="457200" rtl="0" algn="l">
              <a:lnSpc>
                <a:spcPct val="115000"/>
              </a:lnSpc>
              <a:spcBef>
                <a:spcPts val="0"/>
              </a:spcBef>
              <a:spcAft>
                <a:spcPts val="0"/>
              </a:spcAft>
              <a:buClr>
                <a:schemeClr val="dk1"/>
              </a:buClr>
              <a:buSzPts val="1200"/>
              <a:buFont typeface="Old Standard TT"/>
              <a:buChar char="●"/>
            </a:pPr>
            <a:r>
              <a:rPr lang="en" sz="1200">
                <a:solidFill>
                  <a:schemeClr val="dk1"/>
                </a:solidFill>
                <a:latin typeface="Old Standard TT"/>
                <a:ea typeface="Old Standard TT"/>
                <a:cs typeface="Old Standard TT"/>
                <a:sym typeface="Old Standard TT"/>
              </a:rPr>
              <a:t>Be yourself - being genuine in a polite and respectful manner with your employees will be appreciated.</a:t>
            </a:r>
            <a:endParaRPr sz="1200">
              <a:solidFill>
                <a:schemeClr val="dk1"/>
              </a:solidFill>
              <a:latin typeface="Old Standard TT"/>
              <a:ea typeface="Old Standard TT"/>
              <a:cs typeface="Old Standard TT"/>
              <a:sym typeface="Old Standard T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2969ca1eda_0_175:notes"/>
          <p:cNvSpPr/>
          <p:nvPr>
            <p:ph idx="2" type="sldImg"/>
          </p:nvPr>
        </p:nvSpPr>
        <p:spPr>
          <a:xfrm>
            <a:off x="398921" y="686112"/>
            <a:ext cx="6060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12969ca1eda_0_175: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rPr lang="en"/>
              <a:t>Renee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else can you say or show trust?  Have them shout out answers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Put Synonyms on Flip Chart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Synonyms = 	assured reliance</a:t>
            </a:r>
            <a:endParaRPr/>
          </a:p>
          <a:p>
            <a:pPr indent="0" lvl="0" marL="0" rtl="0" algn="l">
              <a:spcBef>
                <a:spcPts val="0"/>
              </a:spcBef>
              <a:spcAft>
                <a:spcPts val="0"/>
              </a:spcAft>
              <a:buNone/>
            </a:pPr>
            <a:r>
              <a:rPr lang="en"/>
              <a:t>	bank on</a:t>
            </a:r>
            <a:endParaRPr/>
          </a:p>
          <a:p>
            <a:pPr indent="0" lvl="0" marL="0" rtl="0" algn="l">
              <a:spcBef>
                <a:spcPts val="0"/>
              </a:spcBef>
              <a:spcAft>
                <a:spcPts val="0"/>
              </a:spcAft>
              <a:buNone/>
            </a:pPr>
            <a:r>
              <a:rPr lang="en"/>
              <a:t>	count on</a:t>
            </a:r>
            <a:endParaRPr/>
          </a:p>
          <a:p>
            <a:pPr indent="0" lvl="0" marL="0" rtl="0" algn="l">
              <a:spcBef>
                <a:spcPts val="0"/>
              </a:spcBef>
              <a:spcAft>
                <a:spcPts val="0"/>
              </a:spcAft>
              <a:buNone/>
            </a:pPr>
            <a:r>
              <a:rPr lang="en"/>
              <a:t>	rely on</a:t>
            </a:r>
            <a:endParaRPr/>
          </a:p>
          <a:p>
            <a:pPr indent="0" lvl="0" marL="0" rtl="0" algn="l">
              <a:spcBef>
                <a:spcPts val="0"/>
              </a:spcBef>
              <a:spcAft>
                <a:spcPts val="0"/>
              </a:spcAft>
              <a:buNone/>
            </a:pPr>
            <a:r>
              <a:rPr lang="en"/>
              <a:t>	depend on</a:t>
            </a:r>
            <a:endParaRPr/>
          </a:p>
          <a:p>
            <a:pPr indent="0" lvl="0" marL="0" rtl="0" algn="l">
              <a:spcBef>
                <a:spcPts val="0"/>
              </a:spcBef>
              <a:spcAft>
                <a:spcPts val="0"/>
              </a:spcAft>
              <a:buNone/>
            </a:pPr>
            <a:r>
              <a:rPr lang="en"/>
              <a:t>	confidence in</a:t>
            </a:r>
            <a:endParaRPr/>
          </a:p>
          <a:p>
            <a:pPr indent="0" lvl="0" marL="0" rtl="0" algn="l">
              <a:spcBef>
                <a:spcPts val="0"/>
              </a:spcBef>
              <a:spcAft>
                <a:spcPts val="0"/>
              </a:spcAft>
              <a:buNone/>
            </a:pPr>
            <a:r>
              <a:rPr lang="en"/>
              <a:t>	be sure of</a:t>
            </a:r>
            <a:endParaRPr/>
          </a:p>
          <a:p>
            <a:pPr indent="0" lvl="0" marL="0" rtl="0" algn="l">
              <a:spcBef>
                <a:spcPts val="0"/>
              </a:spcBef>
              <a:spcAft>
                <a:spcPts val="0"/>
              </a:spcAft>
              <a:buNone/>
            </a:pPr>
            <a:r>
              <a:rPr lang="en"/>
              <a:t>	belief in</a:t>
            </a:r>
            <a:endParaRPr/>
          </a:p>
          <a:p>
            <a:pPr indent="0" lvl="0" marL="0" rtl="0" algn="l">
              <a:spcBef>
                <a:spcPts val="0"/>
              </a:spcBef>
              <a:spcAft>
                <a:spcPts val="0"/>
              </a:spcAft>
              <a:buNone/>
            </a:pPr>
            <a:r>
              <a:rPr lang="en"/>
              <a:t>	faith in</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
        <p:nvSpPr>
          <p:cNvPr id="191" name="Google Shape;191;g12969ca1eda_0_175: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2969ca1eda_0_168:notes"/>
          <p:cNvSpPr/>
          <p:nvPr>
            <p:ph idx="2" type="sldImg"/>
          </p:nvPr>
        </p:nvSpPr>
        <p:spPr>
          <a:xfrm>
            <a:off x="398921" y="686112"/>
            <a:ext cx="6060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12969ca1eda_0_168: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rPr lang="en"/>
              <a:t>Renee</a:t>
            </a:r>
            <a:endParaRPr/>
          </a:p>
        </p:txBody>
      </p:sp>
      <p:sp>
        <p:nvSpPr>
          <p:cNvPr id="199" name="Google Shape;199;g12969ca1eda_0_168: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2969ca1eda_0_181:notes"/>
          <p:cNvSpPr/>
          <p:nvPr>
            <p:ph idx="2" type="sldImg"/>
          </p:nvPr>
        </p:nvSpPr>
        <p:spPr>
          <a:xfrm>
            <a:off x="398921" y="686112"/>
            <a:ext cx="6060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12969ca1eda_0_181: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rPr lang="en"/>
              <a:t>Renee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Exercise – Ask everyone to take 5 minutes to write down 3 behaviors that for them characterize trust.  what are the characteristics of people you trust?  Share out until you have a list of 10 or more.  Write on flip chart.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are some that are likely to come up:</a:t>
            </a:r>
            <a:endParaRPr/>
          </a:p>
          <a:p>
            <a:pPr indent="0" lvl="0" marL="0" rtl="0" algn="l">
              <a:spcBef>
                <a:spcPts val="0"/>
              </a:spcBef>
              <a:spcAft>
                <a:spcPts val="0"/>
              </a:spcAft>
              <a:buNone/>
            </a:pPr>
            <a:r>
              <a:rPr lang="en"/>
              <a:t>Integrity</a:t>
            </a:r>
            <a:endParaRPr/>
          </a:p>
          <a:p>
            <a:pPr indent="0" lvl="0" marL="0" rtl="0" algn="l">
              <a:spcBef>
                <a:spcPts val="0"/>
              </a:spcBef>
              <a:spcAft>
                <a:spcPts val="0"/>
              </a:spcAft>
              <a:buNone/>
            </a:pPr>
            <a:r>
              <a:rPr lang="en"/>
              <a:t>Honesty</a:t>
            </a:r>
            <a:endParaRPr/>
          </a:p>
          <a:p>
            <a:pPr indent="0" lvl="0" marL="0" rtl="0" algn="l">
              <a:spcBef>
                <a:spcPts val="0"/>
              </a:spcBef>
              <a:spcAft>
                <a:spcPts val="0"/>
              </a:spcAft>
              <a:buNone/>
            </a:pPr>
            <a:r>
              <a:rPr lang="en"/>
              <a:t>Consistency</a:t>
            </a:r>
            <a:endParaRPr/>
          </a:p>
          <a:p>
            <a:pPr indent="0" lvl="0" marL="0" rtl="0" algn="l">
              <a:spcBef>
                <a:spcPts val="0"/>
              </a:spcBef>
              <a:spcAft>
                <a:spcPts val="0"/>
              </a:spcAft>
              <a:buNone/>
            </a:pPr>
            <a:r>
              <a:rPr lang="en"/>
              <a:t>Positive Intent</a:t>
            </a:r>
            <a:endParaRPr/>
          </a:p>
          <a:p>
            <a:pPr indent="0" lvl="0" marL="0" rtl="0" algn="l">
              <a:spcBef>
                <a:spcPts val="0"/>
              </a:spcBef>
              <a:spcAft>
                <a:spcPts val="0"/>
              </a:spcAft>
              <a:buNone/>
            </a:pPr>
            <a:r>
              <a:rPr lang="en"/>
              <a:t>Transparency</a:t>
            </a:r>
            <a:endParaRPr/>
          </a:p>
          <a:p>
            <a:pPr indent="0" lvl="0" marL="0" rtl="0" algn="l">
              <a:spcBef>
                <a:spcPts val="0"/>
              </a:spcBef>
              <a:spcAft>
                <a:spcPts val="0"/>
              </a:spcAft>
              <a:buNone/>
            </a:pPr>
            <a:r>
              <a:rPr lang="en"/>
              <a:t>Servant Leadership</a:t>
            </a:r>
            <a:endParaRPr/>
          </a:p>
          <a:p>
            <a:pPr indent="0" lvl="0" marL="0" rtl="0" algn="l">
              <a:spcBef>
                <a:spcPts val="0"/>
              </a:spcBef>
              <a:spcAft>
                <a:spcPts val="0"/>
              </a:spcAft>
              <a:buNone/>
            </a:pPr>
            <a:r>
              <a:rPr lang="en"/>
              <a:t>Authenticity</a:t>
            </a:r>
            <a:endParaRPr/>
          </a:p>
          <a:p>
            <a:pPr indent="0" lvl="0" marL="0" rtl="0" algn="l">
              <a:spcBef>
                <a:spcPts val="0"/>
              </a:spcBef>
              <a:spcAft>
                <a:spcPts val="0"/>
              </a:spcAft>
              <a:buNone/>
            </a:pPr>
            <a:r>
              <a:rPr lang="en"/>
              <a:t>Show concern for people</a:t>
            </a:r>
            <a:endParaRPr/>
          </a:p>
          <a:p>
            <a:pPr indent="0" lvl="0" marL="0" rtl="0" algn="l">
              <a:spcBef>
                <a:spcPts val="0"/>
              </a:spcBef>
              <a:spcAft>
                <a:spcPts val="0"/>
              </a:spcAft>
              <a:buNone/>
            </a:pPr>
            <a:r>
              <a:rPr lang="en"/>
              <a:t>Courageous</a:t>
            </a:r>
            <a:endParaRPr/>
          </a:p>
          <a:p>
            <a:pPr indent="0" lvl="0" marL="0" rtl="0" algn="l">
              <a:spcBef>
                <a:spcPts val="0"/>
              </a:spcBef>
              <a:spcAft>
                <a:spcPts val="0"/>
              </a:spcAft>
              <a:buNone/>
            </a:pPr>
            <a:r>
              <a:rPr lang="en"/>
              <a:t>Creates an environment safe for feedback</a:t>
            </a:r>
            <a:endParaRPr/>
          </a:p>
          <a:p>
            <a:pPr indent="0" lvl="0" marL="0" rtl="0" algn="l">
              <a:spcBef>
                <a:spcPts val="0"/>
              </a:spcBef>
              <a:spcAft>
                <a:spcPts val="0"/>
              </a:spcAft>
              <a:buNone/>
            </a:pPr>
            <a:r>
              <a:rPr lang="en"/>
              <a:t>Good listener</a:t>
            </a:r>
            <a:endParaRPr/>
          </a:p>
          <a:p>
            <a:pPr indent="0" lvl="0" marL="0" rtl="0" algn="l">
              <a:spcBef>
                <a:spcPts val="0"/>
              </a:spcBef>
              <a:spcAft>
                <a:spcPts val="0"/>
              </a:spcAft>
              <a:buNone/>
            </a:pPr>
            <a:r>
              <a:rPr lang="en"/>
              <a:t>Walks the talk</a:t>
            </a:r>
            <a:endParaRPr/>
          </a:p>
          <a:p>
            <a:pPr indent="0" lvl="0" marL="0" rtl="0" algn="l">
              <a:spcBef>
                <a:spcPts val="0"/>
              </a:spcBef>
              <a:spcAft>
                <a:spcPts val="0"/>
              </a:spcAft>
              <a:buNone/>
            </a:pPr>
            <a:r>
              <a:rPr lang="en"/>
              <a:t>Explains why</a:t>
            </a:r>
            <a:endParaRPr/>
          </a:p>
          <a:p>
            <a:pPr indent="0" lvl="0" marL="0" rtl="0" algn="l">
              <a:spcBef>
                <a:spcPts val="0"/>
              </a:spcBef>
              <a:spcAft>
                <a:spcPts val="0"/>
              </a:spcAft>
              <a:buNone/>
            </a:pPr>
            <a:r>
              <a:rPr lang="en"/>
              <a:t>Shows Humility</a:t>
            </a:r>
            <a:endParaRPr/>
          </a:p>
          <a:p>
            <a:pPr indent="0" lvl="0" marL="0" rtl="0" algn="l">
              <a:spcBef>
                <a:spcPts val="0"/>
              </a:spcBef>
              <a:spcAft>
                <a:spcPts val="0"/>
              </a:spcAft>
              <a:buNone/>
            </a:pPr>
            <a:r>
              <a:rPr lang="en"/>
              <a:t>Models appropriate risk-taking</a:t>
            </a:r>
            <a:endParaRPr/>
          </a:p>
          <a:p>
            <a:pPr indent="0" lvl="0" marL="0" rtl="0" algn="l">
              <a:spcBef>
                <a:spcPts val="0"/>
              </a:spcBef>
              <a:spcAft>
                <a:spcPts val="0"/>
              </a:spcAft>
              <a:buNone/>
            </a:pPr>
            <a:r>
              <a:rPr lang="en"/>
              <a:t>Gives stretch assignments</a:t>
            </a:r>
            <a:endParaRPr/>
          </a:p>
          <a:p>
            <a:pPr indent="0" lvl="0" marL="0" rtl="0" algn="l">
              <a:spcBef>
                <a:spcPts val="0"/>
              </a:spcBef>
              <a:spcAft>
                <a:spcPts val="0"/>
              </a:spcAft>
              <a:buNone/>
            </a:pPr>
            <a:r>
              <a:rPr lang="en"/>
              <a:t>Uses affirmative inquiry</a:t>
            </a:r>
            <a:endParaRPr/>
          </a:p>
          <a:p>
            <a:pPr indent="0" lvl="0" marL="0" rtl="0" algn="l">
              <a:spcBef>
                <a:spcPts val="0"/>
              </a:spcBef>
              <a:spcAft>
                <a:spcPts val="0"/>
              </a:spcAft>
              <a:buNone/>
            </a:pPr>
            <a:r>
              <a:rPr lang="en"/>
              <a:t>Asks questions to help them understand someone else’s thinking</a:t>
            </a:r>
            <a:endParaRPr/>
          </a:p>
          <a:p>
            <a:pPr indent="0" lvl="0" marL="0" rtl="0" algn="l">
              <a:spcBef>
                <a:spcPts val="0"/>
              </a:spcBef>
              <a:spcAft>
                <a:spcPts val="0"/>
              </a:spcAft>
              <a:buClr>
                <a:srgbClr val="000000"/>
              </a:buClr>
              <a:buSzPts val="1200"/>
              <a:buFont typeface="Arial"/>
              <a:buNone/>
            </a:pPr>
            <a:r>
              <a:rPr b="0" i="0" lang="en">
                <a:solidFill>
                  <a:srgbClr val="000000"/>
                </a:solidFill>
                <a:latin typeface="Arial"/>
                <a:ea typeface="Arial"/>
                <a:cs typeface="Arial"/>
                <a:sym typeface="Arial"/>
              </a:rPr>
              <a:t>Authentic</a:t>
            </a:r>
            <a:endParaRPr/>
          </a:p>
          <a:p>
            <a:pPr indent="0" lvl="0" marL="0" rtl="0" algn="l">
              <a:spcBef>
                <a:spcPts val="0"/>
              </a:spcBef>
              <a:spcAft>
                <a:spcPts val="0"/>
              </a:spcAft>
              <a:buClr>
                <a:srgbClr val="000000"/>
              </a:buClr>
              <a:buSzPts val="1200"/>
              <a:buFont typeface="Arial"/>
              <a:buNone/>
            </a:pPr>
            <a:r>
              <a:rPr b="0" i="0" lang="en">
                <a:solidFill>
                  <a:srgbClr val="000000"/>
                </a:solidFill>
                <a:latin typeface="Arial"/>
                <a:ea typeface="Arial"/>
                <a:cs typeface="Arial"/>
                <a:sym typeface="Arial"/>
              </a:rPr>
              <a:t>Actions and words match</a:t>
            </a:r>
            <a:endParaRPr/>
          </a:p>
          <a:p>
            <a:pPr indent="0" lvl="0" marL="0" rtl="0" algn="l">
              <a:spcBef>
                <a:spcPts val="0"/>
              </a:spcBef>
              <a:spcAft>
                <a:spcPts val="0"/>
              </a:spcAft>
              <a:buClr>
                <a:srgbClr val="000000"/>
              </a:buClr>
              <a:buSzPts val="1200"/>
              <a:buFont typeface="Arial"/>
              <a:buNone/>
            </a:pPr>
            <a:r>
              <a:rPr b="0" i="0" lang="en">
                <a:solidFill>
                  <a:srgbClr val="000000"/>
                </a:solidFill>
                <a:latin typeface="Arial"/>
                <a:ea typeface="Arial"/>
                <a:cs typeface="Arial"/>
                <a:sym typeface="Arial"/>
              </a:rPr>
              <a:t>Able to say “no” respectfully and “yes” dependably</a:t>
            </a:r>
            <a:endParaRPr/>
          </a:p>
          <a:p>
            <a:pPr indent="0" lvl="0" marL="0" rtl="0" algn="l">
              <a:spcBef>
                <a:spcPts val="0"/>
              </a:spcBef>
              <a:spcAft>
                <a:spcPts val="0"/>
              </a:spcAft>
              <a:buClr>
                <a:srgbClr val="000000"/>
              </a:buClr>
              <a:buSzPts val="1200"/>
              <a:buFont typeface="Arial"/>
              <a:buNone/>
            </a:pPr>
            <a:r>
              <a:rPr b="0" i="0" lang="en">
                <a:solidFill>
                  <a:srgbClr val="000000"/>
                </a:solidFill>
                <a:latin typeface="Arial"/>
                <a:ea typeface="Arial"/>
                <a:cs typeface="Arial"/>
                <a:sym typeface="Arial"/>
              </a:rPr>
              <a:t>Keep agreements or renegotiate if necessary</a:t>
            </a:r>
            <a:endParaRPr/>
          </a:p>
          <a:p>
            <a:pPr indent="0" lvl="0" marL="0" rtl="0" algn="l">
              <a:spcBef>
                <a:spcPts val="0"/>
              </a:spcBef>
              <a:spcAft>
                <a:spcPts val="0"/>
              </a:spcAft>
              <a:buClr>
                <a:srgbClr val="000000"/>
              </a:buClr>
              <a:buSzPts val="1200"/>
              <a:buFont typeface="Arial"/>
              <a:buNone/>
            </a:pPr>
            <a:r>
              <a:rPr b="0" i="0" lang="en">
                <a:solidFill>
                  <a:srgbClr val="000000"/>
                </a:solidFill>
                <a:latin typeface="Arial"/>
                <a:ea typeface="Arial"/>
                <a:cs typeface="Arial"/>
                <a:sym typeface="Arial"/>
              </a:rPr>
              <a:t>Able to admit it when they do not know something</a:t>
            </a:r>
            <a:endParaRPr/>
          </a:p>
          <a:p>
            <a:pPr indent="0" lvl="0" marL="0" rtl="0" algn="l">
              <a:spcBef>
                <a:spcPts val="0"/>
              </a:spcBef>
              <a:spcAft>
                <a:spcPts val="0"/>
              </a:spcAft>
              <a:buClr>
                <a:srgbClr val="000000"/>
              </a:buClr>
              <a:buSzPts val="1200"/>
              <a:buFont typeface="Arial"/>
              <a:buNone/>
            </a:pPr>
            <a:r>
              <a:rPr b="0" i="0" lang="en">
                <a:solidFill>
                  <a:srgbClr val="000000"/>
                </a:solidFill>
                <a:latin typeface="Arial"/>
                <a:ea typeface="Arial"/>
                <a:cs typeface="Arial"/>
                <a:sym typeface="Arial"/>
              </a:rPr>
              <a:t>Able to be both flexible and reliable</a:t>
            </a:r>
            <a:endParaRPr/>
          </a:p>
          <a:p>
            <a:pPr indent="0" lvl="0" marL="0" rtl="0" algn="l">
              <a:spcBef>
                <a:spcPts val="0"/>
              </a:spcBef>
              <a:spcAft>
                <a:spcPts val="0"/>
              </a:spcAft>
              <a:buClr>
                <a:srgbClr val="000000"/>
              </a:buClr>
              <a:buSzPts val="1200"/>
              <a:buFont typeface="Arial"/>
              <a:buNone/>
            </a:pPr>
            <a:r>
              <a:rPr b="0" i="0" lang="en">
                <a:solidFill>
                  <a:srgbClr val="000000"/>
                </a:solidFill>
                <a:latin typeface="Arial"/>
                <a:ea typeface="Arial"/>
                <a:cs typeface="Arial"/>
                <a:sym typeface="Arial"/>
              </a:rPr>
              <a:t>Show genuine feeling for you if they need to let you down</a:t>
            </a:r>
            <a:endParaRPr/>
          </a:p>
          <a:p>
            <a:pPr indent="0" lvl="0" marL="0" rtl="0" algn="l">
              <a:spcBef>
                <a:spcPts val="0"/>
              </a:spcBef>
              <a:spcAft>
                <a:spcPts val="0"/>
              </a:spcAft>
              <a:buClr>
                <a:srgbClr val="000000"/>
              </a:buClr>
              <a:buSzPts val="1200"/>
              <a:buFont typeface="Arial"/>
              <a:buNone/>
            </a:pPr>
            <a:r>
              <a:rPr b="0" i="0" lang="en">
                <a:solidFill>
                  <a:srgbClr val="000000"/>
                </a:solidFill>
                <a:latin typeface="Arial"/>
                <a:ea typeface="Arial"/>
                <a:cs typeface="Arial"/>
                <a:sym typeface="Arial"/>
              </a:rPr>
              <a:t>Willing to make compromises but never compromise core principles or personal integrity</a:t>
            </a:r>
            <a:endParaRPr/>
          </a:p>
          <a:p>
            <a:pPr indent="0" lvl="0" marL="0" rtl="0" algn="l">
              <a:spcBef>
                <a:spcPts val="0"/>
              </a:spcBef>
              <a:spcAft>
                <a:spcPts val="0"/>
              </a:spcAft>
              <a:buClr>
                <a:srgbClr val="000000"/>
              </a:buClr>
              <a:buSzPts val="1200"/>
              <a:buFont typeface="Arial"/>
              <a:buNone/>
            </a:pPr>
            <a:r>
              <a:rPr b="0" i="0" lang="en">
                <a:solidFill>
                  <a:srgbClr val="000000"/>
                </a:solidFill>
                <a:latin typeface="Arial"/>
                <a:ea typeface="Arial"/>
                <a:cs typeface="Arial"/>
                <a:sym typeface="Arial"/>
              </a:rPr>
              <a:t>Consistent ethics, positive values, or principles inform their behavior</a:t>
            </a:r>
            <a:endParaRPr/>
          </a:p>
          <a:p>
            <a:pPr indent="0" lvl="0" marL="0" rtl="0" algn="l">
              <a:spcBef>
                <a:spcPts val="0"/>
              </a:spcBef>
              <a:spcAft>
                <a:spcPts val="0"/>
              </a:spcAft>
              <a:buClr>
                <a:srgbClr val="000000"/>
              </a:buClr>
              <a:buSzPts val="1200"/>
              <a:buFont typeface="Arial"/>
              <a:buNone/>
            </a:pPr>
            <a:r>
              <a:rPr b="0" i="0" lang="en">
                <a:solidFill>
                  <a:srgbClr val="000000"/>
                </a:solidFill>
                <a:latin typeface="Arial"/>
                <a:ea typeface="Arial"/>
                <a:cs typeface="Arial"/>
                <a:sym typeface="Arial"/>
              </a:rPr>
              <a:t>Willing and able to tell you things you do not like to hear–kindly</a:t>
            </a:r>
            <a:endParaRPr/>
          </a:p>
          <a:p>
            <a:pPr indent="0" lvl="0" marL="0" rtl="0" algn="l">
              <a:spcBef>
                <a:spcPts val="0"/>
              </a:spcBef>
              <a:spcAft>
                <a:spcPts val="0"/>
              </a:spcAft>
              <a:buClr>
                <a:srgbClr val="000000"/>
              </a:buClr>
              <a:buSzPts val="1200"/>
              <a:buFont typeface="Arial"/>
              <a:buNone/>
            </a:pPr>
            <a:r>
              <a:rPr b="0" i="0" lang="en">
                <a:solidFill>
                  <a:srgbClr val="000000"/>
                </a:solidFill>
                <a:latin typeface="Arial"/>
                <a:ea typeface="Arial"/>
                <a:cs typeface="Arial"/>
                <a:sym typeface="Arial"/>
              </a:rPr>
              <a:t>Able to disagree without needing to argue, or to have friendly arguments that lead to increased understanding</a:t>
            </a:r>
            <a:endParaRPr/>
          </a:p>
          <a:p>
            <a:pPr indent="0" lvl="0" marL="0" rtl="0" algn="l">
              <a:spcBef>
                <a:spcPts val="0"/>
              </a:spcBef>
              <a:spcAft>
                <a:spcPts val="0"/>
              </a:spcAft>
              <a:buClr>
                <a:srgbClr val="000000"/>
              </a:buClr>
              <a:buSzPts val="1200"/>
              <a:buFont typeface="Arial"/>
              <a:buNone/>
            </a:pPr>
            <a:r>
              <a:rPr b="0" i="0" lang="en">
                <a:solidFill>
                  <a:srgbClr val="000000"/>
                </a:solidFill>
                <a:latin typeface="Arial"/>
                <a:ea typeface="Arial"/>
                <a:cs typeface="Arial"/>
                <a:sym typeface="Arial"/>
              </a:rPr>
              <a:t>Let you know how they feel, where they stand, and how you stand with them</a:t>
            </a:r>
            <a:endParaRPr/>
          </a:p>
          <a:p>
            <a:pPr indent="0" lvl="0" marL="0" rtl="0" algn="l">
              <a:spcBef>
                <a:spcPts val="0"/>
              </a:spcBef>
              <a:spcAft>
                <a:spcPts val="0"/>
              </a:spcAft>
              <a:buClr>
                <a:srgbClr val="000000"/>
              </a:buClr>
              <a:buSzPts val="1200"/>
              <a:buFont typeface="Arial"/>
              <a:buNone/>
            </a:pPr>
            <a:r>
              <a:rPr b="0" i="0" lang="en">
                <a:solidFill>
                  <a:srgbClr val="000000"/>
                </a:solidFill>
                <a:latin typeface="Arial"/>
                <a:ea typeface="Arial"/>
                <a:cs typeface="Arial"/>
                <a:sym typeface="Arial"/>
              </a:rPr>
              <a:t>Able to recognize, accept, and enjoy the differences between you</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 YOU THINK THESE THINGS WOULD BE HELPFUL IN BUILDING TRUST WITH THOSE YOU SUPERVISE?  How can these help you with those you supervise?  What are the benefits of trust?</a:t>
            </a:r>
            <a:endParaRPr/>
          </a:p>
        </p:txBody>
      </p:sp>
      <p:sp>
        <p:nvSpPr>
          <p:cNvPr id="206" name="Google Shape;206;g12969ca1eda_0_181: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2969ca1eda_0_188:notes"/>
          <p:cNvSpPr/>
          <p:nvPr>
            <p:ph idx="2" type="sldImg"/>
          </p:nvPr>
        </p:nvSpPr>
        <p:spPr>
          <a:xfrm>
            <a:off x="398921" y="686112"/>
            <a:ext cx="6060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12969ca1eda_0_188: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rPr lang="en"/>
              <a:t>Renee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Trust has a lot of interconnecting parts from a personal level (your own integrity) to strategic and organizational level  </a:t>
            </a:r>
            <a:endParaRPr/>
          </a:p>
          <a:p>
            <a:pPr indent="0" lvl="0" marL="0" rtl="0" algn="l">
              <a:spcBef>
                <a:spcPts val="0"/>
              </a:spcBef>
              <a:spcAft>
                <a:spcPts val="0"/>
              </a:spcAft>
              <a:buNone/>
            </a:pPr>
            <a:r>
              <a:rPr lang="en"/>
              <a:t>Are your colleagues trustworthy?</a:t>
            </a:r>
            <a:endParaRPr/>
          </a:p>
          <a:p>
            <a:pPr indent="0" lvl="0" marL="0" rtl="0" algn="l">
              <a:spcBef>
                <a:spcPts val="0"/>
              </a:spcBef>
              <a:spcAft>
                <a:spcPts val="0"/>
              </a:spcAft>
              <a:buNone/>
            </a:pPr>
            <a:r>
              <a:rPr lang="en"/>
              <a:t>Are they capable of building trust within an organization?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takes more than </a:t>
            </a:r>
            <a:r>
              <a:rPr b="1" lang="en"/>
              <a:t>personal integrity </a:t>
            </a:r>
            <a:r>
              <a:rPr lang="en"/>
              <a:t>to build a trusting, trustworthy organization. It takes skills, smart </a:t>
            </a:r>
            <a:r>
              <a:rPr b="1" lang="en"/>
              <a:t>supporting processes</a:t>
            </a:r>
            <a:r>
              <a:rPr lang="en"/>
              <a:t>, and unwavering attention on the part of top managers. Trust within an organization is far more complicated and fragile than trust between, say, a consultant and a client. In an organization, people are bombarded with multiple, often contradictory messages every day. In an organization, different groups have different and often conflicting goals. In an organization, there’s a good chance you don’t know if there’s a problem, even if you’re in charge. If they think the organization acted in bad faith, they’ll rarely forgive—and they’ll never forget.  That’s why trust is one of the most important characteristics you can have with your employees and departments and can have a huge impact on the success of your relationship.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Example of University Senate and decision-making rules</a:t>
            </a:r>
            <a:endParaRPr/>
          </a:p>
        </p:txBody>
      </p:sp>
      <p:sp>
        <p:nvSpPr>
          <p:cNvPr id="215" name="Google Shape;215;g12969ca1eda_0_188: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2969ca1eda_0_213:notes"/>
          <p:cNvSpPr/>
          <p:nvPr>
            <p:ph idx="2" type="sldImg"/>
          </p:nvPr>
        </p:nvSpPr>
        <p:spPr>
          <a:xfrm>
            <a:off x="398921" y="686112"/>
            <a:ext cx="6060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12969ca1eda_0_213: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rPr lang="en"/>
              <a:t>Renee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can you avoid these enemies of trust: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INCONSISTENT MESSAGES</a:t>
            </a:r>
            <a:endParaRPr/>
          </a:p>
          <a:p>
            <a:pPr indent="0" lvl="0" marL="0" rtl="0" algn="l">
              <a:spcBef>
                <a:spcPts val="0"/>
              </a:spcBef>
              <a:spcAft>
                <a:spcPts val="0"/>
              </a:spcAft>
              <a:buNone/>
            </a:pPr>
            <a:r>
              <a:rPr lang="en"/>
              <a:t>Start something (a weekly group up) that requires consistency and attendance as well as enthusiastic participation is implied, but then cancellations start, and eventually it is dropped all together.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ADVICE:  Think through your intentions before you broadcast them, and if something changes communicate it broadly and clearly.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INCONSISTENT STANDARDS</a:t>
            </a:r>
            <a:endParaRPr/>
          </a:p>
          <a:p>
            <a:pPr indent="0" lvl="0" marL="0" rtl="0" algn="l">
              <a:spcBef>
                <a:spcPts val="0"/>
              </a:spcBef>
              <a:spcAft>
                <a:spcPts val="0"/>
              </a:spcAft>
              <a:buNone/>
            </a:pPr>
            <a:r>
              <a:rPr lang="en"/>
              <a:t>Suppose you have two different work groups you supervise.  One has spacious offices with nice furniture, the other is crammed into their space with hand-me downs.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ADVICE:  Employees keep score relentlessly.  If there are legitimate reasons for the differences, explain them.  If not, correct the situation.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MISPLACE BENEVOLENCE</a:t>
            </a:r>
            <a:endParaRPr/>
          </a:p>
          <a:p>
            <a:pPr indent="0" lvl="0" marL="0" rtl="0" algn="l">
              <a:spcBef>
                <a:spcPts val="0"/>
              </a:spcBef>
              <a:spcAft>
                <a:spcPts val="0"/>
              </a:spcAft>
              <a:buNone/>
            </a:pPr>
            <a:r>
              <a:rPr lang="en"/>
              <a:t>Two people with equally troubling performance issues.  One is someone people generally like, the other is someone who is always surrounded by a cloud of negativity.  You address the performance issue with the negative, volatile, or mean person but let it ride with the person people generally like.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ADVICE:  Why not address the behavior of both employees?  Is this person so valuable to the organization that we should tolerate their behavior?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FALSE FEEDBACK</a:t>
            </a:r>
            <a:endParaRPr/>
          </a:p>
          <a:p>
            <a:pPr indent="0" lvl="0" marL="0" rtl="0" algn="l">
              <a:spcBef>
                <a:spcPts val="0"/>
              </a:spcBef>
              <a:spcAft>
                <a:spcPts val="0"/>
              </a:spcAft>
              <a:buNone/>
            </a:pPr>
            <a:r>
              <a:rPr lang="en"/>
              <a:t>When an incompetent or otherwise unsuitable person is let go, we sometimes/often face the possibility of wrongful discharge suits because the documentation and performance reviews are great.  The problem is they are probably false.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ADVICE:  It’s hard, but you simply must be honest when you talk to employees and document their performance.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FAILURE TO TRUST OTHERS</a:t>
            </a:r>
            <a:endParaRPr/>
          </a:p>
          <a:p>
            <a:pPr indent="0" lvl="0" marL="0" rtl="0" algn="l">
              <a:spcBef>
                <a:spcPts val="0"/>
              </a:spcBef>
              <a:spcAft>
                <a:spcPts val="0"/>
              </a:spcAft>
              <a:buNone/>
            </a:pPr>
            <a:r>
              <a:rPr lang="en"/>
              <a:t>If you’re a perfectionist or workaholic supervisor its hard to delegate important responsibilities.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ADVICE:  Hording behavior leaves other people feeling isolated, hobbled, and without a chance to develop professionally.  You may lose them if you don’t delegate some assignments.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ELEPHANTS IN THE PARLOR</a:t>
            </a:r>
            <a:endParaRPr/>
          </a:p>
          <a:p>
            <a:pPr indent="0" lvl="0" marL="0" rtl="0" algn="l">
              <a:spcBef>
                <a:spcPts val="0"/>
              </a:spcBef>
              <a:spcAft>
                <a:spcPts val="0"/>
              </a:spcAft>
              <a:buNone/>
            </a:pPr>
            <a:r>
              <a:rPr lang="en"/>
              <a:t>Its easy to pretend that some tough, painful, or politically charged issues don’t exit.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ADVICE:  Don’t ignore the issues.  Even if you can’t offer a lot of detail because of confidentiality….just say so.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RUMORS IN A VACUUM</a:t>
            </a:r>
            <a:endParaRPr/>
          </a:p>
          <a:p>
            <a:pPr indent="0" lvl="0" marL="0" rtl="0" algn="l">
              <a:spcBef>
                <a:spcPts val="0"/>
              </a:spcBef>
              <a:spcAft>
                <a:spcPts val="0"/>
              </a:spcAft>
              <a:buNone/>
            </a:pPr>
            <a:r>
              <a:rPr lang="en"/>
              <a:t>Sometimes the full story doesn’t exist, so employees naturally over-interpret any share information that does come their way.  Rumors can circulate.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ADVICE:  Be as up-front as possible, even if it means telling employees that you can’t say for certain what will happen.  Listen to what their concerns are and address them to the extent you can.</a:t>
            </a:r>
            <a:endParaRPr/>
          </a:p>
          <a:p>
            <a:pPr indent="0" lvl="0" marL="0" rtl="0" algn="l">
              <a:spcBef>
                <a:spcPts val="0"/>
              </a:spcBef>
              <a:spcAft>
                <a:spcPts val="0"/>
              </a:spcAft>
              <a:buNone/>
            </a:pPr>
            <a:r>
              <a:t/>
            </a:r>
            <a:endParaRPr/>
          </a:p>
        </p:txBody>
      </p:sp>
      <p:sp>
        <p:nvSpPr>
          <p:cNvPr id="223" name="Google Shape;223;g12969ca1eda_0_213: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solidFill>
                  <a:srgbClr val="000000"/>
                </a:solidFill>
              </a:rPr>
              <a:t>‹#›</a:t>
            </a:fld>
            <a:endParaRPr sz="14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2969ca1eda_0_8:notes"/>
          <p:cNvSpPr/>
          <p:nvPr>
            <p:ph idx="2" type="sldImg"/>
          </p:nvPr>
        </p:nvSpPr>
        <p:spPr>
          <a:xfrm>
            <a:off x="381295"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2969ca1ed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2969ca1eda_0_225:notes"/>
          <p:cNvSpPr/>
          <p:nvPr>
            <p:ph idx="2" type="sldImg"/>
          </p:nvPr>
        </p:nvSpPr>
        <p:spPr>
          <a:xfrm>
            <a:off x="398921" y="686112"/>
            <a:ext cx="6060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12969ca1eda_0_225: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rPr lang="en"/>
              <a:t>Renee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Under extreme stress, normally competent managers may feel fragile, guilty, overwhelmed, and unable to cope. It’s hard to act like a leader when you’re experiencing those emotions.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employees feel just as much stress as you do, and they need </a:t>
            </a:r>
            <a:r>
              <a:rPr b="1" lang="en"/>
              <a:t>calm, visible leadership </a:t>
            </a:r>
            <a:r>
              <a:rPr lang="en"/>
              <a:t>far more than they normally do.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If you “go dark” in the face of a crisis, employees worry </a:t>
            </a:r>
            <a:r>
              <a:rPr lang="en"/>
              <a:t>about how the company will survive, about whether you’re up to the task, and about their own capacity to cope. When everyone worries, trust evaporates.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first lesson here is to </a:t>
            </a:r>
            <a:r>
              <a:rPr b="1" lang="en"/>
              <a:t>get yourself some help</a:t>
            </a:r>
            <a:r>
              <a:rPr lang="en"/>
              <a:t>. If you were not directly affected by the crisis, you may need only a quick check-in with an objective third party. But if you were directly affected, don’t assume that you are thinking clearly. Your perspective may be off. Acknowledging that fact could save you from some painful mistakes and could save employees and other stakeholders a lot of pain as well.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second lesson is not to withdraw. Let it be known that you’re aware of the situation and that you’ll keep everyone posted as events unfold and as decisions are made. Set an update schedule and keep to it, even if the update is that there will be no news until next week. Just as important, </a:t>
            </a:r>
            <a:r>
              <a:rPr b="1" lang="en"/>
              <a:t>be physically and emotionally accessible </a:t>
            </a:r>
            <a:r>
              <a:rPr lang="en"/>
              <a:t>to the people around you. They want to know that it is okay to have feelings at work about whatever is going on. They’ll look to you to set the example. And that means you have to allow yourself to do some of the things that you may have thought being a leader meant you couldn’t do.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you’re shaken, for example, say so, even as you strive to provide stable ground from which to move the organization forward. If you feel like stopping work for a few hours, or even a day, just to talk about what happened in an informal way, do it. Let people know that you are taking the time to think through what has happened, and that it is fine for them to follow suit.</a:t>
            </a:r>
            <a:endParaRPr/>
          </a:p>
        </p:txBody>
      </p:sp>
      <p:sp>
        <p:nvSpPr>
          <p:cNvPr id="231" name="Google Shape;231;g12969ca1eda_0_225: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solidFill>
                  <a:srgbClr val="000000"/>
                </a:solidFill>
              </a:rPr>
              <a:t>‹#›</a:t>
            </a:fld>
            <a:endParaRPr sz="140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2969ca1eda_0_231:notes"/>
          <p:cNvSpPr/>
          <p:nvPr>
            <p:ph idx="2" type="sldImg"/>
          </p:nvPr>
        </p:nvSpPr>
        <p:spPr>
          <a:xfrm>
            <a:off x="398921" y="686112"/>
            <a:ext cx="6060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12969ca1eda_0_231: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rPr lang="en"/>
              <a:t>Renee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HIGH LEVEL OF TRUST</a:t>
            </a:r>
            <a:endParaRPr/>
          </a:p>
          <a:p>
            <a:pPr indent="0" lvl="0" marL="0" rtl="0" algn="l">
              <a:spcBef>
                <a:spcPts val="0"/>
              </a:spcBef>
              <a:spcAft>
                <a:spcPts val="0"/>
              </a:spcAft>
              <a:buNone/>
            </a:pPr>
            <a:r>
              <a:rPr lang="en"/>
              <a:t>Tell the truth</a:t>
            </a:r>
            <a:endParaRPr/>
          </a:p>
          <a:p>
            <a:pPr indent="0" lvl="0" marL="0" rtl="0" algn="l">
              <a:spcBef>
                <a:spcPts val="0"/>
              </a:spcBef>
              <a:spcAft>
                <a:spcPts val="0"/>
              </a:spcAft>
              <a:buNone/>
            </a:pPr>
            <a:r>
              <a:rPr lang="en"/>
              <a:t>Hold each other accountable</a:t>
            </a:r>
            <a:endParaRPr/>
          </a:p>
          <a:p>
            <a:pPr indent="0" lvl="0" marL="0" rtl="0" algn="l">
              <a:spcBef>
                <a:spcPts val="0"/>
              </a:spcBef>
              <a:spcAft>
                <a:spcPts val="0"/>
              </a:spcAft>
              <a:buNone/>
            </a:pPr>
            <a:r>
              <a:rPr lang="en"/>
              <a:t>Listen well</a:t>
            </a:r>
            <a:endParaRPr/>
          </a:p>
          <a:p>
            <a:pPr indent="0" lvl="0" marL="0" rtl="0" algn="l">
              <a:spcBef>
                <a:spcPts val="0"/>
              </a:spcBef>
              <a:spcAft>
                <a:spcPts val="0"/>
              </a:spcAft>
              <a:buNone/>
            </a:pPr>
            <a:r>
              <a:rPr lang="en"/>
              <a:t>Own their mistakes</a:t>
            </a:r>
            <a:endParaRPr/>
          </a:p>
          <a:p>
            <a:pPr indent="0" lvl="0" marL="0" rtl="0" algn="l">
              <a:spcBef>
                <a:spcPts val="0"/>
              </a:spcBef>
              <a:spcAft>
                <a:spcPts val="0"/>
              </a:spcAft>
              <a:buNone/>
            </a:pPr>
            <a:r>
              <a:rPr lang="en"/>
              <a:t>Keep their word and commitments</a:t>
            </a:r>
            <a:endParaRPr/>
          </a:p>
          <a:p>
            <a:pPr indent="0" lvl="0" marL="0" rtl="0" algn="l">
              <a:spcBef>
                <a:spcPts val="0"/>
              </a:spcBef>
              <a:spcAft>
                <a:spcPts val="0"/>
              </a:spcAft>
              <a:buNone/>
            </a:pPr>
            <a:r>
              <a:rPr lang="en"/>
              <a:t>Transparent communication – no secrets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65/35 RULE</a:t>
            </a:r>
            <a:endParaRPr/>
          </a:p>
          <a:p>
            <a:pPr indent="0" lvl="0" marL="0" rtl="0" algn="l">
              <a:spcBef>
                <a:spcPts val="0"/>
              </a:spcBef>
              <a:spcAft>
                <a:spcPts val="0"/>
              </a:spcAft>
              <a:buNone/>
            </a:pPr>
            <a:r>
              <a:rPr lang="en"/>
              <a:t>65% of their time and effort on the task at hand</a:t>
            </a:r>
            <a:endParaRPr/>
          </a:p>
          <a:p>
            <a:pPr indent="0" lvl="0" marL="0" rtl="0" algn="l">
              <a:spcBef>
                <a:spcPts val="0"/>
              </a:spcBef>
              <a:spcAft>
                <a:spcPts val="0"/>
              </a:spcAft>
              <a:buNone/>
            </a:pPr>
            <a:r>
              <a:rPr lang="en"/>
              <a:t>35% on the “process” side of how they will complete task/goal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CONSISTENTLY MAKE GOOD DECISIONS</a:t>
            </a:r>
            <a:endParaRPr/>
          </a:p>
          <a:p>
            <a:pPr indent="0" lvl="0" marL="0" rtl="0" algn="l">
              <a:spcBef>
                <a:spcPts val="0"/>
              </a:spcBef>
              <a:spcAft>
                <a:spcPts val="0"/>
              </a:spcAft>
              <a:buNone/>
            </a:pPr>
            <a:r>
              <a:rPr lang="en"/>
              <a:t>Utilize multiple sources of information</a:t>
            </a:r>
            <a:endParaRPr/>
          </a:p>
          <a:p>
            <a:pPr indent="0" lvl="0" marL="0" rtl="0" algn="l">
              <a:spcBef>
                <a:spcPts val="0"/>
              </a:spcBef>
              <a:spcAft>
                <a:spcPts val="0"/>
              </a:spcAft>
              <a:buNone/>
            </a:pPr>
            <a:r>
              <a:rPr lang="en"/>
              <a:t>Listen to each other’s ideas, opinions</a:t>
            </a:r>
            <a:endParaRPr/>
          </a:p>
          <a:p>
            <a:pPr indent="0" lvl="0" marL="0" rtl="0" algn="l">
              <a:spcBef>
                <a:spcPts val="0"/>
              </a:spcBef>
              <a:spcAft>
                <a:spcPts val="0"/>
              </a:spcAft>
              <a:buNone/>
            </a:pPr>
            <a:r>
              <a:rPr lang="en"/>
              <a:t>Do not defer to “content experts” on the team – Listen to all</a:t>
            </a:r>
            <a:endParaRPr/>
          </a:p>
          <a:p>
            <a:pPr indent="0" lvl="0" marL="0" rtl="0" algn="l">
              <a:spcBef>
                <a:spcPts val="0"/>
              </a:spcBef>
              <a:spcAft>
                <a:spcPts val="0"/>
              </a:spcAft>
              <a:buNone/>
            </a:pPr>
            <a:r>
              <a:rPr lang="en"/>
              <a:t>They don’t rush to closure</a:t>
            </a:r>
            <a:endParaRPr/>
          </a:p>
          <a:p>
            <a:pPr indent="0" lvl="0" marL="0" rtl="0" algn="l">
              <a:spcBef>
                <a:spcPts val="0"/>
              </a:spcBef>
              <a:spcAft>
                <a:spcPts val="0"/>
              </a:spcAft>
              <a:buNone/>
            </a:pPr>
            <a:r>
              <a:rPr lang="en"/>
              <a:t>Periodically evaluate the effectiveness of their important decisions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HIGHLY EFFECTIVE MEETINGS</a:t>
            </a:r>
            <a:endParaRPr/>
          </a:p>
          <a:p>
            <a:pPr indent="0" lvl="0" marL="0" rtl="0" algn="l">
              <a:spcBef>
                <a:spcPts val="0"/>
              </a:spcBef>
              <a:spcAft>
                <a:spcPts val="0"/>
              </a:spcAft>
              <a:buNone/>
            </a:pPr>
            <a:r>
              <a:rPr lang="en"/>
              <a:t>Purpose</a:t>
            </a:r>
            <a:endParaRPr/>
          </a:p>
          <a:p>
            <a:pPr indent="0" lvl="0" marL="0" rtl="0" algn="l">
              <a:spcBef>
                <a:spcPts val="0"/>
              </a:spcBef>
              <a:spcAft>
                <a:spcPts val="0"/>
              </a:spcAft>
              <a:buNone/>
            </a:pPr>
            <a:r>
              <a:rPr lang="en"/>
              <a:t>Interactive and engaging</a:t>
            </a:r>
            <a:endParaRPr/>
          </a:p>
          <a:p>
            <a:pPr indent="0" lvl="0" marL="0" rtl="0" algn="l">
              <a:spcBef>
                <a:spcPts val="0"/>
              </a:spcBef>
              <a:spcAft>
                <a:spcPts val="0"/>
              </a:spcAft>
              <a:buNone/>
            </a:pPr>
            <a:r>
              <a:rPr lang="en"/>
              <a:t>Well-organized</a:t>
            </a:r>
            <a:endParaRPr/>
          </a:p>
          <a:p>
            <a:pPr indent="0" lvl="0" marL="0" rtl="0" algn="l">
              <a:spcBef>
                <a:spcPts val="0"/>
              </a:spcBef>
              <a:spcAft>
                <a:spcPts val="0"/>
              </a:spcAft>
              <a:buNone/>
            </a:pPr>
            <a:r>
              <a:rPr lang="en"/>
              <a:t>Avoid loose-ends</a:t>
            </a:r>
            <a:endParaRPr/>
          </a:p>
          <a:p>
            <a:pPr indent="0" lvl="0" marL="0" rtl="0" algn="l">
              <a:spcBef>
                <a:spcPts val="0"/>
              </a:spcBef>
              <a:spcAft>
                <a:spcPts val="0"/>
              </a:spcAft>
              <a:buNone/>
            </a:pPr>
            <a:r>
              <a:rPr lang="en"/>
              <a:t>Assess/Evaluate effectiveness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GROUND RULES</a:t>
            </a:r>
            <a:endParaRPr/>
          </a:p>
          <a:p>
            <a:pPr indent="0" lvl="0" marL="0" rtl="0" algn="l">
              <a:spcBef>
                <a:spcPts val="0"/>
              </a:spcBef>
              <a:spcAft>
                <a:spcPts val="0"/>
              </a:spcAft>
              <a:buNone/>
            </a:pPr>
            <a:r>
              <a:rPr lang="en"/>
              <a:t>3 or 4 only</a:t>
            </a:r>
            <a:endParaRPr/>
          </a:p>
          <a:p>
            <a:pPr indent="0" lvl="0" marL="0" rtl="0" algn="l">
              <a:spcBef>
                <a:spcPts val="0"/>
              </a:spcBef>
              <a:spcAft>
                <a:spcPts val="0"/>
              </a:spcAft>
              <a:buNone/>
            </a:pPr>
            <a:r>
              <a:rPr lang="en"/>
              <a:t>One person talks at a time</a:t>
            </a:r>
            <a:endParaRPr/>
          </a:p>
          <a:p>
            <a:pPr indent="0" lvl="0" marL="0" rtl="0" algn="l">
              <a:spcBef>
                <a:spcPts val="0"/>
              </a:spcBef>
              <a:spcAft>
                <a:spcPts val="0"/>
              </a:spcAft>
              <a:buNone/>
            </a:pPr>
            <a:r>
              <a:rPr lang="en"/>
              <a:t>Come prepared</a:t>
            </a:r>
            <a:endParaRPr/>
          </a:p>
          <a:p>
            <a:pPr indent="0" lvl="0" marL="0" rtl="0" algn="l">
              <a:spcBef>
                <a:spcPts val="0"/>
              </a:spcBef>
              <a:spcAft>
                <a:spcPts val="0"/>
              </a:spcAft>
              <a:buNone/>
            </a:pPr>
            <a:r>
              <a:rPr lang="en"/>
              <a:t>Full participation</a:t>
            </a:r>
            <a:endParaRPr/>
          </a:p>
          <a:p>
            <a:pPr indent="0" lvl="0" marL="0" rtl="0" algn="l">
              <a:spcBef>
                <a:spcPts val="0"/>
              </a:spcBef>
              <a:spcAft>
                <a:spcPts val="0"/>
              </a:spcAft>
              <a:buNone/>
            </a:pPr>
            <a:r>
              <a:rPr lang="en"/>
              <a:t>No back-door politicking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39" name="Google Shape;239;g12969ca1eda_0_231: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solidFill>
                  <a:srgbClr val="000000"/>
                </a:solidFill>
              </a:rPr>
              <a:t>‹#›</a:t>
            </a:fld>
            <a:endParaRPr sz="14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2969ca1eda_0_559:notes"/>
          <p:cNvSpPr/>
          <p:nvPr>
            <p:ph idx="2" type="sldImg"/>
          </p:nvPr>
        </p:nvSpPr>
        <p:spPr>
          <a:xfrm>
            <a:off x="398921" y="686112"/>
            <a:ext cx="6060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12969ca1eda_0_559: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rPr lang="en"/>
              <a:t>Renee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just went through some of the basics of what can help </a:t>
            </a:r>
            <a:r>
              <a:rPr lang="en"/>
              <a:t>build</a:t>
            </a:r>
            <a:r>
              <a:rPr lang="en"/>
              <a:t> a successful relationship with your employees as a supervisor.  Now, the same can be used when you are supervising those employees that are working remote.  However, the concern we </a:t>
            </a:r>
            <a:r>
              <a:rPr lang="en"/>
              <a:t>always</a:t>
            </a:r>
            <a:r>
              <a:rPr lang="en"/>
              <a:t> hear is HOW to supervise an employee you don’t always see, how to ensure productivity, and how to address when there are concerns.</a:t>
            </a:r>
            <a:endParaRPr/>
          </a:p>
        </p:txBody>
      </p:sp>
      <p:sp>
        <p:nvSpPr>
          <p:cNvPr id="247" name="Google Shape;247;g12969ca1eda_0_559: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2969ca1eda_0_564:notes"/>
          <p:cNvSpPr/>
          <p:nvPr>
            <p:ph idx="2" type="sldImg"/>
          </p:nvPr>
        </p:nvSpPr>
        <p:spPr>
          <a:xfrm>
            <a:off x="398921" y="686112"/>
            <a:ext cx="6060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g12969ca1eda_0_564: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rPr lang="en"/>
              <a:t>Renee</a:t>
            </a:r>
            <a:endParaRPr/>
          </a:p>
          <a:p>
            <a:pPr indent="0" lvl="0" marL="0" rtl="0" algn="l">
              <a:spcBef>
                <a:spcPts val="0"/>
              </a:spcBef>
              <a:spcAft>
                <a:spcPts val="0"/>
              </a:spcAft>
              <a:buNone/>
            </a:pPr>
            <a:r>
              <a:rPr lang="en" u="sng">
                <a:solidFill>
                  <a:schemeClr val="hlink"/>
                </a:solidFill>
                <a:hlinkClick r:id="rId2"/>
              </a:rPr>
              <a:t>https://www.shrm.org/hr-today/news/hr-news/pages/covid19-10-tips-for-successfully-managing-remote-workers-.aspx</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000"/>
              <a:t>Face time:  </a:t>
            </a:r>
            <a:r>
              <a:rPr lang="en" sz="1000">
                <a:solidFill>
                  <a:srgbClr val="333333"/>
                </a:solidFill>
                <a:highlight>
                  <a:srgbClr val="F7F7F7"/>
                </a:highlight>
                <a:latin typeface="Georgia"/>
                <a:ea typeface="Georgia"/>
                <a:cs typeface="Georgia"/>
                <a:sym typeface="Georgia"/>
              </a:rPr>
              <a:t>Your employees that work remotely aren’t on your visual radar every day. That could mean it’s easier for them to get passed over for plum projects or even promotions. Employees may find it a challenge to constantly have to explain, prove, and justify what they are doing.  To amp up face time, try to encourage employees, if available, to attend conferences and work from the office occasionally, if commuting in is an option. Make sure to include them in team events even when not required—like going away parties, monthly status meetings, or the occasional lunch with co-workers.</a:t>
            </a:r>
            <a:endParaRPr sz="1000">
              <a:solidFill>
                <a:srgbClr val="333333"/>
              </a:solidFill>
              <a:highlight>
                <a:srgbClr val="F7F7F7"/>
              </a:highlight>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 sz="1000">
                <a:solidFill>
                  <a:srgbClr val="333333"/>
                </a:solidFill>
                <a:highlight>
                  <a:srgbClr val="F7F7F7"/>
                </a:highlight>
                <a:latin typeface="Georgia"/>
                <a:ea typeface="Georgia"/>
                <a:cs typeface="Georgia"/>
                <a:sym typeface="Georgia"/>
              </a:rPr>
              <a:t>Ensure that you provide ample opportunity for your remote employee to connect and interact with you and the team.  This is even more important than those in the office who benefit from </a:t>
            </a:r>
            <a:r>
              <a:rPr lang="en" sz="1000">
                <a:solidFill>
                  <a:srgbClr val="333333"/>
                </a:solidFill>
                <a:highlight>
                  <a:srgbClr val="F7F7F7"/>
                </a:highlight>
                <a:latin typeface="Georgia"/>
                <a:ea typeface="Georgia"/>
                <a:cs typeface="Georgia"/>
                <a:sym typeface="Georgia"/>
              </a:rPr>
              <a:t>spontaneous</a:t>
            </a:r>
            <a:r>
              <a:rPr lang="en" sz="1000">
                <a:solidFill>
                  <a:srgbClr val="333333"/>
                </a:solidFill>
                <a:highlight>
                  <a:srgbClr val="F7F7F7"/>
                </a:highlight>
                <a:latin typeface="Georgia"/>
                <a:ea typeface="Georgia"/>
                <a:cs typeface="Georgia"/>
                <a:sym typeface="Georgia"/>
              </a:rPr>
              <a:t> conversations and connections.</a:t>
            </a:r>
            <a:endParaRPr sz="1000">
              <a:solidFill>
                <a:srgbClr val="333333"/>
              </a:solidFill>
              <a:highlight>
                <a:srgbClr val="F7F7F7"/>
              </a:highlight>
              <a:latin typeface="Georgia"/>
              <a:ea typeface="Georgia"/>
              <a:cs typeface="Georgia"/>
              <a:sym typeface="Georgia"/>
            </a:endParaRPr>
          </a:p>
          <a:p>
            <a:pPr indent="0" lvl="0" marL="0" rtl="0" algn="l">
              <a:spcBef>
                <a:spcPts val="1500"/>
              </a:spcBef>
              <a:spcAft>
                <a:spcPts val="0"/>
              </a:spcAft>
              <a:buNone/>
            </a:pPr>
            <a:r>
              <a:rPr lang="en" sz="1000"/>
              <a:t>Communication:  </a:t>
            </a:r>
            <a:r>
              <a:rPr lang="en" sz="1000">
                <a:solidFill>
                  <a:srgbClr val="333333"/>
                </a:solidFill>
                <a:highlight>
                  <a:srgbClr val="F7F7F7"/>
                </a:highlight>
                <a:latin typeface="Georgia"/>
                <a:ea typeface="Georgia"/>
                <a:cs typeface="Georgia"/>
                <a:sym typeface="Georgia"/>
              </a:rPr>
              <a:t>When employees are not in the flow of in-office traffic, they are going to miss impromptu lunches, coffees, or spontaneous deskside brainstorms. So it can occasionally feel like they are not getting the full picture or like they are the last to find out about things.</a:t>
            </a:r>
            <a:endParaRPr sz="1000">
              <a:solidFill>
                <a:srgbClr val="333333"/>
              </a:solidFill>
              <a:highlight>
                <a:srgbClr val="F7F7F7"/>
              </a:highlight>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 sz="1000">
                <a:solidFill>
                  <a:srgbClr val="333333"/>
                </a:solidFill>
                <a:highlight>
                  <a:srgbClr val="F7F7F7"/>
                </a:highlight>
                <a:latin typeface="Georgia"/>
                <a:ea typeface="Georgia"/>
                <a:cs typeface="Georgia"/>
                <a:sym typeface="Georgia"/>
              </a:rPr>
              <a:t>To address communication gaps, some teams adopt a messaging platform like Slack where everyone—remote and in-office—can chat in real time about issues as they pop up, or use cloud platforms for documents so everyone can collaborate. Video calls are also a good strategy—and leave your camera on, because managers like to see your face. </a:t>
            </a:r>
            <a:endParaRPr sz="1000">
              <a:solidFill>
                <a:srgbClr val="333333"/>
              </a:solidFill>
              <a:highlight>
                <a:srgbClr val="F7F7F7"/>
              </a:highlight>
              <a:latin typeface="Georgia"/>
              <a:ea typeface="Georgia"/>
              <a:cs typeface="Georgia"/>
              <a:sym typeface="Georgia"/>
            </a:endParaRPr>
          </a:p>
          <a:p>
            <a:pPr indent="0" lvl="0" marL="0" rtl="0" algn="l">
              <a:spcBef>
                <a:spcPts val="1500"/>
              </a:spcBef>
              <a:spcAft>
                <a:spcPts val="0"/>
              </a:spcAft>
              <a:buNone/>
            </a:pPr>
            <a:r>
              <a:rPr lang="en" sz="1000">
                <a:solidFill>
                  <a:srgbClr val="333333"/>
                </a:solidFill>
                <a:highlight>
                  <a:srgbClr val="FCFCFC"/>
                </a:highlight>
                <a:latin typeface="Georgia"/>
                <a:ea typeface="Georgia"/>
                <a:cs typeface="Georgia"/>
                <a:sym typeface="Georgia"/>
              </a:rPr>
              <a:t>Working from home should leave workers with no distractions at all, right? As you’re doubtless aware, the opposite seems to be the case. Many employees who've been working from home </a:t>
            </a:r>
            <a:r>
              <a:rPr lang="en" sz="1000">
                <a:solidFill>
                  <a:srgbClr val="003891"/>
                </a:solidFill>
                <a:highlight>
                  <a:srgbClr val="FCFCFC"/>
                </a:highlight>
                <a:uFill>
                  <a:noFill/>
                </a:uFill>
                <a:latin typeface="Georgia"/>
                <a:ea typeface="Georgia"/>
                <a:cs typeface="Georgia"/>
                <a:sym typeface="Georgia"/>
                <a:hlinkClick r:id="rId3">
                  <a:extLst>
                    <a:ext uri="{A12FA001-AC4F-418D-AE19-62706E023703}">
                      <ahyp:hlinkClr val="tx"/>
                    </a:ext>
                  </a:extLst>
                </a:hlinkClick>
              </a:rPr>
              <a:t>report</a:t>
            </a:r>
            <a:r>
              <a:rPr lang="en" sz="1000">
                <a:solidFill>
                  <a:srgbClr val="333333"/>
                </a:solidFill>
                <a:highlight>
                  <a:srgbClr val="FCFCFC"/>
                </a:highlight>
                <a:latin typeface="Georgia"/>
                <a:ea typeface="Georgia"/>
                <a:cs typeface="Georgia"/>
                <a:sym typeface="Georgia"/>
              </a:rPr>
              <a:t> they’re more distracted than ever. They fill up their time with activities like playing video games, listening to music and online shopping. Further, people living with family members or friends have noticed they often pop in to disturb them at the most inopportune moments.  </a:t>
            </a:r>
            <a:endParaRPr sz="1000">
              <a:solidFill>
                <a:srgbClr val="333333"/>
              </a:solidFill>
              <a:highlight>
                <a:srgbClr val="FCFCFC"/>
              </a:highlight>
              <a:latin typeface="Georgia"/>
              <a:ea typeface="Georgia"/>
              <a:cs typeface="Georgia"/>
              <a:sym typeface="Georgia"/>
            </a:endParaRPr>
          </a:p>
          <a:p>
            <a:pPr indent="0" lvl="0" marL="0" rtl="0" algn="l">
              <a:spcBef>
                <a:spcPts val="0"/>
              </a:spcBef>
              <a:spcAft>
                <a:spcPts val="0"/>
              </a:spcAft>
              <a:buNone/>
            </a:pPr>
            <a:r>
              <a:rPr lang="en" sz="1000">
                <a:solidFill>
                  <a:srgbClr val="333333"/>
                </a:solidFill>
                <a:highlight>
                  <a:srgbClr val="FCFCFC"/>
                </a:highlight>
                <a:latin typeface="Georgia"/>
                <a:ea typeface="Georgia"/>
                <a:cs typeface="Georgia"/>
                <a:sym typeface="Georgia"/>
              </a:rPr>
              <a:t>Solutions: Encourage employees to create and stick to a strict schedule of tasks — it will help keep them on track. Have daily productivity check-ins during the middle of the day. This will provide oversight on struggling or distracted employees. Help employees create a quiet WFH office where they are unlikely to be distracted. Some investment in home-office supplies may be necessary.</a:t>
            </a:r>
            <a:r>
              <a:rPr lang="en" sz="1350">
                <a:solidFill>
                  <a:srgbClr val="333333"/>
                </a:solidFill>
                <a:highlight>
                  <a:srgbClr val="FCFCFC"/>
                </a:highlight>
                <a:latin typeface="Georgia"/>
                <a:ea typeface="Georgia"/>
                <a:cs typeface="Georgia"/>
                <a:sym typeface="Georgia"/>
              </a:rPr>
              <a:t> </a:t>
            </a:r>
            <a:endParaRPr sz="1350">
              <a:solidFill>
                <a:srgbClr val="333333"/>
              </a:solidFill>
              <a:highlight>
                <a:srgbClr val="FCFCFC"/>
              </a:highlight>
              <a:latin typeface="Georgia"/>
              <a:ea typeface="Georgia"/>
              <a:cs typeface="Georgia"/>
              <a:sym typeface="Georgia"/>
            </a:endParaRPr>
          </a:p>
        </p:txBody>
      </p:sp>
      <p:sp>
        <p:nvSpPr>
          <p:cNvPr id="254" name="Google Shape;254;g12969ca1eda_0_564: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solidFill>
                  <a:srgbClr val="000000"/>
                </a:solidFill>
              </a:rPr>
              <a:t>‹#›</a:t>
            </a:fld>
            <a:endParaRPr sz="14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2969ca1eda_0_577:notes"/>
          <p:cNvSpPr/>
          <p:nvPr>
            <p:ph idx="2" type="sldImg"/>
          </p:nvPr>
        </p:nvSpPr>
        <p:spPr>
          <a:xfrm>
            <a:off x="398921" y="686112"/>
            <a:ext cx="6060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12969ca1eda_0_577: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rPr lang="en"/>
              <a:t>Renee</a:t>
            </a:r>
            <a:endParaRPr/>
          </a:p>
          <a:p>
            <a:pPr indent="0" lvl="0" marL="0" rtl="0" algn="l">
              <a:spcBef>
                <a:spcPts val="0"/>
              </a:spcBef>
              <a:spcAft>
                <a:spcPts val="0"/>
              </a:spcAft>
              <a:buNone/>
            </a:pPr>
            <a:r>
              <a:rPr lang="en" u="sng">
                <a:solidFill>
                  <a:schemeClr val="hlink"/>
                </a:solidFill>
                <a:hlinkClick r:id="rId2"/>
              </a:rPr>
              <a:t>https://www.shrm.org/hr-today/news/hr-news/pages/covid19-10-tips-for-successfully-managing-remote-workers-.aspx</a:t>
            </a:r>
            <a:endParaRPr/>
          </a:p>
          <a:p>
            <a:pPr indent="0" lvl="0" marL="0" rtl="0" algn="l">
              <a:spcBef>
                <a:spcPts val="0"/>
              </a:spcBef>
              <a:spcAft>
                <a:spcPts val="0"/>
              </a:spcAft>
              <a:buNone/>
            </a:pPr>
            <a:r>
              <a:t/>
            </a:r>
            <a:endParaRPr/>
          </a:p>
          <a:p>
            <a:pPr indent="0" lvl="0" marL="0" rtl="0" algn="l">
              <a:lnSpc>
                <a:spcPct val="110000"/>
              </a:lnSpc>
              <a:spcBef>
                <a:spcPts val="2300"/>
              </a:spcBef>
              <a:spcAft>
                <a:spcPts val="0"/>
              </a:spcAft>
              <a:buClr>
                <a:schemeClr val="dk1"/>
              </a:buClr>
              <a:buSzPts val="1100"/>
              <a:buFont typeface="Arial"/>
              <a:buNone/>
            </a:pPr>
            <a:r>
              <a:rPr lang="en" sz="1000">
                <a:solidFill>
                  <a:srgbClr val="888888"/>
                </a:solidFill>
                <a:highlight>
                  <a:srgbClr val="FFFFFF"/>
                </a:highlight>
                <a:latin typeface="Helvetica Neue"/>
                <a:ea typeface="Helvetica Neue"/>
                <a:cs typeface="Helvetica Neue"/>
                <a:sym typeface="Helvetica Neue"/>
              </a:rPr>
              <a:t>1. Set expectations early and often. </a:t>
            </a:r>
            <a:endParaRPr sz="1000">
              <a:solidFill>
                <a:srgbClr val="888888"/>
              </a:solidFill>
              <a:highlight>
                <a:srgbClr val="FFFFFF"/>
              </a:highlight>
              <a:latin typeface="Helvetica Neue"/>
              <a:ea typeface="Helvetica Neue"/>
              <a:cs typeface="Helvetica Neue"/>
              <a:sym typeface="Helvetica Neue"/>
            </a:endParaRPr>
          </a:p>
          <a:p>
            <a:pPr indent="0" lvl="0" marL="0" rtl="0" algn="l">
              <a:lnSpc>
                <a:spcPct val="137500"/>
              </a:lnSpc>
              <a:spcBef>
                <a:spcPts val="1500"/>
              </a:spcBef>
              <a:spcAft>
                <a:spcPts val="0"/>
              </a:spcAft>
              <a:buClr>
                <a:schemeClr val="dk1"/>
              </a:buClr>
              <a:buSzPts val="1100"/>
              <a:buFont typeface="Arial"/>
              <a:buNone/>
            </a:pPr>
            <a:r>
              <a:rPr lang="en" sz="1000">
                <a:solidFill>
                  <a:srgbClr val="494949"/>
                </a:solidFill>
                <a:highlight>
                  <a:srgbClr val="FFFFFF"/>
                </a:highlight>
                <a:latin typeface="Helvetica Neue"/>
                <a:ea typeface="Helvetica Neue"/>
                <a:cs typeface="Helvetica Neue"/>
                <a:sym typeface="Helvetica Neue"/>
              </a:rPr>
              <a:t>Just as in the workplace, managers should keep workers up-to-date on policy and staffing changes, company successes and tips for working at home, Pellman said.  Model behavior around the hours employees work, such as establishing expectations around responding to any after-hours work e-mail and texts. This helps employees maintain a healthy work/life balance," Pellman said, "and prevents them from burning out—which, without the physical separation between home and the office, can be more common when working from home." </a:t>
            </a:r>
            <a:endParaRPr sz="1000">
              <a:solidFill>
                <a:srgbClr val="494949"/>
              </a:solidFill>
              <a:highlight>
                <a:srgbClr val="FFFFFF"/>
              </a:highlight>
              <a:latin typeface="Helvetica Neue"/>
              <a:ea typeface="Helvetica Neue"/>
              <a:cs typeface="Helvetica Neue"/>
              <a:sym typeface="Helvetica Neue"/>
            </a:endParaRPr>
          </a:p>
          <a:p>
            <a:pPr indent="0" lvl="0" marL="0" rtl="0" algn="l">
              <a:lnSpc>
                <a:spcPct val="110000"/>
              </a:lnSpc>
              <a:spcBef>
                <a:spcPts val="2300"/>
              </a:spcBef>
              <a:spcAft>
                <a:spcPts val="0"/>
              </a:spcAft>
              <a:buClr>
                <a:schemeClr val="dk1"/>
              </a:buClr>
              <a:buSzPts val="1100"/>
              <a:buFont typeface="Arial"/>
              <a:buNone/>
            </a:pPr>
            <a:r>
              <a:rPr lang="en" sz="1000">
                <a:solidFill>
                  <a:srgbClr val="888888"/>
                </a:solidFill>
                <a:highlight>
                  <a:srgbClr val="FFFFFF"/>
                </a:highlight>
                <a:latin typeface="Helvetica Neue"/>
                <a:ea typeface="Helvetica Neue"/>
                <a:cs typeface="Helvetica Neue"/>
                <a:sym typeface="Helvetica Neue"/>
              </a:rPr>
              <a:t>2. Be organized and flexible. </a:t>
            </a:r>
            <a:endParaRPr sz="1000">
              <a:solidFill>
                <a:srgbClr val="888888"/>
              </a:solidFill>
              <a:highlight>
                <a:srgbClr val="FFFFFF"/>
              </a:highlight>
              <a:latin typeface="Helvetica Neue"/>
              <a:ea typeface="Helvetica Neue"/>
              <a:cs typeface="Helvetica Neue"/>
              <a:sym typeface="Helvetica Neue"/>
            </a:endParaRPr>
          </a:p>
          <a:p>
            <a:pPr indent="0" lvl="0" marL="0" rtl="0" algn="l">
              <a:lnSpc>
                <a:spcPct val="137500"/>
              </a:lnSpc>
              <a:spcBef>
                <a:spcPts val="1500"/>
              </a:spcBef>
              <a:spcAft>
                <a:spcPts val="0"/>
              </a:spcAft>
              <a:buClr>
                <a:schemeClr val="dk1"/>
              </a:buClr>
              <a:buSzPts val="1100"/>
              <a:buFont typeface="Arial"/>
              <a:buNone/>
            </a:pPr>
            <a:r>
              <a:rPr lang="en" sz="1000">
                <a:solidFill>
                  <a:srgbClr val="494949"/>
                </a:solidFill>
                <a:highlight>
                  <a:srgbClr val="FFFFFF"/>
                </a:highlight>
                <a:latin typeface="Helvetica Neue"/>
                <a:ea typeface="Helvetica Neue"/>
                <a:cs typeface="Helvetica Neue"/>
                <a:sym typeface="Helvetica Neue"/>
              </a:rPr>
              <a:t>"When it comes to working with remote teams, the key is to allow flexible hours to maintain consistency," said certified business leadership coach Angela Civitella. "Although a concrete plan is a must, you should be open to adjusting strategies as needed. Whether your employees choose to put in their hours in the morning or evening shouldn't matter, as long as the work gets completed and is of high quality."</a:t>
            </a:r>
            <a:endParaRPr sz="1000">
              <a:solidFill>
                <a:srgbClr val="494949"/>
              </a:solidFill>
              <a:highlight>
                <a:srgbClr val="FFFFFF"/>
              </a:highlight>
              <a:latin typeface="Helvetica Neue"/>
              <a:ea typeface="Helvetica Neue"/>
              <a:cs typeface="Helvetica Neue"/>
              <a:sym typeface="Helvetica Neue"/>
            </a:endParaRPr>
          </a:p>
          <a:p>
            <a:pPr indent="0" lvl="0" marL="0" rtl="0" algn="l">
              <a:lnSpc>
                <a:spcPct val="110000"/>
              </a:lnSpc>
              <a:spcBef>
                <a:spcPts val="2300"/>
              </a:spcBef>
              <a:spcAft>
                <a:spcPts val="0"/>
              </a:spcAft>
              <a:buClr>
                <a:schemeClr val="dk1"/>
              </a:buClr>
              <a:buSzPts val="1100"/>
              <a:buFont typeface="Arial"/>
              <a:buNone/>
            </a:pPr>
            <a:r>
              <a:rPr lang="en" sz="1000">
                <a:solidFill>
                  <a:srgbClr val="888888"/>
                </a:solidFill>
                <a:highlight>
                  <a:srgbClr val="FFFFFF"/>
                </a:highlight>
                <a:latin typeface="Helvetica Neue"/>
                <a:ea typeface="Helvetica Neue"/>
                <a:cs typeface="Helvetica Neue"/>
                <a:sym typeface="Helvetica Neue"/>
              </a:rPr>
              <a:t>3. Adapt the length of your meetings. </a:t>
            </a:r>
            <a:endParaRPr sz="1000">
              <a:solidFill>
                <a:srgbClr val="888888"/>
              </a:solidFill>
              <a:highlight>
                <a:srgbClr val="FFFFFF"/>
              </a:highlight>
              <a:latin typeface="Helvetica Neue"/>
              <a:ea typeface="Helvetica Neue"/>
              <a:cs typeface="Helvetica Neue"/>
              <a:sym typeface="Helvetica Neue"/>
            </a:endParaRPr>
          </a:p>
          <a:p>
            <a:pPr indent="0" lvl="0" marL="0" rtl="0" algn="l">
              <a:lnSpc>
                <a:spcPct val="137500"/>
              </a:lnSpc>
              <a:spcBef>
                <a:spcPts val="1500"/>
              </a:spcBef>
              <a:spcAft>
                <a:spcPts val="0"/>
              </a:spcAft>
              <a:buClr>
                <a:schemeClr val="dk1"/>
              </a:buClr>
              <a:buSzPts val="1100"/>
              <a:buFont typeface="Arial"/>
              <a:buNone/>
            </a:pPr>
            <a:r>
              <a:rPr lang="en" sz="1000">
                <a:solidFill>
                  <a:srgbClr val="494949"/>
                </a:solidFill>
                <a:highlight>
                  <a:srgbClr val="FFFFFF"/>
                </a:highlight>
                <a:latin typeface="Helvetica Neue"/>
                <a:ea typeface="Helvetica Neue"/>
                <a:cs typeface="Helvetica Neue"/>
                <a:sym typeface="Helvetica Neue"/>
              </a:rPr>
              <a:t>"What works in the office may not [work] remotely," Sparrow pointed out. To reduce the constant zoom meeting, Instead of lengthy meetings, have short virtual huddles. …. Apply this thinking to team resourcing, scheduling and action planning."</a:t>
            </a:r>
            <a:endParaRPr sz="1000">
              <a:solidFill>
                <a:srgbClr val="494949"/>
              </a:solidFill>
              <a:highlight>
                <a:srgbClr val="FFFFFF"/>
              </a:highlight>
              <a:latin typeface="Helvetica Neue"/>
              <a:ea typeface="Helvetica Neue"/>
              <a:cs typeface="Helvetica Neue"/>
              <a:sym typeface="Helvetica Neue"/>
            </a:endParaRPr>
          </a:p>
          <a:p>
            <a:pPr indent="0" lvl="0" marL="0" rtl="0" algn="l">
              <a:lnSpc>
                <a:spcPct val="110000"/>
              </a:lnSpc>
              <a:spcBef>
                <a:spcPts val="2300"/>
              </a:spcBef>
              <a:spcAft>
                <a:spcPts val="0"/>
              </a:spcAft>
              <a:buClr>
                <a:schemeClr val="dk1"/>
              </a:buClr>
              <a:buSzPts val="1100"/>
              <a:buFont typeface="Arial"/>
              <a:buNone/>
            </a:pPr>
            <a:r>
              <a:rPr lang="en" sz="1000">
                <a:solidFill>
                  <a:srgbClr val="888888"/>
                </a:solidFill>
                <a:highlight>
                  <a:srgbClr val="FFFFFF"/>
                </a:highlight>
                <a:latin typeface="Helvetica Neue"/>
                <a:ea typeface="Helvetica Neue"/>
                <a:cs typeface="Helvetica Neue"/>
                <a:sym typeface="Helvetica Neue"/>
              </a:rPr>
              <a:t>4. Track your workers' progress. </a:t>
            </a:r>
            <a:endParaRPr sz="1000">
              <a:solidFill>
                <a:srgbClr val="888888"/>
              </a:solidFill>
              <a:highlight>
                <a:srgbClr val="FFFFFF"/>
              </a:highlight>
              <a:latin typeface="Helvetica Neue"/>
              <a:ea typeface="Helvetica Neue"/>
              <a:cs typeface="Helvetica Neue"/>
              <a:sym typeface="Helvetica Neue"/>
            </a:endParaRPr>
          </a:p>
          <a:p>
            <a:pPr indent="0" lvl="0" marL="0" rtl="0" algn="l">
              <a:lnSpc>
                <a:spcPct val="137500"/>
              </a:lnSpc>
              <a:spcBef>
                <a:spcPts val="1500"/>
              </a:spcBef>
              <a:spcAft>
                <a:spcPts val="0"/>
              </a:spcAft>
              <a:buClr>
                <a:schemeClr val="dk1"/>
              </a:buClr>
              <a:buSzPts val="1100"/>
              <a:buFont typeface="Arial"/>
              <a:buNone/>
            </a:pPr>
            <a:r>
              <a:rPr lang="en" sz="1000">
                <a:solidFill>
                  <a:srgbClr val="494949"/>
                </a:solidFill>
                <a:highlight>
                  <a:srgbClr val="FFFFFF"/>
                </a:highlight>
                <a:latin typeface="Helvetica Neue"/>
                <a:ea typeface="Helvetica Neue"/>
                <a:cs typeface="Helvetica Neue"/>
                <a:sym typeface="Helvetica Neue"/>
              </a:rPr>
              <a:t>"Have your employees give you a work schedule, along with tasks they are expected to accomplish within a given time," Civitella suggested. "This will calm your fears and give your team the structure they need to fulfill their role. Remember, just because you can't see them working at their cubicle doesn't mean work isn't getting done. Trust the process."</a:t>
            </a:r>
            <a:endParaRPr sz="1000">
              <a:solidFill>
                <a:srgbClr val="494949"/>
              </a:solidFill>
              <a:highlight>
                <a:srgbClr val="FFFFFF"/>
              </a:highlight>
              <a:latin typeface="Helvetica Neue"/>
              <a:ea typeface="Helvetica Neue"/>
              <a:cs typeface="Helvetica Neue"/>
              <a:sym typeface="Helvetica Neue"/>
            </a:endParaRPr>
          </a:p>
          <a:p>
            <a:pPr indent="0" lvl="0" marL="0" rtl="0" algn="l">
              <a:lnSpc>
                <a:spcPct val="110000"/>
              </a:lnSpc>
              <a:spcBef>
                <a:spcPts val="2300"/>
              </a:spcBef>
              <a:spcAft>
                <a:spcPts val="0"/>
              </a:spcAft>
              <a:buClr>
                <a:schemeClr val="dk1"/>
              </a:buClr>
              <a:buSzPts val="1100"/>
              <a:buFont typeface="Arial"/>
              <a:buNone/>
            </a:pPr>
            <a:r>
              <a:rPr lang="en" sz="1000">
                <a:solidFill>
                  <a:srgbClr val="888888"/>
                </a:solidFill>
                <a:highlight>
                  <a:srgbClr val="FFFFFF"/>
                </a:highlight>
                <a:latin typeface="Helvetica Neue"/>
                <a:ea typeface="Helvetica Neue"/>
                <a:cs typeface="Helvetica Neue"/>
                <a:sym typeface="Helvetica Neue"/>
              </a:rPr>
              <a:t>5. Emphasize communication. </a:t>
            </a:r>
            <a:endParaRPr sz="1000">
              <a:solidFill>
                <a:srgbClr val="888888"/>
              </a:solidFill>
              <a:highlight>
                <a:srgbClr val="FFFFFF"/>
              </a:highlight>
              <a:latin typeface="Helvetica Neue"/>
              <a:ea typeface="Helvetica Neue"/>
              <a:cs typeface="Helvetica Neue"/>
              <a:sym typeface="Helvetica Neue"/>
            </a:endParaRPr>
          </a:p>
          <a:p>
            <a:pPr indent="0" lvl="0" marL="0" rtl="0" algn="l">
              <a:lnSpc>
                <a:spcPct val="137500"/>
              </a:lnSpc>
              <a:spcBef>
                <a:spcPts val="1500"/>
              </a:spcBef>
              <a:spcAft>
                <a:spcPts val="0"/>
              </a:spcAft>
              <a:buClr>
                <a:schemeClr val="dk1"/>
              </a:buClr>
              <a:buSzPts val="1100"/>
              <a:buFont typeface="Arial"/>
              <a:buNone/>
            </a:pPr>
            <a:r>
              <a:rPr lang="en" sz="1000">
                <a:solidFill>
                  <a:srgbClr val="494949"/>
                </a:solidFill>
                <a:highlight>
                  <a:srgbClr val="FFFFFF"/>
                </a:highlight>
                <a:latin typeface="Helvetica Neue"/>
                <a:ea typeface="Helvetica Neue"/>
                <a:cs typeface="Helvetica Neue"/>
                <a:sym typeface="Helvetica Neue"/>
              </a:rPr>
              <a:t>It's crucial that managers communicate with your remote staff, because it keeps them apprised of deadlines, available resources, work-related challenges and managers' expectations, including work schedules.</a:t>
            </a:r>
            <a:endParaRPr sz="1000">
              <a:solidFill>
                <a:srgbClr val="494949"/>
              </a:solidFill>
              <a:highlight>
                <a:srgbClr val="FFFFFF"/>
              </a:highlight>
              <a:latin typeface="Helvetica Neue"/>
              <a:ea typeface="Helvetica Neue"/>
              <a:cs typeface="Helvetica Neue"/>
              <a:sym typeface="Helvetica Neue"/>
            </a:endParaRPr>
          </a:p>
          <a:p>
            <a:pPr indent="0" lvl="0" marL="0" rtl="0" algn="l">
              <a:lnSpc>
                <a:spcPct val="137500"/>
              </a:lnSpc>
              <a:spcBef>
                <a:spcPts val="800"/>
              </a:spcBef>
              <a:spcAft>
                <a:spcPts val="0"/>
              </a:spcAft>
              <a:buClr>
                <a:schemeClr val="dk1"/>
              </a:buClr>
              <a:buSzPts val="1100"/>
              <a:buFont typeface="Arial"/>
              <a:buNone/>
            </a:pPr>
            <a:r>
              <a:t/>
            </a:r>
            <a:endParaRPr sz="1000">
              <a:solidFill>
                <a:srgbClr val="494949"/>
              </a:solidFill>
              <a:highlight>
                <a:srgbClr val="FFFFFF"/>
              </a:highlight>
              <a:latin typeface="Helvetica Neue"/>
              <a:ea typeface="Helvetica Neue"/>
              <a:cs typeface="Helvetica Neue"/>
              <a:sym typeface="Helvetica Neue"/>
            </a:endParaRPr>
          </a:p>
          <a:p>
            <a:pPr indent="0" lvl="0" marL="0" rtl="0" algn="l">
              <a:lnSpc>
                <a:spcPct val="137500"/>
              </a:lnSpc>
              <a:spcBef>
                <a:spcPts val="800"/>
              </a:spcBef>
              <a:spcAft>
                <a:spcPts val="0"/>
              </a:spcAft>
              <a:buClr>
                <a:schemeClr val="dk1"/>
              </a:buClr>
              <a:buSzPts val="1100"/>
              <a:buFont typeface="Arial"/>
              <a:buNone/>
            </a:pPr>
            <a:r>
              <a:rPr lang="en" sz="1000">
                <a:solidFill>
                  <a:srgbClr val="494949"/>
                </a:solidFill>
                <a:highlight>
                  <a:srgbClr val="FFFFFF"/>
                </a:highlight>
                <a:latin typeface="Helvetica Neue"/>
                <a:ea typeface="Helvetica Neue"/>
                <a:cs typeface="Helvetica Neue"/>
                <a:sym typeface="Helvetica Neue"/>
              </a:rPr>
              <a:t>Also, consider which communication tool best fits the team's culture—e-mail, texts, phone calls, video chats, an intranet channel—and find that delicate balance between constantly pinging employees with texts and e-mail and radio silence. The frequency of communication may differ among employees.</a:t>
            </a:r>
            <a:endParaRPr sz="1000">
              <a:solidFill>
                <a:srgbClr val="494949"/>
              </a:solidFill>
              <a:highlight>
                <a:srgbClr val="FFFFFF"/>
              </a:highlight>
              <a:latin typeface="Helvetica Neue"/>
              <a:ea typeface="Helvetica Neue"/>
              <a:cs typeface="Helvetica Neue"/>
              <a:sym typeface="Helvetica Neue"/>
            </a:endParaRPr>
          </a:p>
          <a:p>
            <a:pPr indent="0" lvl="0" marL="0" rtl="0" algn="l">
              <a:lnSpc>
                <a:spcPct val="137500"/>
              </a:lnSpc>
              <a:spcBef>
                <a:spcPts val="800"/>
              </a:spcBef>
              <a:spcAft>
                <a:spcPts val="0"/>
              </a:spcAft>
              <a:buClr>
                <a:schemeClr val="dk1"/>
              </a:buClr>
              <a:buSzPts val="1100"/>
              <a:buFont typeface="Arial"/>
              <a:buNone/>
            </a:pPr>
            <a:r>
              <a:t/>
            </a:r>
            <a:endParaRPr sz="1000">
              <a:solidFill>
                <a:srgbClr val="494949"/>
              </a:solidFill>
              <a:highlight>
                <a:srgbClr val="FFFFFF"/>
              </a:highlight>
              <a:latin typeface="Helvetica Neue"/>
              <a:ea typeface="Helvetica Neue"/>
              <a:cs typeface="Helvetica Neue"/>
              <a:sym typeface="Helvetica Neue"/>
            </a:endParaRPr>
          </a:p>
          <a:p>
            <a:pPr indent="0" lvl="0" marL="0" rtl="0" algn="l">
              <a:lnSpc>
                <a:spcPct val="137500"/>
              </a:lnSpc>
              <a:spcBef>
                <a:spcPts val="800"/>
              </a:spcBef>
              <a:spcAft>
                <a:spcPts val="0"/>
              </a:spcAft>
              <a:buClr>
                <a:schemeClr val="dk1"/>
              </a:buClr>
              <a:buSzPts val="1100"/>
              <a:buFont typeface="Arial"/>
              <a:buNone/>
            </a:pPr>
            <a:r>
              <a:rPr lang="en" sz="1000">
                <a:solidFill>
                  <a:srgbClr val="494949"/>
                </a:solidFill>
                <a:highlight>
                  <a:srgbClr val="FFFFFF"/>
                </a:highlight>
                <a:latin typeface="Helvetica Neue"/>
                <a:ea typeface="Helvetica Neue"/>
                <a:cs typeface="Helvetica Neue"/>
                <a:sym typeface="Helvetica Neue"/>
              </a:rPr>
              <a:t>"The best method is to ask employees how they want to be managed while working remotely," Pellman said. "That way, managers can keep a pulse on what each employee needs to be productive while working from home."</a:t>
            </a:r>
            <a:endParaRPr sz="1000">
              <a:solidFill>
                <a:srgbClr val="494949"/>
              </a:solidFill>
              <a:highlight>
                <a:srgbClr val="FFFFFF"/>
              </a:highlight>
              <a:latin typeface="Helvetica Neue"/>
              <a:ea typeface="Helvetica Neue"/>
              <a:cs typeface="Helvetica Neue"/>
              <a:sym typeface="Helvetica Neue"/>
            </a:endParaRPr>
          </a:p>
          <a:p>
            <a:pPr indent="0" lvl="0" marL="0" rtl="0" algn="l">
              <a:lnSpc>
                <a:spcPct val="137500"/>
              </a:lnSpc>
              <a:spcBef>
                <a:spcPts val="800"/>
              </a:spcBef>
              <a:spcAft>
                <a:spcPts val="0"/>
              </a:spcAft>
              <a:buClr>
                <a:schemeClr val="dk1"/>
              </a:buClr>
              <a:buSzPts val="1100"/>
              <a:buFont typeface="Arial"/>
              <a:buNone/>
            </a:pPr>
            <a:r>
              <a:t/>
            </a:r>
            <a:endParaRPr sz="1000">
              <a:solidFill>
                <a:srgbClr val="494949"/>
              </a:solidFill>
              <a:highlight>
                <a:srgbClr val="FFFFFF"/>
              </a:highlight>
              <a:latin typeface="Helvetica Neue"/>
              <a:ea typeface="Helvetica Neue"/>
              <a:cs typeface="Helvetica Neue"/>
              <a:sym typeface="Helvetica Neue"/>
            </a:endParaRPr>
          </a:p>
          <a:p>
            <a:pPr indent="0" lvl="0" marL="0" rtl="0" algn="l">
              <a:lnSpc>
                <a:spcPct val="137500"/>
              </a:lnSpc>
              <a:spcBef>
                <a:spcPts val="800"/>
              </a:spcBef>
              <a:spcAft>
                <a:spcPts val="0"/>
              </a:spcAft>
              <a:buClr>
                <a:schemeClr val="dk1"/>
              </a:buClr>
              <a:buSzPts val="1100"/>
              <a:buFont typeface="Arial"/>
              <a:buNone/>
            </a:pPr>
            <a:r>
              <a:rPr lang="en" sz="1000">
                <a:solidFill>
                  <a:srgbClr val="494949"/>
                </a:solidFill>
                <a:highlight>
                  <a:srgbClr val="FFFFFF"/>
                </a:highlight>
                <a:latin typeface="Helvetica Neue"/>
                <a:ea typeface="Helvetica Neue"/>
                <a:cs typeface="Helvetica Neue"/>
                <a:sym typeface="Helvetica Neue"/>
              </a:rPr>
              <a:t>And while it's important that managers track metrics that matter to their organization and check in with employees, "too much oversight can show employees signs of mistrust," he said. "If your employees are communicating clearly and meeting goals and deadlines, what's not to trust?"</a:t>
            </a:r>
            <a:endParaRPr sz="1000">
              <a:solidFill>
                <a:srgbClr val="494949"/>
              </a:solidFill>
              <a:highlight>
                <a:srgbClr val="FFFFFF"/>
              </a:highlight>
              <a:latin typeface="Helvetica Neue"/>
              <a:ea typeface="Helvetica Neue"/>
              <a:cs typeface="Helvetica Neue"/>
              <a:sym typeface="Helvetica Neue"/>
            </a:endParaRPr>
          </a:p>
          <a:p>
            <a:pPr indent="0" lvl="0" marL="0" rtl="0" algn="l">
              <a:lnSpc>
                <a:spcPct val="110000"/>
              </a:lnSpc>
              <a:spcBef>
                <a:spcPts val="2300"/>
              </a:spcBef>
              <a:spcAft>
                <a:spcPts val="0"/>
              </a:spcAft>
              <a:buClr>
                <a:schemeClr val="dk1"/>
              </a:buClr>
              <a:buSzPts val="1100"/>
              <a:buFont typeface="Arial"/>
              <a:buNone/>
            </a:pPr>
            <a:r>
              <a:rPr lang="en" sz="1000">
                <a:solidFill>
                  <a:srgbClr val="888888"/>
                </a:solidFill>
                <a:highlight>
                  <a:srgbClr val="FFFFFF"/>
                </a:highlight>
                <a:latin typeface="Helvetica Neue"/>
                <a:ea typeface="Helvetica Neue"/>
                <a:cs typeface="Helvetica Neue"/>
                <a:sym typeface="Helvetica Neue"/>
              </a:rPr>
              <a:t>6. Remember to listen. </a:t>
            </a:r>
            <a:endParaRPr sz="1000">
              <a:solidFill>
                <a:srgbClr val="888888"/>
              </a:solidFill>
              <a:highlight>
                <a:srgbClr val="FFFFFF"/>
              </a:highlight>
              <a:latin typeface="Helvetica Neue"/>
              <a:ea typeface="Helvetica Neue"/>
              <a:cs typeface="Helvetica Neue"/>
              <a:sym typeface="Helvetica Neue"/>
            </a:endParaRPr>
          </a:p>
          <a:p>
            <a:pPr indent="0" lvl="0" marL="0" rtl="0" algn="l">
              <a:lnSpc>
                <a:spcPct val="137500"/>
              </a:lnSpc>
              <a:spcBef>
                <a:spcPts val="1500"/>
              </a:spcBef>
              <a:spcAft>
                <a:spcPts val="0"/>
              </a:spcAft>
              <a:buClr>
                <a:schemeClr val="dk1"/>
              </a:buClr>
              <a:buSzPts val="1100"/>
              <a:buFont typeface="Arial"/>
              <a:buNone/>
            </a:pPr>
            <a:r>
              <a:rPr lang="en" sz="1000">
                <a:solidFill>
                  <a:srgbClr val="494949"/>
                </a:solidFill>
                <a:highlight>
                  <a:srgbClr val="FFFFFF"/>
                </a:highlight>
                <a:latin typeface="Helvetica Neue"/>
                <a:ea typeface="Helvetica Neue"/>
                <a:cs typeface="Helvetica Neue"/>
                <a:sym typeface="Helvetica Neue"/>
              </a:rPr>
              <a:t>"The most successful managers are good listeners, communicate trust and respect, inquire about workload and progress without micromanaging, and err on the side of over-communicating," said Justin Hale. He is a training designer and researcher at VitalSmarts, a leadership training company in Provo, Utah.</a:t>
            </a:r>
            <a:endParaRPr sz="1000">
              <a:solidFill>
                <a:srgbClr val="494949"/>
              </a:solidFill>
              <a:highlight>
                <a:srgbClr val="FFFFFF"/>
              </a:highlight>
              <a:latin typeface="Helvetica Neue"/>
              <a:ea typeface="Helvetica Neue"/>
              <a:cs typeface="Helvetica Neue"/>
              <a:sym typeface="Helvetica Neue"/>
            </a:endParaRPr>
          </a:p>
          <a:p>
            <a:pPr indent="0" lvl="0" marL="0" rtl="0" algn="l">
              <a:lnSpc>
                <a:spcPct val="110000"/>
              </a:lnSpc>
              <a:spcBef>
                <a:spcPts val="2300"/>
              </a:spcBef>
              <a:spcAft>
                <a:spcPts val="0"/>
              </a:spcAft>
              <a:buClr>
                <a:schemeClr val="dk1"/>
              </a:buClr>
              <a:buSzPts val="1100"/>
              <a:buFont typeface="Arial"/>
              <a:buNone/>
            </a:pPr>
            <a:r>
              <a:rPr lang="en" sz="1000">
                <a:solidFill>
                  <a:srgbClr val="888888"/>
                </a:solidFill>
                <a:highlight>
                  <a:srgbClr val="FFFFFF"/>
                </a:highlight>
                <a:latin typeface="Helvetica Neue"/>
                <a:ea typeface="Helvetica Neue"/>
                <a:cs typeface="Helvetica Neue"/>
                <a:sym typeface="Helvetica Neue"/>
              </a:rPr>
              <a:t>7. Build connections and be available to your team. </a:t>
            </a:r>
            <a:endParaRPr sz="1000">
              <a:solidFill>
                <a:srgbClr val="888888"/>
              </a:solidFill>
              <a:highlight>
                <a:srgbClr val="FFFFFF"/>
              </a:highlight>
              <a:latin typeface="Helvetica Neue"/>
              <a:ea typeface="Helvetica Neue"/>
              <a:cs typeface="Helvetica Neue"/>
              <a:sym typeface="Helvetica Neue"/>
            </a:endParaRPr>
          </a:p>
          <a:p>
            <a:pPr indent="0" lvl="0" marL="0" rtl="0" algn="l">
              <a:lnSpc>
                <a:spcPct val="137500"/>
              </a:lnSpc>
              <a:spcBef>
                <a:spcPts val="1500"/>
              </a:spcBef>
              <a:spcAft>
                <a:spcPts val="0"/>
              </a:spcAft>
              <a:buClr>
                <a:schemeClr val="dk1"/>
              </a:buClr>
              <a:buSzPts val="1100"/>
              <a:buFont typeface="Arial"/>
              <a:buNone/>
            </a:pPr>
            <a:r>
              <a:rPr lang="en" sz="1000">
                <a:solidFill>
                  <a:srgbClr val="494949"/>
                </a:solidFill>
                <a:highlight>
                  <a:srgbClr val="FFFFFF"/>
                </a:highlight>
                <a:latin typeface="Helvetica Neue"/>
                <a:ea typeface="Helvetica Neue"/>
                <a:cs typeface="Helvetica Neue"/>
                <a:sym typeface="Helvetica Neue"/>
              </a:rPr>
              <a:t>Many workers feel isolated and disoriented in this new work reality. That's why it's important to build connections with employees, said Bales, the Replicon VP.</a:t>
            </a:r>
            <a:endParaRPr sz="1000">
              <a:solidFill>
                <a:srgbClr val="494949"/>
              </a:solidFill>
              <a:highlight>
                <a:srgbClr val="FFFFFF"/>
              </a:highlight>
              <a:latin typeface="Helvetica Neue"/>
              <a:ea typeface="Helvetica Neue"/>
              <a:cs typeface="Helvetica Neue"/>
              <a:sym typeface="Helvetica Neue"/>
            </a:endParaRPr>
          </a:p>
          <a:p>
            <a:pPr indent="0" lvl="0" marL="0" rtl="0" algn="l">
              <a:lnSpc>
                <a:spcPct val="137500"/>
              </a:lnSpc>
              <a:spcBef>
                <a:spcPts val="800"/>
              </a:spcBef>
              <a:spcAft>
                <a:spcPts val="0"/>
              </a:spcAft>
              <a:buClr>
                <a:schemeClr val="dk1"/>
              </a:buClr>
              <a:buSzPts val="1100"/>
              <a:buFont typeface="Arial"/>
              <a:buNone/>
            </a:pPr>
            <a:r>
              <a:rPr lang="en" sz="1000">
                <a:solidFill>
                  <a:srgbClr val="494949"/>
                </a:solidFill>
                <a:highlight>
                  <a:srgbClr val="FFFFFF"/>
                </a:highlight>
                <a:latin typeface="Helvetica Neue"/>
                <a:ea typeface="Helvetica Neue"/>
                <a:cs typeface="Helvetica Neue"/>
                <a:sym typeface="Helvetica Neue"/>
              </a:rPr>
              <a:t>"Share positive feedback, open a fun chat channel, or try and 'grab coffee' together—whatever helps maintain a sense of normality [and] solidarity and reminds everyone they're not an island working alone," he suggested.</a:t>
            </a:r>
            <a:endParaRPr sz="1000">
              <a:solidFill>
                <a:srgbClr val="494949"/>
              </a:solidFill>
              <a:highlight>
                <a:srgbClr val="FFFFFF"/>
              </a:highlight>
              <a:latin typeface="Helvetica Neue"/>
              <a:ea typeface="Helvetica Neue"/>
              <a:cs typeface="Helvetica Neue"/>
              <a:sym typeface="Helvetica Neue"/>
            </a:endParaRPr>
          </a:p>
          <a:p>
            <a:pPr indent="0" lvl="0" marL="0" rtl="0" algn="l">
              <a:lnSpc>
                <a:spcPct val="137500"/>
              </a:lnSpc>
              <a:spcBef>
                <a:spcPts val="800"/>
              </a:spcBef>
              <a:spcAft>
                <a:spcPts val="0"/>
              </a:spcAft>
              <a:buClr>
                <a:schemeClr val="dk1"/>
              </a:buClr>
              <a:buSzPts val="1100"/>
              <a:buFont typeface="Arial"/>
              <a:buNone/>
            </a:pPr>
            <a:r>
              <a:rPr lang="en" sz="1000">
                <a:solidFill>
                  <a:srgbClr val="494949"/>
                </a:solidFill>
                <a:highlight>
                  <a:srgbClr val="FFFFFF"/>
                </a:highlight>
                <a:latin typeface="Helvetica Neue"/>
                <a:ea typeface="Helvetica Neue"/>
                <a:cs typeface="Helvetica Neue"/>
                <a:sym typeface="Helvetica Neue"/>
              </a:rPr>
              <a:t>Think about different ways of creating connections with remote workers. Hale noted that good managers make themselves available to team members.</a:t>
            </a:r>
            <a:endParaRPr sz="1000">
              <a:solidFill>
                <a:srgbClr val="494949"/>
              </a:solidFill>
              <a:highlight>
                <a:srgbClr val="FFFFFF"/>
              </a:highlight>
              <a:latin typeface="Helvetica Neue"/>
              <a:ea typeface="Helvetica Neue"/>
              <a:cs typeface="Helvetica Neue"/>
              <a:sym typeface="Helvetica Neue"/>
            </a:endParaRPr>
          </a:p>
          <a:p>
            <a:pPr indent="0" lvl="0" marL="0" rtl="0" algn="l">
              <a:lnSpc>
                <a:spcPct val="137500"/>
              </a:lnSpc>
              <a:spcBef>
                <a:spcPts val="800"/>
              </a:spcBef>
              <a:spcAft>
                <a:spcPts val="0"/>
              </a:spcAft>
              <a:buClr>
                <a:schemeClr val="dk1"/>
              </a:buClr>
              <a:buSzPts val="1100"/>
              <a:buFont typeface="Arial"/>
              <a:buNone/>
            </a:pPr>
            <a:r>
              <a:rPr lang="en" sz="1000">
                <a:solidFill>
                  <a:srgbClr val="494949"/>
                </a:solidFill>
                <a:highlight>
                  <a:srgbClr val="FFFFFF"/>
                </a:highlight>
                <a:latin typeface="Helvetica Neue"/>
                <a:ea typeface="Helvetica Neue"/>
                <a:cs typeface="Helvetica Neue"/>
                <a:sym typeface="Helvetica Neue"/>
              </a:rPr>
              <a:t>"They go above and beyond to maintain an open-door policy for remote employees, making themselves available across multiple time zones and through multiple means of technology," he said. "Remote employees can always count on their manager to respond to pressing concerns."</a:t>
            </a:r>
            <a:endParaRPr sz="1000">
              <a:solidFill>
                <a:srgbClr val="494949"/>
              </a:solidFill>
              <a:highlight>
                <a:srgbClr val="FFFFFF"/>
              </a:highlight>
              <a:latin typeface="Helvetica Neue"/>
              <a:ea typeface="Helvetica Neue"/>
              <a:cs typeface="Helvetica Neue"/>
              <a:sym typeface="Helvetica Neue"/>
            </a:endParaRPr>
          </a:p>
          <a:p>
            <a:pPr indent="0" lvl="0" marL="0" rtl="0" algn="l">
              <a:lnSpc>
                <a:spcPct val="110000"/>
              </a:lnSpc>
              <a:spcBef>
                <a:spcPts val="2300"/>
              </a:spcBef>
              <a:spcAft>
                <a:spcPts val="0"/>
              </a:spcAft>
              <a:buClr>
                <a:schemeClr val="dk1"/>
              </a:buClr>
              <a:buSzPts val="1100"/>
              <a:buFont typeface="Arial"/>
              <a:buNone/>
            </a:pPr>
            <a:r>
              <a:rPr lang="en" sz="1000">
                <a:solidFill>
                  <a:srgbClr val="888888"/>
                </a:solidFill>
                <a:highlight>
                  <a:srgbClr val="FFFFFF"/>
                </a:highlight>
                <a:latin typeface="Helvetica Neue"/>
                <a:ea typeface="Helvetica Neue"/>
                <a:cs typeface="Helvetica Neue"/>
                <a:sym typeface="Helvetica Neue"/>
              </a:rPr>
              <a:t>8. Provide a way to collaborate. </a:t>
            </a:r>
            <a:endParaRPr sz="1000">
              <a:solidFill>
                <a:srgbClr val="888888"/>
              </a:solidFill>
              <a:highlight>
                <a:srgbClr val="FFFFFF"/>
              </a:highlight>
              <a:latin typeface="Helvetica Neue"/>
              <a:ea typeface="Helvetica Neue"/>
              <a:cs typeface="Helvetica Neue"/>
              <a:sym typeface="Helvetica Neue"/>
            </a:endParaRPr>
          </a:p>
          <a:p>
            <a:pPr indent="0" lvl="0" marL="0" rtl="0" algn="l">
              <a:lnSpc>
                <a:spcPct val="137500"/>
              </a:lnSpc>
              <a:spcBef>
                <a:spcPts val="1500"/>
              </a:spcBef>
              <a:spcAft>
                <a:spcPts val="0"/>
              </a:spcAft>
              <a:buClr>
                <a:schemeClr val="dk1"/>
              </a:buClr>
              <a:buSzPts val="1100"/>
              <a:buFont typeface="Arial"/>
              <a:buNone/>
            </a:pPr>
            <a:r>
              <a:rPr lang="en" sz="1000">
                <a:solidFill>
                  <a:srgbClr val="494949"/>
                </a:solidFill>
                <a:highlight>
                  <a:srgbClr val="FFFFFF"/>
                </a:highlight>
                <a:latin typeface="Helvetica Neue"/>
                <a:ea typeface="Helvetica Neue"/>
                <a:cs typeface="Helvetica Neue"/>
                <a:sym typeface="Helvetica Neue"/>
              </a:rPr>
              <a:t>Providing a shared document that tracks work activities is one way managers can stay apprised of what their teams are doing. "It's a good exercise, even when teams are in the office," Pellman said, "and it will help managers refine their expectations and responsibilities of employees in this uncertain period."</a:t>
            </a:r>
            <a:endParaRPr sz="1000">
              <a:solidFill>
                <a:srgbClr val="494949"/>
              </a:solidFill>
              <a:highlight>
                <a:srgbClr val="FFFFFF"/>
              </a:highlight>
              <a:latin typeface="Helvetica Neue"/>
              <a:ea typeface="Helvetica Neue"/>
              <a:cs typeface="Helvetica Neue"/>
              <a:sym typeface="Helvetica Neue"/>
            </a:endParaRPr>
          </a:p>
          <a:p>
            <a:pPr indent="0" lvl="0" marL="0" rtl="0" algn="l">
              <a:lnSpc>
                <a:spcPct val="137500"/>
              </a:lnSpc>
              <a:spcBef>
                <a:spcPts val="800"/>
              </a:spcBef>
              <a:spcAft>
                <a:spcPts val="0"/>
              </a:spcAft>
              <a:buClr>
                <a:schemeClr val="dk1"/>
              </a:buClr>
              <a:buSzPts val="1100"/>
              <a:buFont typeface="Arial"/>
              <a:buNone/>
            </a:pPr>
            <a:r>
              <a:rPr lang="en" sz="1000">
                <a:solidFill>
                  <a:srgbClr val="494949"/>
                </a:solidFill>
                <a:highlight>
                  <a:srgbClr val="FFFFFF"/>
                </a:highlight>
                <a:latin typeface="Helvetica Neue"/>
                <a:ea typeface="Helvetica Neue"/>
                <a:cs typeface="Helvetica Neue"/>
                <a:sym typeface="Helvetica Neue"/>
              </a:rPr>
              <a:t>Also, agree as a team on acceptable behavior for virtual collaboration, such as how quickly to respond to messages from colleagues. Is it OK, for example, to send a quick message to say "I'll call you back" if you are focused deeply on something else when a co-worker reaches out?</a:t>
            </a:r>
            <a:endParaRPr sz="1000">
              <a:solidFill>
                <a:srgbClr val="494949"/>
              </a:solidFill>
              <a:highlight>
                <a:srgbClr val="FFFFFF"/>
              </a:highlight>
              <a:latin typeface="Helvetica Neue"/>
              <a:ea typeface="Helvetica Neue"/>
              <a:cs typeface="Helvetica Neue"/>
              <a:sym typeface="Helvetica Neue"/>
            </a:endParaRPr>
          </a:p>
          <a:p>
            <a:pPr indent="0" lvl="0" marL="0" rtl="0" algn="l">
              <a:lnSpc>
                <a:spcPct val="110000"/>
              </a:lnSpc>
              <a:spcBef>
                <a:spcPts val="2300"/>
              </a:spcBef>
              <a:spcAft>
                <a:spcPts val="0"/>
              </a:spcAft>
              <a:buClr>
                <a:schemeClr val="dk1"/>
              </a:buClr>
              <a:buSzPts val="1100"/>
              <a:buFont typeface="Arial"/>
              <a:buNone/>
            </a:pPr>
            <a:r>
              <a:rPr lang="en" sz="1000">
                <a:solidFill>
                  <a:srgbClr val="888888"/>
                </a:solidFill>
                <a:highlight>
                  <a:srgbClr val="FFFFFF"/>
                </a:highlight>
                <a:latin typeface="Helvetica Neue"/>
                <a:ea typeface="Helvetica Neue"/>
                <a:cs typeface="Helvetica Neue"/>
                <a:sym typeface="Helvetica Neue"/>
              </a:rPr>
              <a:t>9. Resist the urge to micromanage. </a:t>
            </a:r>
            <a:endParaRPr sz="1000">
              <a:solidFill>
                <a:srgbClr val="888888"/>
              </a:solidFill>
              <a:highlight>
                <a:srgbClr val="FFFFFF"/>
              </a:highlight>
              <a:latin typeface="Helvetica Neue"/>
              <a:ea typeface="Helvetica Neue"/>
              <a:cs typeface="Helvetica Neue"/>
              <a:sym typeface="Helvetica Neue"/>
            </a:endParaRPr>
          </a:p>
          <a:p>
            <a:pPr indent="0" lvl="0" marL="0" rtl="0" algn="l">
              <a:lnSpc>
                <a:spcPct val="137500"/>
              </a:lnSpc>
              <a:spcBef>
                <a:spcPts val="1500"/>
              </a:spcBef>
              <a:spcAft>
                <a:spcPts val="0"/>
              </a:spcAft>
              <a:buClr>
                <a:schemeClr val="dk1"/>
              </a:buClr>
              <a:buSzPts val="1100"/>
              <a:buFont typeface="Arial"/>
              <a:buNone/>
            </a:pPr>
            <a:r>
              <a:rPr lang="en" sz="1000">
                <a:solidFill>
                  <a:srgbClr val="494949"/>
                </a:solidFill>
                <a:highlight>
                  <a:srgbClr val="FFFFFF"/>
                </a:highlight>
                <a:latin typeface="Helvetica Neue"/>
                <a:ea typeface="Helvetica Neue"/>
                <a:cs typeface="Helvetica Neue"/>
                <a:sym typeface="Helvetica Neue"/>
              </a:rPr>
              <a:t>"You shouldn't have to be looking over your team's shoulders while they're in the office, so you shouldn't have to do it when they're remote, either," Pellman said. "Regular one-on-one check-ins help managers avoid micromanaging, while still enabling them to keep a pulse on employees and provide them with an opportunity to ensure feedback goes both ways."</a:t>
            </a:r>
            <a:endParaRPr sz="1000">
              <a:solidFill>
                <a:srgbClr val="494949"/>
              </a:solidFill>
              <a:highlight>
                <a:srgbClr val="FFFFFF"/>
              </a:highlight>
              <a:latin typeface="Helvetica Neue"/>
              <a:ea typeface="Helvetica Neue"/>
              <a:cs typeface="Helvetica Neue"/>
              <a:sym typeface="Helvetica Neue"/>
            </a:endParaRPr>
          </a:p>
          <a:p>
            <a:pPr indent="0" lvl="0" marL="0" rtl="0" algn="l">
              <a:lnSpc>
                <a:spcPct val="137500"/>
              </a:lnSpc>
              <a:spcBef>
                <a:spcPts val="800"/>
              </a:spcBef>
              <a:spcAft>
                <a:spcPts val="0"/>
              </a:spcAft>
              <a:buClr>
                <a:schemeClr val="dk1"/>
              </a:buClr>
              <a:buSzPts val="1100"/>
              <a:buFont typeface="Arial"/>
              <a:buNone/>
            </a:pPr>
            <a:r>
              <a:rPr lang="en" sz="1000">
                <a:solidFill>
                  <a:srgbClr val="494949"/>
                </a:solidFill>
                <a:highlight>
                  <a:srgbClr val="FFFFFF"/>
                </a:highlight>
                <a:latin typeface="Helvetica Neue"/>
                <a:ea typeface="Helvetica Neue"/>
                <a:cs typeface="Helvetica Neue"/>
                <a:sym typeface="Helvetica Neue"/>
              </a:rPr>
              <a:t>Trust that if they're communicating clearly and meeting goals and deadlines, your employees are being productive and doing their jobs effectively.</a:t>
            </a:r>
            <a:endParaRPr sz="1000">
              <a:solidFill>
                <a:srgbClr val="494949"/>
              </a:solidFill>
              <a:highlight>
                <a:srgbClr val="FFFFFF"/>
              </a:highlight>
              <a:latin typeface="Helvetica Neue"/>
              <a:ea typeface="Helvetica Neue"/>
              <a:cs typeface="Helvetica Neue"/>
              <a:sym typeface="Helvetica Neue"/>
            </a:endParaRPr>
          </a:p>
          <a:p>
            <a:pPr indent="0" lvl="0" marL="0" rtl="0" algn="l">
              <a:lnSpc>
                <a:spcPct val="110000"/>
              </a:lnSpc>
              <a:spcBef>
                <a:spcPts val="2300"/>
              </a:spcBef>
              <a:spcAft>
                <a:spcPts val="0"/>
              </a:spcAft>
              <a:buClr>
                <a:schemeClr val="dk1"/>
              </a:buClr>
              <a:buSzPts val="1100"/>
              <a:buFont typeface="Arial"/>
              <a:buNone/>
            </a:pPr>
            <a:r>
              <a:rPr lang="en" sz="1000">
                <a:solidFill>
                  <a:srgbClr val="888888"/>
                </a:solidFill>
                <a:highlight>
                  <a:srgbClr val="FFFFFF"/>
                </a:highlight>
                <a:latin typeface="Helvetica Neue"/>
                <a:ea typeface="Helvetica Neue"/>
                <a:cs typeface="Helvetica Neue"/>
                <a:sym typeface="Helvetica Neue"/>
              </a:rPr>
              <a:t>10. Celebrate success. </a:t>
            </a:r>
            <a:endParaRPr sz="1000">
              <a:solidFill>
                <a:srgbClr val="888888"/>
              </a:solidFill>
              <a:highlight>
                <a:srgbClr val="FFFFFF"/>
              </a:highlight>
              <a:latin typeface="Helvetica Neue"/>
              <a:ea typeface="Helvetica Neue"/>
              <a:cs typeface="Helvetica Neue"/>
              <a:sym typeface="Helvetica Neue"/>
            </a:endParaRPr>
          </a:p>
          <a:p>
            <a:pPr indent="0" lvl="0" marL="0" rtl="0" algn="l">
              <a:lnSpc>
                <a:spcPct val="137500"/>
              </a:lnSpc>
              <a:spcBef>
                <a:spcPts val="1500"/>
              </a:spcBef>
              <a:spcAft>
                <a:spcPts val="0"/>
              </a:spcAft>
              <a:buClr>
                <a:schemeClr val="dk1"/>
              </a:buClr>
              <a:buSzPts val="1100"/>
              <a:buFont typeface="Arial"/>
              <a:buNone/>
            </a:pPr>
            <a:r>
              <a:rPr lang="en" sz="1000">
                <a:solidFill>
                  <a:srgbClr val="494949"/>
                </a:solidFill>
                <a:highlight>
                  <a:srgbClr val="FFFFFF"/>
                </a:highlight>
                <a:latin typeface="Helvetica Neue"/>
                <a:ea typeface="Helvetica Neue"/>
                <a:cs typeface="Helvetica Neue"/>
                <a:sym typeface="Helvetica Neue"/>
              </a:rPr>
              <a:t>"Managers should also look for opportunities to celebrate the same work milestones that would be celebrated in the office," Pellman advised. "Employees just might have to switch out their high-five for a virtual elbow bump for the time being.</a:t>
            </a:r>
            <a:endParaRPr sz="1000">
              <a:solidFill>
                <a:srgbClr val="494949"/>
              </a:solidFill>
              <a:highlight>
                <a:srgbClr val="FFFFFF"/>
              </a:highlight>
              <a:latin typeface="Helvetica Neue"/>
              <a:ea typeface="Helvetica Neue"/>
              <a:cs typeface="Helvetica Neue"/>
              <a:sym typeface="Helvetica Neue"/>
            </a:endParaRPr>
          </a:p>
          <a:p>
            <a:pPr indent="0" lvl="0" marL="0" rtl="0" algn="l">
              <a:spcBef>
                <a:spcPts val="800"/>
              </a:spcBef>
              <a:spcAft>
                <a:spcPts val="0"/>
              </a:spcAft>
              <a:buNone/>
            </a:pPr>
            <a:r>
              <a:t/>
            </a:r>
            <a:endParaRPr sz="1000"/>
          </a:p>
        </p:txBody>
      </p:sp>
      <p:sp>
        <p:nvSpPr>
          <p:cNvPr id="262" name="Google Shape;262;g12969ca1eda_0_577: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solidFill>
                  <a:srgbClr val="000000"/>
                </a:solidFill>
              </a:rPr>
              <a:t>‹#›</a:t>
            </a:fld>
            <a:endParaRPr sz="14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2969ca1eda_0_393:notes"/>
          <p:cNvSpPr/>
          <p:nvPr>
            <p:ph idx="2" type="sldImg"/>
          </p:nvPr>
        </p:nvSpPr>
        <p:spPr>
          <a:xfrm>
            <a:off x="398921" y="686112"/>
            <a:ext cx="6060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g12969ca1eda_0_393: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rPr lang="en"/>
              <a:t>All presenters</a:t>
            </a:r>
            <a:endParaRPr/>
          </a:p>
          <a:p>
            <a:pPr indent="0" lvl="0" marL="0" rtl="0" algn="l">
              <a:spcBef>
                <a:spcPts val="0"/>
              </a:spcBef>
              <a:spcAft>
                <a:spcPts val="0"/>
              </a:spcAft>
              <a:buNone/>
            </a:pPr>
            <a:r>
              <a:t/>
            </a:r>
            <a:endParaRPr/>
          </a:p>
        </p:txBody>
      </p:sp>
      <p:sp>
        <p:nvSpPr>
          <p:cNvPr id="270" name="Google Shape;270;g12969ca1eda_0_393: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2969ca1eda_0_15:notes"/>
          <p:cNvSpPr/>
          <p:nvPr>
            <p:ph idx="2" type="sldImg"/>
          </p:nvPr>
        </p:nvSpPr>
        <p:spPr>
          <a:xfrm>
            <a:off x="381295"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2969ca1ed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2969ca1eda_0_39:notes"/>
          <p:cNvSpPr/>
          <p:nvPr>
            <p:ph idx="2" type="sldImg"/>
          </p:nvPr>
        </p:nvSpPr>
        <p:spPr>
          <a:xfrm>
            <a:off x="398921" y="686112"/>
            <a:ext cx="6060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12969ca1eda_0_39: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rPr lang="en"/>
              <a:t>2 hour agenda</a:t>
            </a:r>
            <a:endParaRPr/>
          </a:p>
          <a:p>
            <a:pPr indent="0" lvl="0" marL="0" rtl="0" algn="l">
              <a:spcBef>
                <a:spcPts val="0"/>
              </a:spcBef>
              <a:spcAft>
                <a:spcPts val="0"/>
              </a:spcAft>
              <a:buNone/>
            </a:pPr>
            <a:r>
              <a:t/>
            </a:r>
            <a:endParaRPr/>
          </a:p>
        </p:txBody>
      </p:sp>
      <p:sp>
        <p:nvSpPr>
          <p:cNvPr id="114" name="Google Shape;114;g12969ca1eda_0_39: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2969ca1eda_0_86:notes"/>
          <p:cNvSpPr/>
          <p:nvPr>
            <p:ph idx="2" type="sldImg"/>
          </p:nvPr>
        </p:nvSpPr>
        <p:spPr>
          <a:xfrm>
            <a:off x="398921" y="686112"/>
            <a:ext cx="6060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12969ca1eda_0_86: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rPr lang="en"/>
              <a:t>Cat</a:t>
            </a:r>
            <a:endParaRPr/>
          </a:p>
        </p:txBody>
      </p:sp>
      <p:sp>
        <p:nvSpPr>
          <p:cNvPr id="122" name="Google Shape;122;g12969ca1eda_0_86: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2851e9675b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2851e9675b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a:t>
            </a:r>
            <a:endParaRPr/>
          </a:p>
          <a:p>
            <a:pPr indent="0" lvl="0" marL="0" rtl="0" algn="l">
              <a:spcBef>
                <a:spcPts val="0"/>
              </a:spcBef>
              <a:spcAft>
                <a:spcPts val="0"/>
              </a:spcAft>
              <a:buNone/>
            </a:pPr>
            <a:r>
              <a:rPr lang="en"/>
              <a:t>Show the group the website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2969ca1eda_0_92:notes"/>
          <p:cNvSpPr/>
          <p:nvPr>
            <p:ph idx="2" type="sldImg"/>
          </p:nvPr>
        </p:nvSpPr>
        <p:spPr>
          <a:xfrm>
            <a:off x="398921" y="686112"/>
            <a:ext cx="6060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12969ca1eda_0_92:notes"/>
          <p:cNvSpPr txBox="1"/>
          <p:nvPr>
            <p:ph idx="1" type="body"/>
          </p:nvPr>
        </p:nvSpPr>
        <p:spPr>
          <a:xfrm>
            <a:off x="685800" y="4343400"/>
            <a:ext cx="5486400" cy="4114800"/>
          </a:xfrm>
          <a:prstGeom prst="rect">
            <a:avLst/>
          </a:prstGeom>
          <a:noFill/>
          <a:ln>
            <a:noFill/>
          </a:ln>
        </p:spPr>
        <p:txBody>
          <a:bodyPr anchorCtr="0" anchor="t" bIns="45650" lIns="91275" spcFirstLastPara="1" rIns="91275" wrap="square" tIns="45650">
            <a:noAutofit/>
          </a:bodyPr>
          <a:lstStyle/>
          <a:p>
            <a:pPr indent="0" lvl="0" marL="0" rtl="0" algn="l">
              <a:spcBef>
                <a:spcPts val="0"/>
              </a:spcBef>
              <a:spcAft>
                <a:spcPts val="0"/>
              </a:spcAft>
              <a:buNone/>
            </a:pPr>
            <a:r>
              <a:rPr lang="en"/>
              <a:t>Cat</a:t>
            </a:r>
            <a:endParaRPr/>
          </a:p>
          <a:p>
            <a:pPr indent="0" lvl="0" marL="0" rtl="0" algn="l">
              <a:spcBef>
                <a:spcPts val="0"/>
              </a:spcBef>
              <a:spcAft>
                <a:spcPts val="0"/>
              </a:spcAft>
              <a:buNone/>
            </a:pPr>
            <a:r>
              <a:rPr lang="en"/>
              <a:t>Michigan Tech will review all reasonable employee requests to work remotely using the following criteria:</a:t>
            </a:r>
            <a:endParaRPr/>
          </a:p>
          <a:p>
            <a:pPr indent="0" lvl="0" marL="0" rtl="0" algn="l">
              <a:spcBef>
                <a:spcPts val="0"/>
              </a:spcBef>
              <a:spcAft>
                <a:spcPts val="0"/>
              </a:spcAft>
              <a:buNone/>
            </a:pPr>
            <a:r>
              <a:rPr lang="en"/>
              <a:t>Is the employee a good candidate for telecommuting? Criteria include:</a:t>
            </a:r>
            <a:endParaRPr/>
          </a:p>
          <a:p>
            <a:pPr indent="-298450" lvl="0" marL="457200" rtl="0" algn="l">
              <a:spcBef>
                <a:spcPts val="0"/>
              </a:spcBef>
              <a:spcAft>
                <a:spcPts val="0"/>
              </a:spcAft>
              <a:buSzPts val="1100"/>
              <a:buChar char="●"/>
            </a:pPr>
            <a:r>
              <a:rPr lang="en"/>
              <a:t>Dependability</a:t>
            </a:r>
            <a:endParaRPr/>
          </a:p>
          <a:p>
            <a:pPr indent="-298450" lvl="0" marL="457200" rtl="0" algn="l">
              <a:spcBef>
                <a:spcPts val="0"/>
              </a:spcBef>
              <a:spcAft>
                <a:spcPts val="0"/>
              </a:spcAft>
              <a:buSzPts val="1100"/>
              <a:buChar char="●"/>
            </a:pPr>
            <a:r>
              <a:rPr lang="en"/>
              <a:t>Flexibility</a:t>
            </a:r>
            <a:endParaRPr/>
          </a:p>
          <a:p>
            <a:pPr indent="-298450" lvl="0" marL="457200" rtl="0" algn="l">
              <a:spcBef>
                <a:spcPts val="0"/>
              </a:spcBef>
              <a:spcAft>
                <a:spcPts val="0"/>
              </a:spcAft>
              <a:buSzPts val="1100"/>
              <a:buChar char="●"/>
            </a:pPr>
            <a:r>
              <a:rPr lang="en"/>
              <a:t>Proven performance</a:t>
            </a:r>
            <a:endParaRPr/>
          </a:p>
          <a:p>
            <a:pPr indent="-298450" lvl="0" marL="457200" rtl="0" algn="l">
              <a:spcBef>
                <a:spcPts val="0"/>
              </a:spcBef>
              <a:spcAft>
                <a:spcPts val="0"/>
              </a:spcAft>
              <a:buSzPts val="1100"/>
              <a:buChar char="●"/>
            </a:pPr>
            <a:r>
              <a:rPr lang="en"/>
              <a:t>No record of disciplinary action</a:t>
            </a:r>
            <a:endParaRPr/>
          </a:p>
          <a:p>
            <a:pPr indent="-298450" lvl="0" marL="457200" rtl="0" algn="l">
              <a:spcBef>
                <a:spcPts val="0"/>
              </a:spcBef>
              <a:spcAft>
                <a:spcPts val="0"/>
              </a:spcAft>
              <a:buSzPts val="1100"/>
              <a:buChar char="●"/>
            </a:pPr>
            <a:r>
              <a:rPr lang="en"/>
              <a:t>Comprehensive knowledge of their position</a:t>
            </a:r>
            <a:endParaRPr/>
          </a:p>
          <a:p>
            <a:pPr indent="-298450" lvl="0" marL="457200" rtl="0" algn="l">
              <a:spcBef>
                <a:spcPts val="0"/>
              </a:spcBef>
              <a:spcAft>
                <a:spcPts val="0"/>
              </a:spcAft>
              <a:buSzPts val="1100"/>
              <a:buChar char="●"/>
            </a:pPr>
            <a:r>
              <a:rPr lang="en"/>
              <a:t>Minimum of one year experience in position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Can the duties of the position be successfully fulfilled through telecommuting? Criteria include:</a:t>
            </a:r>
            <a:endParaRPr/>
          </a:p>
          <a:p>
            <a:pPr indent="-298450" lvl="0" marL="457200" rtl="0" algn="l">
              <a:spcBef>
                <a:spcPts val="0"/>
              </a:spcBef>
              <a:spcAft>
                <a:spcPts val="0"/>
              </a:spcAft>
              <a:buSzPts val="1100"/>
              <a:buChar char="●"/>
            </a:pPr>
            <a:r>
              <a:rPr lang="en"/>
              <a:t>Measurable work activities</a:t>
            </a:r>
            <a:endParaRPr/>
          </a:p>
          <a:p>
            <a:pPr indent="-298450" lvl="0" marL="457200" rtl="0" algn="l">
              <a:spcBef>
                <a:spcPts val="0"/>
              </a:spcBef>
              <a:spcAft>
                <a:spcPts val="0"/>
              </a:spcAft>
              <a:buSzPts val="1100"/>
              <a:buChar char="●"/>
            </a:pPr>
            <a:r>
              <a:rPr lang="en"/>
              <a:t>Little need for face-to-face interaction with co-workers, students, or visitors</a:t>
            </a:r>
            <a:endParaRPr/>
          </a:p>
          <a:p>
            <a:pPr indent="-298450" lvl="0" marL="457200" rtl="0" algn="l">
              <a:spcBef>
                <a:spcPts val="0"/>
              </a:spcBef>
              <a:spcAft>
                <a:spcPts val="0"/>
              </a:spcAft>
              <a:buSzPts val="1100"/>
              <a:buChar char="●"/>
            </a:pPr>
            <a:r>
              <a:rPr lang="en"/>
              <a:t>Clearly established goals and objectives</a:t>
            </a:r>
            <a:endParaRPr/>
          </a:p>
          <a:p>
            <a:pPr indent="-298450" lvl="0" marL="457200" rtl="0" algn="l">
              <a:spcBef>
                <a:spcPts val="0"/>
              </a:spcBef>
              <a:spcAft>
                <a:spcPts val="0"/>
              </a:spcAft>
              <a:buSzPts val="1100"/>
              <a:buChar char="●"/>
            </a:pPr>
            <a:r>
              <a:rPr lang="en"/>
              <a:t>Duties that can be performed alone</a:t>
            </a:r>
            <a:endParaRPr/>
          </a:p>
          <a:p>
            <a:pPr indent="-298450" lvl="0" marL="457200" rtl="0" algn="l">
              <a:spcBef>
                <a:spcPts val="0"/>
              </a:spcBef>
              <a:spcAft>
                <a:spcPts val="0"/>
              </a:spcAft>
              <a:buSzPts val="1100"/>
              <a:buChar char="●"/>
            </a:pPr>
            <a:r>
              <a:rPr lang="en"/>
              <a:t>Equipment needs that are limited and can be easily managed at the off-site location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5" name="Google Shape;135;g12969ca1eda_0_92:notes"/>
          <p:cNvSpPr txBox="1"/>
          <p:nvPr>
            <p:ph idx="12" type="sldNum"/>
          </p:nvPr>
        </p:nvSpPr>
        <p:spPr>
          <a:xfrm>
            <a:off x="3884614" y="8685213"/>
            <a:ext cx="2971800" cy="457200"/>
          </a:xfrm>
          <a:prstGeom prst="rect">
            <a:avLst/>
          </a:prstGeom>
          <a:noFill/>
          <a:ln>
            <a:noFill/>
          </a:ln>
        </p:spPr>
        <p:txBody>
          <a:bodyPr anchorCtr="0" anchor="b" bIns="45650" lIns="91275" spcFirstLastPara="1" rIns="9127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2851e9675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2851e9675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22222"/>
                </a:solidFill>
                <a:highlight>
                  <a:srgbClr val="FFFFFF"/>
                </a:highlight>
                <a:latin typeface="Verdana"/>
                <a:ea typeface="Verdana"/>
                <a:cs typeface="Verdana"/>
                <a:sym typeface="Verdana"/>
              </a:rPr>
              <a:t>Cat</a:t>
            </a:r>
            <a:endParaRPr>
              <a:solidFill>
                <a:srgbClr val="222222"/>
              </a:solidFill>
              <a:highlight>
                <a:srgbClr val="FFFFFF"/>
              </a:highlight>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
                <a:solidFill>
                  <a:srgbClr val="222222"/>
                </a:solidFill>
                <a:highlight>
                  <a:srgbClr val="FFFFFF"/>
                </a:highlight>
                <a:latin typeface="Verdana"/>
                <a:ea typeface="Verdana"/>
                <a:cs typeface="Verdana"/>
                <a:sym typeface="Verdana"/>
              </a:rPr>
              <a:t>A brief description of what you'll need to submit for your employees who you want to change to 100% remote (aka not in the office/on campus):</a:t>
            </a:r>
            <a:endParaRPr>
              <a:solidFill>
                <a:srgbClr val="222222"/>
              </a:solidFill>
              <a:highlight>
                <a:srgbClr val="FFFFFF"/>
              </a:highlight>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a:solidFill>
                <a:srgbClr val="222222"/>
              </a:solidFill>
              <a:highlight>
                <a:srgbClr val="FFFFFF"/>
              </a:highlight>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
                <a:solidFill>
                  <a:srgbClr val="222222"/>
                </a:solidFill>
                <a:highlight>
                  <a:srgbClr val="FFFFFF"/>
                </a:highlight>
                <a:latin typeface="Verdana"/>
                <a:ea typeface="Verdana"/>
                <a:cs typeface="Verdana"/>
                <a:sym typeface="Verdana"/>
              </a:rPr>
              <a:t>1. An updated job description with "Remote" for the job location.</a:t>
            </a:r>
            <a:endParaRPr>
              <a:solidFill>
                <a:srgbClr val="222222"/>
              </a:solidFill>
              <a:highlight>
                <a:srgbClr val="FFFFFF"/>
              </a:highlight>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
                <a:solidFill>
                  <a:srgbClr val="222222"/>
                </a:solidFill>
                <a:highlight>
                  <a:srgbClr val="FFFFFF"/>
                </a:highlight>
                <a:latin typeface="Verdana"/>
                <a:ea typeface="Verdana"/>
                <a:cs typeface="Verdana"/>
                <a:sym typeface="Verdana"/>
              </a:rPr>
              <a:t>2. Gold (Employee Status Change) Form</a:t>
            </a:r>
            <a:endParaRPr>
              <a:solidFill>
                <a:srgbClr val="222222"/>
              </a:solidFill>
              <a:highlight>
                <a:srgbClr val="FFFFFF"/>
              </a:highlight>
              <a:latin typeface="Verdana"/>
              <a:ea typeface="Verdana"/>
              <a:cs typeface="Verdana"/>
              <a:sym typeface="Verdana"/>
            </a:endParaRPr>
          </a:p>
          <a:p>
            <a:pPr indent="-298450" lvl="0" marL="457200" rtl="0" algn="l">
              <a:spcBef>
                <a:spcPts val="0"/>
              </a:spcBef>
              <a:spcAft>
                <a:spcPts val="0"/>
              </a:spcAft>
              <a:buClr>
                <a:srgbClr val="222222"/>
              </a:buClr>
              <a:buSzPts val="1100"/>
              <a:buFont typeface="Verdana"/>
              <a:buChar char="●"/>
            </a:pPr>
            <a:r>
              <a:rPr lang="en">
                <a:solidFill>
                  <a:srgbClr val="222222"/>
                </a:solidFill>
                <a:highlight>
                  <a:srgbClr val="FFFFFF"/>
                </a:highlight>
                <a:latin typeface="Verdana"/>
                <a:ea typeface="Verdana"/>
                <a:cs typeface="Verdana"/>
                <a:sym typeface="Verdana"/>
              </a:rPr>
              <a:t>Complete the employee name, M# section at the top. Check the "Other" box and write "Remote - 100%" on the line below "Other". </a:t>
            </a:r>
            <a:endParaRPr>
              <a:solidFill>
                <a:srgbClr val="222222"/>
              </a:solidFill>
              <a:highlight>
                <a:srgbClr val="FFFFFF"/>
              </a:highlight>
              <a:latin typeface="Verdana"/>
              <a:ea typeface="Verdana"/>
              <a:cs typeface="Verdana"/>
              <a:sym typeface="Verdana"/>
            </a:endParaRPr>
          </a:p>
          <a:p>
            <a:pPr indent="-298450" lvl="0" marL="457200" rtl="0" algn="l">
              <a:spcBef>
                <a:spcPts val="0"/>
              </a:spcBef>
              <a:spcAft>
                <a:spcPts val="0"/>
              </a:spcAft>
              <a:buClr>
                <a:srgbClr val="222222"/>
              </a:buClr>
              <a:buSzPts val="1100"/>
              <a:buFont typeface="Verdana"/>
              <a:buChar char="●"/>
            </a:pPr>
            <a:r>
              <a:rPr lang="en">
                <a:solidFill>
                  <a:srgbClr val="222222"/>
                </a:solidFill>
                <a:highlight>
                  <a:srgbClr val="FFFFFF"/>
                </a:highlight>
                <a:latin typeface="Verdana"/>
                <a:ea typeface="Verdana"/>
                <a:cs typeface="Verdana"/>
                <a:sym typeface="Verdana"/>
              </a:rPr>
              <a:t>Remember to mark if the work location is in Michigan. If not, please make sure to mark where the work location is for tax and workers compensation purposes. </a:t>
            </a:r>
            <a:endParaRPr>
              <a:solidFill>
                <a:srgbClr val="222222"/>
              </a:solidFill>
              <a:highlight>
                <a:srgbClr val="FFFFFF"/>
              </a:highlight>
              <a:latin typeface="Verdana"/>
              <a:ea typeface="Verdana"/>
              <a:cs typeface="Verdana"/>
              <a:sym typeface="Verdana"/>
            </a:endParaRPr>
          </a:p>
          <a:p>
            <a:pPr indent="-298450" lvl="0" marL="457200" rtl="0" algn="l">
              <a:spcBef>
                <a:spcPts val="0"/>
              </a:spcBef>
              <a:spcAft>
                <a:spcPts val="0"/>
              </a:spcAft>
              <a:buClr>
                <a:srgbClr val="222222"/>
              </a:buClr>
              <a:buSzPts val="1100"/>
              <a:buFont typeface="Verdana"/>
              <a:buChar char="●"/>
            </a:pPr>
            <a:r>
              <a:rPr lang="en">
                <a:solidFill>
                  <a:srgbClr val="222222"/>
                </a:solidFill>
                <a:highlight>
                  <a:srgbClr val="FFFFFF"/>
                </a:highlight>
                <a:latin typeface="Verdana"/>
                <a:ea typeface="Verdana"/>
                <a:cs typeface="Verdana"/>
                <a:sym typeface="Verdana"/>
              </a:rPr>
              <a:t>You also need to complete the "Comments/Justification" box in the middle of the form with the justification for the position being 100% percent remote. An example of justification could include “Retention.” It should not include childcare. </a:t>
            </a:r>
            <a:endParaRPr>
              <a:solidFill>
                <a:srgbClr val="222222"/>
              </a:solidFill>
              <a:highlight>
                <a:srgbClr val="FFFFFF"/>
              </a:highlight>
              <a:latin typeface="Verdana"/>
              <a:ea typeface="Verdana"/>
              <a:cs typeface="Verdana"/>
              <a:sym typeface="Verdana"/>
            </a:endParaRPr>
          </a:p>
          <a:p>
            <a:pPr indent="-298450" lvl="0" marL="457200" rtl="0" algn="l">
              <a:spcBef>
                <a:spcPts val="0"/>
              </a:spcBef>
              <a:spcAft>
                <a:spcPts val="0"/>
              </a:spcAft>
              <a:buClr>
                <a:srgbClr val="222222"/>
              </a:buClr>
              <a:buSzPts val="1100"/>
              <a:buFont typeface="Verdana"/>
              <a:buChar char="●"/>
            </a:pPr>
            <a:r>
              <a:rPr lang="en">
                <a:solidFill>
                  <a:srgbClr val="222222"/>
                </a:solidFill>
                <a:highlight>
                  <a:srgbClr val="FFFFFF"/>
                </a:highlight>
                <a:latin typeface="Verdana"/>
                <a:ea typeface="Verdana"/>
                <a:cs typeface="Verdana"/>
                <a:sym typeface="Verdana"/>
              </a:rPr>
              <a:t>Two signatures plus VP signature needed. </a:t>
            </a:r>
            <a:endParaRPr>
              <a:solidFill>
                <a:srgbClr val="222222"/>
              </a:solidFill>
              <a:highlight>
                <a:srgbClr val="FFFFFF"/>
              </a:highlight>
              <a:latin typeface="Verdana"/>
              <a:ea typeface="Verdana"/>
              <a:cs typeface="Verdana"/>
              <a:sym typeface="Verdana"/>
            </a:endParaRPr>
          </a:p>
          <a:p>
            <a:pPr indent="-298450" lvl="0" marL="457200" rtl="0" algn="l">
              <a:spcBef>
                <a:spcPts val="0"/>
              </a:spcBef>
              <a:spcAft>
                <a:spcPts val="0"/>
              </a:spcAft>
              <a:buSzPts val="1100"/>
              <a:buFont typeface="Verdana"/>
              <a:buChar char="●"/>
            </a:pPr>
            <a:r>
              <a:rPr lang="en">
                <a:solidFill>
                  <a:srgbClr val="222222"/>
                </a:solidFill>
                <a:highlight>
                  <a:srgbClr val="FFFFFF"/>
                </a:highlight>
                <a:latin typeface="Verdana"/>
                <a:ea typeface="Verdana"/>
                <a:cs typeface="Verdana"/>
                <a:sym typeface="Verdana"/>
              </a:rPr>
              <a:t>Here is the link to the gold form: </a:t>
            </a:r>
            <a:r>
              <a:rPr lang="en" u="sng">
                <a:solidFill>
                  <a:srgbClr val="1155CC"/>
                </a:solidFill>
                <a:highlight>
                  <a:srgbClr val="FFFFFF"/>
                </a:highlight>
                <a:latin typeface="Verdana"/>
                <a:ea typeface="Verdana"/>
                <a:cs typeface="Verdana"/>
                <a:sym typeface="Verdana"/>
                <a:hlinkClick r:id="rId2">
                  <a:extLst>
                    <a:ext uri="{A12FA001-AC4F-418D-AE19-62706E023703}">
                      <ahyp:hlinkClr val="tx"/>
                    </a:ext>
                  </a:extLst>
                </a:hlinkClick>
              </a:rPr>
              <a:t>https://www.mtu.edu/hr/docs/status-change.pdf</a:t>
            </a:r>
            <a:endParaRPr u="sng">
              <a:solidFill>
                <a:srgbClr val="1155CC"/>
              </a:solidFill>
              <a:highlight>
                <a:srgbClr val="FFFFFF"/>
              </a:highlight>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a:solidFill>
                <a:srgbClr val="222222"/>
              </a:solidFill>
              <a:highlight>
                <a:srgbClr val="FFFFFF"/>
              </a:highlight>
              <a:latin typeface="Verdana"/>
              <a:ea typeface="Verdana"/>
              <a:cs typeface="Verdana"/>
              <a:sym typeface="Verdana"/>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2851e9675b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2851e9675b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70000"/>
              </a:lnSpc>
              <a:spcBef>
                <a:spcPts val="0"/>
              </a:spcBef>
              <a:spcAft>
                <a:spcPts val="0"/>
              </a:spcAft>
              <a:buClr>
                <a:schemeClr val="dk1"/>
              </a:buClr>
              <a:buSzPts val="1100"/>
              <a:buFont typeface="Arial"/>
              <a:buNone/>
            </a:pPr>
            <a:r>
              <a:rPr lang="en">
                <a:solidFill>
                  <a:srgbClr val="111111"/>
                </a:solidFill>
                <a:latin typeface="Roboto"/>
                <a:ea typeface="Roboto"/>
                <a:cs typeface="Roboto"/>
                <a:sym typeface="Roboto"/>
              </a:rPr>
              <a:t>Cat</a:t>
            </a:r>
            <a:endParaRPr>
              <a:solidFill>
                <a:srgbClr val="111111"/>
              </a:solidFill>
              <a:latin typeface="Roboto"/>
              <a:ea typeface="Roboto"/>
              <a:cs typeface="Roboto"/>
              <a:sym typeface="Roboto"/>
            </a:endParaRPr>
          </a:p>
          <a:p>
            <a:pPr indent="0" lvl="0" marL="0" rtl="0" algn="l">
              <a:lnSpc>
                <a:spcPct val="170000"/>
              </a:lnSpc>
              <a:spcBef>
                <a:spcPts val="1500"/>
              </a:spcBef>
              <a:spcAft>
                <a:spcPts val="0"/>
              </a:spcAft>
              <a:buClr>
                <a:schemeClr val="dk1"/>
              </a:buClr>
              <a:buSzPts val="1100"/>
              <a:buFont typeface="Arial"/>
              <a:buNone/>
            </a:pPr>
            <a:r>
              <a:rPr lang="en">
                <a:solidFill>
                  <a:srgbClr val="111111"/>
                </a:solidFill>
                <a:latin typeface="Roboto"/>
                <a:ea typeface="Roboto"/>
                <a:cs typeface="Roboto"/>
                <a:sym typeface="Roboto"/>
              </a:rPr>
              <a:t>Michigan Tech's brand relies on a strong residential face-to-face delivery model, however, some positions at Michigan Tech can be successfully completed remotely while still maintaining service excellence.  Flex work is not one size fits all and may not be appropriate for all positions.  Every supervisor must weigh and assess their employees and their positions to ensure flex work does not impact service or the ability to satisfactorily complete their job.  </a:t>
            </a:r>
            <a:r>
              <a:rPr lang="en">
                <a:solidFill>
                  <a:srgbClr val="111111"/>
                </a:solidFill>
                <a:latin typeface="Roboto"/>
                <a:ea typeface="Roboto"/>
                <a:cs typeface="Roboto"/>
                <a:sym typeface="Roboto"/>
              </a:rPr>
              <a:t>This page should be used as a resource to help make informed decisions on the availability of flex work for employees.  </a:t>
            </a:r>
            <a:r>
              <a:rPr lang="en">
                <a:solidFill>
                  <a:srgbClr val="111111"/>
                </a:solidFill>
                <a:latin typeface="Roboto"/>
                <a:ea typeface="Roboto"/>
                <a:cs typeface="Roboto"/>
                <a:sym typeface="Roboto"/>
              </a:rPr>
              <a:t>Any request for flex work must be discussed with the supervisor and will require approval from the supervisor and the appropriate Vice President with a final review by Human Resources.  The employee must fill out the flex work request form below at least 30 days in advance of the desired start date.</a:t>
            </a:r>
            <a:endParaRPr>
              <a:solidFill>
                <a:srgbClr val="111111"/>
              </a:solidFill>
              <a:latin typeface="Roboto"/>
              <a:ea typeface="Roboto"/>
              <a:cs typeface="Roboto"/>
              <a:sym typeface="Roboto"/>
            </a:endParaRPr>
          </a:p>
          <a:p>
            <a:pPr indent="0" lvl="0" marL="0" rtl="0" algn="l">
              <a:lnSpc>
                <a:spcPct val="170000"/>
              </a:lnSpc>
              <a:spcBef>
                <a:spcPts val="1500"/>
              </a:spcBef>
              <a:spcAft>
                <a:spcPts val="0"/>
              </a:spcAft>
              <a:buClr>
                <a:schemeClr val="dk1"/>
              </a:buClr>
              <a:buSzPts val="1100"/>
              <a:buFont typeface="Arial"/>
              <a:buNone/>
            </a:pPr>
            <a:r>
              <a:rPr lang="en">
                <a:solidFill>
                  <a:srgbClr val="111111"/>
                </a:solidFill>
                <a:latin typeface="Roboto"/>
                <a:ea typeface="Roboto"/>
                <a:cs typeface="Roboto"/>
                <a:sym typeface="Roboto"/>
              </a:rPr>
              <a:t>Signature approval includes the Employee requesting, their Supervisor; the appropriate Dean/Director/2nd supervisor; and then the applicable Vice President.</a:t>
            </a:r>
            <a:endParaRPr>
              <a:solidFill>
                <a:srgbClr val="111111"/>
              </a:solidFill>
              <a:latin typeface="Roboto"/>
              <a:ea typeface="Roboto"/>
              <a:cs typeface="Roboto"/>
              <a:sym typeface="Roboto"/>
            </a:endParaRPr>
          </a:p>
          <a:p>
            <a:pPr indent="0" lvl="0" marL="0" rtl="0" algn="l">
              <a:lnSpc>
                <a:spcPct val="170000"/>
              </a:lnSpc>
              <a:spcBef>
                <a:spcPts val="1500"/>
              </a:spcBef>
              <a:spcAft>
                <a:spcPts val="0"/>
              </a:spcAft>
              <a:buClr>
                <a:schemeClr val="dk1"/>
              </a:buClr>
              <a:buSzPts val="1100"/>
              <a:buFont typeface="Arial"/>
              <a:buNone/>
            </a:pPr>
            <a:r>
              <a:rPr lang="en">
                <a:solidFill>
                  <a:srgbClr val="111111"/>
                </a:solidFill>
                <a:latin typeface="Roboto"/>
                <a:ea typeface="Roboto"/>
                <a:cs typeface="Roboto"/>
                <a:sym typeface="Roboto"/>
              </a:rPr>
              <a:t>The form is then routed to HR for the HR Representative’s signature and committee review. FInally the CFO and President complete their review and notification is provided to the </a:t>
            </a:r>
            <a:r>
              <a:rPr lang="en">
                <a:solidFill>
                  <a:srgbClr val="111111"/>
                </a:solidFill>
                <a:latin typeface="Roboto"/>
                <a:ea typeface="Roboto"/>
                <a:cs typeface="Roboto"/>
                <a:sym typeface="Roboto"/>
              </a:rPr>
              <a:t>supervisor</a:t>
            </a:r>
            <a:r>
              <a:rPr lang="en">
                <a:solidFill>
                  <a:srgbClr val="111111"/>
                </a:solidFill>
                <a:latin typeface="Roboto"/>
                <a:ea typeface="Roboto"/>
                <a:cs typeface="Roboto"/>
                <a:sym typeface="Roboto"/>
              </a:rPr>
              <a:t> if the Flexible work request is approved. </a:t>
            </a:r>
            <a:endParaRPr>
              <a:solidFill>
                <a:srgbClr val="111111"/>
              </a:solidFill>
              <a:latin typeface="Roboto"/>
              <a:ea typeface="Roboto"/>
              <a:cs typeface="Roboto"/>
              <a:sym typeface="Roboto"/>
            </a:endParaRPr>
          </a:p>
          <a:p>
            <a:pPr indent="0" lvl="0" marL="0" rtl="0" algn="l">
              <a:lnSpc>
                <a:spcPct val="170000"/>
              </a:lnSpc>
              <a:spcBef>
                <a:spcPts val="1500"/>
              </a:spcBef>
              <a:spcAft>
                <a:spcPts val="0"/>
              </a:spcAft>
              <a:buClr>
                <a:schemeClr val="dk1"/>
              </a:buClr>
              <a:buSzPts val="1100"/>
              <a:buFont typeface="Arial"/>
              <a:buNone/>
            </a:pPr>
            <a:r>
              <a:t/>
            </a:r>
            <a:endParaRPr>
              <a:solidFill>
                <a:srgbClr val="111111"/>
              </a:solidFill>
              <a:latin typeface="Roboto"/>
              <a:ea typeface="Roboto"/>
              <a:cs typeface="Roboto"/>
              <a:sym typeface="Roboto"/>
            </a:endParaRPr>
          </a:p>
          <a:p>
            <a:pPr indent="0" lvl="0" marL="0" rtl="0" algn="l">
              <a:lnSpc>
                <a:spcPct val="170000"/>
              </a:lnSpc>
              <a:spcBef>
                <a:spcPts val="1500"/>
              </a:spcBef>
              <a:spcAft>
                <a:spcPts val="0"/>
              </a:spcAft>
              <a:buClr>
                <a:schemeClr val="dk1"/>
              </a:buClr>
              <a:buSzPts val="1100"/>
              <a:buFont typeface="Arial"/>
              <a:buNone/>
            </a:pPr>
            <a:r>
              <a:t/>
            </a:r>
            <a:endParaRPr>
              <a:solidFill>
                <a:srgbClr val="111111"/>
              </a:solidFill>
              <a:latin typeface="Roboto"/>
              <a:ea typeface="Roboto"/>
              <a:cs typeface="Roboto"/>
              <a:sym typeface="Roboto"/>
            </a:endParaRPr>
          </a:p>
          <a:p>
            <a:pPr indent="0" lvl="0" marL="0" rtl="0" algn="l">
              <a:spcBef>
                <a:spcPts val="15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rgbClr val="FFCA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 name="Shape 55"/>
        <p:cNvGrpSpPr/>
        <p:nvPr/>
      </p:nvGrpSpPr>
      <p:grpSpPr>
        <a:xfrm>
          <a:off x="0" y="0"/>
          <a:ext cx="0" cy="0"/>
          <a:chOff x="0" y="0"/>
          <a:chExt cx="0" cy="0"/>
        </a:xfrm>
      </p:grpSpPr>
      <p:sp>
        <p:nvSpPr>
          <p:cNvPr id="56" name="Google Shape;56;p13"/>
          <p:cNvSpPr txBox="1"/>
          <p:nvPr>
            <p:ph type="title"/>
          </p:nvPr>
        </p:nvSpPr>
        <p:spPr>
          <a:xfrm>
            <a:off x="457200" y="971550"/>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57" name="Google Shape;57;p13"/>
          <p:cNvSpPr txBox="1"/>
          <p:nvPr>
            <p:ph idx="1" type="body"/>
          </p:nvPr>
        </p:nvSpPr>
        <p:spPr>
          <a:xfrm>
            <a:off x="457200" y="1943100"/>
            <a:ext cx="8229600" cy="26517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1200"/>
              </a:spcBef>
              <a:spcAft>
                <a:spcPts val="0"/>
              </a:spcAft>
              <a:buClr>
                <a:schemeClr val="dk1"/>
              </a:buClr>
              <a:buSzPts val="1800"/>
              <a:buChar char="●"/>
              <a:defRPr/>
            </a:lvl7pPr>
            <a:lvl8pPr indent="-342900" lvl="7" marL="3657600" rtl="0" algn="l">
              <a:spcBef>
                <a:spcPts val="1200"/>
              </a:spcBef>
              <a:spcAft>
                <a:spcPts val="0"/>
              </a:spcAft>
              <a:buClr>
                <a:schemeClr val="dk1"/>
              </a:buClr>
              <a:buSzPts val="1800"/>
              <a:buChar char="○"/>
              <a:defRPr/>
            </a:lvl8pPr>
            <a:lvl9pPr indent="-342900" lvl="8" marL="4114800" rtl="0" algn="l">
              <a:spcBef>
                <a:spcPts val="1200"/>
              </a:spcBef>
              <a:spcAft>
                <a:spcPts val="1200"/>
              </a:spcAft>
              <a:buClr>
                <a:schemeClr val="dk1"/>
              </a:buClr>
              <a:buSzPts val="1800"/>
              <a:buChar char="■"/>
              <a:defRPr/>
            </a:lvl9pPr>
          </a:lstStyle>
          <a:p/>
        </p:txBody>
      </p:sp>
      <p:sp>
        <p:nvSpPr>
          <p:cNvPr id="58" name="Google Shape;58;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lnSpcReduction="10000"/>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61" name="Shape 61"/>
        <p:cNvGrpSpPr/>
        <p:nvPr/>
      </p:nvGrpSpPr>
      <p:grpSpPr>
        <a:xfrm>
          <a:off x="0" y="0"/>
          <a:ext cx="0" cy="0"/>
          <a:chOff x="0" y="0"/>
          <a:chExt cx="0" cy="0"/>
        </a:xfrm>
      </p:grpSpPr>
      <p:sp>
        <p:nvSpPr>
          <p:cNvPr id="62" name="Google Shape;62;p14"/>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SzPts val="3000"/>
              <a:buNone/>
              <a:defRPr b="1" sz="4000" cap="none"/>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63" name="Google Shape;63;p14"/>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1200"/>
              </a:spcBef>
              <a:spcAft>
                <a:spcPts val="0"/>
              </a:spcAft>
              <a:buClr>
                <a:srgbClr val="888888"/>
              </a:buClr>
              <a:buSzPts val="1400"/>
              <a:buNone/>
              <a:defRPr sz="1400">
                <a:solidFill>
                  <a:srgbClr val="888888"/>
                </a:solidFill>
              </a:defRPr>
            </a:lvl7pPr>
            <a:lvl8pPr indent="-228600" lvl="7" marL="3657600" rtl="0" algn="l">
              <a:spcBef>
                <a:spcPts val="1200"/>
              </a:spcBef>
              <a:spcAft>
                <a:spcPts val="0"/>
              </a:spcAft>
              <a:buClr>
                <a:srgbClr val="888888"/>
              </a:buClr>
              <a:buSzPts val="1400"/>
              <a:buNone/>
              <a:defRPr sz="1400">
                <a:solidFill>
                  <a:srgbClr val="888888"/>
                </a:solidFill>
              </a:defRPr>
            </a:lvl8pPr>
            <a:lvl9pPr indent="-228600" lvl="8" marL="4114800" rtl="0" algn="l">
              <a:spcBef>
                <a:spcPts val="1200"/>
              </a:spcBef>
              <a:spcAft>
                <a:spcPts val="1200"/>
              </a:spcAft>
              <a:buClr>
                <a:srgbClr val="888888"/>
              </a:buClr>
              <a:buSzPts val="1400"/>
              <a:buNone/>
              <a:defRPr sz="1400">
                <a:solidFill>
                  <a:srgbClr val="888888"/>
                </a:solidFill>
              </a:defRPr>
            </a:lvl9pPr>
          </a:lstStyle>
          <a:p/>
        </p:txBody>
      </p:sp>
      <p:sp>
        <p:nvSpPr>
          <p:cNvPr id="64" name="Google Shape;64;p1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5" name="Google Shape;65;p1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lnSpcReduction="10000"/>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7" name="Shape 67"/>
        <p:cNvGrpSpPr/>
        <p:nvPr/>
      </p:nvGrpSpPr>
      <p:grpSpPr>
        <a:xfrm>
          <a:off x="0" y="0"/>
          <a:ext cx="0" cy="0"/>
          <a:chOff x="0" y="0"/>
          <a:chExt cx="0" cy="0"/>
        </a:xfrm>
      </p:grpSpPr>
      <p:sp>
        <p:nvSpPr>
          <p:cNvPr id="68" name="Google Shape;68;p15"/>
          <p:cNvSpPr txBox="1"/>
          <p:nvPr>
            <p:ph type="title"/>
          </p:nvPr>
        </p:nvSpPr>
        <p:spPr>
          <a:xfrm>
            <a:off x="457200" y="971550"/>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69" name="Google Shape;69;p15"/>
          <p:cNvSpPr txBox="1"/>
          <p:nvPr>
            <p:ph idx="1" type="body"/>
          </p:nvPr>
        </p:nvSpPr>
        <p:spPr>
          <a:xfrm>
            <a:off x="457200" y="2000250"/>
            <a:ext cx="4038600" cy="25944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1200"/>
              </a:spcBef>
              <a:spcAft>
                <a:spcPts val="0"/>
              </a:spcAft>
              <a:buClr>
                <a:schemeClr val="dk1"/>
              </a:buClr>
              <a:buSzPts val="1800"/>
              <a:buChar char="●"/>
              <a:defRPr sz="1800"/>
            </a:lvl7pPr>
            <a:lvl8pPr indent="-342900" lvl="7" marL="3657600" rtl="0" algn="l">
              <a:spcBef>
                <a:spcPts val="1200"/>
              </a:spcBef>
              <a:spcAft>
                <a:spcPts val="0"/>
              </a:spcAft>
              <a:buClr>
                <a:schemeClr val="dk1"/>
              </a:buClr>
              <a:buSzPts val="1800"/>
              <a:buChar char="○"/>
              <a:defRPr sz="1800"/>
            </a:lvl8pPr>
            <a:lvl9pPr indent="-342900" lvl="8" marL="4114800" rtl="0" algn="l">
              <a:spcBef>
                <a:spcPts val="1200"/>
              </a:spcBef>
              <a:spcAft>
                <a:spcPts val="1200"/>
              </a:spcAft>
              <a:buClr>
                <a:schemeClr val="dk1"/>
              </a:buClr>
              <a:buSzPts val="1800"/>
              <a:buChar char="■"/>
              <a:defRPr sz="1800"/>
            </a:lvl9pPr>
          </a:lstStyle>
          <a:p/>
        </p:txBody>
      </p:sp>
      <p:sp>
        <p:nvSpPr>
          <p:cNvPr id="70" name="Google Shape;70;p15"/>
          <p:cNvSpPr txBox="1"/>
          <p:nvPr>
            <p:ph idx="2" type="body"/>
          </p:nvPr>
        </p:nvSpPr>
        <p:spPr>
          <a:xfrm>
            <a:off x="4648200" y="2000250"/>
            <a:ext cx="4038600" cy="25944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1200"/>
              </a:spcBef>
              <a:spcAft>
                <a:spcPts val="0"/>
              </a:spcAft>
              <a:buClr>
                <a:schemeClr val="dk1"/>
              </a:buClr>
              <a:buSzPts val="1800"/>
              <a:buChar char="●"/>
              <a:defRPr sz="1800"/>
            </a:lvl7pPr>
            <a:lvl8pPr indent="-342900" lvl="7" marL="3657600" rtl="0" algn="l">
              <a:spcBef>
                <a:spcPts val="1200"/>
              </a:spcBef>
              <a:spcAft>
                <a:spcPts val="0"/>
              </a:spcAft>
              <a:buClr>
                <a:schemeClr val="dk1"/>
              </a:buClr>
              <a:buSzPts val="1800"/>
              <a:buChar char="○"/>
              <a:defRPr sz="1800"/>
            </a:lvl8pPr>
            <a:lvl9pPr indent="-342900" lvl="8" marL="4114800" rtl="0" algn="l">
              <a:spcBef>
                <a:spcPts val="1200"/>
              </a:spcBef>
              <a:spcAft>
                <a:spcPts val="1200"/>
              </a:spcAft>
              <a:buClr>
                <a:schemeClr val="dk1"/>
              </a:buClr>
              <a:buSzPts val="1800"/>
              <a:buChar char="■"/>
              <a:defRPr sz="1800"/>
            </a:lvl9pPr>
          </a:lstStyle>
          <a:p/>
        </p:txBody>
      </p:sp>
      <p:sp>
        <p:nvSpPr>
          <p:cNvPr id="71" name="Google Shape;71;p1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1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 name="Google Shape;73;p1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lnSpcReduction="10000"/>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4" name="Shape 74"/>
        <p:cNvGrpSpPr/>
        <p:nvPr/>
      </p:nvGrpSpPr>
      <p:grpSpPr>
        <a:xfrm>
          <a:off x="0" y="0"/>
          <a:ext cx="0" cy="0"/>
          <a:chOff x="0" y="0"/>
          <a:chExt cx="0" cy="0"/>
        </a:xfrm>
      </p:grpSpPr>
      <p:sp>
        <p:nvSpPr>
          <p:cNvPr id="75" name="Google Shape;75;p16"/>
          <p:cNvSpPr txBox="1"/>
          <p:nvPr>
            <p:ph type="title"/>
          </p:nvPr>
        </p:nvSpPr>
        <p:spPr>
          <a:xfrm>
            <a:off x="457200" y="971550"/>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76" name="Google Shape;76;p1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spcAft>
                <a:spcPts val="0"/>
              </a:spcAft>
              <a:buNone/>
              <a:defRPr>
                <a:solidFill>
                  <a:srgbClr val="888888"/>
                </a:solidFill>
              </a:defRPr>
            </a:lvl1pPr>
            <a:lvl2pPr indent="0" lvl="1" marL="0" rtl="0" algn="r">
              <a:spcBef>
                <a:spcPts val="0"/>
              </a:spcBef>
              <a:spcAft>
                <a:spcPts val="0"/>
              </a:spcAft>
              <a:buNone/>
              <a:defRPr>
                <a:solidFill>
                  <a:srgbClr val="888888"/>
                </a:solidFill>
              </a:defRPr>
            </a:lvl2pPr>
            <a:lvl3pPr indent="0" lvl="2" marL="0" rtl="0" algn="r">
              <a:spcBef>
                <a:spcPts val="0"/>
              </a:spcBef>
              <a:spcAft>
                <a:spcPts val="0"/>
              </a:spcAft>
              <a:buNone/>
              <a:defRPr>
                <a:solidFill>
                  <a:srgbClr val="888888"/>
                </a:solidFill>
              </a:defRPr>
            </a:lvl3pPr>
            <a:lvl4pPr indent="0" lvl="3" marL="0" rtl="0" algn="r">
              <a:spcBef>
                <a:spcPts val="0"/>
              </a:spcBef>
              <a:spcAft>
                <a:spcPts val="0"/>
              </a:spcAft>
              <a:buNone/>
              <a:defRPr>
                <a:solidFill>
                  <a:srgbClr val="888888"/>
                </a:solidFill>
              </a:defRPr>
            </a:lvl4pPr>
            <a:lvl5pPr indent="0" lvl="4" marL="0" rtl="0" algn="r">
              <a:spcBef>
                <a:spcPts val="0"/>
              </a:spcBef>
              <a:spcAft>
                <a:spcPts val="0"/>
              </a:spcAft>
              <a:buNone/>
              <a:defRPr>
                <a:solidFill>
                  <a:srgbClr val="888888"/>
                </a:solidFill>
              </a:defRPr>
            </a:lvl5pPr>
            <a:lvl6pPr indent="0" lvl="5" marL="0" rtl="0" algn="r">
              <a:spcBef>
                <a:spcPts val="0"/>
              </a:spcBef>
              <a:spcAft>
                <a:spcPts val="0"/>
              </a:spcAft>
              <a:buNone/>
              <a:defRPr>
                <a:solidFill>
                  <a:srgbClr val="888888"/>
                </a:solidFill>
              </a:defRPr>
            </a:lvl6pPr>
            <a:lvl7pPr indent="0" lvl="6" marL="0" rtl="0" algn="r">
              <a:spcBef>
                <a:spcPts val="0"/>
              </a:spcBef>
              <a:spcAft>
                <a:spcPts val="0"/>
              </a:spcAft>
              <a:buNone/>
              <a:defRPr>
                <a:solidFill>
                  <a:srgbClr val="888888"/>
                </a:solidFill>
              </a:defRPr>
            </a:lvl7pPr>
            <a:lvl8pPr indent="0" lvl="7" marL="0" rtl="0" algn="r">
              <a:spcBef>
                <a:spcPts val="0"/>
              </a:spcBef>
              <a:spcAft>
                <a:spcPts val="0"/>
              </a:spcAft>
              <a:buNone/>
              <a:defRPr>
                <a:solidFill>
                  <a:srgbClr val="888888"/>
                </a:solidFill>
              </a:defRPr>
            </a:lvl8pPr>
            <a:lvl9pPr indent="0" lvl="8" marL="0" rtl="0" algn="r">
              <a:spcBef>
                <a:spcPts val="0"/>
              </a:spcBef>
              <a:spcAft>
                <a:spcPts val="0"/>
              </a:spcAft>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8" name="Shape 78"/>
        <p:cNvGrpSpPr/>
        <p:nvPr/>
      </p:nvGrpSpPr>
      <p:grpSpPr>
        <a:xfrm>
          <a:off x="0" y="0"/>
          <a:ext cx="0" cy="0"/>
          <a:chOff x="0" y="0"/>
          <a:chExt cx="0" cy="0"/>
        </a:xfrm>
      </p:grpSpPr>
      <p:sp>
        <p:nvSpPr>
          <p:cNvPr id="79" name="Google Shape;79;p17"/>
          <p:cNvSpPr txBox="1"/>
          <p:nvPr>
            <p:ph type="title"/>
          </p:nvPr>
        </p:nvSpPr>
        <p:spPr>
          <a:xfrm>
            <a:off x="457200" y="204788"/>
            <a:ext cx="3008400" cy="8718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SzPts val="3000"/>
              <a:buNone/>
              <a:defRPr b="1" sz="2000"/>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80" name="Google Shape;80;p17"/>
          <p:cNvSpPr txBox="1"/>
          <p:nvPr>
            <p:ph idx="1" type="body"/>
          </p:nvPr>
        </p:nvSpPr>
        <p:spPr>
          <a:xfrm>
            <a:off x="3575050" y="204788"/>
            <a:ext cx="5111700" cy="43899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1200"/>
              </a:spcBef>
              <a:spcAft>
                <a:spcPts val="0"/>
              </a:spcAft>
              <a:buClr>
                <a:schemeClr val="dk1"/>
              </a:buClr>
              <a:buSzPts val="2000"/>
              <a:buChar char="●"/>
              <a:defRPr sz="2000"/>
            </a:lvl7pPr>
            <a:lvl8pPr indent="-355600" lvl="7" marL="3657600" rtl="0" algn="l">
              <a:spcBef>
                <a:spcPts val="1200"/>
              </a:spcBef>
              <a:spcAft>
                <a:spcPts val="0"/>
              </a:spcAft>
              <a:buClr>
                <a:schemeClr val="dk1"/>
              </a:buClr>
              <a:buSzPts val="2000"/>
              <a:buChar char="○"/>
              <a:defRPr sz="2000"/>
            </a:lvl8pPr>
            <a:lvl9pPr indent="-355600" lvl="8" marL="4114800" rtl="0" algn="l">
              <a:spcBef>
                <a:spcPts val="1200"/>
              </a:spcBef>
              <a:spcAft>
                <a:spcPts val="1200"/>
              </a:spcAft>
              <a:buClr>
                <a:schemeClr val="dk1"/>
              </a:buClr>
              <a:buSzPts val="2000"/>
              <a:buChar char="■"/>
              <a:defRPr sz="2000"/>
            </a:lvl9pPr>
          </a:lstStyle>
          <a:p/>
        </p:txBody>
      </p:sp>
      <p:sp>
        <p:nvSpPr>
          <p:cNvPr id="81" name="Google Shape;81;p17"/>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200"/>
              </a:spcBef>
              <a:spcAft>
                <a:spcPts val="0"/>
              </a:spcAft>
              <a:buClr>
                <a:schemeClr val="dk1"/>
              </a:buClr>
              <a:buSzPts val="900"/>
              <a:buNone/>
              <a:defRPr sz="900"/>
            </a:lvl7pPr>
            <a:lvl8pPr indent="-228600" lvl="7" marL="3657600" rtl="0" algn="l">
              <a:spcBef>
                <a:spcPts val="1200"/>
              </a:spcBef>
              <a:spcAft>
                <a:spcPts val="0"/>
              </a:spcAft>
              <a:buClr>
                <a:schemeClr val="dk1"/>
              </a:buClr>
              <a:buSzPts val="900"/>
              <a:buNone/>
              <a:defRPr sz="900"/>
            </a:lvl8pPr>
            <a:lvl9pPr indent="-228600" lvl="8" marL="4114800" rtl="0" algn="l">
              <a:spcBef>
                <a:spcPts val="1200"/>
              </a:spcBef>
              <a:spcAft>
                <a:spcPts val="1200"/>
              </a:spcAft>
              <a:buClr>
                <a:schemeClr val="dk1"/>
              </a:buClr>
              <a:buSzPts val="900"/>
              <a:buNone/>
              <a:defRPr sz="900"/>
            </a:lvl9pPr>
          </a:lstStyle>
          <a:p/>
        </p:txBody>
      </p:sp>
      <p:sp>
        <p:nvSpPr>
          <p:cNvPr id="82" name="Google Shape;82;p1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3" name="Google Shape;83;p1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4" name="Google Shape;84;p1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lnSpcReduction="10000"/>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rgbClr val="FFCA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mtu.edu/hr/current/flex-wor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ctrTitle"/>
          </p:nvPr>
        </p:nvSpPr>
        <p:spPr>
          <a:xfrm>
            <a:off x="512700" y="2717400"/>
            <a:ext cx="8118600" cy="787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700"/>
              <a:t>How to Supervise Remote Employees</a:t>
            </a:r>
            <a:endParaRPr sz="3700"/>
          </a:p>
        </p:txBody>
      </p:sp>
      <p:sp>
        <p:nvSpPr>
          <p:cNvPr id="90" name="Google Shape;90;p18"/>
          <p:cNvSpPr txBox="1"/>
          <p:nvPr>
            <p:ph idx="1" type="subTitle"/>
          </p:nvPr>
        </p:nvSpPr>
        <p:spPr>
          <a:xfrm>
            <a:off x="455200" y="3634049"/>
            <a:ext cx="8118600" cy="787500"/>
          </a:xfrm>
          <a:prstGeom prst="rect">
            <a:avLst/>
          </a:prstGeom>
        </p:spPr>
        <p:txBody>
          <a:bodyPr anchorCtr="0" anchor="t" bIns="91425" lIns="91425" spcFirstLastPara="1" rIns="91425" wrap="square" tIns="91425">
            <a:normAutofit/>
          </a:bodyPr>
          <a:lstStyle/>
          <a:p>
            <a:pPr indent="0" lvl="0" marL="0" rtl="0" algn="l">
              <a:lnSpc>
                <a:spcPct val="80000"/>
              </a:lnSpc>
              <a:spcBef>
                <a:spcPts val="0"/>
              </a:spcBef>
              <a:spcAft>
                <a:spcPts val="0"/>
              </a:spcAft>
              <a:buSzPts val="935"/>
              <a:buNone/>
            </a:pPr>
            <a:r>
              <a:rPr lang="en" sz="2080">
                <a:solidFill>
                  <a:srgbClr val="F3F3F3"/>
                </a:solidFill>
              </a:rPr>
              <a:t>Catherine Burns, Manager of Staff Employment - Human Resources</a:t>
            </a:r>
            <a:endParaRPr sz="2080">
              <a:solidFill>
                <a:srgbClr val="F3F3F3"/>
              </a:solidFill>
            </a:endParaRPr>
          </a:p>
          <a:p>
            <a:pPr indent="0" lvl="0" marL="0" rtl="0" algn="l">
              <a:lnSpc>
                <a:spcPct val="80000"/>
              </a:lnSpc>
              <a:spcBef>
                <a:spcPts val="0"/>
              </a:spcBef>
              <a:spcAft>
                <a:spcPts val="0"/>
              </a:spcAft>
              <a:buSzPts val="935"/>
              <a:buNone/>
            </a:pPr>
            <a:r>
              <a:rPr lang="en" sz="2080">
                <a:solidFill>
                  <a:srgbClr val="F3F3F3"/>
                </a:solidFill>
              </a:rPr>
              <a:t>Renee Hiller, Director of Human Resources</a:t>
            </a:r>
            <a:endParaRPr sz="2080">
              <a:solidFill>
                <a:srgbClr val="F3F3F3"/>
              </a:solidFill>
            </a:endParaRPr>
          </a:p>
        </p:txBody>
      </p:sp>
      <p:sp>
        <p:nvSpPr>
          <p:cNvPr id="91" name="Google Shape;91;p18"/>
          <p:cNvSpPr txBox="1"/>
          <p:nvPr/>
        </p:nvSpPr>
        <p:spPr>
          <a:xfrm>
            <a:off x="429250" y="296025"/>
            <a:ext cx="817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ld Standard TT"/>
              <a:ea typeface="Old Standard TT"/>
              <a:cs typeface="Old Standard TT"/>
              <a:sym typeface="Old Standard TT"/>
            </a:endParaRPr>
          </a:p>
        </p:txBody>
      </p:sp>
      <p:pic>
        <p:nvPicPr>
          <p:cNvPr id="92" name="Google Shape;92;p18"/>
          <p:cNvPicPr preferRelativeResize="0"/>
          <p:nvPr/>
        </p:nvPicPr>
        <p:blipFill>
          <a:blip r:embed="rId3">
            <a:alphaModFix/>
          </a:blip>
          <a:stretch>
            <a:fillRect/>
          </a:stretch>
        </p:blipFill>
        <p:spPr>
          <a:xfrm>
            <a:off x="296026" y="180295"/>
            <a:ext cx="2339869" cy="1042107"/>
          </a:xfrm>
          <a:prstGeom prst="rect">
            <a:avLst/>
          </a:prstGeom>
          <a:noFill/>
          <a:ln>
            <a:noFill/>
          </a:ln>
        </p:spPr>
      </p:pic>
      <p:sp>
        <p:nvSpPr>
          <p:cNvPr id="93" name="Google Shape;93;p18"/>
          <p:cNvSpPr txBox="1"/>
          <p:nvPr/>
        </p:nvSpPr>
        <p:spPr>
          <a:xfrm>
            <a:off x="512700" y="1945200"/>
            <a:ext cx="8087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200">
                <a:solidFill>
                  <a:schemeClr val="lt1"/>
                </a:solidFill>
                <a:latin typeface="Old Standard TT"/>
                <a:ea typeface="Old Standard TT"/>
                <a:cs typeface="Old Standard TT"/>
                <a:sym typeface="Old Standard TT"/>
              </a:rPr>
              <a:t>Supervisor Success Series:</a:t>
            </a:r>
            <a:endParaRPr b="1" sz="4200">
              <a:solidFill>
                <a:schemeClr val="lt1"/>
              </a:solidFill>
              <a:latin typeface="Old Standard TT"/>
              <a:ea typeface="Old Standard TT"/>
              <a:cs typeface="Old Standard TT"/>
              <a:sym typeface="Old Standard TT"/>
            </a:endParaRPr>
          </a:p>
        </p:txBody>
      </p:sp>
      <p:sp>
        <p:nvSpPr>
          <p:cNvPr id="94" name="Google Shape;94;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2400">
                <a:solidFill>
                  <a:srgbClr val="111111"/>
                </a:solidFill>
              </a:rPr>
              <a:t>Short-term reasonable accommodations</a:t>
            </a:r>
            <a:r>
              <a:rPr lang="en" sz="2400">
                <a:solidFill>
                  <a:srgbClr val="111111"/>
                </a:solidFill>
              </a:rPr>
              <a:t>: </a:t>
            </a:r>
            <a:endParaRPr sz="2400">
              <a:solidFill>
                <a:srgbClr val="111111"/>
              </a:solidFill>
            </a:endParaRPr>
          </a:p>
          <a:p>
            <a:pPr indent="0" lvl="0" marL="0" rtl="0" algn="l">
              <a:spcBef>
                <a:spcPts val="0"/>
              </a:spcBef>
              <a:spcAft>
                <a:spcPts val="0"/>
              </a:spcAft>
              <a:buNone/>
            </a:pPr>
            <a:r>
              <a:t/>
            </a:r>
            <a:endParaRPr sz="2400">
              <a:solidFill>
                <a:srgbClr val="111111"/>
              </a:solidFill>
            </a:endParaRPr>
          </a:p>
          <a:p>
            <a:pPr indent="0" lvl="0" marL="0" rtl="0" algn="l">
              <a:spcBef>
                <a:spcPts val="0"/>
              </a:spcBef>
              <a:spcAft>
                <a:spcPts val="0"/>
              </a:spcAft>
              <a:buNone/>
            </a:pPr>
            <a:r>
              <a:rPr lang="en" sz="2000">
                <a:solidFill>
                  <a:srgbClr val="111111"/>
                </a:solidFill>
              </a:rPr>
              <a:t>Situations in which supervisors retain the ability to address exceptional circumstances with their employees and allow short-term flexibility (in no event to exceed three weeks) without the completion of special paperwork. </a:t>
            </a:r>
            <a:r>
              <a:rPr lang="en" sz="1250">
                <a:solidFill>
                  <a:srgbClr val="111111"/>
                </a:solidFill>
              </a:rPr>
              <a:t> </a:t>
            </a:r>
            <a:endParaRPr/>
          </a:p>
        </p:txBody>
      </p:sp>
      <p:sp>
        <p:nvSpPr>
          <p:cNvPr id="157" name="Google Shape;157;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523075" y="1922550"/>
            <a:ext cx="8107500" cy="1298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 sz="3650"/>
              <a:t>Important Characteristics for Successful Supervisors</a:t>
            </a:r>
            <a:endParaRPr b="1" sz="3650"/>
          </a:p>
        </p:txBody>
      </p:sp>
      <p:sp>
        <p:nvSpPr>
          <p:cNvPr id="164" name="Google Shape;164;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1"/>
                </a:solidFill>
                <a:latin typeface="Old Standard TT"/>
                <a:ea typeface="Old Standard TT"/>
                <a:cs typeface="Old Standard TT"/>
                <a:sym typeface="Old Standard TT"/>
              </a:rPr>
              <a:t>‹#›</a:t>
            </a:fld>
            <a:endParaRPr sz="1000">
              <a:solidFill>
                <a:schemeClr val="dk1"/>
              </a:solidFill>
              <a:latin typeface="Old Standard TT"/>
              <a:ea typeface="Old Standard TT"/>
              <a:cs typeface="Old Standard TT"/>
              <a:sym typeface="Old Standard T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00" y="445025"/>
            <a:ext cx="8520600" cy="613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 sz="3300"/>
              <a:t>Professionalism</a:t>
            </a:r>
            <a:endParaRPr b="1" sz="3300"/>
          </a:p>
        </p:txBody>
      </p:sp>
      <p:sp>
        <p:nvSpPr>
          <p:cNvPr id="171" name="Google Shape;171;p29"/>
          <p:cNvSpPr txBox="1"/>
          <p:nvPr>
            <p:ph idx="1" type="body"/>
          </p:nvPr>
        </p:nvSpPr>
        <p:spPr>
          <a:xfrm>
            <a:off x="311700" y="1171600"/>
            <a:ext cx="8520600" cy="339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850"/>
              <a:t>Professionalism in the workplace is based on many factors, including how you dress, carry yourself, your attitude and how you interact with others. A professional is courteous, conscientious, and has respect for self and others.</a:t>
            </a:r>
            <a:endParaRPr sz="1850"/>
          </a:p>
          <a:p>
            <a:pPr indent="-301625" lvl="1" marL="342900" rtl="0" algn="l">
              <a:spcBef>
                <a:spcPts val="500"/>
              </a:spcBef>
              <a:spcAft>
                <a:spcPts val="0"/>
              </a:spcAft>
              <a:buClr>
                <a:schemeClr val="dk1"/>
              </a:buClr>
              <a:buSzPts val="1850"/>
              <a:buFont typeface="Arial"/>
              <a:buChar char="•"/>
            </a:pPr>
            <a:r>
              <a:rPr lang="en" sz="1850"/>
              <a:t>Characteristics of Professionals:</a:t>
            </a:r>
            <a:endParaRPr sz="1080"/>
          </a:p>
          <a:p>
            <a:pPr indent="-248284" lvl="1" marL="742950" rtl="0" algn="l">
              <a:spcBef>
                <a:spcPts val="460"/>
              </a:spcBef>
              <a:spcAft>
                <a:spcPts val="0"/>
              </a:spcAft>
              <a:buClr>
                <a:schemeClr val="dk1"/>
              </a:buClr>
              <a:buSzPts val="1710"/>
              <a:buChar char="○"/>
            </a:pPr>
            <a:r>
              <a:rPr lang="en" sz="1710"/>
              <a:t>Character</a:t>
            </a:r>
            <a:endParaRPr sz="1080"/>
          </a:p>
          <a:p>
            <a:pPr indent="-248284" lvl="1" marL="742950" rtl="0" algn="l">
              <a:spcBef>
                <a:spcPts val="460"/>
              </a:spcBef>
              <a:spcAft>
                <a:spcPts val="0"/>
              </a:spcAft>
              <a:buClr>
                <a:schemeClr val="dk1"/>
              </a:buClr>
              <a:buSzPts val="1710"/>
              <a:buChar char="○"/>
            </a:pPr>
            <a:r>
              <a:rPr lang="en" sz="1710"/>
              <a:t>Attitude</a:t>
            </a:r>
            <a:endParaRPr sz="1710"/>
          </a:p>
          <a:p>
            <a:pPr indent="-248284" lvl="1" marL="742950" rtl="0" algn="l">
              <a:spcBef>
                <a:spcPts val="460"/>
              </a:spcBef>
              <a:spcAft>
                <a:spcPts val="0"/>
              </a:spcAft>
              <a:buClr>
                <a:schemeClr val="dk1"/>
              </a:buClr>
              <a:buSzPts val="1710"/>
              <a:buChar char="○"/>
            </a:pPr>
            <a:r>
              <a:rPr lang="en" sz="1710"/>
              <a:t>Excellence</a:t>
            </a:r>
            <a:endParaRPr sz="1080"/>
          </a:p>
          <a:p>
            <a:pPr indent="-248284" lvl="1" marL="742950" rtl="0" algn="l">
              <a:spcBef>
                <a:spcPts val="460"/>
              </a:spcBef>
              <a:spcAft>
                <a:spcPts val="0"/>
              </a:spcAft>
              <a:buClr>
                <a:schemeClr val="dk1"/>
              </a:buClr>
              <a:buSzPts val="1710"/>
              <a:buChar char="○"/>
            </a:pPr>
            <a:r>
              <a:rPr lang="en" sz="1710"/>
              <a:t>Competency</a:t>
            </a:r>
            <a:endParaRPr sz="1080"/>
          </a:p>
          <a:p>
            <a:pPr indent="-248284" lvl="1" marL="742950" rtl="0" algn="l">
              <a:spcBef>
                <a:spcPts val="460"/>
              </a:spcBef>
              <a:spcAft>
                <a:spcPts val="0"/>
              </a:spcAft>
              <a:buClr>
                <a:schemeClr val="dk1"/>
              </a:buClr>
              <a:buSzPts val="1710"/>
              <a:buChar char="○"/>
            </a:pPr>
            <a:r>
              <a:rPr lang="en" sz="1710"/>
              <a:t>Conduct</a:t>
            </a:r>
            <a:endParaRPr sz="1080"/>
          </a:p>
        </p:txBody>
      </p:sp>
      <p:sp>
        <p:nvSpPr>
          <p:cNvPr id="172" name="Google Shape;172;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1"/>
                </a:solidFill>
                <a:latin typeface="Old Standard TT"/>
                <a:ea typeface="Old Standard TT"/>
                <a:cs typeface="Old Standard TT"/>
                <a:sym typeface="Old Standard TT"/>
              </a:rPr>
              <a:t>‹#›</a:t>
            </a:fld>
            <a:endParaRPr sz="1000">
              <a:solidFill>
                <a:schemeClr val="dk1"/>
              </a:solidFill>
              <a:latin typeface="Old Standard TT"/>
              <a:ea typeface="Old Standard TT"/>
              <a:cs typeface="Old Standard TT"/>
              <a:sym typeface="Old Standard T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0"/>
          <p:cNvSpPr txBox="1"/>
          <p:nvPr>
            <p:ph type="title"/>
          </p:nvPr>
        </p:nvSpPr>
        <p:spPr>
          <a:xfrm>
            <a:off x="311700" y="445025"/>
            <a:ext cx="8520600" cy="613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
              <a:t>How to Show Professionalism</a:t>
            </a:r>
            <a:endParaRPr b="1"/>
          </a:p>
        </p:txBody>
      </p:sp>
      <p:sp>
        <p:nvSpPr>
          <p:cNvPr id="179" name="Google Shape;179;p30"/>
          <p:cNvSpPr txBox="1"/>
          <p:nvPr>
            <p:ph idx="1" type="body"/>
          </p:nvPr>
        </p:nvSpPr>
        <p:spPr>
          <a:xfrm>
            <a:off x="311700" y="1171600"/>
            <a:ext cx="8520600" cy="3557700"/>
          </a:xfrm>
          <a:prstGeom prst="rect">
            <a:avLst/>
          </a:prstGeom>
          <a:noFill/>
          <a:ln>
            <a:noFill/>
          </a:ln>
        </p:spPr>
        <p:txBody>
          <a:bodyPr anchorCtr="0" anchor="t" bIns="45700" lIns="91425" spcFirstLastPara="1" rIns="91425" wrap="square" tIns="45700">
            <a:normAutofit fontScale="55000" lnSpcReduction="10000"/>
          </a:bodyPr>
          <a:lstStyle/>
          <a:p>
            <a:pPr indent="-184467" lvl="0" marL="236537" rtl="0" algn="l">
              <a:spcBef>
                <a:spcPts val="0"/>
              </a:spcBef>
              <a:spcAft>
                <a:spcPts val="0"/>
              </a:spcAft>
              <a:buClr>
                <a:schemeClr val="dk1"/>
              </a:buClr>
              <a:buSzPct val="100000"/>
              <a:buChar char="●"/>
            </a:pPr>
            <a:r>
              <a:rPr b="1" lang="en" sz="3600"/>
              <a:t>Character</a:t>
            </a:r>
            <a:r>
              <a:rPr lang="en" sz="3600"/>
              <a:t> - Take responsibility, maintain accountability, arrive on-time, be fair and truthful</a:t>
            </a:r>
            <a:endParaRPr sz="3600"/>
          </a:p>
          <a:p>
            <a:pPr indent="-184467" lvl="0" marL="236537" rtl="0" algn="l">
              <a:spcBef>
                <a:spcPts val="560"/>
              </a:spcBef>
              <a:spcAft>
                <a:spcPts val="0"/>
              </a:spcAft>
              <a:buClr>
                <a:schemeClr val="dk1"/>
              </a:buClr>
              <a:buSzPct val="100000"/>
              <a:buChar char="●"/>
            </a:pPr>
            <a:r>
              <a:rPr b="1" lang="en" sz="3600"/>
              <a:t>Attitude </a:t>
            </a:r>
            <a:r>
              <a:rPr lang="en" sz="3600"/>
              <a:t>- Good humor, willingness to work or take on projects, helpfulness, have the best interest of others</a:t>
            </a:r>
            <a:endParaRPr sz="3600"/>
          </a:p>
          <a:p>
            <a:pPr indent="-184467" lvl="0" marL="236537" rtl="0" algn="l">
              <a:spcBef>
                <a:spcPts val="560"/>
              </a:spcBef>
              <a:spcAft>
                <a:spcPts val="0"/>
              </a:spcAft>
              <a:buClr>
                <a:schemeClr val="dk1"/>
              </a:buClr>
              <a:buSzPct val="100000"/>
              <a:buChar char="●"/>
            </a:pPr>
            <a:r>
              <a:rPr b="1" lang="en" sz="3600"/>
              <a:t>Excellence</a:t>
            </a:r>
            <a:r>
              <a:rPr lang="en" sz="3600"/>
              <a:t> - Strive to be your best, exceed expectations, </a:t>
            </a:r>
            <a:r>
              <a:rPr lang="en" sz="3600"/>
              <a:t>lifelong</a:t>
            </a:r>
            <a:r>
              <a:rPr lang="en" sz="3600"/>
              <a:t> learning</a:t>
            </a:r>
            <a:endParaRPr sz="3600"/>
          </a:p>
          <a:p>
            <a:pPr indent="-184467" lvl="0" marL="236537" rtl="0" algn="l">
              <a:spcBef>
                <a:spcPts val="560"/>
              </a:spcBef>
              <a:spcAft>
                <a:spcPts val="0"/>
              </a:spcAft>
              <a:buClr>
                <a:schemeClr val="dk1"/>
              </a:buClr>
              <a:buSzPct val="100000"/>
              <a:buChar char="●"/>
            </a:pPr>
            <a:r>
              <a:rPr b="1" lang="en" sz="3600"/>
              <a:t>Competency</a:t>
            </a:r>
            <a:r>
              <a:rPr lang="en" sz="3600"/>
              <a:t> - Display and develop leadership, team work, and decision making skills; seek out resources, stay competent</a:t>
            </a:r>
            <a:endParaRPr sz="3600"/>
          </a:p>
          <a:p>
            <a:pPr indent="-184467" lvl="0" marL="236537" rtl="0" algn="l">
              <a:spcBef>
                <a:spcPts val="560"/>
              </a:spcBef>
              <a:spcAft>
                <a:spcPts val="0"/>
              </a:spcAft>
              <a:buClr>
                <a:schemeClr val="dk1"/>
              </a:buClr>
              <a:buSzPct val="100000"/>
              <a:buChar char="●"/>
            </a:pPr>
            <a:r>
              <a:rPr b="1" lang="en" sz="3600"/>
              <a:t>Conduct </a:t>
            </a:r>
            <a:r>
              <a:rPr lang="en" sz="3600"/>
              <a:t>- Reflect your profession, maintain confidence, dress appropriately for your work environment</a:t>
            </a:r>
            <a:endParaRPr sz="3600"/>
          </a:p>
          <a:p>
            <a:pPr indent="0" lvl="1" marL="284162" rtl="0" algn="l">
              <a:spcBef>
                <a:spcPts val="400"/>
              </a:spcBef>
              <a:spcAft>
                <a:spcPts val="0"/>
              </a:spcAft>
              <a:buClr>
                <a:schemeClr val="dk1"/>
              </a:buClr>
              <a:buSzPct val="100000"/>
              <a:buNone/>
            </a:pPr>
            <a:r>
              <a:t/>
            </a:r>
            <a:endParaRPr sz="2000"/>
          </a:p>
        </p:txBody>
      </p:sp>
      <p:sp>
        <p:nvSpPr>
          <p:cNvPr id="180" name="Google Shape;180;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1"/>
                </a:solidFill>
                <a:latin typeface="Old Standard TT"/>
                <a:ea typeface="Old Standard TT"/>
                <a:cs typeface="Old Standard TT"/>
                <a:sym typeface="Old Standard TT"/>
              </a:rPr>
              <a:t>‹#›</a:t>
            </a:fld>
            <a:endParaRPr sz="1000">
              <a:solidFill>
                <a:schemeClr val="dk1"/>
              </a:solidFill>
              <a:latin typeface="Old Standard TT"/>
              <a:ea typeface="Old Standard TT"/>
              <a:cs typeface="Old Standard TT"/>
              <a:sym typeface="Old Standard T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1"/>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200"/>
              <a:t>Relationship Building</a:t>
            </a:r>
            <a:endParaRPr b="1" sz="3200"/>
          </a:p>
        </p:txBody>
      </p:sp>
      <p:sp>
        <p:nvSpPr>
          <p:cNvPr id="186" name="Google Shape;186;p31"/>
          <p:cNvSpPr txBox="1"/>
          <p:nvPr>
            <p:ph idx="1" type="body"/>
          </p:nvPr>
        </p:nvSpPr>
        <p:spPr>
          <a:xfrm>
            <a:off x="311700" y="1291350"/>
            <a:ext cx="8520600" cy="3277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Embrace your role as the leader </a:t>
            </a:r>
            <a:br>
              <a:rPr lang="en"/>
            </a:br>
            <a:endParaRPr/>
          </a:p>
          <a:p>
            <a:pPr indent="-342900" lvl="0" marL="457200" rtl="0" algn="l">
              <a:spcBef>
                <a:spcPts val="0"/>
              </a:spcBef>
              <a:spcAft>
                <a:spcPts val="0"/>
              </a:spcAft>
              <a:buSzPts val="1800"/>
              <a:buChar char="●"/>
            </a:pPr>
            <a:r>
              <a:rPr lang="en"/>
              <a:t>Provide constructive feedback</a:t>
            </a:r>
            <a:br>
              <a:rPr lang="en"/>
            </a:br>
            <a:endParaRPr/>
          </a:p>
          <a:p>
            <a:pPr indent="-342900" lvl="0" marL="457200" rtl="0" algn="l">
              <a:spcBef>
                <a:spcPts val="0"/>
              </a:spcBef>
              <a:spcAft>
                <a:spcPts val="0"/>
              </a:spcAft>
              <a:buSzPts val="1800"/>
              <a:buChar char="●"/>
            </a:pPr>
            <a:r>
              <a:rPr lang="en"/>
              <a:t>Have an open door policy</a:t>
            </a:r>
            <a:br>
              <a:rPr lang="en"/>
            </a:br>
            <a:endParaRPr/>
          </a:p>
          <a:p>
            <a:pPr indent="-342900" lvl="0" marL="457200" rtl="0" algn="l">
              <a:spcBef>
                <a:spcPts val="0"/>
              </a:spcBef>
              <a:spcAft>
                <a:spcPts val="0"/>
              </a:spcAft>
              <a:buSzPts val="1800"/>
              <a:buChar char="●"/>
            </a:pPr>
            <a:r>
              <a:rPr lang="en"/>
              <a:t>Dress for the role</a:t>
            </a:r>
            <a:br>
              <a:rPr lang="en"/>
            </a:br>
            <a:endParaRPr/>
          </a:p>
          <a:p>
            <a:pPr indent="-342900" lvl="0" marL="457200" rtl="0" algn="l">
              <a:spcBef>
                <a:spcPts val="0"/>
              </a:spcBef>
              <a:spcAft>
                <a:spcPts val="0"/>
              </a:spcAft>
              <a:buSzPts val="1800"/>
              <a:buChar char="●"/>
            </a:pPr>
            <a:r>
              <a:rPr lang="en"/>
              <a:t>Be yourself</a:t>
            </a:r>
            <a:endParaRPr/>
          </a:p>
        </p:txBody>
      </p:sp>
      <p:sp>
        <p:nvSpPr>
          <p:cNvPr id="187" name="Google Shape;187;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ph type="title"/>
          </p:nvPr>
        </p:nvSpPr>
        <p:spPr>
          <a:xfrm>
            <a:off x="311700" y="859125"/>
            <a:ext cx="8520600" cy="613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 sz="3300"/>
              <a:t>Trust</a:t>
            </a:r>
            <a:endParaRPr b="1" sz="3300"/>
          </a:p>
        </p:txBody>
      </p:sp>
      <p:sp>
        <p:nvSpPr>
          <p:cNvPr id="194" name="Google Shape;194;p32"/>
          <p:cNvSpPr txBox="1"/>
          <p:nvPr>
            <p:ph idx="1" type="body"/>
          </p:nvPr>
        </p:nvSpPr>
        <p:spPr>
          <a:xfrm>
            <a:off x="311700" y="1787150"/>
            <a:ext cx="8520600" cy="2781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700"/>
              <a:buNone/>
            </a:pPr>
            <a:r>
              <a:rPr lang="en" sz="2700"/>
              <a:t>The firm belief in the reliability, truth, ability, or strength of someone or something.</a:t>
            </a:r>
            <a:endParaRPr/>
          </a:p>
          <a:p>
            <a:pPr indent="0" lvl="0" marL="0" rtl="0" algn="l">
              <a:spcBef>
                <a:spcPts val="540"/>
              </a:spcBef>
              <a:spcAft>
                <a:spcPts val="0"/>
              </a:spcAft>
              <a:buClr>
                <a:schemeClr val="dk1"/>
              </a:buClr>
              <a:buSzPts val="2700"/>
              <a:buNone/>
            </a:pPr>
            <a:r>
              <a:t/>
            </a:r>
            <a:endParaRPr sz="2700"/>
          </a:p>
          <a:p>
            <a:pPr indent="0" lvl="0" marL="0" rtl="0" algn="l">
              <a:spcBef>
                <a:spcPts val="540"/>
              </a:spcBef>
              <a:spcAft>
                <a:spcPts val="0"/>
              </a:spcAft>
              <a:buClr>
                <a:schemeClr val="dk1"/>
              </a:buClr>
              <a:buSzPts val="2700"/>
              <a:buNone/>
            </a:pPr>
            <a:r>
              <a:t/>
            </a:r>
            <a:endParaRPr sz="2700"/>
          </a:p>
        </p:txBody>
      </p:sp>
      <p:sp>
        <p:nvSpPr>
          <p:cNvPr id="195" name="Google Shape;195;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1"/>
                </a:solidFill>
                <a:latin typeface="Old Standard TT"/>
                <a:ea typeface="Old Standard TT"/>
                <a:cs typeface="Old Standard TT"/>
                <a:sym typeface="Old Standard TT"/>
              </a:rPr>
              <a:t>‹#›</a:t>
            </a:fld>
            <a:endParaRPr sz="1000">
              <a:solidFill>
                <a:schemeClr val="dk1"/>
              </a:solidFill>
              <a:latin typeface="Old Standard TT"/>
              <a:ea typeface="Old Standard TT"/>
              <a:cs typeface="Old Standard TT"/>
              <a:sym typeface="Old Standard T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33"/>
          <p:cNvPicPr preferRelativeResize="0"/>
          <p:nvPr/>
        </p:nvPicPr>
        <p:blipFill rotWithShape="1">
          <a:blip r:embed="rId3">
            <a:alphaModFix/>
          </a:blip>
          <a:srcRect b="0" l="0" r="0" t="0"/>
          <a:stretch/>
        </p:blipFill>
        <p:spPr>
          <a:xfrm>
            <a:off x="806400" y="70575"/>
            <a:ext cx="7511447" cy="4970602"/>
          </a:xfrm>
          <a:prstGeom prst="rect">
            <a:avLst/>
          </a:prstGeom>
          <a:noFill/>
          <a:ln>
            <a:noFill/>
          </a:ln>
        </p:spPr>
      </p:pic>
      <p:sp>
        <p:nvSpPr>
          <p:cNvPr id="202" name="Google Shape;202;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1"/>
                </a:solidFill>
                <a:latin typeface="Old Standard TT"/>
                <a:ea typeface="Old Standard TT"/>
                <a:cs typeface="Old Standard TT"/>
                <a:sym typeface="Old Standard TT"/>
              </a:rPr>
              <a:t>‹#›</a:t>
            </a:fld>
            <a:endParaRPr sz="1000">
              <a:solidFill>
                <a:schemeClr val="dk1"/>
              </a:solidFill>
              <a:latin typeface="Old Standard TT"/>
              <a:ea typeface="Old Standard TT"/>
              <a:cs typeface="Old Standard TT"/>
              <a:sym typeface="Old Standard T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4"/>
          <p:cNvSpPr txBox="1"/>
          <p:nvPr>
            <p:ph idx="1" type="body"/>
          </p:nvPr>
        </p:nvSpPr>
        <p:spPr>
          <a:xfrm>
            <a:off x="311700" y="1171600"/>
            <a:ext cx="8520600" cy="3397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700"/>
              <a:buNone/>
            </a:pPr>
            <a:r>
              <a:t/>
            </a:r>
            <a:endParaRPr sz="2700"/>
          </a:p>
          <a:p>
            <a:pPr indent="0" lvl="0" marL="0" rtl="0" algn="l">
              <a:spcBef>
                <a:spcPts val="540"/>
              </a:spcBef>
              <a:spcAft>
                <a:spcPts val="0"/>
              </a:spcAft>
              <a:buClr>
                <a:schemeClr val="dk1"/>
              </a:buClr>
              <a:buSzPts val="2700"/>
              <a:buNone/>
            </a:pPr>
            <a:r>
              <a:t/>
            </a:r>
            <a:endParaRPr sz="2700"/>
          </a:p>
        </p:txBody>
      </p:sp>
      <p:sp>
        <p:nvSpPr>
          <p:cNvPr id="209" name="Google Shape;209;p34"/>
          <p:cNvSpPr txBox="1"/>
          <p:nvPr>
            <p:ph idx="4294967295" type="body"/>
          </p:nvPr>
        </p:nvSpPr>
        <p:spPr>
          <a:xfrm>
            <a:off x="4108250" y="1120050"/>
            <a:ext cx="3961800" cy="29034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0000"/>
              </a:buClr>
              <a:buSzPts val="4000"/>
              <a:buNone/>
            </a:pPr>
            <a:r>
              <a:rPr lang="en" sz="4000">
                <a:solidFill>
                  <a:srgbClr val="000000"/>
                </a:solidFill>
              </a:rPr>
              <a:t>What are 3 behaviors that characterize trust?</a:t>
            </a:r>
            <a:endParaRPr/>
          </a:p>
        </p:txBody>
      </p:sp>
      <p:pic>
        <p:nvPicPr>
          <p:cNvPr id="210" name="Google Shape;210;p34"/>
          <p:cNvPicPr preferRelativeResize="0"/>
          <p:nvPr/>
        </p:nvPicPr>
        <p:blipFill rotWithShape="1">
          <a:blip r:embed="rId3">
            <a:alphaModFix/>
          </a:blip>
          <a:srcRect b="0" l="0" r="0" t="0"/>
          <a:stretch/>
        </p:blipFill>
        <p:spPr>
          <a:xfrm>
            <a:off x="1371600" y="1162050"/>
            <a:ext cx="2143125" cy="2857500"/>
          </a:xfrm>
          <a:prstGeom prst="rect">
            <a:avLst/>
          </a:prstGeom>
          <a:noFill/>
          <a:ln>
            <a:noFill/>
          </a:ln>
        </p:spPr>
      </p:pic>
      <p:sp>
        <p:nvSpPr>
          <p:cNvPr id="211" name="Google Shape;211;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1"/>
                </a:solidFill>
                <a:latin typeface="Old Standard TT"/>
                <a:ea typeface="Old Standard TT"/>
                <a:cs typeface="Old Standard TT"/>
                <a:sym typeface="Old Standard TT"/>
              </a:rPr>
              <a:t>‹#›</a:t>
            </a:fld>
            <a:endParaRPr sz="1000">
              <a:solidFill>
                <a:schemeClr val="dk1"/>
              </a:solidFill>
              <a:latin typeface="Old Standard TT"/>
              <a:ea typeface="Old Standard TT"/>
              <a:cs typeface="Old Standard TT"/>
              <a:sym typeface="Old Standard T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5"/>
          <p:cNvSpPr txBox="1"/>
          <p:nvPr>
            <p:ph type="title"/>
          </p:nvPr>
        </p:nvSpPr>
        <p:spPr>
          <a:xfrm>
            <a:off x="311700" y="445025"/>
            <a:ext cx="8520600" cy="613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
              <a:t>The Ecosystem of Trust</a:t>
            </a:r>
            <a:endParaRPr b="1"/>
          </a:p>
        </p:txBody>
      </p:sp>
      <p:sp>
        <p:nvSpPr>
          <p:cNvPr id="218" name="Google Shape;218;p35"/>
          <p:cNvSpPr txBox="1"/>
          <p:nvPr/>
        </p:nvSpPr>
        <p:spPr>
          <a:xfrm>
            <a:off x="773700" y="1482025"/>
            <a:ext cx="7638900" cy="2678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Old Standard TT"/>
              <a:buChar char="●"/>
            </a:pPr>
            <a:r>
              <a:rPr lang="en" sz="1800">
                <a:latin typeface="Old Standard TT"/>
                <a:ea typeface="Old Standard TT"/>
                <a:cs typeface="Old Standard TT"/>
                <a:sym typeface="Old Standard TT"/>
              </a:rPr>
              <a:t>Personal</a:t>
            </a:r>
            <a:endParaRPr sz="1800">
              <a:latin typeface="Old Standard TT"/>
              <a:ea typeface="Old Standard TT"/>
              <a:cs typeface="Old Standard TT"/>
              <a:sym typeface="Old Standard TT"/>
            </a:endParaRPr>
          </a:p>
          <a:p>
            <a:pPr indent="-342900" lvl="1" marL="914400" rtl="0" algn="l">
              <a:spcBef>
                <a:spcPts val="0"/>
              </a:spcBef>
              <a:spcAft>
                <a:spcPts val="0"/>
              </a:spcAft>
              <a:buSzPts val="1800"/>
              <a:buFont typeface="Old Standard TT"/>
              <a:buChar char="○"/>
            </a:pPr>
            <a:r>
              <a:rPr lang="en" sz="1800">
                <a:latin typeface="Old Standard TT"/>
                <a:ea typeface="Old Standard TT"/>
                <a:cs typeface="Old Standard TT"/>
                <a:sym typeface="Old Standard TT"/>
              </a:rPr>
              <a:t>Complete Integrity</a:t>
            </a:r>
            <a:br>
              <a:rPr lang="en" sz="1800">
                <a:latin typeface="Old Standard TT"/>
                <a:ea typeface="Old Standard TT"/>
                <a:cs typeface="Old Standard TT"/>
                <a:sym typeface="Old Standard TT"/>
              </a:rPr>
            </a:br>
            <a:endParaRPr sz="1800">
              <a:latin typeface="Old Standard TT"/>
              <a:ea typeface="Old Standard TT"/>
              <a:cs typeface="Old Standard TT"/>
              <a:sym typeface="Old Standard TT"/>
            </a:endParaRPr>
          </a:p>
          <a:p>
            <a:pPr indent="-342900" lvl="0" marL="457200" rtl="0" algn="l">
              <a:spcBef>
                <a:spcPts val="0"/>
              </a:spcBef>
              <a:spcAft>
                <a:spcPts val="0"/>
              </a:spcAft>
              <a:buSzPts val="1800"/>
              <a:buFont typeface="Old Standard TT"/>
              <a:buChar char="●"/>
            </a:pPr>
            <a:r>
              <a:rPr lang="en" sz="1800">
                <a:latin typeface="Old Standard TT"/>
                <a:ea typeface="Old Standard TT"/>
                <a:cs typeface="Old Standard TT"/>
                <a:sym typeface="Old Standard TT"/>
              </a:rPr>
              <a:t>Strategic</a:t>
            </a:r>
            <a:endParaRPr sz="1800">
              <a:latin typeface="Old Standard TT"/>
              <a:ea typeface="Old Standard TT"/>
              <a:cs typeface="Old Standard TT"/>
              <a:sym typeface="Old Standard TT"/>
            </a:endParaRPr>
          </a:p>
          <a:p>
            <a:pPr indent="-342900" lvl="1" marL="914400" rtl="0" algn="l">
              <a:spcBef>
                <a:spcPts val="0"/>
              </a:spcBef>
              <a:spcAft>
                <a:spcPts val="0"/>
              </a:spcAft>
              <a:buSzPts val="1800"/>
              <a:buFont typeface="Old Standard TT"/>
              <a:buChar char="○"/>
            </a:pPr>
            <a:r>
              <a:rPr lang="en" sz="1800">
                <a:latin typeface="Old Standard TT"/>
                <a:ea typeface="Old Standard TT"/>
                <a:cs typeface="Old Standard TT"/>
                <a:sym typeface="Old Standard TT"/>
              </a:rPr>
              <a:t>Supporting Processes such as Decision-making rules</a:t>
            </a:r>
            <a:br>
              <a:rPr lang="en" sz="1800">
                <a:latin typeface="Old Standard TT"/>
                <a:ea typeface="Old Standard TT"/>
                <a:cs typeface="Old Standard TT"/>
                <a:sym typeface="Old Standard TT"/>
              </a:rPr>
            </a:br>
            <a:endParaRPr sz="1800">
              <a:latin typeface="Old Standard TT"/>
              <a:ea typeface="Old Standard TT"/>
              <a:cs typeface="Old Standard TT"/>
              <a:sym typeface="Old Standard TT"/>
            </a:endParaRPr>
          </a:p>
          <a:p>
            <a:pPr indent="-342900" lvl="0" marL="457200" rtl="0" algn="l">
              <a:spcBef>
                <a:spcPts val="0"/>
              </a:spcBef>
              <a:spcAft>
                <a:spcPts val="0"/>
              </a:spcAft>
              <a:buSzPts val="1800"/>
              <a:buFont typeface="Old Standard TT"/>
              <a:buChar char="●"/>
            </a:pPr>
            <a:r>
              <a:rPr lang="en" sz="1800">
                <a:latin typeface="Old Standard TT"/>
                <a:ea typeface="Old Standard TT"/>
                <a:cs typeface="Old Standard TT"/>
                <a:sym typeface="Old Standard TT"/>
              </a:rPr>
              <a:t>Organizational</a:t>
            </a:r>
            <a:endParaRPr sz="1800">
              <a:latin typeface="Old Standard TT"/>
              <a:ea typeface="Old Standard TT"/>
              <a:cs typeface="Old Standard TT"/>
              <a:sym typeface="Old Standard TT"/>
            </a:endParaRPr>
          </a:p>
          <a:p>
            <a:pPr indent="-342900" lvl="1" marL="914400" rtl="0" algn="l">
              <a:spcBef>
                <a:spcPts val="0"/>
              </a:spcBef>
              <a:spcAft>
                <a:spcPts val="0"/>
              </a:spcAft>
              <a:buSzPts val="1800"/>
              <a:buFont typeface="Old Standard TT"/>
              <a:buChar char="○"/>
            </a:pPr>
            <a:r>
              <a:rPr lang="en" sz="1800">
                <a:latin typeface="Old Standard TT"/>
                <a:ea typeface="Old Standard TT"/>
                <a:cs typeface="Old Standard TT"/>
                <a:sym typeface="Old Standard TT"/>
              </a:rPr>
              <a:t>History/Legacy</a:t>
            </a:r>
            <a:endParaRPr sz="1800">
              <a:latin typeface="Old Standard TT"/>
              <a:ea typeface="Old Standard TT"/>
              <a:cs typeface="Old Standard TT"/>
              <a:sym typeface="Old Standard TT"/>
            </a:endParaRPr>
          </a:p>
          <a:p>
            <a:pPr indent="-342900" lvl="1" marL="914400" rtl="0" algn="l">
              <a:spcBef>
                <a:spcPts val="0"/>
              </a:spcBef>
              <a:spcAft>
                <a:spcPts val="0"/>
              </a:spcAft>
              <a:buSzPts val="1800"/>
              <a:buFont typeface="Old Standard TT"/>
              <a:buChar char="○"/>
            </a:pPr>
            <a:r>
              <a:rPr lang="en" sz="1800">
                <a:latin typeface="Old Standard TT"/>
                <a:ea typeface="Old Standard TT"/>
                <a:cs typeface="Old Standard TT"/>
                <a:sym typeface="Old Standard TT"/>
              </a:rPr>
              <a:t>Slow Culture Change</a:t>
            </a:r>
            <a:endParaRPr sz="1800">
              <a:latin typeface="Old Standard TT"/>
              <a:ea typeface="Old Standard TT"/>
              <a:cs typeface="Old Standard TT"/>
              <a:sym typeface="Old Standard TT"/>
            </a:endParaRPr>
          </a:p>
        </p:txBody>
      </p:sp>
      <p:sp>
        <p:nvSpPr>
          <p:cNvPr id="219" name="Google Shape;219;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1"/>
                </a:solidFill>
                <a:latin typeface="Old Standard TT"/>
                <a:ea typeface="Old Standard TT"/>
                <a:cs typeface="Old Standard TT"/>
                <a:sym typeface="Old Standard TT"/>
              </a:rPr>
              <a:t>‹#›</a:t>
            </a:fld>
            <a:endParaRPr sz="1000">
              <a:solidFill>
                <a:schemeClr val="dk1"/>
              </a:solidFill>
              <a:latin typeface="Old Standard TT"/>
              <a:ea typeface="Old Standard TT"/>
              <a:cs typeface="Old Standard TT"/>
              <a:sym typeface="Old Standard T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6"/>
          <p:cNvSpPr txBox="1"/>
          <p:nvPr>
            <p:ph type="title"/>
          </p:nvPr>
        </p:nvSpPr>
        <p:spPr>
          <a:xfrm>
            <a:off x="311700" y="445025"/>
            <a:ext cx="8520600" cy="613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
              <a:t>Enemies of Trust</a:t>
            </a:r>
            <a:endParaRPr b="1"/>
          </a:p>
        </p:txBody>
      </p:sp>
      <p:graphicFrame>
        <p:nvGraphicFramePr>
          <p:cNvPr id="226" name="Google Shape;226;p36"/>
          <p:cNvGraphicFramePr/>
          <p:nvPr/>
        </p:nvGraphicFramePr>
        <p:xfrm>
          <a:off x="952500" y="1779325"/>
          <a:ext cx="3000000" cy="3000000"/>
        </p:xfrm>
        <a:graphic>
          <a:graphicData uri="http://schemas.openxmlformats.org/drawingml/2006/table">
            <a:tbl>
              <a:tblPr>
                <a:noFill/>
                <a:tableStyleId>{17DC01FC-4F1B-422B-BF2F-2EA08FE1EB1A}</a:tableStyleId>
              </a:tblPr>
              <a:tblGrid>
                <a:gridCol w="3619500"/>
                <a:gridCol w="3619500"/>
              </a:tblGrid>
              <a:tr h="607350">
                <a:tc>
                  <a:txBody>
                    <a:bodyPr/>
                    <a:lstStyle/>
                    <a:p>
                      <a:pPr indent="-330200" lvl="0" marL="457200" rtl="0" algn="l">
                        <a:spcBef>
                          <a:spcPts val="0"/>
                        </a:spcBef>
                        <a:spcAft>
                          <a:spcPts val="0"/>
                        </a:spcAft>
                        <a:buSzPts val="1600"/>
                        <a:buFont typeface="Old Standard TT"/>
                        <a:buChar char="●"/>
                      </a:pPr>
                      <a:r>
                        <a:rPr lang="en" sz="1600">
                          <a:latin typeface="Old Standard TT"/>
                          <a:ea typeface="Old Standard TT"/>
                          <a:cs typeface="Old Standard TT"/>
                          <a:sym typeface="Old Standard TT"/>
                        </a:rPr>
                        <a:t>Inconsistent Messages</a:t>
                      </a:r>
                      <a:endParaRPr sz="1600">
                        <a:latin typeface="Old Standard TT"/>
                        <a:ea typeface="Old Standard TT"/>
                        <a:cs typeface="Old Standard TT"/>
                        <a:sym typeface="Old Standard T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30200" lvl="0" marL="457200" rtl="0" algn="l">
                        <a:spcBef>
                          <a:spcPts val="0"/>
                        </a:spcBef>
                        <a:spcAft>
                          <a:spcPts val="0"/>
                        </a:spcAft>
                        <a:buSzPts val="1600"/>
                        <a:buFont typeface="Old Standard TT"/>
                        <a:buChar char="●"/>
                      </a:pPr>
                      <a:r>
                        <a:rPr lang="en" sz="1600">
                          <a:latin typeface="Old Standard TT"/>
                          <a:ea typeface="Old Standard TT"/>
                          <a:cs typeface="Old Standard TT"/>
                          <a:sym typeface="Old Standard TT"/>
                        </a:rPr>
                        <a:t>Failure to Trust Others</a:t>
                      </a:r>
                      <a:endParaRPr sz="1600">
                        <a:latin typeface="Old Standard TT"/>
                        <a:ea typeface="Old Standard TT"/>
                        <a:cs typeface="Old Standard TT"/>
                        <a:sym typeface="Old Standard T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07350">
                <a:tc>
                  <a:txBody>
                    <a:bodyPr/>
                    <a:lstStyle/>
                    <a:p>
                      <a:pPr indent="-330200" lvl="0" marL="457200" rtl="0" algn="l">
                        <a:spcBef>
                          <a:spcPts val="0"/>
                        </a:spcBef>
                        <a:spcAft>
                          <a:spcPts val="0"/>
                        </a:spcAft>
                        <a:buSzPts val="1600"/>
                        <a:buFont typeface="Old Standard TT"/>
                        <a:buChar char="●"/>
                      </a:pPr>
                      <a:r>
                        <a:rPr lang="en" sz="1600">
                          <a:latin typeface="Old Standard TT"/>
                          <a:ea typeface="Old Standard TT"/>
                          <a:cs typeface="Old Standard TT"/>
                          <a:sym typeface="Old Standard TT"/>
                        </a:rPr>
                        <a:t>Inconsistent Standards</a:t>
                      </a:r>
                      <a:endParaRPr sz="1600">
                        <a:latin typeface="Old Standard TT"/>
                        <a:ea typeface="Old Standard TT"/>
                        <a:cs typeface="Old Standard TT"/>
                        <a:sym typeface="Old Standard T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30200" lvl="0" marL="457200" rtl="0" algn="l">
                        <a:spcBef>
                          <a:spcPts val="0"/>
                        </a:spcBef>
                        <a:spcAft>
                          <a:spcPts val="0"/>
                        </a:spcAft>
                        <a:buSzPts val="1600"/>
                        <a:buFont typeface="Old Standard TT"/>
                        <a:buChar char="●"/>
                      </a:pPr>
                      <a:r>
                        <a:rPr lang="en" sz="1600">
                          <a:latin typeface="Old Standard TT"/>
                          <a:ea typeface="Old Standard TT"/>
                          <a:cs typeface="Old Standard TT"/>
                          <a:sym typeface="Old Standard TT"/>
                        </a:rPr>
                        <a:t>Elephants in the Parlor</a:t>
                      </a:r>
                      <a:endParaRPr sz="1600">
                        <a:latin typeface="Old Standard TT"/>
                        <a:ea typeface="Old Standard TT"/>
                        <a:cs typeface="Old Standard TT"/>
                        <a:sym typeface="Old Standard T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07350">
                <a:tc>
                  <a:txBody>
                    <a:bodyPr/>
                    <a:lstStyle/>
                    <a:p>
                      <a:pPr indent="-330200" lvl="0" marL="457200" rtl="0" algn="l">
                        <a:spcBef>
                          <a:spcPts val="0"/>
                        </a:spcBef>
                        <a:spcAft>
                          <a:spcPts val="0"/>
                        </a:spcAft>
                        <a:buSzPts val="1600"/>
                        <a:buFont typeface="Old Standard TT"/>
                        <a:buChar char="●"/>
                      </a:pPr>
                      <a:r>
                        <a:rPr lang="en" sz="1600">
                          <a:latin typeface="Old Standard TT"/>
                          <a:ea typeface="Old Standard TT"/>
                          <a:cs typeface="Old Standard TT"/>
                          <a:sym typeface="Old Standard TT"/>
                        </a:rPr>
                        <a:t>Misplaced Benevolence</a:t>
                      </a:r>
                      <a:endParaRPr sz="1600">
                        <a:latin typeface="Old Standard TT"/>
                        <a:ea typeface="Old Standard TT"/>
                        <a:cs typeface="Old Standard TT"/>
                        <a:sym typeface="Old Standard T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30200" lvl="0" marL="457200" rtl="0" algn="l">
                        <a:spcBef>
                          <a:spcPts val="0"/>
                        </a:spcBef>
                        <a:spcAft>
                          <a:spcPts val="0"/>
                        </a:spcAft>
                        <a:buSzPts val="1600"/>
                        <a:buFont typeface="Old Standard TT"/>
                        <a:buChar char="●"/>
                      </a:pPr>
                      <a:r>
                        <a:rPr lang="en" sz="1600">
                          <a:latin typeface="Old Standard TT"/>
                          <a:ea typeface="Old Standard TT"/>
                          <a:cs typeface="Old Standard TT"/>
                          <a:sym typeface="Old Standard TT"/>
                        </a:rPr>
                        <a:t>Rumors in a Vacuum</a:t>
                      </a:r>
                      <a:endParaRPr sz="1600">
                        <a:latin typeface="Old Standard TT"/>
                        <a:ea typeface="Old Standard TT"/>
                        <a:cs typeface="Old Standard TT"/>
                        <a:sym typeface="Old Standard T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07350">
                <a:tc>
                  <a:txBody>
                    <a:bodyPr/>
                    <a:lstStyle/>
                    <a:p>
                      <a:pPr indent="-330200" lvl="0" marL="457200" rtl="0" algn="l">
                        <a:spcBef>
                          <a:spcPts val="0"/>
                        </a:spcBef>
                        <a:spcAft>
                          <a:spcPts val="0"/>
                        </a:spcAft>
                        <a:buSzPts val="1600"/>
                        <a:buFont typeface="Old Standard TT"/>
                        <a:buChar char="●"/>
                      </a:pPr>
                      <a:r>
                        <a:rPr lang="en" sz="1600">
                          <a:latin typeface="Old Standard TT"/>
                          <a:ea typeface="Old Standard TT"/>
                          <a:cs typeface="Old Standard TT"/>
                          <a:sym typeface="Old Standard TT"/>
                        </a:rPr>
                        <a:t>False Feedback</a:t>
                      </a:r>
                      <a:endParaRPr sz="1600">
                        <a:latin typeface="Old Standard TT"/>
                        <a:ea typeface="Old Standard TT"/>
                        <a:cs typeface="Old Standard TT"/>
                        <a:sym typeface="Old Standard T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Old Standard TT"/>
                        <a:ea typeface="Old Standard TT"/>
                        <a:cs typeface="Old Standard TT"/>
                        <a:sym typeface="Old Standard T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227" name="Google Shape;227;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1"/>
                </a:solidFill>
                <a:latin typeface="Old Standard TT"/>
                <a:ea typeface="Old Standard TT"/>
                <a:cs typeface="Old Standard TT"/>
                <a:sym typeface="Old Standard TT"/>
              </a:rPr>
              <a:t>‹#›</a:t>
            </a:fld>
            <a:endParaRPr sz="1000">
              <a:solidFill>
                <a:schemeClr val="dk1"/>
              </a:solidFill>
              <a:latin typeface="Old Standard TT"/>
              <a:ea typeface="Old Standard TT"/>
              <a:cs typeface="Old Standard TT"/>
              <a:sym typeface="Old Standard T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Series Objectives</a:t>
            </a:r>
            <a:endParaRPr b="1"/>
          </a:p>
        </p:txBody>
      </p:sp>
      <p:sp>
        <p:nvSpPr>
          <p:cNvPr id="100" name="Google Shape;100;p19"/>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457200" rtl="0" algn="l">
              <a:lnSpc>
                <a:spcPct val="100000"/>
              </a:lnSpc>
              <a:spcBef>
                <a:spcPts val="0"/>
              </a:spcBef>
              <a:spcAft>
                <a:spcPts val="0"/>
              </a:spcAft>
              <a:buNone/>
            </a:pPr>
            <a:r>
              <a:t/>
            </a:r>
            <a:endParaRPr sz="2500"/>
          </a:p>
          <a:p>
            <a:pPr indent="-387350" lvl="0" marL="457200" rtl="0" algn="l">
              <a:lnSpc>
                <a:spcPct val="100000"/>
              </a:lnSpc>
              <a:spcBef>
                <a:spcPts val="1000"/>
              </a:spcBef>
              <a:spcAft>
                <a:spcPts val="0"/>
              </a:spcAft>
              <a:buSzPts val="2500"/>
              <a:buFont typeface="Old Standard TT"/>
              <a:buChar char="●"/>
            </a:pPr>
            <a:r>
              <a:rPr lang="en" sz="2500"/>
              <a:t>Ensure comprehensive development and training for supervisors</a:t>
            </a:r>
            <a:endParaRPr sz="2500"/>
          </a:p>
          <a:p>
            <a:pPr indent="-387350" lvl="0" marL="457200" rtl="0" algn="l">
              <a:lnSpc>
                <a:spcPct val="100000"/>
              </a:lnSpc>
              <a:spcBef>
                <a:spcPts val="1000"/>
              </a:spcBef>
              <a:spcAft>
                <a:spcPts val="0"/>
              </a:spcAft>
              <a:buSzPts val="2500"/>
              <a:buFont typeface="Old Standard TT"/>
              <a:buChar char="●"/>
            </a:pPr>
            <a:r>
              <a:rPr lang="en" sz="2500"/>
              <a:t>Ensure supervisors have the core competencies to support their employees</a:t>
            </a:r>
            <a:endParaRPr sz="2500">
              <a:solidFill>
                <a:srgbClr val="111111"/>
              </a:solidFill>
            </a:endParaRPr>
          </a:p>
        </p:txBody>
      </p:sp>
      <p:sp>
        <p:nvSpPr>
          <p:cNvPr id="101" name="Google Shape;101;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7"/>
          <p:cNvSpPr txBox="1"/>
          <p:nvPr>
            <p:ph type="title"/>
          </p:nvPr>
        </p:nvSpPr>
        <p:spPr>
          <a:xfrm>
            <a:off x="311700" y="445025"/>
            <a:ext cx="8520600" cy="613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
              <a:t>Handling </a:t>
            </a:r>
            <a:r>
              <a:rPr b="1" lang="en"/>
              <a:t>Stress as a Supervisor</a:t>
            </a:r>
            <a:endParaRPr b="1"/>
          </a:p>
        </p:txBody>
      </p:sp>
      <p:sp>
        <p:nvSpPr>
          <p:cNvPr id="234" name="Google Shape;234;p37"/>
          <p:cNvSpPr txBox="1"/>
          <p:nvPr>
            <p:ph idx="1" type="body"/>
          </p:nvPr>
        </p:nvSpPr>
        <p:spPr>
          <a:xfrm>
            <a:off x="311700" y="1307675"/>
            <a:ext cx="8520600" cy="3261000"/>
          </a:xfrm>
          <a:prstGeom prst="rect">
            <a:avLst/>
          </a:prstGeom>
          <a:noFill/>
          <a:ln>
            <a:noFill/>
          </a:ln>
        </p:spPr>
        <p:txBody>
          <a:bodyPr anchorCtr="0" anchor="t" bIns="45700" lIns="91425" spcFirstLastPara="1" rIns="91425" wrap="square" tIns="45700">
            <a:normAutofit/>
          </a:bodyPr>
          <a:lstStyle/>
          <a:p>
            <a:pPr indent="-254000" lvl="0" marL="342900" rtl="0" algn="l">
              <a:spcBef>
                <a:spcPts val="0"/>
              </a:spcBef>
              <a:spcAft>
                <a:spcPts val="0"/>
              </a:spcAft>
              <a:buClr>
                <a:schemeClr val="dk1"/>
              </a:buClr>
              <a:buSzPts val="1800"/>
              <a:buChar char="●"/>
            </a:pPr>
            <a:r>
              <a:rPr lang="en"/>
              <a:t>Provide calm, visible leadership</a:t>
            </a:r>
            <a:br>
              <a:rPr lang="en"/>
            </a:br>
            <a:endParaRPr/>
          </a:p>
          <a:p>
            <a:pPr indent="-254000" lvl="0" marL="342900" rtl="0" algn="l">
              <a:spcBef>
                <a:spcPts val="640"/>
              </a:spcBef>
              <a:spcAft>
                <a:spcPts val="0"/>
              </a:spcAft>
              <a:buClr>
                <a:schemeClr val="dk1"/>
              </a:buClr>
              <a:buSzPts val="1800"/>
              <a:buChar char="●"/>
            </a:pPr>
            <a:r>
              <a:rPr lang="en"/>
              <a:t>Don’t “go dark” or withdraw</a:t>
            </a:r>
            <a:br>
              <a:rPr lang="en"/>
            </a:br>
            <a:endParaRPr/>
          </a:p>
          <a:p>
            <a:pPr indent="-254000" lvl="0" marL="342900" rtl="0" algn="l">
              <a:spcBef>
                <a:spcPts val="640"/>
              </a:spcBef>
              <a:spcAft>
                <a:spcPts val="0"/>
              </a:spcAft>
              <a:buClr>
                <a:schemeClr val="dk1"/>
              </a:buClr>
              <a:buSzPts val="1800"/>
              <a:buChar char="●"/>
            </a:pPr>
            <a:r>
              <a:rPr lang="en"/>
              <a:t>Be physically and emotionally accessible</a:t>
            </a:r>
            <a:br>
              <a:rPr lang="en"/>
            </a:br>
            <a:endParaRPr/>
          </a:p>
          <a:p>
            <a:pPr indent="-254000" lvl="0" marL="342900" rtl="0" algn="l">
              <a:spcBef>
                <a:spcPts val="640"/>
              </a:spcBef>
              <a:spcAft>
                <a:spcPts val="0"/>
              </a:spcAft>
              <a:buClr>
                <a:schemeClr val="dk1"/>
              </a:buClr>
              <a:buSzPts val="1800"/>
              <a:buChar char="●"/>
            </a:pPr>
            <a:r>
              <a:rPr lang="en"/>
              <a:t>Get help</a:t>
            </a:r>
            <a:endParaRPr/>
          </a:p>
        </p:txBody>
      </p:sp>
      <p:sp>
        <p:nvSpPr>
          <p:cNvPr id="235" name="Google Shape;235;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1"/>
                </a:solidFill>
                <a:latin typeface="Old Standard TT"/>
                <a:ea typeface="Old Standard TT"/>
                <a:cs typeface="Old Standard TT"/>
                <a:sym typeface="Old Standard TT"/>
              </a:rPr>
              <a:t>‹#›</a:t>
            </a:fld>
            <a:endParaRPr sz="1000">
              <a:solidFill>
                <a:schemeClr val="dk1"/>
              </a:solidFill>
              <a:latin typeface="Old Standard TT"/>
              <a:ea typeface="Old Standard TT"/>
              <a:cs typeface="Old Standard TT"/>
              <a:sym typeface="Old Standard T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8"/>
          <p:cNvSpPr txBox="1"/>
          <p:nvPr>
            <p:ph type="title"/>
          </p:nvPr>
        </p:nvSpPr>
        <p:spPr>
          <a:xfrm>
            <a:off x="311700" y="445025"/>
            <a:ext cx="8520600" cy="613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
              <a:t>Building Trust in Your </a:t>
            </a:r>
            <a:r>
              <a:rPr b="1" lang="en"/>
              <a:t>Teams</a:t>
            </a:r>
            <a:endParaRPr b="1"/>
          </a:p>
        </p:txBody>
      </p:sp>
      <p:sp>
        <p:nvSpPr>
          <p:cNvPr id="242" name="Google Shape;242;p38"/>
          <p:cNvSpPr txBox="1"/>
          <p:nvPr>
            <p:ph idx="1" type="body"/>
          </p:nvPr>
        </p:nvSpPr>
        <p:spPr>
          <a:xfrm>
            <a:off x="566650" y="1171600"/>
            <a:ext cx="8265600" cy="3397200"/>
          </a:xfrm>
          <a:prstGeom prst="rect">
            <a:avLst/>
          </a:prstGeom>
          <a:noFill/>
          <a:ln>
            <a:noFill/>
          </a:ln>
        </p:spPr>
        <p:txBody>
          <a:bodyPr anchorCtr="0" anchor="t" bIns="45700" lIns="91425" spcFirstLastPara="1" rIns="91425" wrap="square" tIns="45700">
            <a:normAutofit/>
          </a:bodyPr>
          <a:lstStyle/>
          <a:p>
            <a:pPr indent="-425450" lvl="0" marL="514350" rtl="0" algn="l">
              <a:spcBef>
                <a:spcPts val="0"/>
              </a:spcBef>
              <a:spcAft>
                <a:spcPts val="0"/>
              </a:spcAft>
              <a:buClr>
                <a:schemeClr val="dk1"/>
              </a:buClr>
              <a:buSzPts val="1800"/>
              <a:buAutoNum type="arabicPeriod"/>
            </a:pPr>
            <a:r>
              <a:rPr lang="en"/>
              <a:t>High level of trust</a:t>
            </a:r>
            <a:br>
              <a:rPr lang="en"/>
            </a:br>
            <a:endParaRPr/>
          </a:p>
          <a:p>
            <a:pPr indent="-425450" lvl="0" marL="514350" rtl="0" algn="l">
              <a:spcBef>
                <a:spcPts val="640"/>
              </a:spcBef>
              <a:spcAft>
                <a:spcPts val="0"/>
              </a:spcAft>
              <a:buClr>
                <a:schemeClr val="dk1"/>
              </a:buClr>
              <a:buSzPts val="1800"/>
              <a:buAutoNum type="arabicPeriod"/>
            </a:pPr>
            <a:r>
              <a:rPr lang="en"/>
              <a:t>Live the 65/35 rule</a:t>
            </a:r>
            <a:br>
              <a:rPr lang="en"/>
            </a:br>
            <a:endParaRPr/>
          </a:p>
          <a:p>
            <a:pPr indent="-425450" lvl="0" marL="514350" rtl="0" algn="l">
              <a:spcBef>
                <a:spcPts val="640"/>
              </a:spcBef>
              <a:spcAft>
                <a:spcPts val="0"/>
              </a:spcAft>
              <a:buClr>
                <a:schemeClr val="dk1"/>
              </a:buClr>
              <a:buSzPts val="1800"/>
              <a:buAutoNum type="arabicPeriod"/>
            </a:pPr>
            <a:r>
              <a:rPr lang="en"/>
              <a:t>Consistently make good decisions</a:t>
            </a:r>
            <a:br>
              <a:rPr lang="en"/>
            </a:br>
            <a:endParaRPr/>
          </a:p>
          <a:p>
            <a:pPr indent="-425450" lvl="0" marL="514350" rtl="0" algn="l">
              <a:spcBef>
                <a:spcPts val="640"/>
              </a:spcBef>
              <a:spcAft>
                <a:spcPts val="0"/>
              </a:spcAft>
              <a:buClr>
                <a:schemeClr val="dk1"/>
              </a:buClr>
              <a:buSzPts val="1800"/>
              <a:buAutoNum type="arabicPeriod"/>
            </a:pPr>
            <a:r>
              <a:rPr lang="en"/>
              <a:t>Conduct highly effective meetings</a:t>
            </a:r>
            <a:br>
              <a:rPr lang="en"/>
            </a:br>
            <a:endParaRPr/>
          </a:p>
          <a:p>
            <a:pPr indent="-425450" lvl="0" marL="514350" rtl="0" algn="l">
              <a:spcBef>
                <a:spcPts val="640"/>
              </a:spcBef>
              <a:spcAft>
                <a:spcPts val="0"/>
              </a:spcAft>
              <a:buClr>
                <a:schemeClr val="dk1"/>
              </a:buClr>
              <a:buSzPts val="1800"/>
              <a:buAutoNum type="arabicPeriod"/>
            </a:pPr>
            <a:r>
              <a:rPr lang="en"/>
              <a:t>Have explicit ground rules or working arrangement</a:t>
            </a:r>
            <a:endParaRPr/>
          </a:p>
        </p:txBody>
      </p:sp>
      <p:sp>
        <p:nvSpPr>
          <p:cNvPr id="243" name="Google Shape;243;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1"/>
                </a:solidFill>
                <a:latin typeface="Old Standard TT"/>
                <a:ea typeface="Old Standard TT"/>
                <a:cs typeface="Old Standard TT"/>
                <a:sym typeface="Old Standard TT"/>
              </a:rPr>
              <a:t>‹#›</a:t>
            </a:fld>
            <a:endParaRPr sz="1000">
              <a:solidFill>
                <a:schemeClr val="dk1"/>
              </a:solidFill>
              <a:latin typeface="Old Standard TT"/>
              <a:ea typeface="Old Standard TT"/>
              <a:cs typeface="Old Standard TT"/>
              <a:sym typeface="Old Standard T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9"/>
          <p:cNvSpPr txBox="1"/>
          <p:nvPr>
            <p:ph type="title"/>
          </p:nvPr>
        </p:nvSpPr>
        <p:spPr>
          <a:xfrm>
            <a:off x="311700" y="1824450"/>
            <a:ext cx="8520600" cy="1494600"/>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None/>
            </a:pPr>
            <a:r>
              <a:rPr b="1" lang="en" sz="4777"/>
              <a:t>How to Supervise</a:t>
            </a:r>
            <a:br>
              <a:rPr b="1" lang="en" sz="4777"/>
            </a:br>
            <a:r>
              <a:rPr b="1" lang="en" sz="4777"/>
              <a:t>Remote Employees</a:t>
            </a:r>
            <a:endParaRPr b="1"/>
          </a:p>
        </p:txBody>
      </p:sp>
      <p:sp>
        <p:nvSpPr>
          <p:cNvPr id="250" name="Google Shape;250;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1"/>
                </a:solidFill>
                <a:latin typeface="Old Standard TT"/>
                <a:ea typeface="Old Standard TT"/>
                <a:cs typeface="Old Standard TT"/>
                <a:sym typeface="Old Standard TT"/>
              </a:rPr>
              <a:t>‹#›</a:t>
            </a:fld>
            <a:endParaRPr sz="1000">
              <a:solidFill>
                <a:schemeClr val="dk1"/>
              </a:solidFill>
              <a:latin typeface="Old Standard TT"/>
              <a:ea typeface="Old Standard TT"/>
              <a:cs typeface="Old Standard TT"/>
              <a:sym typeface="Old Standard T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0"/>
          <p:cNvSpPr txBox="1"/>
          <p:nvPr>
            <p:ph type="title"/>
          </p:nvPr>
        </p:nvSpPr>
        <p:spPr>
          <a:xfrm>
            <a:off x="311700" y="445025"/>
            <a:ext cx="8520600" cy="613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
              <a:t>Challenges to Remote Work</a:t>
            </a:r>
            <a:endParaRPr b="1"/>
          </a:p>
        </p:txBody>
      </p:sp>
      <p:sp>
        <p:nvSpPr>
          <p:cNvPr id="257" name="Google Shape;257;p40"/>
          <p:cNvSpPr txBox="1"/>
          <p:nvPr>
            <p:ph idx="1" type="body"/>
          </p:nvPr>
        </p:nvSpPr>
        <p:spPr>
          <a:xfrm>
            <a:off x="311700" y="1373050"/>
            <a:ext cx="8520600" cy="3195900"/>
          </a:xfrm>
          <a:prstGeom prst="rect">
            <a:avLst/>
          </a:prstGeom>
          <a:noFill/>
          <a:ln>
            <a:noFill/>
          </a:ln>
        </p:spPr>
        <p:txBody>
          <a:bodyPr anchorCtr="0" anchor="t" bIns="45700" lIns="91425" spcFirstLastPara="1" rIns="91425" wrap="square" tIns="45700">
            <a:normAutofit/>
          </a:bodyPr>
          <a:lstStyle/>
          <a:p>
            <a:pPr indent="-425450" lvl="0" marL="514350" rtl="0" algn="l">
              <a:spcBef>
                <a:spcPts val="640"/>
              </a:spcBef>
              <a:spcAft>
                <a:spcPts val="0"/>
              </a:spcAft>
              <a:buSzPts val="1800"/>
              <a:buChar char="●"/>
            </a:pPr>
            <a:r>
              <a:rPr lang="en"/>
              <a:t>Lack of face time with coworkers and supervisors</a:t>
            </a:r>
            <a:br>
              <a:rPr lang="en"/>
            </a:br>
            <a:endParaRPr/>
          </a:p>
          <a:p>
            <a:pPr indent="-425450" lvl="0" marL="514350" rtl="0" algn="l">
              <a:spcBef>
                <a:spcPts val="640"/>
              </a:spcBef>
              <a:spcAft>
                <a:spcPts val="0"/>
              </a:spcAft>
              <a:buSzPts val="1800"/>
              <a:buChar char="●"/>
            </a:pPr>
            <a:r>
              <a:rPr lang="en"/>
              <a:t>Communication breakdowns and bottlenecks</a:t>
            </a:r>
            <a:br>
              <a:rPr lang="en"/>
            </a:br>
            <a:endParaRPr/>
          </a:p>
          <a:p>
            <a:pPr indent="-425450" lvl="0" marL="514350" rtl="0" algn="l">
              <a:spcBef>
                <a:spcPts val="640"/>
              </a:spcBef>
              <a:spcAft>
                <a:spcPts val="0"/>
              </a:spcAft>
              <a:buSzPts val="1800"/>
              <a:buChar char="●"/>
            </a:pPr>
            <a:r>
              <a:rPr lang="en"/>
              <a:t>Surrounding distractions</a:t>
            </a:r>
            <a:endParaRPr/>
          </a:p>
        </p:txBody>
      </p:sp>
      <p:sp>
        <p:nvSpPr>
          <p:cNvPr id="258" name="Google Shape;258;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1"/>
                </a:solidFill>
                <a:latin typeface="Old Standard TT"/>
                <a:ea typeface="Old Standard TT"/>
                <a:cs typeface="Old Standard TT"/>
                <a:sym typeface="Old Standard TT"/>
              </a:rPr>
              <a:t>‹#›</a:t>
            </a:fld>
            <a:endParaRPr sz="1000">
              <a:solidFill>
                <a:schemeClr val="dk1"/>
              </a:solidFill>
              <a:latin typeface="Old Standard TT"/>
              <a:ea typeface="Old Standard TT"/>
              <a:cs typeface="Old Standard TT"/>
              <a:sym typeface="Old Standard T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1"/>
          <p:cNvSpPr txBox="1"/>
          <p:nvPr>
            <p:ph type="title"/>
          </p:nvPr>
        </p:nvSpPr>
        <p:spPr>
          <a:xfrm>
            <a:off x="311700" y="445025"/>
            <a:ext cx="8520600" cy="613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
              <a:t>Tips to Help Supervise Remote Employees</a:t>
            </a:r>
            <a:endParaRPr b="1"/>
          </a:p>
        </p:txBody>
      </p:sp>
      <p:sp>
        <p:nvSpPr>
          <p:cNvPr id="265" name="Google Shape;265;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sz="1000">
                <a:solidFill>
                  <a:schemeClr val="dk1"/>
                </a:solidFill>
                <a:latin typeface="Old Standard TT"/>
                <a:ea typeface="Old Standard TT"/>
                <a:cs typeface="Old Standard TT"/>
                <a:sym typeface="Old Standard TT"/>
              </a:rPr>
              <a:t>‹#›</a:t>
            </a:fld>
            <a:endParaRPr sz="1000">
              <a:solidFill>
                <a:schemeClr val="dk1"/>
              </a:solidFill>
              <a:latin typeface="Old Standard TT"/>
              <a:ea typeface="Old Standard TT"/>
              <a:cs typeface="Old Standard TT"/>
              <a:sym typeface="Old Standard TT"/>
            </a:endParaRPr>
          </a:p>
        </p:txBody>
      </p:sp>
      <p:graphicFrame>
        <p:nvGraphicFramePr>
          <p:cNvPr id="266" name="Google Shape;266;p41"/>
          <p:cNvGraphicFramePr/>
          <p:nvPr/>
        </p:nvGraphicFramePr>
        <p:xfrm>
          <a:off x="600450" y="1243250"/>
          <a:ext cx="3000000" cy="3000000"/>
        </p:xfrm>
        <a:graphic>
          <a:graphicData uri="http://schemas.openxmlformats.org/drawingml/2006/table">
            <a:tbl>
              <a:tblPr>
                <a:noFill/>
                <a:tableStyleId>{17DC01FC-4F1B-422B-BF2F-2EA08FE1EB1A}</a:tableStyleId>
              </a:tblPr>
              <a:tblGrid>
                <a:gridCol w="4047825"/>
                <a:gridCol w="4047825"/>
              </a:tblGrid>
              <a:tr h="697025">
                <a:tc>
                  <a:txBody>
                    <a:bodyPr/>
                    <a:lstStyle/>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Set expectations early and often</a:t>
                      </a:r>
                      <a:endParaRPr>
                        <a:latin typeface="Old Standard TT"/>
                        <a:ea typeface="Old Standard TT"/>
                        <a:cs typeface="Old Standard TT"/>
                        <a:sym typeface="Old Standard T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Remember to listen</a:t>
                      </a:r>
                      <a:endParaRPr>
                        <a:latin typeface="Old Standard TT"/>
                        <a:ea typeface="Old Standard TT"/>
                        <a:cs typeface="Old Standard TT"/>
                        <a:sym typeface="Old Standard T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97025">
                <a:tc>
                  <a:txBody>
                    <a:bodyPr/>
                    <a:lstStyle/>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Be organized and flexible</a:t>
                      </a:r>
                      <a:endParaRPr>
                        <a:latin typeface="Old Standard TT"/>
                        <a:ea typeface="Old Standard TT"/>
                        <a:cs typeface="Old Standard TT"/>
                        <a:sym typeface="Old Standard T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Build connections and be available to you team</a:t>
                      </a:r>
                      <a:endParaRPr>
                        <a:latin typeface="Old Standard TT"/>
                        <a:ea typeface="Old Standard TT"/>
                        <a:cs typeface="Old Standard TT"/>
                        <a:sym typeface="Old Standard T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97025">
                <a:tc>
                  <a:txBody>
                    <a:bodyPr/>
                    <a:lstStyle/>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Adapt length of meetings</a:t>
                      </a:r>
                      <a:endParaRPr>
                        <a:latin typeface="Old Standard TT"/>
                        <a:ea typeface="Old Standard TT"/>
                        <a:cs typeface="Old Standard TT"/>
                        <a:sym typeface="Old Standard T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Provide a way to collaborate</a:t>
                      </a:r>
                      <a:endParaRPr>
                        <a:latin typeface="Old Standard TT"/>
                        <a:ea typeface="Old Standard TT"/>
                        <a:cs typeface="Old Standard TT"/>
                        <a:sym typeface="Old Standard T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97025">
                <a:tc>
                  <a:txBody>
                    <a:bodyPr/>
                    <a:lstStyle/>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Track your employee’s progress</a:t>
                      </a:r>
                      <a:endParaRPr>
                        <a:latin typeface="Old Standard TT"/>
                        <a:ea typeface="Old Standard TT"/>
                        <a:cs typeface="Old Standard TT"/>
                        <a:sym typeface="Old Standard T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Resist the urge to micromanage</a:t>
                      </a:r>
                      <a:endParaRPr>
                        <a:latin typeface="Old Standard TT"/>
                        <a:ea typeface="Old Standard TT"/>
                        <a:cs typeface="Old Standard TT"/>
                        <a:sym typeface="Old Standard T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97025">
                <a:tc>
                  <a:txBody>
                    <a:bodyPr/>
                    <a:lstStyle/>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Emphasize communication</a:t>
                      </a:r>
                      <a:endParaRPr>
                        <a:latin typeface="Old Standard TT"/>
                        <a:ea typeface="Old Standard TT"/>
                        <a:cs typeface="Old Standard TT"/>
                        <a:sym typeface="Old Standard T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Celebrate success</a:t>
                      </a:r>
                      <a:endParaRPr>
                        <a:latin typeface="Old Standard TT"/>
                        <a:ea typeface="Old Standard TT"/>
                        <a:cs typeface="Old Standard TT"/>
                        <a:sym typeface="Old Standard T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2"/>
          <p:cNvSpPr txBox="1"/>
          <p:nvPr>
            <p:ph type="ctrTitle"/>
          </p:nvPr>
        </p:nvSpPr>
        <p:spPr>
          <a:xfrm>
            <a:off x="512700" y="2000700"/>
            <a:ext cx="8118600" cy="11421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
              <a:t>Questions &amp; Answers</a:t>
            </a:r>
            <a:endParaRPr/>
          </a:p>
        </p:txBody>
      </p:sp>
      <p:sp>
        <p:nvSpPr>
          <p:cNvPr id="273" name="Google Shape;273;p42"/>
          <p:cNvSpPr txBox="1"/>
          <p:nvPr>
            <p:ph idx="1" type="subTitle"/>
          </p:nvPr>
        </p:nvSpPr>
        <p:spPr>
          <a:xfrm>
            <a:off x="1371600" y="3620550"/>
            <a:ext cx="6400800" cy="1314600"/>
          </a:xfrm>
          <a:prstGeom prst="rect">
            <a:avLst/>
          </a:prstGeom>
          <a:noFill/>
          <a:ln>
            <a:noFill/>
          </a:ln>
        </p:spPr>
        <p:txBody>
          <a:bodyPr anchorCtr="0" anchor="t" bIns="45700" lIns="91425" spcFirstLastPara="1" rIns="91425" wrap="square" tIns="45700">
            <a:normAutofit fontScale="85000"/>
          </a:bodyPr>
          <a:lstStyle/>
          <a:p>
            <a:pPr indent="0" lvl="0" marL="0" rtl="0" algn="ctr">
              <a:spcBef>
                <a:spcPts val="0"/>
              </a:spcBef>
              <a:spcAft>
                <a:spcPts val="0"/>
              </a:spcAft>
              <a:buClr>
                <a:srgbClr val="7F7F7F"/>
              </a:buClr>
              <a:buSzPct val="133333"/>
              <a:buNone/>
            </a:pPr>
            <a:r>
              <a:rPr lang="en">
                <a:solidFill>
                  <a:srgbClr val="CCCCCC"/>
                </a:solidFill>
              </a:rPr>
              <a:t>Please complete an online evaluation of today’s event.</a:t>
            </a:r>
            <a:endParaRPr>
              <a:solidFill>
                <a:srgbClr val="CCCCCC"/>
              </a:solidFill>
            </a:endParaRPr>
          </a:p>
          <a:p>
            <a:pPr indent="0" lvl="0" marL="0" rtl="0" algn="ctr">
              <a:spcBef>
                <a:spcPts val="640"/>
              </a:spcBef>
              <a:spcAft>
                <a:spcPts val="0"/>
              </a:spcAft>
              <a:buClr>
                <a:srgbClr val="7F7F7F"/>
              </a:buClr>
              <a:buSzPct val="133333"/>
              <a:buNone/>
            </a:pPr>
            <a:r>
              <a:rPr lang="en">
                <a:solidFill>
                  <a:srgbClr val="CCCCCC"/>
                </a:solidFill>
              </a:rPr>
              <a:t>The evaluation link will be emailed out to you soon.</a:t>
            </a:r>
            <a:endParaRPr>
              <a:solidFill>
                <a:srgbClr val="CCCCCC"/>
              </a:solidFill>
            </a:endParaRPr>
          </a:p>
          <a:p>
            <a:pPr indent="0" lvl="0" marL="0" rtl="0" algn="ctr">
              <a:spcBef>
                <a:spcPts val="640"/>
              </a:spcBef>
              <a:spcAft>
                <a:spcPts val="0"/>
              </a:spcAft>
              <a:buClr>
                <a:srgbClr val="888888"/>
              </a:buClr>
              <a:buSzPct val="133333"/>
              <a:buNone/>
            </a:pPr>
            <a:r>
              <a:t/>
            </a:r>
            <a:endParaRPr/>
          </a:p>
        </p:txBody>
      </p:sp>
      <p:sp>
        <p:nvSpPr>
          <p:cNvPr id="274" name="Google Shape;274;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7" name="Google Shape;107;p20"/>
          <p:cNvSpPr txBox="1"/>
          <p:nvPr/>
        </p:nvSpPr>
        <p:spPr>
          <a:xfrm>
            <a:off x="481613" y="100125"/>
            <a:ext cx="82353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Old Standard TT"/>
                <a:ea typeface="Old Standard TT"/>
                <a:cs typeface="Old Standard TT"/>
                <a:sym typeface="Old Standard TT"/>
              </a:rPr>
              <a:t>SUPERVISOR SUCCESS SERIES </a:t>
            </a:r>
            <a:endParaRPr b="1" sz="2200">
              <a:latin typeface="Old Standard TT"/>
              <a:ea typeface="Old Standard TT"/>
              <a:cs typeface="Old Standard TT"/>
              <a:sym typeface="Old Standard TT"/>
            </a:endParaRPr>
          </a:p>
          <a:p>
            <a:pPr indent="0" lvl="0" marL="0" rtl="0" algn="ctr">
              <a:spcBef>
                <a:spcPts val="0"/>
              </a:spcBef>
              <a:spcAft>
                <a:spcPts val="0"/>
              </a:spcAft>
              <a:buNone/>
            </a:pPr>
            <a:r>
              <a:rPr b="1" lang="en" sz="2200">
                <a:latin typeface="Old Standard TT"/>
                <a:ea typeface="Old Standard TT"/>
                <a:cs typeface="Old Standard TT"/>
                <a:sym typeface="Old Standard TT"/>
              </a:rPr>
              <a:t>Schedule of Events</a:t>
            </a:r>
            <a:endParaRPr b="1" sz="2200">
              <a:latin typeface="Old Standard TT"/>
              <a:ea typeface="Old Standard TT"/>
              <a:cs typeface="Old Standard TT"/>
              <a:sym typeface="Old Standard TT"/>
            </a:endParaRPr>
          </a:p>
        </p:txBody>
      </p:sp>
      <p:graphicFrame>
        <p:nvGraphicFramePr>
          <p:cNvPr id="108" name="Google Shape;108;p20"/>
          <p:cNvGraphicFramePr/>
          <p:nvPr/>
        </p:nvGraphicFramePr>
        <p:xfrm>
          <a:off x="271425" y="1028650"/>
          <a:ext cx="3000000" cy="3000000"/>
        </p:xfrm>
        <a:graphic>
          <a:graphicData uri="http://schemas.openxmlformats.org/drawingml/2006/table">
            <a:tbl>
              <a:tblPr>
                <a:noFill/>
                <a:tableStyleId>{17DC01FC-4F1B-422B-BF2F-2EA08FE1EB1A}</a:tableStyleId>
              </a:tblPr>
              <a:tblGrid>
                <a:gridCol w="2885225"/>
                <a:gridCol w="2885225"/>
                <a:gridCol w="2885225"/>
              </a:tblGrid>
              <a:tr h="310075">
                <a:tc>
                  <a:txBody>
                    <a:bodyPr/>
                    <a:lstStyle/>
                    <a:p>
                      <a:pPr indent="0" lvl="0" marL="0" rtl="0" algn="l">
                        <a:spcBef>
                          <a:spcPts val="0"/>
                        </a:spcBef>
                        <a:spcAft>
                          <a:spcPts val="0"/>
                        </a:spcAft>
                        <a:buNone/>
                      </a:pPr>
                      <a:r>
                        <a:rPr b="1" lang="en" sz="1100" u="sng">
                          <a:latin typeface="Old Standard TT"/>
                          <a:ea typeface="Old Standard TT"/>
                          <a:cs typeface="Old Standard TT"/>
                          <a:sym typeface="Old Standard TT"/>
                        </a:rPr>
                        <a:t>Segment 1 (Completed Fall 2021)</a:t>
                      </a:r>
                      <a:endParaRPr b="1" sz="1100" u="sng">
                        <a:latin typeface="Old Standard TT"/>
                        <a:ea typeface="Old Standard TT"/>
                        <a:cs typeface="Old Standard TT"/>
                        <a:sym typeface="Old Standard TT"/>
                      </a:endParaRPr>
                    </a:p>
                  </a:txBody>
                  <a:tcPr marT="91425" marB="91425" marR="91425" marL="91425" anchor="ctr">
                    <a:lnL cap="flat" cmpd="sng" w="9525">
                      <a:solidFill>
                        <a:srgbClr val="111111">
                          <a:alpha val="0"/>
                        </a:srgbClr>
                      </a:solidFill>
                      <a:prstDash val="solid"/>
                      <a:round/>
                      <a:headEnd len="sm" w="sm" type="none"/>
                      <a:tailEnd len="sm" w="sm" type="none"/>
                    </a:lnL>
                    <a:lnR cap="flat" cmpd="sng" w="9525">
                      <a:solidFill>
                        <a:srgbClr val="111111">
                          <a:alpha val="0"/>
                        </a:srgbClr>
                      </a:solidFill>
                      <a:prstDash val="solid"/>
                      <a:round/>
                      <a:headEnd len="sm" w="sm" type="none"/>
                      <a:tailEnd len="sm" w="sm" type="none"/>
                    </a:lnR>
                    <a:lnT cap="flat" cmpd="sng" w="9525">
                      <a:solidFill>
                        <a:srgbClr val="111111">
                          <a:alpha val="0"/>
                        </a:srgbClr>
                      </a:solidFill>
                      <a:prstDash val="solid"/>
                      <a:round/>
                      <a:headEnd len="sm" w="sm" type="none"/>
                      <a:tailEnd len="sm" w="sm" type="none"/>
                    </a:lnT>
                    <a:lnB cap="flat" cmpd="sng" w="9525">
                      <a:solidFill>
                        <a:srgbClr val="111111">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u="sng">
                          <a:latin typeface="Old Standard TT"/>
                          <a:ea typeface="Old Standard TT"/>
                          <a:cs typeface="Old Standard TT"/>
                          <a:sym typeface="Old Standard TT"/>
                        </a:rPr>
                        <a:t>Segment 2 (Completed Spring 2022)</a:t>
                      </a:r>
                      <a:endParaRPr b="1" sz="1100" u="sng">
                        <a:latin typeface="Old Standard TT"/>
                        <a:ea typeface="Old Standard TT"/>
                        <a:cs typeface="Old Standard TT"/>
                        <a:sym typeface="Old Standard TT"/>
                      </a:endParaRPr>
                    </a:p>
                  </a:txBody>
                  <a:tcPr marT="91425" marB="91425" marR="91425" marL="91425" anchor="ctr">
                    <a:lnL cap="flat" cmpd="sng" w="9525">
                      <a:solidFill>
                        <a:srgbClr val="111111">
                          <a:alpha val="0"/>
                        </a:srgbClr>
                      </a:solidFill>
                      <a:prstDash val="solid"/>
                      <a:round/>
                      <a:headEnd len="sm" w="sm" type="none"/>
                      <a:tailEnd len="sm" w="sm" type="none"/>
                    </a:lnL>
                    <a:lnR cap="flat" cmpd="sng" w="9525">
                      <a:solidFill>
                        <a:srgbClr val="111111">
                          <a:alpha val="0"/>
                        </a:srgbClr>
                      </a:solidFill>
                      <a:prstDash val="solid"/>
                      <a:round/>
                      <a:headEnd len="sm" w="sm" type="none"/>
                      <a:tailEnd len="sm" w="sm" type="none"/>
                    </a:lnR>
                    <a:lnT cap="flat" cmpd="sng" w="9525">
                      <a:solidFill>
                        <a:srgbClr val="111111">
                          <a:alpha val="0"/>
                        </a:srgbClr>
                      </a:solidFill>
                      <a:prstDash val="solid"/>
                      <a:round/>
                      <a:headEnd len="sm" w="sm" type="none"/>
                      <a:tailEnd len="sm" w="sm" type="none"/>
                    </a:lnT>
                    <a:lnB cap="flat" cmpd="sng" w="9525">
                      <a:solidFill>
                        <a:srgbClr val="111111">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100" u="sng">
                          <a:latin typeface="Old Standard TT"/>
                          <a:ea typeface="Old Standard TT"/>
                          <a:cs typeface="Old Standard TT"/>
                          <a:sym typeface="Old Standard TT"/>
                        </a:rPr>
                        <a:t>Segment</a:t>
                      </a:r>
                      <a:r>
                        <a:rPr b="1" lang="en" sz="1100" u="sng">
                          <a:latin typeface="Old Standard TT"/>
                          <a:ea typeface="Old Standard TT"/>
                          <a:cs typeface="Old Standard TT"/>
                          <a:sym typeface="Old Standard TT"/>
                        </a:rPr>
                        <a:t> 3 (May 2022)</a:t>
                      </a:r>
                      <a:endParaRPr b="1" sz="1100" u="sng">
                        <a:latin typeface="Old Standard TT"/>
                        <a:ea typeface="Old Standard TT"/>
                        <a:cs typeface="Old Standard TT"/>
                        <a:sym typeface="Old Standard TT"/>
                      </a:endParaRPr>
                    </a:p>
                  </a:txBody>
                  <a:tcPr marT="91425" marB="91425" marR="91425" marL="91425" anchor="ctr">
                    <a:lnL cap="flat" cmpd="sng" w="9525">
                      <a:solidFill>
                        <a:srgbClr val="111111">
                          <a:alpha val="0"/>
                        </a:srgbClr>
                      </a:solidFill>
                      <a:prstDash val="solid"/>
                      <a:round/>
                      <a:headEnd len="sm" w="sm" type="none"/>
                      <a:tailEnd len="sm" w="sm" type="none"/>
                    </a:lnL>
                    <a:lnR cap="flat" cmpd="sng" w="9525">
                      <a:solidFill>
                        <a:srgbClr val="111111">
                          <a:alpha val="0"/>
                        </a:srgbClr>
                      </a:solidFill>
                      <a:prstDash val="solid"/>
                      <a:round/>
                      <a:headEnd len="sm" w="sm" type="none"/>
                      <a:tailEnd len="sm" w="sm" type="none"/>
                    </a:lnR>
                    <a:lnT cap="flat" cmpd="sng" w="9525">
                      <a:solidFill>
                        <a:srgbClr val="111111">
                          <a:alpha val="0"/>
                        </a:srgbClr>
                      </a:solidFill>
                      <a:prstDash val="solid"/>
                      <a:round/>
                      <a:headEnd len="sm" w="sm" type="none"/>
                      <a:tailEnd len="sm" w="sm" type="none"/>
                    </a:lnT>
                    <a:lnB cap="flat" cmpd="sng" w="9525">
                      <a:solidFill>
                        <a:srgbClr val="111111">
                          <a:alpha val="0"/>
                        </a:srgbClr>
                      </a:solidFill>
                      <a:prstDash val="solid"/>
                      <a:round/>
                      <a:headEnd len="sm" w="sm" type="none"/>
                      <a:tailEnd len="sm" w="sm" type="none"/>
                    </a:lnB>
                  </a:tcPr>
                </a:tc>
              </a:tr>
              <a:tr h="310075">
                <a:tc>
                  <a:txBody>
                    <a:bodyPr/>
                    <a:lstStyle/>
                    <a:p>
                      <a:pPr indent="-298450" lvl="0" marL="457200" rtl="0" algn="l">
                        <a:spcBef>
                          <a:spcPts val="0"/>
                        </a:spcBef>
                        <a:spcAft>
                          <a:spcPts val="0"/>
                        </a:spcAft>
                        <a:buSzPts val="1100"/>
                        <a:buFont typeface="Old Standard TT"/>
                        <a:buChar char="●"/>
                      </a:pPr>
                      <a:r>
                        <a:rPr lang="en" sz="1100">
                          <a:latin typeface="Old Standard TT"/>
                          <a:ea typeface="Old Standard TT"/>
                          <a:cs typeface="Old Standard TT"/>
                          <a:sym typeface="Old Standard TT"/>
                        </a:rPr>
                        <a:t>Leading Diverse Teams</a:t>
                      </a:r>
                      <a:endParaRPr sz="1100">
                        <a:latin typeface="Old Standard TT"/>
                        <a:ea typeface="Old Standard TT"/>
                        <a:cs typeface="Old Standard TT"/>
                        <a:sym typeface="Old Standard TT"/>
                      </a:endParaRPr>
                    </a:p>
                  </a:txBody>
                  <a:tcPr marT="91425" marB="91425" marR="91425" marL="91425" anchor="ctr">
                    <a:lnL cap="flat" cmpd="sng" w="9525">
                      <a:solidFill>
                        <a:srgbClr val="111111">
                          <a:alpha val="0"/>
                        </a:srgbClr>
                      </a:solidFill>
                      <a:prstDash val="solid"/>
                      <a:round/>
                      <a:headEnd len="sm" w="sm" type="none"/>
                      <a:tailEnd len="sm" w="sm" type="none"/>
                    </a:lnL>
                    <a:lnR cap="flat" cmpd="sng" w="9525">
                      <a:solidFill>
                        <a:srgbClr val="111111">
                          <a:alpha val="0"/>
                        </a:srgbClr>
                      </a:solidFill>
                      <a:prstDash val="solid"/>
                      <a:round/>
                      <a:headEnd len="sm" w="sm" type="none"/>
                      <a:tailEnd len="sm" w="sm" type="none"/>
                    </a:lnR>
                    <a:lnT cap="flat" cmpd="sng" w="9525">
                      <a:solidFill>
                        <a:srgbClr val="111111">
                          <a:alpha val="0"/>
                        </a:srgbClr>
                      </a:solidFill>
                      <a:prstDash val="solid"/>
                      <a:round/>
                      <a:headEnd len="sm" w="sm" type="none"/>
                      <a:tailEnd len="sm" w="sm" type="none"/>
                    </a:lnT>
                    <a:lnB cap="flat" cmpd="sng" w="9525">
                      <a:solidFill>
                        <a:srgbClr val="111111">
                          <a:alpha val="0"/>
                        </a:srgbClr>
                      </a:solidFill>
                      <a:prstDash val="solid"/>
                      <a:round/>
                      <a:headEnd len="sm" w="sm" type="none"/>
                      <a:tailEnd len="sm" w="sm" type="none"/>
                    </a:lnB>
                  </a:tcPr>
                </a:tc>
                <a:tc>
                  <a:txBody>
                    <a:bodyPr/>
                    <a:lstStyle/>
                    <a:p>
                      <a:pPr indent="-298450" lvl="0" marL="457200" rtl="0" algn="l">
                        <a:spcBef>
                          <a:spcPts val="0"/>
                        </a:spcBef>
                        <a:spcAft>
                          <a:spcPts val="0"/>
                        </a:spcAft>
                        <a:buSzPts val="1100"/>
                        <a:buFont typeface="Old Standard TT"/>
                        <a:buChar char="●"/>
                      </a:pPr>
                      <a:r>
                        <a:rPr lang="en" sz="1100">
                          <a:latin typeface="Old Standard TT"/>
                          <a:ea typeface="Old Standard TT"/>
                          <a:cs typeface="Old Standard TT"/>
                          <a:sym typeface="Old Standard TT"/>
                        </a:rPr>
                        <a:t>Performance Management</a:t>
                      </a:r>
                      <a:endParaRPr sz="1100">
                        <a:latin typeface="Old Standard TT"/>
                        <a:ea typeface="Old Standard TT"/>
                        <a:cs typeface="Old Standard TT"/>
                        <a:sym typeface="Old Standard TT"/>
                      </a:endParaRPr>
                    </a:p>
                  </a:txBody>
                  <a:tcPr marT="91425" marB="91425" marR="91425" marL="91425" anchor="ctr">
                    <a:lnL cap="flat" cmpd="sng" w="9525">
                      <a:solidFill>
                        <a:srgbClr val="111111">
                          <a:alpha val="0"/>
                        </a:srgbClr>
                      </a:solidFill>
                      <a:prstDash val="solid"/>
                      <a:round/>
                      <a:headEnd len="sm" w="sm" type="none"/>
                      <a:tailEnd len="sm" w="sm" type="none"/>
                    </a:lnL>
                    <a:lnR cap="flat" cmpd="sng" w="9525">
                      <a:solidFill>
                        <a:srgbClr val="111111">
                          <a:alpha val="0"/>
                        </a:srgbClr>
                      </a:solidFill>
                      <a:prstDash val="solid"/>
                      <a:round/>
                      <a:headEnd len="sm" w="sm" type="none"/>
                      <a:tailEnd len="sm" w="sm" type="none"/>
                    </a:lnR>
                    <a:lnT cap="flat" cmpd="sng" w="9525">
                      <a:solidFill>
                        <a:srgbClr val="111111">
                          <a:alpha val="0"/>
                        </a:srgbClr>
                      </a:solidFill>
                      <a:prstDash val="solid"/>
                      <a:round/>
                      <a:headEnd len="sm" w="sm" type="none"/>
                      <a:tailEnd len="sm" w="sm" type="none"/>
                    </a:lnT>
                    <a:lnB cap="flat" cmpd="sng" w="9525">
                      <a:solidFill>
                        <a:srgbClr val="111111">
                          <a:alpha val="0"/>
                        </a:srgbClr>
                      </a:solidFill>
                      <a:prstDash val="solid"/>
                      <a:round/>
                      <a:headEnd len="sm" w="sm" type="none"/>
                      <a:tailEnd len="sm" w="sm" type="none"/>
                    </a:lnB>
                  </a:tcPr>
                </a:tc>
                <a:tc>
                  <a:txBody>
                    <a:bodyPr/>
                    <a:lstStyle/>
                    <a:p>
                      <a:pPr indent="-298450" lvl="0" marL="457200" rtl="0" algn="l">
                        <a:spcBef>
                          <a:spcPts val="0"/>
                        </a:spcBef>
                        <a:spcAft>
                          <a:spcPts val="0"/>
                        </a:spcAft>
                        <a:buSzPts val="1100"/>
                        <a:buFont typeface="Old Standard TT"/>
                        <a:buChar char="●"/>
                      </a:pPr>
                      <a:r>
                        <a:rPr lang="en" sz="1100">
                          <a:latin typeface="Old Standard TT"/>
                          <a:ea typeface="Old Standard TT"/>
                          <a:cs typeface="Old Standard TT"/>
                          <a:sym typeface="Old Standard TT"/>
                        </a:rPr>
                        <a:t>Mental Health in the Workplace</a:t>
                      </a:r>
                      <a:endParaRPr sz="1100">
                        <a:latin typeface="Old Standard TT"/>
                        <a:ea typeface="Old Standard TT"/>
                        <a:cs typeface="Old Standard TT"/>
                        <a:sym typeface="Old Standard TT"/>
                      </a:endParaRPr>
                    </a:p>
                  </a:txBody>
                  <a:tcPr marT="91425" marB="91425" marR="91425" marL="91425" anchor="ctr">
                    <a:lnL cap="flat" cmpd="sng" w="9525">
                      <a:solidFill>
                        <a:srgbClr val="111111">
                          <a:alpha val="0"/>
                        </a:srgbClr>
                      </a:solidFill>
                      <a:prstDash val="solid"/>
                      <a:round/>
                      <a:headEnd len="sm" w="sm" type="none"/>
                      <a:tailEnd len="sm" w="sm" type="none"/>
                    </a:lnL>
                    <a:lnR cap="flat" cmpd="sng" w="9525">
                      <a:solidFill>
                        <a:srgbClr val="111111">
                          <a:alpha val="0"/>
                        </a:srgbClr>
                      </a:solidFill>
                      <a:prstDash val="solid"/>
                      <a:round/>
                      <a:headEnd len="sm" w="sm" type="none"/>
                      <a:tailEnd len="sm" w="sm" type="none"/>
                    </a:lnR>
                    <a:lnT cap="flat" cmpd="sng" w="9525">
                      <a:solidFill>
                        <a:srgbClr val="111111">
                          <a:alpha val="0"/>
                        </a:srgbClr>
                      </a:solidFill>
                      <a:prstDash val="solid"/>
                      <a:round/>
                      <a:headEnd len="sm" w="sm" type="none"/>
                      <a:tailEnd len="sm" w="sm" type="none"/>
                    </a:lnT>
                    <a:lnB cap="flat" cmpd="sng" w="9525">
                      <a:solidFill>
                        <a:srgbClr val="111111">
                          <a:alpha val="0"/>
                        </a:srgbClr>
                      </a:solidFill>
                      <a:prstDash val="solid"/>
                      <a:round/>
                      <a:headEnd len="sm" w="sm" type="none"/>
                      <a:tailEnd len="sm" w="sm" type="none"/>
                    </a:lnB>
                  </a:tcPr>
                </a:tc>
              </a:tr>
              <a:tr h="465100">
                <a:tc>
                  <a:txBody>
                    <a:bodyPr/>
                    <a:lstStyle/>
                    <a:p>
                      <a:pPr indent="-298450" lvl="0" marL="457200" rtl="0" algn="l">
                        <a:spcBef>
                          <a:spcPts val="0"/>
                        </a:spcBef>
                        <a:spcAft>
                          <a:spcPts val="0"/>
                        </a:spcAft>
                        <a:buSzPts val="1100"/>
                        <a:buFont typeface="Old Standard TT"/>
                        <a:buChar char="●"/>
                      </a:pPr>
                      <a:r>
                        <a:rPr lang="en" sz="1100">
                          <a:latin typeface="Old Standard TT"/>
                          <a:ea typeface="Old Standard TT"/>
                          <a:cs typeface="Old Standard TT"/>
                          <a:sym typeface="Old Standard TT"/>
                        </a:rPr>
                        <a:t>How to Have Those Difficult Conversations</a:t>
                      </a:r>
                      <a:endParaRPr sz="1100">
                        <a:latin typeface="Old Standard TT"/>
                        <a:ea typeface="Old Standard TT"/>
                        <a:cs typeface="Old Standard TT"/>
                        <a:sym typeface="Old Standard TT"/>
                      </a:endParaRPr>
                    </a:p>
                  </a:txBody>
                  <a:tcPr marT="91425" marB="91425" marR="91425" marL="91425" anchor="ctr">
                    <a:lnL cap="flat" cmpd="sng" w="9525">
                      <a:solidFill>
                        <a:srgbClr val="111111">
                          <a:alpha val="0"/>
                        </a:srgbClr>
                      </a:solidFill>
                      <a:prstDash val="solid"/>
                      <a:round/>
                      <a:headEnd len="sm" w="sm" type="none"/>
                      <a:tailEnd len="sm" w="sm" type="none"/>
                    </a:lnL>
                    <a:lnR cap="flat" cmpd="sng" w="9525">
                      <a:solidFill>
                        <a:srgbClr val="111111">
                          <a:alpha val="0"/>
                        </a:srgbClr>
                      </a:solidFill>
                      <a:prstDash val="solid"/>
                      <a:round/>
                      <a:headEnd len="sm" w="sm" type="none"/>
                      <a:tailEnd len="sm" w="sm" type="none"/>
                    </a:lnR>
                    <a:lnT cap="flat" cmpd="sng" w="9525">
                      <a:solidFill>
                        <a:srgbClr val="111111">
                          <a:alpha val="0"/>
                        </a:srgbClr>
                      </a:solidFill>
                      <a:prstDash val="solid"/>
                      <a:round/>
                      <a:headEnd len="sm" w="sm" type="none"/>
                      <a:tailEnd len="sm" w="sm" type="none"/>
                    </a:lnT>
                    <a:lnB cap="flat" cmpd="sng" w="9525">
                      <a:solidFill>
                        <a:srgbClr val="111111">
                          <a:alpha val="0"/>
                        </a:srgbClr>
                      </a:solidFill>
                      <a:prstDash val="solid"/>
                      <a:round/>
                      <a:headEnd len="sm" w="sm" type="none"/>
                      <a:tailEnd len="sm" w="sm" type="none"/>
                    </a:lnB>
                  </a:tcPr>
                </a:tc>
                <a:tc>
                  <a:txBody>
                    <a:bodyPr/>
                    <a:lstStyle/>
                    <a:p>
                      <a:pPr indent="-298450" lvl="0" marL="457200" rtl="0" algn="l">
                        <a:spcBef>
                          <a:spcPts val="0"/>
                        </a:spcBef>
                        <a:spcAft>
                          <a:spcPts val="0"/>
                        </a:spcAft>
                        <a:buSzPts val="1100"/>
                        <a:buFont typeface="Old Standard TT"/>
                        <a:buChar char="●"/>
                      </a:pPr>
                      <a:r>
                        <a:rPr lang="en" sz="1100">
                          <a:latin typeface="Old Standard TT"/>
                          <a:ea typeface="Old Standard TT"/>
                          <a:cs typeface="Old Standard TT"/>
                          <a:sym typeface="Old Standard TT"/>
                        </a:rPr>
                        <a:t>Budget &amp; Finance</a:t>
                      </a:r>
                      <a:endParaRPr sz="1100">
                        <a:latin typeface="Old Standard TT"/>
                        <a:ea typeface="Old Standard TT"/>
                        <a:cs typeface="Old Standard TT"/>
                        <a:sym typeface="Old Standard TT"/>
                      </a:endParaRPr>
                    </a:p>
                  </a:txBody>
                  <a:tcPr marT="91425" marB="91425" marR="91425" marL="91425" anchor="ctr">
                    <a:lnL cap="flat" cmpd="sng" w="9525">
                      <a:solidFill>
                        <a:srgbClr val="111111">
                          <a:alpha val="0"/>
                        </a:srgbClr>
                      </a:solidFill>
                      <a:prstDash val="solid"/>
                      <a:round/>
                      <a:headEnd len="sm" w="sm" type="none"/>
                      <a:tailEnd len="sm" w="sm" type="none"/>
                    </a:lnL>
                    <a:lnR cap="flat" cmpd="sng" w="9525">
                      <a:solidFill>
                        <a:srgbClr val="111111">
                          <a:alpha val="0"/>
                        </a:srgbClr>
                      </a:solidFill>
                      <a:prstDash val="solid"/>
                      <a:round/>
                      <a:headEnd len="sm" w="sm" type="none"/>
                      <a:tailEnd len="sm" w="sm" type="none"/>
                    </a:lnR>
                    <a:lnT cap="flat" cmpd="sng" w="9525">
                      <a:solidFill>
                        <a:srgbClr val="111111">
                          <a:alpha val="0"/>
                        </a:srgbClr>
                      </a:solidFill>
                      <a:prstDash val="solid"/>
                      <a:round/>
                      <a:headEnd len="sm" w="sm" type="none"/>
                      <a:tailEnd len="sm" w="sm" type="none"/>
                    </a:lnT>
                    <a:lnB cap="flat" cmpd="sng" w="9525">
                      <a:solidFill>
                        <a:srgbClr val="111111">
                          <a:alpha val="0"/>
                        </a:srgbClr>
                      </a:solidFill>
                      <a:prstDash val="solid"/>
                      <a:round/>
                      <a:headEnd len="sm" w="sm" type="none"/>
                      <a:tailEnd len="sm" w="sm" type="none"/>
                    </a:lnB>
                  </a:tcPr>
                </a:tc>
                <a:tc>
                  <a:txBody>
                    <a:bodyPr/>
                    <a:lstStyle/>
                    <a:p>
                      <a:pPr indent="-298450" lvl="0" marL="457200" rtl="0" algn="l">
                        <a:spcBef>
                          <a:spcPts val="0"/>
                        </a:spcBef>
                        <a:spcAft>
                          <a:spcPts val="0"/>
                        </a:spcAft>
                        <a:buSzPts val="1100"/>
                        <a:buFont typeface="Old Standard TT"/>
                        <a:buChar char="●"/>
                      </a:pPr>
                      <a:r>
                        <a:rPr lang="en" sz="1100">
                          <a:latin typeface="Old Standard TT"/>
                          <a:ea typeface="Old Standard TT"/>
                          <a:cs typeface="Old Standard TT"/>
                          <a:sym typeface="Old Standard TT"/>
                        </a:rPr>
                        <a:t>Accessible Technology</a:t>
                      </a:r>
                      <a:endParaRPr sz="1100">
                        <a:latin typeface="Old Standard TT"/>
                        <a:ea typeface="Old Standard TT"/>
                        <a:cs typeface="Old Standard TT"/>
                        <a:sym typeface="Old Standard TT"/>
                      </a:endParaRPr>
                    </a:p>
                  </a:txBody>
                  <a:tcPr marT="91425" marB="91425" marR="91425" marL="91425" anchor="ctr">
                    <a:lnL cap="flat" cmpd="sng" w="9525">
                      <a:solidFill>
                        <a:srgbClr val="111111">
                          <a:alpha val="0"/>
                        </a:srgbClr>
                      </a:solidFill>
                      <a:prstDash val="solid"/>
                      <a:round/>
                      <a:headEnd len="sm" w="sm" type="none"/>
                      <a:tailEnd len="sm" w="sm" type="none"/>
                    </a:lnL>
                    <a:lnR cap="flat" cmpd="sng" w="9525">
                      <a:solidFill>
                        <a:srgbClr val="111111">
                          <a:alpha val="0"/>
                        </a:srgbClr>
                      </a:solidFill>
                      <a:prstDash val="solid"/>
                      <a:round/>
                      <a:headEnd len="sm" w="sm" type="none"/>
                      <a:tailEnd len="sm" w="sm" type="none"/>
                    </a:lnR>
                    <a:lnT cap="flat" cmpd="sng" w="9525">
                      <a:solidFill>
                        <a:srgbClr val="111111">
                          <a:alpha val="0"/>
                        </a:srgbClr>
                      </a:solidFill>
                      <a:prstDash val="solid"/>
                      <a:round/>
                      <a:headEnd len="sm" w="sm" type="none"/>
                      <a:tailEnd len="sm" w="sm" type="none"/>
                    </a:lnT>
                    <a:lnB cap="flat" cmpd="sng" w="9525">
                      <a:solidFill>
                        <a:srgbClr val="111111">
                          <a:alpha val="0"/>
                        </a:srgbClr>
                      </a:solidFill>
                      <a:prstDash val="solid"/>
                      <a:round/>
                      <a:headEnd len="sm" w="sm" type="none"/>
                      <a:tailEnd len="sm" w="sm" type="none"/>
                    </a:lnB>
                  </a:tcPr>
                </a:tc>
              </a:tr>
              <a:tr h="465100">
                <a:tc>
                  <a:txBody>
                    <a:bodyPr/>
                    <a:lstStyle/>
                    <a:p>
                      <a:pPr indent="-298450" lvl="0" marL="457200" rtl="0" algn="l">
                        <a:spcBef>
                          <a:spcPts val="0"/>
                        </a:spcBef>
                        <a:spcAft>
                          <a:spcPts val="0"/>
                        </a:spcAft>
                        <a:buSzPts val="1100"/>
                        <a:buFont typeface="Old Standard TT"/>
                        <a:buChar char="●"/>
                      </a:pPr>
                      <a:r>
                        <a:rPr lang="en" sz="1100">
                          <a:solidFill>
                            <a:schemeClr val="dk1"/>
                          </a:solidFill>
                          <a:latin typeface="Old Standard TT"/>
                          <a:ea typeface="Old Standard TT"/>
                          <a:cs typeface="Old Standard TT"/>
                          <a:sym typeface="Old Standard TT"/>
                        </a:rPr>
                        <a:t>Engagement, Communication, &amp; Relationship Building</a:t>
                      </a:r>
                      <a:endParaRPr sz="1100">
                        <a:latin typeface="Old Standard TT"/>
                        <a:ea typeface="Old Standard TT"/>
                        <a:cs typeface="Old Standard TT"/>
                        <a:sym typeface="Old Standard TT"/>
                      </a:endParaRPr>
                    </a:p>
                  </a:txBody>
                  <a:tcPr marT="91425" marB="91425" marR="91425" marL="91425" anchor="ctr">
                    <a:lnL cap="flat" cmpd="sng" w="9525">
                      <a:solidFill>
                        <a:srgbClr val="111111">
                          <a:alpha val="0"/>
                        </a:srgbClr>
                      </a:solidFill>
                      <a:prstDash val="solid"/>
                      <a:round/>
                      <a:headEnd len="sm" w="sm" type="none"/>
                      <a:tailEnd len="sm" w="sm" type="none"/>
                    </a:lnL>
                    <a:lnR cap="flat" cmpd="sng" w="9525">
                      <a:solidFill>
                        <a:srgbClr val="111111">
                          <a:alpha val="0"/>
                        </a:srgbClr>
                      </a:solidFill>
                      <a:prstDash val="solid"/>
                      <a:round/>
                      <a:headEnd len="sm" w="sm" type="none"/>
                      <a:tailEnd len="sm" w="sm" type="none"/>
                    </a:lnR>
                    <a:lnT cap="flat" cmpd="sng" w="9525">
                      <a:solidFill>
                        <a:srgbClr val="111111">
                          <a:alpha val="0"/>
                        </a:srgbClr>
                      </a:solidFill>
                      <a:prstDash val="solid"/>
                      <a:round/>
                      <a:headEnd len="sm" w="sm" type="none"/>
                      <a:tailEnd len="sm" w="sm" type="none"/>
                    </a:lnT>
                    <a:lnB cap="flat" cmpd="sng" w="9525">
                      <a:solidFill>
                        <a:srgbClr val="111111">
                          <a:alpha val="0"/>
                        </a:srgbClr>
                      </a:solidFill>
                      <a:prstDash val="solid"/>
                      <a:round/>
                      <a:headEnd len="sm" w="sm" type="none"/>
                      <a:tailEnd len="sm" w="sm" type="none"/>
                    </a:lnB>
                  </a:tcPr>
                </a:tc>
                <a:tc>
                  <a:txBody>
                    <a:bodyPr/>
                    <a:lstStyle/>
                    <a:p>
                      <a:pPr indent="-298450" lvl="0" marL="457200" rtl="0" algn="l">
                        <a:spcBef>
                          <a:spcPts val="0"/>
                        </a:spcBef>
                        <a:spcAft>
                          <a:spcPts val="0"/>
                        </a:spcAft>
                        <a:buSzPts val="1100"/>
                        <a:buFont typeface="Old Standard TT"/>
                        <a:buChar char="●"/>
                      </a:pPr>
                      <a:r>
                        <a:rPr lang="en" sz="1100">
                          <a:latin typeface="Old Standard TT"/>
                          <a:ea typeface="Old Standard TT"/>
                          <a:cs typeface="Old Standard TT"/>
                          <a:sym typeface="Old Standard TT"/>
                        </a:rPr>
                        <a:t>Organizational Skills &amp; Business Processes in the Workplace</a:t>
                      </a:r>
                      <a:endParaRPr sz="1100">
                        <a:latin typeface="Old Standard TT"/>
                        <a:ea typeface="Old Standard TT"/>
                        <a:cs typeface="Old Standard TT"/>
                        <a:sym typeface="Old Standard TT"/>
                      </a:endParaRPr>
                    </a:p>
                  </a:txBody>
                  <a:tcPr marT="91425" marB="91425" marR="91425" marL="91425" anchor="ctr">
                    <a:lnL cap="flat" cmpd="sng" w="9525">
                      <a:solidFill>
                        <a:srgbClr val="111111">
                          <a:alpha val="0"/>
                        </a:srgbClr>
                      </a:solidFill>
                      <a:prstDash val="solid"/>
                      <a:round/>
                      <a:headEnd len="sm" w="sm" type="none"/>
                      <a:tailEnd len="sm" w="sm" type="none"/>
                    </a:lnL>
                    <a:lnR cap="flat" cmpd="sng" w="9525">
                      <a:solidFill>
                        <a:srgbClr val="111111">
                          <a:alpha val="0"/>
                        </a:srgbClr>
                      </a:solidFill>
                      <a:prstDash val="solid"/>
                      <a:round/>
                      <a:headEnd len="sm" w="sm" type="none"/>
                      <a:tailEnd len="sm" w="sm" type="none"/>
                    </a:lnR>
                    <a:lnT cap="flat" cmpd="sng" w="9525">
                      <a:solidFill>
                        <a:srgbClr val="111111">
                          <a:alpha val="0"/>
                        </a:srgbClr>
                      </a:solidFill>
                      <a:prstDash val="solid"/>
                      <a:round/>
                      <a:headEnd len="sm" w="sm" type="none"/>
                      <a:tailEnd len="sm" w="sm" type="none"/>
                    </a:lnT>
                    <a:lnB cap="flat" cmpd="sng" w="9525">
                      <a:solidFill>
                        <a:srgbClr val="111111">
                          <a:alpha val="0"/>
                        </a:srgbClr>
                      </a:solidFill>
                      <a:prstDash val="solid"/>
                      <a:round/>
                      <a:headEnd len="sm" w="sm" type="none"/>
                      <a:tailEnd len="sm" w="sm" type="none"/>
                    </a:lnB>
                  </a:tcPr>
                </a:tc>
                <a:tc>
                  <a:txBody>
                    <a:bodyPr/>
                    <a:lstStyle/>
                    <a:p>
                      <a:pPr indent="-298450" lvl="0" marL="457200" rtl="0" algn="l">
                        <a:spcBef>
                          <a:spcPts val="0"/>
                        </a:spcBef>
                        <a:spcAft>
                          <a:spcPts val="0"/>
                        </a:spcAft>
                        <a:buSzPts val="1100"/>
                        <a:buFont typeface="Old Standard TT"/>
                        <a:buChar char="●"/>
                      </a:pPr>
                      <a:r>
                        <a:rPr lang="en" sz="1100">
                          <a:latin typeface="Old Standard TT"/>
                          <a:ea typeface="Old Standard TT"/>
                          <a:cs typeface="Old Standard TT"/>
                          <a:sym typeface="Old Standard TT"/>
                        </a:rPr>
                        <a:t>Supervising Remote Employees</a:t>
                      </a:r>
                      <a:endParaRPr sz="1100">
                        <a:latin typeface="Old Standard TT"/>
                        <a:ea typeface="Old Standard TT"/>
                        <a:cs typeface="Old Standard TT"/>
                        <a:sym typeface="Old Standard TT"/>
                      </a:endParaRPr>
                    </a:p>
                  </a:txBody>
                  <a:tcPr marT="91425" marB="91425" marR="91425" marL="91425" anchor="ctr">
                    <a:lnL cap="flat" cmpd="sng" w="9525">
                      <a:solidFill>
                        <a:srgbClr val="111111">
                          <a:alpha val="0"/>
                        </a:srgbClr>
                      </a:solidFill>
                      <a:prstDash val="solid"/>
                      <a:round/>
                      <a:headEnd len="sm" w="sm" type="none"/>
                      <a:tailEnd len="sm" w="sm" type="none"/>
                    </a:lnL>
                    <a:lnR cap="flat" cmpd="sng" w="9525">
                      <a:solidFill>
                        <a:srgbClr val="111111">
                          <a:alpha val="0"/>
                        </a:srgbClr>
                      </a:solidFill>
                      <a:prstDash val="solid"/>
                      <a:round/>
                      <a:headEnd len="sm" w="sm" type="none"/>
                      <a:tailEnd len="sm" w="sm" type="none"/>
                    </a:lnR>
                    <a:lnT cap="flat" cmpd="sng" w="9525">
                      <a:solidFill>
                        <a:srgbClr val="111111">
                          <a:alpha val="0"/>
                        </a:srgbClr>
                      </a:solidFill>
                      <a:prstDash val="solid"/>
                      <a:round/>
                      <a:headEnd len="sm" w="sm" type="none"/>
                      <a:tailEnd len="sm" w="sm" type="none"/>
                    </a:lnT>
                    <a:lnB cap="flat" cmpd="sng" w="9525">
                      <a:solidFill>
                        <a:srgbClr val="111111">
                          <a:alpha val="0"/>
                        </a:srgbClr>
                      </a:solidFill>
                      <a:prstDash val="solid"/>
                      <a:round/>
                      <a:headEnd len="sm" w="sm" type="none"/>
                      <a:tailEnd len="sm" w="sm" type="none"/>
                    </a:lnB>
                  </a:tcPr>
                </a:tc>
              </a:tr>
              <a:tr h="626800">
                <a:tc>
                  <a:txBody>
                    <a:bodyPr/>
                    <a:lstStyle/>
                    <a:p>
                      <a:pPr indent="-298450" lvl="0" marL="457200" rtl="0" algn="l">
                        <a:spcBef>
                          <a:spcPts val="0"/>
                        </a:spcBef>
                        <a:spcAft>
                          <a:spcPts val="0"/>
                        </a:spcAft>
                        <a:buSzPts val="1100"/>
                        <a:buFont typeface="Old Standard TT"/>
                        <a:buChar char="●"/>
                      </a:pPr>
                      <a:r>
                        <a:rPr lang="en" sz="1100">
                          <a:solidFill>
                            <a:schemeClr val="dk1"/>
                          </a:solidFill>
                          <a:latin typeface="Old Standard TT"/>
                          <a:ea typeface="Old Standard TT"/>
                          <a:cs typeface="Old Standard TT"/>
                          <a:sym typeface="Old Standard TT"/>
                        </a:rPr>
                        <a:t>Workplace Expectations</a:t>
                      </a:r>
                      <a:endParaRPr sz="1100">
                        <a:latin typeface="Old Standard TT"/>
                        <a:ea typeface="Old Standard TT"/>
                        <a:cs typeface="Old Standard TT"/>
                        <a:sym typeface="Old Standard TT"/>
                      </a:endParaRPr>
                    </a:p>
                  </a:txBody>
                  <a:tcPr marT="91425" marB="91425" marR="91425" marL="91425" anchor="ctr">
                    <a:lnL cap="flat" cmpd="sng" w="9525">
                      <a:solidFill>
                        <a:srgbClr val="111111">
                          <a:alpha val="0"/>
                        </a:srgbClr>
                      </a:solidFill>
                      <a:prstDash val="solid"/>
                      <a:round/>
                      <a:headEnd len="sm" w="sm" type="none"/>
                      <a:tailEnd len="sm" w="sm" type="none"/>
                    </a:lnL>
                    <a:lnR cap="flat" cmpd="sng" w="9525">
                      <a:solidFill>
                        <a:srgbClr val="111111">
                          <a:alpha val="0"/>
                        </a:srgbClr>
                      </a:solidFill>
                      <a:prstDash val="solid"/>
                      <a:round/>
                      <a:headEnd len="sm" w="sm" type="none"/>
                      <a:tailEnd len="sm" w="sm" type="none"/>
                    </a:lnR>
                    <a:lnT cap="flat" cmpd="sng" w="9525">
                      <a:solidFill>
                        <a:srgbClr val="111111">
                          <a:alpha val="0"/>
                        </a:srgbClr>
                      </a:solidFill>
                      <a:prstDash val="solid"/>
                      <a:round/>
                      <a:headEnd len="sm" w="sm" type="none"/>
                      <a:tailEnd len="sm" w="sm" type="none"/>
                    </a:lnT>
                    <a:lnB cap="flat" cmpd="sng" w="9525">
                      <a:solidFill>
                        <a:srgbClr val="111111">
                          <a:alpha val="0"/>
                        </a:srgbClr>
                      </a:solidFill>
                      <a:prstDash val="solid"/>
                      <a:round/>
                      <a:headEnd len="sm" w="sm" type="none"/>
                      <a:tailEnd len="sm" w="sm" type="none"/>
                    </a:lnB>
                  </a:tcPr>
                </a:tc>
                <a:tc>
                  <a:txBody>
                    <a:bodyPr/>
                    <a:lstStyle/>
                    <a:p>
                      <a:pPr indent="-298450" lvl="0" marL="457200" rtl="0" algn="l">
                        <a:spcBef>
                          <a:spcPts val="0"/>
                        </a:spcBef>
                        <a:spcAft>
                          <a:spcPts val="0"/>
                        </a:spcAft>
                        <a:buSzPts val="1100"/>
                        <a:buFont typeface="Old Standard TT"/>
                        <a:buChar char="●"/>
                      </a:pPr>
                      <a:r>
                        <a:rPr lang="en" sz="1100">
                          <a:latin typeface="Old Standard TT"/>
                          <a:ea typeface="Old Standard TT"/>
                          <a:cs typeface="Old Standard TT"/>
                          <a:sym typeface="Old Standard TT"/>
                        </a:rPr>
                        <a:t>Safety Module</a:t>
                      </a:r>
                      <a:endParaRPr sz="1100">
                        <a:latin typeface="Old Standard TT"/>
                        <a:ea typeface="Old Standard TT"/>
                        <a:cs typeface="Old Standard TT"/>
                        <a:sym typeface="Old Standard TT"/>
                      </a:endParaRPr>
                    </a:p>
                  </a:txBody>
                  <a:tcPr marT="91425" marB="91425" marR="91425" marL="91425" anchor="ctr">
                    <a:lnL cap="flat" cmpd="sng" w="9525">
                      <a:solidFill>
                        <a:srgbClr val="111111">
                          <a:alpha val="0"/>
                        </a:srgbClr>
                      </a:solidFill>
                      <a:prstDash val="solid"/>
                      <a:round/>
                      <a:headEnd len="sm" w="sm" type="none"/>
                      <a:tailEnd len="sm" w="sm" type="none"/>
                    </a:lnL>
                    <a:lnR cap="flat" cmpd="sng" w="9525">
                      <a:solidFill>
                        <a:srgbClr val="111111">
                          <a:alpha val="0"/>
                        </a:srgbClr>
                      </a:solidFill>
                      <a:prstDash val="solid"/>
                      <a:round/>
                      <a:headEnd len="sm" w="sm" type="none"/>
                      <a:tailEnd len="sm" w="sm" type="none"/>
                    </a:lnR>
                    <a:lnT cap="flat" cmpd="sng" w="9525">
                      <a:solidFill>
                        <a:srgbClr val="111111">
                          <a:alpha val="0"/>
                        </a:srgbClr>
                      </a:solidFill>
                      <a:prstDash val="solid"/>
                      <a:round/>
                      <a:headEnd len="sm" w="sm" type="none"/>
                      <a:tailEnd len="sm" w="sm" type="none"/>
                    </a:lnT>
                    <a:lnB cap="flat" cmpd="sng" w="9525">
                      <a:solidFill>
                        <a:srgbClr val="111111">
                          <a:alpha val="0"/>
                        </a:srgbClr>
                      </a:solidFill>
                      <a:prstDash val="solid"/>
                      <a:round/>
                      <a:headEnd len="sm" w="sm" type="none"/>
                      <a:tailEnd len="sm" w="sm" type="none"/>
                    </a:lnB>
                  </a:tcPr>
                </a:tc>
                <a:tc>
                  <a:txBody>
                    <a:bodyPr/>
                    <a:lstStyle/>
                    <a:p>
                      <a:pPr indent="-298450" lvl="0" marL="457200" rtl="0" algn="l">
                        <a:spcBef>
                          <a:spcPts val="0"/>
                        </a:spcBef>
                        <a:spcAft>
                          <a:spcPts val="0"/>
                        </a:spcAft>
                        <a:buSzPts val="1100"/>
                        <a:buFont typeface="Old Standard TT"/>
                        <a:buChar char="●"/>
                      </a:pPr>
                      <a:r>
                        <a:rPr lang="en" sz="1100">
                          <a:latin typeface="Old Standard TT"/>
                          <a:ea typeface="Old Standard TT"/>
                          <a:cs typeface="Old Standard TT"/>
                          <a:sym typeface="Old Standard TT"/>
                        </a:rPr>
                        <a:t>Business Continuity &amp; Effective Meetings</a:t>
                      </a:r>
                      <a:endParaRPr sz="1100">
                        <a:latin typeface="Old Standard TT"/>
                        <a:ea typeface="Old Standard TT"/>
                        <a:cs typeface="Old Standard TT"/>
                        <a:sym typeface="Old Standard TT"/>
                      </a:endParaRPr>
                    </a:p>
                  </a:txBody>
                  <a:tcPr marT="91425" marB="91425" marR="91425" marL="91425">
                    <a:lnL cap="flat" cmpd="sng" w="9525">
                      <a:solidFill>
                        <a:srgbClr val="111111">
                          <a:alpha val="0"/>
                        </a:srgbClr>
                      </a:solidFill>
                      <a:prstDash val="solid"/>
                      <a:round/>
                      <a:headEnd len="sm" w="sm" type="none"/>
                      <a:tailEnd len="sm" w="sm" type="none"/>
                    </a:lnL>
                    <a:lnR cap="flat" cmpd="sng" w="9525">
                      <a:solidFill>
                        <a:srgbClr val="111111">
                          <a:alpha val="0"/>
                        </a:srgbClr>
                      </a:solidFill>
                      <a:prstDash val="solid"/>
                      <a:round/>
                      <a:headEnd len="sm" w="sm" type="none"/>
                      <a:tailEnd len="sm" w="sm" type="none"/>
                    </a:lnR>
                    <a:lnT cap="flat" cmpd="sng" w="9525">
                      <a:solidFill>
                        <a:srgbClr val="111111">
                          <a:alpha val="0"/>
                        </a:srgbClr>
                      </a:solidFill>
                      <a:prstDash val="solid"/>
                      <a:round/>
                      <a:headEnd len="sm" w="sm" type="none"/>
                      <a:tailEnd len="sm" w="sm" type="none"/>
                    </a:lnT>
                    <a:lnB cap="flat" cmpd="sng" w="9525">
                      <a:solidFill>
                        <a:srgbClr val="111111">
                          <a:alpha val="0"/>
                        </a:srgbClr>
                      </a:solidFill>
                      <a:prstDash val="solid"/>
                      <a:round/>
                      <a:headEnd len="sm" w="sm" type="none"/>
                      <a:tailEnd len="sm" w="sm" type="none"/>
                    </a:lnB>
                  </a:tcPr>
                </a:tc>
              </a:tr>
              <a:tr h="465100">
                <a:tc>
                  <a:txBody>
                    <a:bodyPr/>
                    <a:lstStyle/>
                    <a:p>
                      <a:pPr indent="-298450" lvl="0" marL="457200" rtl="0" algn="l">
                        <a:spcBef>
                          <a:spcPts val="0"/>
                        </a:spcBef>
                        <a:spcAft>
                          <a:spcPts val="0"/>
                        </a:spcAft>
                        <a:buSzPts val="1100"/>
                        <a:buFont typeface="Old Standard TT"/>
                        <a:buChar char="●"/>
                      </a:pPr>
                      <a:r>
                        <a:rPr lang="en" sz="1100">
                          <a:solidFill>
                            <a:schemeClr val="dk1"/>
                          </a:solidFill>
                          <a:latin typeface="Old Standard TT"/>
                          <a:ea typeface="Old Standard TT"/>
                          <a:cs typeface="Old Standard TT"/>
                          <a:sym typeface="Old Standard TT"/>
                        </a:rPr>
                        <a:t>Access &amp; Disability (Canvas Course)</a:t>
                      </a:r>
                      <a:endParaRPr sz="1100">
                        <a:latin typeface="Old Standard TT"/>
                        <a:ea typeface="Old Standard TT"/>
                        <a:cs typeface="Old Standard TT"/>
                        <a:sym typeface="Old Standard TT"/>
                      </a:endParaRPr>
                    </a:p>
                  </a:txBody>
                  <a:tcPr marT="91425" marB="91425" marR="91425" marL="91425" anchor="ctr">
                    <a:lnL cap="flat" cmpd="sng" w="9525">
                      <a:solidFill>
                        <a:srgbClr val="111111">
                          <a:alpha val="0"/>
                        </a:srgbClr>
                      </a:solidFill>
                      <a:prstDash val="solid"/>
                      <a:round/>
                      <a:headEnd len="sm" w="sm" type="none"/>
                      <a:tailEnd len="sm" w="sm" type="none"/>
                    </a:lnL>
                    <a:lnR cap="flat" cmpd="sng" w="9525">
                      <a:solidFill>
                        <a:srgbClr val="111111">
                          <a:alpha val="0"/>
                        </a:srgbClr>
                      </a:solidFill>
                      <a:prstDash val="solid"/>
                      <a:round/>
                      <a:headEnd len="sm" w="sm" type="none"/>
                      <a:tailEnd len="sm" w="sm" type="none"/>
                    </a:lnR>
                    <a:lnT cap="flat" cmpd="sng" w="9525">
                      <a:solidFill>
                        <a:srgbClr val="111111">
                          <a:alpha val="0"/>
                        </a:srgbClr>
                      </a:solidFill>
                      <a:prstDash val="solid"/>
                      <a:round/>
                      <a:headEnd len="sm" w="sm" type="none"/>
                      <a:tailEnd len="sm" w="sm" type="none"/>
                    </a:lnT>
                    <a:lnB cap="flat" cmpd="sng" w="9525">
                      <a:solidFill>
                        <a:srgbClr val="111111">
                          <a:alpha val="0"/>
                        </a:srgbClr>
                      </a:solidFill>
                      <a:prstDash val="solid"/>
                      <a:round/>
                      <a:headEnd len="sm" w="sm" type="none"/>
                      <a:tailEnd len="sm" w="sm" type="none"/>
                    </a:lnB>
                  </a:tcPr>
                </a:tc>
                <a:tc>
                  <a:txBody>
                    <a:bodyPr/>
                    <a:lstStyle/>
                    <a:p>
                      <a:pPr indent="-298450" lvl="0" marL="457200" rtl="0" algn="l">
                        <a:spcBef>
                          <a:spcPts val="0"/>
                        </a:spcBef>
                        <a:spcAft>
                          <a:spcPts val="0"/>
                        </a:spcAft>
                        <a:buSzPts val="1100"/>
                        <a:buFont typeface="Old Standard TT"/>
                        <a:buChar char="●"/>
                      </a:pPr>
                      <a:r>
                        <a:rPr lang="en" sz="1100">
                          <a:latin typeface="Old Standard TT"/>
                          <a:ea typeface="Old Standard TT"/>
                          <a:cs typeface="Old Standard TT"/>
                          <a:sym typeface="Old Standard TT"/>
                        </a:rPr>
                        <a:t>Code of Conduct (Canvas Course)</a:t>
                      </a:r>
                      <a:endParaRPr sz="1100">
                        <a:latin typeface="Old Standard TT"/>
                        <a:ea typeface="Old Standard TT"/>
                        <a:cs typeface="Old Standard TT"/>
                        <a:sym typeface="Old Standard TT"/>
                      </a:endParaRPr>
                    </a:p>
                  </a:txBody>
                  <a:tcPr marT="91425" marB="91425" marR="91425" marL="91425" anchor="ctr">
                    <a:lnL cap="flat" cmpd="sng" w="9525">
                      <a:solidFill>
                        <a:srgbClr val="111111">
                          <a:alpha val="0"/>
                        </a:srgbClr>
                      </a:solidFill>
                      <a:prstDash val="solid"/>
                      <a:round/>
                      <a:headEnd len="sm" w="sm" type="none"/>
                      <a:tailEnd len="sm" w="sm" type="none"/>
                    </a:lnL>
                    <a:lnR cap="flat" cmpd="sng" w="9525">
                      <a:solidFill>
                        <a:srgbClr val="111111">
                          <a:alpha val="0"/>
                        </a:srgbClr>
                      </a:solidFill>
                      <a:prstDash val="solid"/>
                      <a:round/>
                      <a:headEnd len="sm" w="sm" type="none"/>
                      <a:tailEnd len="sm" w="sm" type="none"/>
                    </a:lnR>
                    <a:lnT cap="flat" cmpd="sng" w="9525">
                      <a:solidFill>
                        <a:srgbClr val="111111">
                          <a:alpha val="0"/>
                        </a:srgbClr>
                      </a:solidFill>
                      <a:prstDash val="solid"/>
                      <a:round/>
                      <a:headEnd len="sm" w="sm" type="none"/>
                      <a:tailEnd len="sm" w="sm" type="none"/>
                    </a:lnT>
                    <a:lnB cap="flat" cmpd="sng" w="9525">
                      <a:solidFill>
                        <a:srgbClr val="111111">
                          <a:alpha val="0"/>
                        </a:srgbClr>
                      </a:solidFill>
                      <a:prstDash val="solid"/>
                      <a:round/>
                      <a:headEnd len="sm" w="sm" type="none"/>
                      <a:tailEnd len="sm" w="sm" type="none"/>
                    </a:lnB>
                  </a:tcPr>
                </a:tc>
                <a:tc>
                  <a:txBody>
                    <a:bodyPr/>
                    <a:lstStyle/>
                    <a:p>
                      <a:pPr indent="-298450" lvl="0" marL="457200" rtl="0" algn="l">
                        <a:spcBef>
                          <a:spcPts val="0"/>
                        </a:spcBef>
                        <a:spcAft>
                          <a:spcPts val="0"/>
                        </a:spcAft>
                        <a:buSzPts val="1100"/>
                        <a:buFont typeface="Old Standard TT"/>
                        <a:buChar char="●"/>
                      </a:pPr>
                      <a:r>
                        <a:rPr lang="en" sz="1100">
                          <a:solidFill>
                            <a:schemeClr val="dk1"/>
                          </a:solidFill>
                          <a:latin typeface="Old Standard TT"/>
                          <a:ea typeface="Old Standard TT"/>
                          <a:cs typeface="Old Standard TT"/>
                          <a:sym typeface="Old Standard TT"/>
                        </a:rPr>
                        <a:t>Overview of HR/EEO Compliance &amp; Title IX Offices</a:t>
                      </a:r>
                      <a:endParaRPr sz="1100">
                        <a:latin typeface="Old Standard TT"/>
                        <a:ea typeface="Old Standard TT"/>
                        <a:cs typeface="Old Standard TT"/>
                        <a:sym typeface="Old Standard TT"/>
                      </a:endParaRPr>
                    </a:p>
                  </a:txBody>
                  <a:tcPr marT="91425" marB="91425" marR="91425" marL="91425" anchor="ctr">
                    <a:lnL cap="flat" cmpd="sng" w="9525">
                      <a:solidFill>
                        <a:srgbClr val="111111">
                          <a:alpha val="0"/>
                        </a:srgbClr>
                      </a:solidFill>
                      <a:prstDash val="solid"/>
                      <a:round/>
                      <a:headEnd len="sm" w="sm" type="none"/>
                      <a:tailEnd len="sm" w="sm" type="none"/>
                    </a:lnL>
                    <a:lnR cap="flat" cmpd="sng" w="9525">
                      <a:solidFill>
                        <a:srgbClr val="111111">
                          <a:alpha val="0"/>
                        </a:srgbClr>
                      </a:solidFill>
                      <a:prstDash val="solid"/>
                      <a:round/>
                      <a:headEnd len="sm" w="sm" type="none"/>
                      <a:tailEnd len="sm" w="sm" type="none"/>
                    </a:lnR>
                    <a:lnT cap="flat" cmpd="sng" w="9525">
                      <a:solidFill>
                        <a:srgbClr val="111111">
                          <a:alpha val="0"/>
                        </a:srgbClr>
                      </a:solidFill>
                      <a:prstDash val="solid"/>
                      <a:round/>
                      <a:headEnd len="sm" w="sm" type="none"/>
                      <a:tailEnd len="sm" w="sm" type="none"/>
                    </a:lnT>
                    <a:lnB cap="flat" cmpd="sng" w="9525">
                      <a:solidFill>
                        <a:srgbClr val="111111">
                          <a:alpha val="0"/>
                        </a:srgbClr>
                      </a:solidFill>
                      <a:prstDash val="solid"/>
                      <a:round/>
                      <a:headEnd len="sm" w="sm" type="none"/>
                      <a:tailEnd len="sm" w="sm" type="none"/>
                    </a:lnB>
                  </a:tcPr>
                </a:tc>
              </a:tr>
              <a:tr h="620150">
                <a:tc>
                  <a:txBody>
                    <a:bodyPr/>
                    <a:lstStyle/>
                    <a:p>
                      <a:pPr indent="-298450" lvl="0" marL="457200" rtl="0" algn="l">
                        <a:spcBef>
                          <a:spcPts val="0"/>
                        </a:spcBef>
                        <a:spcAft>
                          <a:spcPts val="0"/>
                        </a:spcAft>
                        <a:buSzPts val="1100"/>
                        <a:buFont typeface="Old Standard TT"/>
                        <a:buChar char="●"/>
                      </a:pPr>
                      <a:r>
                        <a:rPr lang="en" sz="1100">
                          <a:solidFill>
                            <a:schemeClr val="dk1"/>
                          </a:solidFill>
                          <a:latin typeface="Old Standard TT"/>
                          <a:ea typeface="Old Standard TT"/>
                          <a:cs typeface="Old Standard TT"/>
                          <a:sym typeface="Old Standard TT"/>
                        </a:rPr>
                        <a:t>Preventing Harassment/Discrimination (Canvas Course)</a:t>
                      </a:r>
                      <a:endParaRPr sz="1100">
                        <a:latin typeface="Old Standard TT"/>
                        <a:ea typeface="Old Standard TT"/>
                        <a:cs typeface="Old Standard TT"/>
                        <a:sym typeface="Old Standard TT"/>
                      </a:endParaRPr>
                    </a:p>
                  </a:txBody>
                  <a:tcPr marT="91425" marB="91425" marR="91425" marL="91425" anchor="ctr">
                    <a:lnL cap="flat" cmpd="sng" w="9525">
                      <a:solidFill>
                        <a:srgbClr val="111111">
                          <a:alpha val="0"/>
                        </a:srgbClr>
                      </a:solidFill>
                      <a:prstDash val="solid"/>
                      <a:round/>
                      <a:headEnd len="sm" w="sm" type="none"/>
                      <a:tailEnd len="sm" w="sm" type="none"/>
                    </a:lnL>
                    <a:lnR cap="flat" cmpd="sng" w="9525">
                      <a:solidFill>
                        <a:srgbClr val="111111">
                          <a:alpha val="0"/>
                        </a:srgbClr>
                      </a:solidFill>
                      <a:prstDash val="solid"/>
                      <a:round/>
                      <a:headEnd len="sm" w="sm" type="none"/>
                      <a:tailEnd len="sm" w="sm" type="none"/>
                    </a:lnR>
                    <a:lnT cap="flat" cmpd="sng" w="9525">
                      <a:solidFill>
                        <a:srgbClr val="111111">
                          <a:alpha val="0"/>
                        </a:srgbClr>
                      </a:solidFill>
                      <a:prstDash val="solid"/>
                      <a:round/>
                      <a:headEnd len="sm" w="sm" type="none"/>
                      <a:tailEnd len="sm" w="sm" type="none"/>
                    </a:lnT>
                    <a:lnB cap="flat" cmpd="sng" w="9525">
                      <a:solidFill>
                        <a:srgbClr val="111111">
                          <a:alpha val="0"/>
                        </a:srgbClr>
                      </a:solidFill>
                      <a:prstDash val="solid"/>
                      <a:round/>
                      <a:headEnd len="sm" w="sm" type="none"/>
                      <a:tailEnd len="sm" w="sm" type="none"/>
                    </a:lnB>
                  </a:tcPr>
                </a:tc>
                <a:tc>
                  <a:txBody>
                    <a:bodyPr/>
                    <a:lstStyle/>
                    <a:p>
                      <a:pPr indent="-298450" lvl="0" marL="457200" rtl="0" algn="l">
                        <a:spcBef>
                          <a:spcPts val="0"/>
                        </a:spcBef>
                        <a:spcAft>
                          <a:spcPts val="0"/>
                        </a:spcAft>
                        <a:buSzPts val="1100"/>
                        <a:buFont typeface="Old Standard TT"/>
                        <a:buChar char="●"/>
                      </a:pPr>
                      <a:r>
                        <a:rPr lang="en" sz="1100">
                          <a:latin typeface="Old Standard TT"/>
                          <a:ea typeface="Old Standard TT"/>
                          <a:cs typeface="Old Standard TT"/>
                          <a:sym typeface="Old Standard TT"/>
                        </a:rPr>
                        <a:t>HIPAA/FERPA (Canvas Course)</a:t>
                      </a:r>
                      <a:endParaRPr sz="1100">
                        <a:latin typeface="Old Standard TT"/>
                        <a:ea typeface="Old Standard TT"/>
                        <a:cs typeface="Old Standard TT"/>
                        <a:sym typeface="Old Standard TT"/>
                      </a:endParaRPr>
                    </a:p>
                  </a:txBody>
                  <a:tcPr marT="91425" marB="91425" marR="91425" marL="91425" anchor="ctr">
                    <a:lnL cap="flat" cmpd="sng" w="9525">
                      <a:solidFill>
                        <a:srgbClr val="111111">
                          <a:alpha val="0"/>
                        </a:srgbClr>
                      </a:solidFill>
                      <a:prstDash val="solid"/>
                      <a:round/>
                      <a:headEnd len="sm" w="sm" type="none"/>
                      <a:tailEnd len="sm" w="sm" type="none"/>
                    </a:lnL>
                    <a:lnR cap="flat" cmpd="sng" w="9525">
                      <a:solidFill>
                        <a:srgbClr val="111111">
                          <a:alpha val="0"/>
                        </a:srgbClr>
                      </a:solidFill>
                      <a:prstDash val="solid"/>
                      <a:round/>
                      <a:headEnd len="sm" w="sm" type="none"/>
                      <a:tailEnd len="sm" w="sm" type="none"/>
                    </a:lnR>
                    <a:lnT cap="flat" cmpd="sng" w="9525">
                      <a:solidFill>
                        <a:srgbClr val="111111">
                          <a:alpha val="0"/>
                        </a:srgbClr>
                      </a:solidFill>
                      <a:prstDash val="solid"/>
                      <a:round/>
                      <a:headEnd len="sm" w="sm" type="none"/>
                      <a:tailEnd len="sm" w="sm" type="none"/>
                    </a:lnT>
                    <a:lnB cap="flat" cmpd="sng" w="9525">
                      <a:solidFill>
                        <a:srgbClr val="111111">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100">
                        <a:latin typeface="Old Standard TT"/>
                        <a:ea typeface="Old Standard TT"/>
                        <a:cs typeface="Old Standard TT"/>
                        <a:sym typeface="Old Standard TT"/>
                      </a:endParaRPr>
                    </a:p>
                  </a:txBody>
                  <a:tcPr marT="91425" marB="91425" marR="91425" marL="91425" anchor="ctr">
                    <a:lnL cap="flat" cmpd="sng" w="9525">
                      <a:solidFill>
                        <a:srgbClr val="111111">
                          <a:alpha val="0"/>
                        </a:srgbClr>
                      </a:solidFill>
                      <a:prstDash val="solid"/>
                      <a:round/>
                      <a:headEnd len="sm" w="sm" type="none"/>
                      <a:tailEnd len="sm" w="sm" type="none"/>
                    </a:lnL>
                    <a:lnR cap="flat" cmpd="sng" w="9525">
                      <a:solidFill>
                        <a:srgbClr val="111111">
                          <a:alpha val="0"/>
                        </a:srgbClr>
                      </a:solidFill>
                      <a:prstDash val="solid"/>
                      <a:round/>
                      <a:headEnd len="sm" w="sm" type="none"/>
                      <a:tailEnd len="sm" w="sm" type="none"/>
                    </a:lnR>
                    <a:lnT cap="flat" cmpd="sng" w="9525">
                      <a:solidFill>
                        <a:srgbClr val="111111">
                          <a:alpha val="0"/>
                        </a:srgbClr>
                      </a:solidFill>
                      <a:prstDash val="solid"/>
                      <a:round/>
                      <a:headEnd len="sm" w="sm" type="none"/>
                      <a:tailEnd len="sm" w="sm" type="none"/>
                    </a:lnT>
                    <a:lnB cap="flat" cmpd="sng" w="9525">
                      <a:solidFill>
                        <a:srgbClr val="111111">
                          <a:alpha val="0"/>
                        </a:srgbClr>
                      </a:solidFill>
                      <a:prstDash val="solid"/>
                      <a:round/>
                      <a:headEnd len="sm" w="sm" type="none"/>
                      <a:tailEnd len="sm" w="sm" type="none"/>
                    </a:lnB>
                  </a:tcPr>
                </a:tc>
              </a:tr>
            </a:tbl>
          </a:graphicData>
        </a:graphic>
      </p:graphicFrame>
      <p:cxnSp>
        <p:nvCxnSpPr>
          <p:cNvPr id="109" name="Google Shape;109;p20"/>
          <p:cNvCxnSpPr/>
          <p:nvPr/>
        </p:nvCxnSpPr>
        <p:spPr>
          <a:xfrm flipH="1">
            <a:off x="3156800" y="1036100"/>
            <a:ext cx="3300" cy="3560400"/>
          </a:xfrm>
          <a:prstGeom prst="straightConnector1">
            <a:avLst/>
          </a:prstGeom>
          <a:noFill/>
          <a:ln cap="flat" cmpd="sng" w="9525">
            <a:solidFill>
              <a:schemeClr val="dk1"/>
            </a:solidFill>
            <a:prstDash val="solid"/>
            <a:round/>
            <a:headEnd len="med" w="med" type="none"/>
            <a:tailEnd len="med" w="med" type="none"/>
          </a:ln>
        </p:spPr>
      </p:cxnSp>
      <p:cxnSp>
        <p:nvCxnSpPr>
          <p:cNvPr id="110" name="Google Shape;110;p20"/>
          <p:cNvCxnSpPr/>
          <p:nvPr/>
        </p:nvCxnSpPr>
        <p:spPr>
          <a:xfrm>
            <a:off x="6041875" y="1028650"/>
            <a:ext cx="4500" cy="358950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445025"/>
            <a:ext cx="8520600" cy="613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
              <a:t>Today’s Agenda</a:t>
            </a:r>
            <a:endParaRPr/>
          </a:p>
        </p:txBody>
      </p:sp>
      <p:sp>
        <p:nvSpPr>
          <p:cNvPr id="117" name="Google Shape;117;p21"/>
          <p:cNvSpPr txBox="1"/>
          <p:nvPr>
            <p:ph idx="1" type="body"/>
          </p:nvPr>
        </p:nvSpPr>
        <p:spPr>
          <a:xfrm>
            <a:off x="311700" y="1171600"/>
            <a:ext cx="8520600" cy="3397200"/>
          </a:xfrm>
          <a:prstGeom prst="rect">
            <a:avLst/>
          </a:prstGeom>
          <a:noFill/>
          <a:ln>
            <a:noFill/>
          </a:ln>
        </p:spPr>
        <p:txBody>
          <a:bodyPr anchorCtr="0" anchor="t" bIns="45700" lIns="91425" spcFirstLastPara="1" rIns="91425" wrap="square" tIns="45700">
            <a:normAutofit/>
          </a:bodyPr>
          <a:lstStyle/>
          <a:p>
            <a:pPr indent="-381000" lvl="0" marL="457200" rtl="0" algn="l">
              <a:spcBef>
                <a:spcPts val="0"/>
              </a:spcBef>
              <a:spcAft>
                <a:spcPts val="0"/>
              </a:spcAft>
              <a:buClr>
                <a:srgbClr val="000000"/>
              </a:buClr>
              <a:buSzPts val="2400"/>
              <a:buChar char="●"/>
            </a:pPr>
            <a:r>
              <a:rPr lang="en" sz="2400"/>
              <a:t>Remote/Flex Work Options</a:t>
            </a:r>
            <a:endParaRPr sz="2400"/>
          </a:p>
          <a:p>
            <a:pPr indent="-381000" lvl="0" marL="457200" rtl="0" algn="l">
              <a:spcBef>
                <a:spcPts val="0"/>
              </a:spcBef>
              <a:spcAft>
                <a:spcPts val="0"/>
              </a:spcAft>
              <a:buSzPts val="2400"/>
              <a:buChar char="●"/>
            </a:pPr>
            <a:r>
              <a:rPr lang="en" sz="2400"/>
              <a:t>Important Characteristics for Successful Supervisors</a:t>
            </a:r>
            <a:endParaRPr sz="2400"/>
          </a:p>
          <a:p>
            <a:pPr indent="-381000" lvl="1" marL="914400" rtl="0" algn="l">
              <a:spcBef>
                <a:spcPts val="0"/>
              </a:spcBef>
              <a:spcAft>
                <a:spcPts val="0"/>
              </a:spcAft>
              <a:buSzPts val="2400"/>
              <a:buChar char="○"/>
            </a:pPr>
            <a:r>
              <a:rPr lang="en" sz="2400"/>
              <a:t>Professionalism</a:t>
            </a:r>
            <a:endParaRPr sz="2400"/>
          </a:p>
          <a:p>
            <a:pPr indent="-381000" lvl="1" marL="914400" rtl="0" algn="l">
              <a:spcBef>
                <a:spcPts val="0"/>
              </a:spcBef>
              <a:spcAft>
                <a:spcPts val="0"/>
              </a:spcAft>
              <a:buSzPts val="2400"/>
              <a:buChar char="○"/>
            </a:pPr>
            <a:r>
              <a:rPr lang="en" sz="2400"/>
              <a:t>Relationship Building</a:t>
            </a:r>
            <a:endParaRPr sz="2400"/>
          </a:p>
          <a:p>
            <a:pPr indent="-381000" lvl="1" marL="914400" rtl="0" algn="l">
              <a:spcBef>
                <a:spcPts val="0"/>
              </a:spcBef>
              <a:spcAft>
                <a:spcPts val="0"/>
              </a:spcAft>
              <a:buSzPts val="2400"/>
              <a:buChar char="○"/>
            </a:pPr>
            <a:r>
              <a:rPr lang="en" sz="2400"/>
              <a:t>Trust</a:t>
            </a:r>
            <a:endParaRPr sz="2400"/>
          </a:p>
          <a:p>
            <a:pPr indent="-381000" lvl="0" marL="457200" rtl="0" algn="l">
              <a:spcBef>
                <a:spcPts val="0"/>
              </a:spcBef>
              <a:spcAft>
                <a:spcPts val="0"/>
              </a:spcAft>
              <a:buSzPts val="2400"/>
              <a:buChar char="●"/>
            </a:pPr>
            <a:r>
              <a:rPr lang="en" sz="2400"/>
              <a:t>Supervising Remote Employees</a:t>
            </a:r>
            <a:endParaRPr sz="2400"/>
          </a:p>
          <a:p>
            <a:pPr indent="0" lvl="0" marL="342900" rtl="0" algn="l">
              <a:spcBef>
                <a:spcPts val="0"/>
              </a:spcBef>
              <a:spcAft>
                <a:spcPts val="0"/>
              </a:spcAft>
              <a:buNone/>
            </a:pPr>
            <a:r>
              <a:t/>
            </a:r>
            <a:endParaRPr/>
          </a:p>
        </p:txBody>
      </p:sp>
      <p:sp>
        <p:nvSpPr>
          <p:cNvPr id="118" name="Google Shape;118;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1628250"/>
            <a:ext cx="8520600" cy="18870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Font typeface="Arial"/>
              <a:buNone/>
            </a:pPr>
            <a:r>
              <a:rPr b="1" lang="en" sz="4100"/>
              <a:t>REMOTE/FLEXIBLE</a:t>
            </a:r>
            <a:br>
              <a:rPr b="1" lang="en" sz="4100"/>
            </a:br>
            <a:r>
              <a:rPr b="1" lang="en" sz="4100"/>
              <a:t>WORK OPTIONS </a:t>
            </a:r>
            <a:br>
              <a:rPr b="1" lang="en" sz="4100"/>
            </a:br>
            <a:r>
              <a:rPr b="1" lang="en" sz="4100"/>
              <a:t>(FWO)</a:t>
            </a:r>
            <a:endParaRPr/>
          </a:p>
        </p:txBody>
      </p:sp>
      <p:sp>
        <p:nvSpPr>
          <p:cNvPr id="125" name="Google Shape;125;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1" name="Google Shape;131;p23"/>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2500"/>
              <a:t>Remote Work </a:t>
            </a:r>
            <a:endParaRPr sz="2500"/>
          </a:p>
          <a:p>
            <a:pPr indent="0" lvl="0" marL="457200" rtl="0" algn="l">
              <a:lnSpc>
                <a:spcPct val="100000"/>
              </a:lnSpc>
              <a:spcBef>
                <a:spcPts val="0"/>
              </a:spcBef>
              <a:spcAft>
                <a:spcPts val="0"/>
              </a:spcAft>
              <a:buClr>
                <a:schemeClr val="dk1"/>
              </a:buClr>
              <a:buSzPts val="1100"/>
              <a:buFont typeface="Arial"/>
              <a:buNone/>
            </a:pPr>
            <a:r>
              <a:t/>
            </a:r>
            <a:endParaRPr sz="2500"/>
          </a:p>
          <a:p>
            <a:pPr indent="-320675" lvl="0" marL="342900" rtl="0" algn="l">
              <a:lnSpc>
                <a:spcPct val="100000"/>
              </a:lnSpc>
              <a:spcBef>
                <a:spcPts val="0"/>
              </a:spcBef>
              <a:spcAft>
                <a:spcPts val="0"/>
              </a:spcAft>
              <a:buSzPts val="2500"/>
              <a:buFont typeface="Old Standard TT"/>
              <a:buChar char="•"/>
            </a:pPr>
            <a:r>
              <a:rPr lang="en" sz="2500" u="sng">
                <a:solidFill>
                  <a:schemeClr val="hlink"/>
                </a:solidFill>
                <a:hlinkClick r:id="rId3"/>
              </a:rPr>
              <a:t>https://www.mtu.edu/hr/current/flex-work/</a:t>
            </a:r>
            <a:r>
              <a:rPr lang="en" sz="2500"/>
              <a:t> </a:t>
            </a:r>
            <a:endParaRPr sz="2500"/>
          </a:p>
          <a:p>
            <a:pPr indent="-320675" lvl="1" marL="742950" rtl="0" algn="l">
              <a:lnSpc>
                <a:spcPct val="100000"/>
              </a:lnSpc>
              <a:spcBef>
                <a:spcPts val="560"/>
              </a:spcBef>
              <a:spcAft>
                <a:spcPts val="0"/>
              </a:spcAft>
              <a:buSzPts val="2500"/>
              <a:buFont typeface="Old Standard TT"/>
              <a:buChar char="–"/>
            </a:pPr>
            <a:r>
              <a:rPr lang="en" sz="2500"/>
              <a:t>Resources, Checklists, Forms</a:t>
            </a:r>
            <a:endParaRPr sz="2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445025"/>
            <a:ext cx="8520600" cy="613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
              <a:t>Remote Work/Flex Work</a:t>
            </a:r>
            <a:endParaRPr b="1"/>
          </a:p>
        </p:txBody>
      </p:sp>
      <p:sp>
        <p:nvSpPr>
          <p:cNvPr id="138" name="Google Shape;138;p24"/>
          <p:cNvSpPr txBox="1"/>
          <p:nvPr/>
        </p:nvSpPr>
        <p:spPr>
          <a:xfrm>
            <a:off x="457200" y="1067925"/>
            <a:ext cx="8409300" cy="3694200"/>
          </a:xfrm>
          <a:prstGeom prst="rect">
            <a:avLst/>
          </a:prstGeom>
          <a:noFill/>
          <a:ln>
            <a:noFill/>
          </a:ln>
        </p:spPr>
        <p:txBody>
          <a:bodyPr anchorCtr="0" anchor="t" bIns="45700" lIns="91425" spcFirstLastPara="1" rIns="91425" wrap="square" tIns="45700">
            <a:spAutoFit/>
          </a:bodyPr>
          <a:lstStyle/>
          <a:p>
            <a:pPr indent="0" lvl="0" marL="114300" marR="0" rtl="0" algn="l">
              <a:spcBef>
                <a:spcPts val="560"/>
              </a:spcBef>
              <a:spcAft>
                <a:spcPts val="0"/>
              </a:spcAft>
              <a:buNone/>
            </a:pPr>
            <a:r>
              <a:rPr lang="en" sz="2400">
                <a:solidFill>
                  <a:schemeClr val="dk1"/>
                </a:solidFill>
                <a:latin typeface="Old Standard TT"/>
                <a:ea typeface="Old Standard TT"/>
                <a:cs typeface="Old Standard TT"/>
                <a:sym typeface="Old Standard TT"/>
              </a:rPr>
              <a:t>Michigan Tech always strives to provide equal opportunities to all employees when it comes to working situations. However, flex work is not appropriate for every employee or position. Keeping this in mind, Michigan Tech will review all reasonable employee requests to work remotely.</a:t>
            </a:r>
            <a:endParaRPr sz="2400">
              <a:solidFill>
                <a:schemeClr val="dk1"/>
              </a:solidFill>
              <a:latin typeface="Old Standard TT"/>
              <a:ea typeface="Old Standard TT"/>
              <a:cs typeface="Old Standard TT"/>
              <a:sym typeface="Old Standard TT"/>
            </a:endParaRPr>
          </a:p>
          <a:p>
            <a:pPr indent="0" lvl="0" marL="457200" rtl="0" algn="l">
              <a:spcBef>
                <a:spcPts val="0"/>
              </a:spcBef>
              <a:spcAft>
                <a:spcPts val="0"/>
              </a:spcAft>
              <a:buNone/>
            </a:pPr>
            <a:r>
              <a:t/>
            </a:r>
            <a:endParaRPr sz="2400">
              <a:solidFill>
                <a:schemeClr val="dk1"/>
              </a:solidFill>
              <a:latin typeface="Old Standard TT"/>
              <a:ea typeface="Old Standard TT"/>
              <a:cs typeface="Old Standard TT"/>
              <a:sym typeface="Old Standard TT"/>
            </a:endParaRPr>
          </a:p>
          <a:p>
            <a:pPr indent="0" lvl="0" marL="457200" rtl="0" algn="l">
              <a:spcBef>
                <a:spcPts val="0"/>
              </a:spcBef>
              <a:spcAft>
                <a:spcPts val="0"/>
              </a:spcAft>
              <a:buNone/>
            </a:pPr>
            <a:r>
              <a:t/>
            </a:r>
            <a:endParaRPr sz="2400">
              <a:solidFill>
                <a:schemeClr val="dk1"/>
              </a:solidFill>
              <a:latin typeface="Old Standard TT"/>
              <a:ea typeface="Old Standard TT"/>
              <a:cs typeface="Old Standard TT"/>
              <a:sym typeface="Old Standard TT"/>
            </a:endParaRPr>
          </a:p>
          <a:p>
            <a:pPr indent="-314325" lvl="0" marL="342900" rtl="0" algn="l">
              <a:spcBef>
                <a:spcPts val="0"/>
              </a:spcBef>
              <a:spcAft>
                <a:spcPts val="0"/>
              </a:spcAft>
              <a:buClr>
                <a:schemeClr val="dk1"/>
              </a:buClr>
              <a:buSzPts val="2400"/>
              <a:buFont typeface="Old Standard TT"/>
              <a:buChar char="•"/>
            </a:pPr>
            <a:r>
              <a:rPr lang="en" sz="2400">
                <a:solidFill>
                  <a:schemeClr val="dk1"/>
                </a:solidFill>
                <a:latin typeface="Old Standard TT"/>
                <a:ea typeface="Old Standard TT"/>
                <a:cs typeface="Old Standard TT"/>
                <a:sym typeface="Old Standard TT"/>
              </a:rPr>
              <a:t>Note: Michigan Tech reserves the right to deny or revoke flex work privileges at their own discretion</a:t>
            </a:r>
            <a:endParaRPr sz="2400">
              <a:solidFill>
                <a:schemeClr val="dk1"/>
              </a:solidFill>
              <a:latin typeface="Old Standard TT"/>
              <a:ea typeface="Old Standard TT"/>
              <a:cs typeface="Old Standard TT"/>
              <a:sym typeface="Old Standard TT"/>
            </a:endParaRPr>
          </a:p>
          <a:p>
            <a:pPr indent="-171450" lvl="0" marL="285750" marR="0" rtl="0" algn="l">
              <a:spcBef>
                <a:spcPts val="0"/>
              </a:spcBef>
              <a:spcAft>
                <a:spcPts val="0"/>
              </a:spcAft>
              <a:buClr>
                <a:schemeClr val="dk1"/>
              </a:buClr>
              <a:buSzPts val="1800"/>
              <a:buFont typeface="Noto Sans Symbols"/>
              <a:buNone/>
            </a:pPr>
            <a:r>
              <a:t/>
            </a:r>
            <a:endParaRPr b="0" i="0" sz="1800" u="none" cap="none" strike="noStrike">
              <a:solidFill>
                <a:schemeClr val="dk1"/>
              </a:solidFill>
              <a:latin typeface="Calibri"/>
              <a:ea typeface="Calibri"/>
              <a:cs typeface="Calibri"/>
              <a:sym typeface="Calibri"/>
            </a:endParaRPr>
          </a:p>
        </p:txBody>
      </p:sp>
      <p:sp>
        <p:nvSpPr>
          <p:cNvPr id="139" name="Google Shape;139;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1"/>
                </a:solidFill>
              </a:rPr>
              <a:t>‹#›</a:t>
            </a:fld>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111111"/>
                </a:solidFill>
              </a:rPr>
              <a:t>Remote work</a:t>
            </a:r>
            <a:r>
              <a:rPr lang="en" sz="2400">
                <a:solidFill>
                  <a:srgbClr val="111111"/>
                </a:solidFill>
              </a:rPr>
              <a:t>: </a:t>
            </a:r>
            <a:endParaRPr sz="2400">
              <a:solidFill>
                <a:srgbClr val="111111"/>
              </a:solidFill>
            </a:endParaRPr>
          </a:p>
          <a:p>
            <a:pPr indent="0" lvl="0" marL="0" rtl="0" algn="l">
              <a:spcBef>
                <a:spcPts val="0"/>
              </a:spcBef>
              <a:spcAft>
                <a:spcPts val="0"/>
              </a:spcAft>
              <a:buNone/>
            </a:pPr>
            <a:r>
              <a:t/>
            </a:r>
            <a:endParaRPr sz="2400">
              <a:solidFill>
                <a:srgbClr val="111111"/>
              </a:solidFill>
            </a:endParaRPr>
          </a:p>
          <a:p>
            <a:pPr indent="0" lvl="0" marL="0" rtl="0" algn="l">
              <a:spcBef>
                <a:spcPts val="0"/>
              </a:spcBef>
              <a:spcAft>
                <a:spcPts val="0"/>
              </a:spcAft>
              <a:buNone/>
            </a:pPr>
            <a:r>
              <a:rPr lang="en" sz="2400">
                <a:solidFill>
                  <a:srgbClr val="111111"/>
                </a:solidFill>
              </a:rPr>
              <a:t>Jobs that are exclusively or primarily done remotely, whether due to the demands of the job (e.g. regional recruiters), for talent acquisition and retention purposes, or as a result of developing a fully remote position description with Human Resources. </a:t>
            </a:r>
            <a:endParaRPr sz="2400">
              <a:solidFill>
                <a:srgbClr val="111111"/>
              </a:solidFill>
            </a:endParaRPr>
          </a:p>
          <a:p>
            <a:pPr indent="0" lvl="0" marL="0" rtl="0" algn="l">
              <a:spcBef>
                <a:spcPts val="0"/>
              </a:spcBef>
              <a:spcAft>
                <a:spcPts val="0"/>
              </a:spcAft>
              <a:buNone/>
            </a:pPr>
            <a:r>
              <a:t/>
            </a:r>
            <a:endParaRPr sz="2400">
              <a:solidFill>
                <a:srgbClr val="111111"/>
              </a:solidFill>
            </a:endParaRPr>
          </a:p>
          <a:p>
            <a:pPr indent="0" lvl="0" marL="0" rtl="0" algn="l">
              <a:spcBef>
                <a:spcPts val="0"/>
              </a:spcBef>
              <a:spcAft>
                <a:spcPts val="0"/>
              </a:spcAft>
              <a:buNone/>
            </a:pPr>
            <a:r>
              <a:rPr lang="en" sz="2400">
                <a:solidFill>
                  <a:srgbClr val="111111"/>
                </a:solidFill>
              </a:rPr>
              <a:t>Supervisors should contact Human Resources directly regarding this option to obtain the process.</a:t>
            </a:r>
            <a:endParaRPr sz="2400"/>
          </a:p>
        </p:txBody>
      </p:sp>
      <p:sp>
        <p:nvSpPr>
          <p:cNvPr id="145" name="Google Shape;145;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2200">
                <a:solidFill>
                  <a:srgbClr val="111111"/>
                </a:solidFill>
              </a:rPr>
              <a:t>Flexible work (Hybrid)</a:t>
            </a:r>
            <a:r>
              <a:rPr lang="en" sz="2200">
                <a:solidFill>
                  <a:srgbClr val="111111"/>
                </a:solidFill>
              </a:rPr>
              <a:t>: </a:t>
            </a:r>
            <a:endParaRPr sz="2200">
              <a:solidFill>
                <a:srgbClr val="111111"/>
              </a:solidFill>
            </a:endParaRPr>
          </a:p>
          <a:p>
            <a:pPr indent="0" lvl="0" marL="0" rtl="0" algn="l">
              <a:spcBef>
                <a:spcPts val="0"/>
              </a:spcBef>
              <a:spcAft>
                <a:spcPts val="0"/>
              </a:spcAft>
              <a:buNone/>
            </a:pPr>
            <a:r>
              <a:t/>
            </a:r>
            <a:endParaRPr sz="2200">
              <a:solidFill>
                <a:srgbClr val="111111"/>
              </a:solidFill>
            </a:endParaRPr>
          </a:p>
          <a:p>
            <a:pPr indent="0" lvl="0" marL="0" rtl="0" algn="l">
              <a:spcBef>
                <a:spcPts val="0"/>
              </a:spcBef>
              <a:spcAft>
                <a:spcPts val="0"/>
              </a:spcAft>
              <a:buNone/>
            </a:pPr>
            <a:r>
              <a:rPr lang="en" sz="2000">
                <a:solidFill>
                  <a:srgbClr val="111111"/>
                </a:solidFill>
              </a:rPr>
              <a:t>Jobs that are primarily performed on-site, but that have a regular component of flexibility accommodating off-site work (e.g. working from home one day per week)</a:t>
            </a:r>
            <a:endParaRPr sz="2000">
              <a:solidFill>
                <a:srgbClr val="111111"/>
              </a:solidFill>
            </a:endParaRPr>
          </a:p>
          <a:p>
            <a:pPr indent="0" lvl="0" marL="0" rtl="0" algn="l">
              <a:lnSpc>
                <a:spcPct val="100000"/>
              </a:lnSpc>
              <a:spcBef>
                <a:spcPts val="0"/>
              </a:spcBef>
              <a:spcAft>
                <a:spcPts val="0"/>
              </a:spcAft>
              <a:buNone/>
            </a:pPr>
            <a:r>
              <a:t/>
            </a:r>
            <a:endParaRPr sz="2000">
              <a:solidFill>
                <a:srgbClr val="111111"/>
              </a:solidFill>
            </a:endParaRPr>
          </a:p>
          <a:p>
            <a:pPr indent="0" lvl="0" marL="0" rtl="0" algn="l">
              <a:lnSpc>
                <a:spcPct val="100000"/>
              </a:lnSpc>
              <a:spcBef>
                <a:spcPts val="0"/>
              </a:spcBef>
              <a:spcAft>
                <a:spcPts val="0"/>
              </a:spcAft>
              <a:buClr>
                <a:schemeClr val="dk1"/>
              </a:buClr>
              <a:buSzPct val="55000"/>
              <a:buFont typeface="Arial"/>
              <a:buNone/>
            </a:pPr>
            <a:r>
              <a:rPr lang="en" sz="2000">
                <a:solidFill>
                  <a:srgbClr val="111111"/>
                </a:solidFill>
              </a:rPr>
              <a:t>Eligibility Criteria: For employees requesting Flex Work, employees with at least one year of in-person employment are eligible for no more than 20% flex work, and employees with at least 2 years of in-person employment are eligible for no more than 40% of flex work.</a:t>
            </a:r>
            <a:endParaRPr sz="2000">
              <a:solidFill>
                <a:srgbClr val="111111"/>
              </a:solidFill>
            </a:endParaRPr>
          </a:p>
          <a:p>
            <a:pPr indent="0" lvl="0" marL="0" rtl="0" algn="l">
              <a:lnSpc>
                <a:spcPct val="100000"/>
              </a:lnSpc>
              <a:spcBef>
                <a:spcPts val="1500"/>
              </a:spcBef>
              <a:spcAft>
                <a:spcPts val="1500"/>
              </a:spcAft>
              <a:buClr>
                <a:schemeClr val="dk1"/>
              </a:buClr>
              <a:buSzPct val="55000"/>
              <a:buFont typeface="Arial"/>
              <a:buNone/>
            </a:pPr>
            <a:r>
              <a:rPr lang="en" sz="2000">
                <a:solidFill>
                  <a:srgbClr val="111111"/>
                </a:solidFill>
              </a:rPr>
              <a:t>Flex Work Form: https://www.mtu.edu/hr/current/flex-work/flex-work-request-form-for-staff-june-8-2021.pdf</a:t>
            </a:r>
            <a:endParaRPr sz="2000">
              <a:solidFill>
                <a:srgbClr val="111111"/>
              </a:solidFill>
            </a:endParaRPr>
          </a:p>
        </p:txBody>
      </p:sp>
      <p:sp>
        <p:nvSpPr>
          <p:cNvPr id="151" name="Google Shape;151;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