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Old Standard TT"/>
      <p:regular r:id="rId25"/>
      <p:bold r:id="rId26"/>
      <p: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ldStandardTT-bold.fntdata"/><Relationship Id="rId25" Type="http://schemas.openxmlformats.org/officeDocument/2006/relationships/font" Target="fonts/OldStandardTT-regular.fntdata"/><Relationship Id="rId27" Type="http://schemas.openxmlformats.org/officeDocument/2006/relationships/font" Target="fonts/OldStandardT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0d8c29001e_0_14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0d8c29001e_0_14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0ed30e1d9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0ed30e1d9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0ed30e1d9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0ed30e1d9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0ed30e1d9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0ed30e1d9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Remind attendees that the form is NOT due until year end.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0ed30e1d9d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0ed30e1d9d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153e0132ca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153e0132ca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0d8c29001e_0_14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0d8c29001e_0_14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0d8c29001e_0_14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0d8c29001e_0_14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0d8c29001e_0_15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0d8c29001e_0_15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0d8c29001e_0_15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10d8c29001e_0_15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1584a1aaf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1584a1aaf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1584a1aaf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1584a1aaf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153e0132ca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153e0132ca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0d8c29001e_0_14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0d8c29001e_0_14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0d8c29001e_0_14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0d8c29001e_0_14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0d8c29001e_0_14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0d8c29001e_0_14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0d8c29001e_0_15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0d8c29001e_0_15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0ed30e1d9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0ed30e1d9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rgbClr val="FFCA0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rgbClr val="FFCA0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ww.youtube.com/watch?v=oy-UZYDPvSs" TargetMode="External"/><Relationship Id="rId4" Type="http://schemas.openxmlformats.org/officeDocument/2006/relationships/image" Target="../media/image1.jpg"/><Relationship Id="rId5"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mtu.edu/hr/current/performance/university-competency-model.pdf"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_7CEmBZyGF8" TargetMode="External"/><Relationship Id="rId4" Type="http://schemas.openxmlformats.org/officeDocument/2006/relationships/image" Target="../media/image2.jpg"/><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2717400"/>
            <a:ext cx="8118600" cy="787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sz="3700"/>
              <a:t>Performance Management</a:t>
            </a:r>
            <a:endParaRPr sz="3700"/>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p>
            <a:pPr indent="0" lvl="0" marL="0" rtl="0" algn="l">
              <a:lnSpc>
                <a:spcPct val="80000"/>
              </a:lnSpc>
              <a:spcBef>
                <a:spcPts val="0"/>
              </a:spcBef>
              <a:spcAft>
                <a:spcPts val="0"/>
              </a:spcAft>
              <a:buSzPts val="935"/>
              <a:buNone/>
            </a:pPr>
            <a:r>
              <a:rPr lang="en" sz="2080">
                <a:solidFill>
                  <a:srgbClr val="F3F3F3"/>
                </a:solidFill>
              </a:rPr>
              <a:t>Catherine Burns, Manager of Staff Employment - Human Resources</a:t>
            </a:r>
            <a:endParaRPr sz="2080">
              <a:solidFill>
                <a:srgbClr val="F3F3F3"/>
              </a:solidFill>
            </a:endParaRPr>
          </a:p>
          <a:p>
            <a:pPr indent="0" lvl="0" marL="0" rtl="0" algn="l">
              <a:lnSpc>
                <a:spcPct val="80000"/>
              </a:lnSpc>
              <a:spcBef>
                <a:spcPts val="0"/>
              </a:spcBef>
              <a:spcAft>
                <a:spcPts val="0"/>
              </a:spcAft>
              <a:buSzPts val="935"/>
              <a:buNone/>
            </a:pPr>
            <a:r>
              <a:rPr lang="en" sz="2080">
                <a:solidFill>
                  <a:srgbClr val="F3F3F3"/>
                </a:solidFill>
              </a:rPr>
              <a:t>Renee Hiller, Director of Human Resources</a:t>
            </a:r>
            <a:endParaRPr sz="2080">
              <a:solidFill>
                <a:srgbClr val="F3F3F3"/>
              </a:solidFill>
            </a:endParaRPr>
          </a:p>
        </p:txBody>
      </p:sp>
      <p:sp>
        <p:nvSpPr>
          <p:cNvPr id="61" name="Google Shape;61;p13"/>
          <p:cNvSpPr txBox="1"/>
          <p:nvPr/>
        </p:nvSpPr>
        <p:spPr>
          <a:xfrm>
            <a:off x="429250" y="296025"/>
            <a:ext cx="8170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Old Standard TT"/>
              <a:ea typeface="Old Standard TT"/>
              <a:cs typeface="Old Standard TT"/>
              <a:sym typeface="Old Standard TT"/>
            </a:endParaRPr>
          </a:p>
        </p:txBody>
      </p:sp>
      <p:pic>
        <p:nvPicPr>
          <p:cNvPr id="62" name="Google Shape;62;p13"/>
          <p:cNvPicPr preferRelativeResize="0"/>
          <p:nvPr/>
        </p:nvPicPr>
        <p:blipFill>
          <a:blip r:embed="rId3">
            <a:alphaModFix/>
          </a:blip>
          <a:stretch>
            <a:fillRect/>
          </a:stretch>
        </p:blipFill>
        <p:spPr>
          <a:xfrm>
            <a:off x="296026" y="180295"/>
            <a:ext cx="3119826" cy="1389476"/>
          </a:xfrm>
          <a:prstGeom prst="rect">
            <a:avLst/>
          </a:prstGeom>
          <a:noFill/>
          <a:ln>
            <a:noFill/>
          </a:ln>
        </p:spPr>
      </p:pic>
      <p:sp>
        <p:nvSpPr>
          <p:cNvPr id="63" name="Google Shape;63;p13"/>
          <p:cNvSpPr txBox="1"/>
          <p:nvPr/>
        </p:nvSpPr>
        <p:spPr>
          <a:xfrm>
            <a:off x="512700" y="1945200"/>
            <a:ext cx="80871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4200">
                <a:solidFill>
                  <a:schemeClr val="lt1"/>
                </a:solidFill>
                <a:latin typeface="Old Standard TT"/>
                <a:ea typeface="Old Standard TT"/>
                <a:cs typeface="Old Standard TT"/>
                <a:sym typeface="Old Standard TT"/>
              </a:rPr>
              <a:t>Supervisor Success Series:</a:t>
            </a:r>
            <a:endParaRPr b="1" sz="4200">
              <a:solidFill>
                <a:schemeClr val="lt1"/>
              </a:solidFill>
              <a:latin typeface="Old Standard TT"/>
              <a:ea typeface="Old Standard TT"/>
              <a:cs typeface="Old Standard TT"/>
              <a:sym typeface="Old Standard T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2"/>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620"/>
              <a:t>SMART Goals</a:t>
            </a:r>
            <a:endParaRPr b="1" sz="2620"/>
          </a:p>
        </p:txBody>
      </p:sp>
      <p:sp>
        <p:nvSpPr>
          <p:cNvPr id="131" name="Google Shape;131;p22"/>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61111"/>
              <a:buFont typeface="Arial"/>
              <a:buNone/>
            </a:pPr>
            <a:r>
              <a:rPr b="1" lang="en"/>
              <a:t>Specific</a:t>
            </a:r>
            <a:r>
              <a:rPr lang="en"/>
              <a:t>: What will the goal accomplish? How and why will it be accomplished?</a:t>
            </a:r>
            <a:endParaRPr/>
          </a:p>
          <a:p>
            <a:pPr indent="0" lvl="0" marL="0" rtl="0" algn="l">
              <a:spcBef>
                <a:spcPts val="1200"/>
              </a:spcBef>
              <a:spcAft>
                <a:spcPts val="0"/>
              </a:spcAft>
              <a:buClr>
                <a:schemeClr val="dk1"/>
              </a:buClr>
              <a:buSzPct val="61111"/>
              <a:buFont typeface="Arial"/>
              <a:buNone/>
            </a:pPr>
            <a:r>
              <a:rPr b="1" lang="en"/>
              <a:t>Measurable</a:t>
            </a:r>
            <a:r>
              <a:rPr lang="en"/>
              <a:t>: How will you measure whether the goal has been accomplished? What will indicate progress towards the goal is being made?</a:t>
            </a:r>
            <a:endParaRPr/>
          </a:p>
          <a:p>
            <a:pPr indent="0" lvl="0" marL="0" rtl="0" algn="l">
              <a:spcBef>
                <a:spcPts val="1200"/>
              </a:spcBef>
              <a:spcAft>
                <a:spcPts val="0"/>
              </a:spcAft>
              <a:buClr>
                <a:schemeClr val="dk1"/>
              </a:buClr>
              <a:buSzPct val="61111"/>
              <a:buFont typeface="Arial"/>
              <a:buNone/>
            </a:pPr>
            <a:r>
              <a:rPr b="1" lang="en"/>
              <a:t>Achievable</a:t>
            </a:r>
            <a:r>
              <a:rPr lang="en"/>
              <a:t>: Is this goal achievable? Is the time frame adequate for completion? Is there a need to develop employee knowledge, skills, or abilities to successfully accomplish this goal? Are there any resource needs?</a:t>
            </a:r>
            <a:endParaRPr/>
          </a:p>
          <a:p>
            <a:pPr indent="0" lvl="0" marL="0" rtl="0" algn="l">
              <a:spcBef>
                <a:spcPts val="1200"/>
              </a:spcBef>
              <a:spcAft>
                <a:spcPts val="0"/>
              </a:spcAft>
              <a:buClr>
                <a:schemeClr val="dk1"/>
              </a:buClr>
              <a:buSzPct val="61111"/>
              <a:buFont typeface="Arial"/>
              <a:buNone/>
            </a:pPr>
            <a:r>
              <a:rPr b="1" lang="en"/>
              <a:t>Results Focused</a:t>
            </a:r>
            <a:r>
              <a:rPr lang="en"/>
              <a:t>: What is the result of the goal? What is the reason, purpose, or benefit of accomplishing the goal?</a:t>
            </a:r>
            <a:endParaRPr/>
          </a:p>
          <a:p>
            <a:pPr indent="0" lvl="0" marL="0" rtl="0" algn="l">
              <a:spcBef>
                <a:spcPts val="1200"/>
              </a:spcBef>
              <a:spcAft>
                <a:spcPts val="1200"/>
              </a:spcAft>
              <a:buNone/>
            </a:pPr>
            <a:r>
              <a:rPr b="1" lang="en"/>
              <a:t>Time Bound</a:t>
            </a:r>
            <a:r>
              <a:rPr lang="en"/>
              <a:t>: What time frame is connected to this goal? Is there a completion date for the goal?</a:t>
            </a:r>
            <a:endParaRPr/>
          </a:p>
        </p:txBody>
      </p:sp>
      <p:pic>
        <p:nvPicPr>
          <p:cNvPr id="132" name="Google Shape;132;p22"/>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33" name="Google Shape;133;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3"/>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Mid Year Status Check In</a:t>
            </a:r>
            <a:endParaRPr b="1"/>
          </a:p>
        </p:txBody>
      </p:sp>
      <p:sp>
        <p:nvSpPr>
          <p:cNvPr id="139" name="Google Shape;139;p23"/>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81000" lvl="0" marL="457200" rtl="0" algn="l">
              <a:lnSpc>
                <a:spcPct val="150000"/>
              </a:lnSpc>
              <a:spcBef>
                <a:spcPts val="0"/>
              </a:spcBef>
              <a:spcAft>
                <a:spcPts val="0"/>
              </a:spcAft>
              <a:buClr>
                <a:srgbClr val="111111"/>
              </a:buClr>
              <a:buSzPts val="2400"/>
              <a:buFont typeface="Old Standard TT"/>
              <a:buChar char="●"/>
            </a:pPr>
            <a:r>
              <a:rPr lang="en" sz="2400">
                <a:solidFill>
                  <a:srgbClr val="111111"/>
                </a:solidFill>
              </a:rPr>
              <a:t>Formal check-in between the employee and supervisor to review status of performance goals and development plan, noting any modifications or status notes on the Performance Management Process Form.</a:t>
            </a:r>
            <a:endParaRPr sz="2400">
              <a:solidFill>
                <a:srgbClr val="111111"/>
              </a:solidFill>
            </a:endParaRPr>
          </a:p>
          <a:p>
            <a:pPr indent="0" lvl="0" marL="0" rtl="0" algn="l">
              <a:spcBef>
                <a:spcPts val="1000"/>
              </a:spcBef>
              <a:spcAft>
                <a:spcPts val="1200"/>
              </a:spcAft>
              <a:buNone/>
            </a:pPr>
            <a:r>
              <a:t/>
            </a:r>
            <a:endParaRPr/>
          </a:p>
        </p:txBody>
      </p:sp>
      <p:pic>
        <p:nvPicPr>
          <p:cNvPr id="140" name="Google Shape;140;p23"/>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41" name="Google Shape;141;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rPr b="1" lang="en" sz="2600"/>
              <a:t>Year-End Employee Self-Assessment</a:t>
            </a:r>
            <a:endParaRPr b="1" sz="2600"/>
          </a:p>
        </p:txBody>
      </p:sp>
      <p:sp>
        <p:nvSpPr>
          <p:cNvPr id="147" name="Google Shape;147;p2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SzPts val="2400"/>
              <a:buChar char="●"/>
            </a:pPr>
            <a:r>
              <a:rPr lang="en" sz="2400"/>
              <a:t>Employee provide details and examples of how performance goals were achieved as well as details and examples of accomplishments outside of set performance goals on the Performance Management Process Form.</a:t>
            </a:r>
            <a:endParaRPr/>
          </a:p>
        </p:txBody>
      </p:sp>
      <p:pic>
        <p:nvPicPr>
          <p:cNvPr id="148" name="Google Shape;148;p24"/>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49" name="Google Shape;149;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lnSpc>
                <a:spcPct val="130000"/>
              </a:lnSpc>
              <a:spcBef>
                <a:spcPts val="0"/>
              </a:spcBef>
              <a:spcAft>
                <a:spcPts val="0"/>
              </a:spcAft>
              <a:buClr>
                <a:schemeClr val="dk1"/>
              </a:buClr>
              <a:buSzPts val="1100"/>
              <a:buFont typeface="Arial"/>
              <a:buNone/>
            </a:pPr>
            <a:r>
              <a:rPr b="1" lang="en" sz="2600">
                <a:solidFill>
                  <a:srgbClr val="333333"/>
                </a:solidFill>
              </a:rPr>
              <a:t>Year-End Supervisor Review</a:t>
            </a:r>
            <a:endParaRPr sz="2600"/>
          </a:p>
        </p:txBody>
      </p:sp>
      <p:sp>
        <p:nvSpPr>
          <p:cNvPr id="155" name="Google Shape;155;p2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85000" lnSpcReduction="20000"/>
          </a:bodyPr>
          <a:lstStyle/>
          <a:p>
            <a:pPr indent="-358140" lvl="0" marL="457200" rtl="0" algn="l">
              <a:lnSpc>
                <a:spcPct val="150000"/>
              </a:lnSpc>
              <a:spcBef>
                <a:spcPts val="0"/>
              </a:spcBef>
              <a:spcAft>
                <a:spcPts val="0"/>
              </a:spcAft>
              <a:buClr>
                <a:srgbClr val="111111"/>
              </a:buClr>
              <a:buSzPct val="100000"/>
              <a:buFont typeface="Old Standard TT"/>
              <a:buChar char="●"/>
            </a:pPr>
            <a:r>
              <a:rPr lang="en" sz="2400">
                <a:solidFill>
                  <a:srgbClr val="111111"/>
                </a:solidFill>
              </a:rPr>
              <a:t>Supervisor reviews performance goals, development plan, mid-year status remarks, and employee’s self assessment.</a:t>
            </a:r>
            <a:endParaRPr sz="2400">
              <a:solidFill>
                <a:srgbClr val="111111"/>
              </a:solidFill>
            </a:endParaRPr>
          </a:p>
          <a:p>
            <a:pPr indent="-358140" lvl="0" marL="457200" rtl="0" algn="l">
              <a:lnSpc>
                <a:spcPct val="150000"/>
              </a:lnSpc>
              <a:spcBef>
                <a:spcPts val="0"/>
              </a:spcBef>
              <a:spcAft>
                <a:spcPts val="0"/>
              </a:spcAft>
              <a:buClr>
                <a:srgbClr val="111111"/>
              </a:buClr>
              <a:buSzPct val="100000"/>
              <a:buFont typeface="Old Standard TT"/>
              <a:buChar char="●"/>
            </a:pPr>
            <a:r>
              <a:rPr lang="en" sz="2400">
                <a:solidFill>
                  <a:srgbClr val="111111"/>
                </a:solidFill>
              </a:rPr>
              <a:t>Supervisor assesses each performance goal and the employee’s overall employee performance, rates overall performance, and provides comments on the Performance Management Process Form.</a:t>
            </a:r>
            <a:endParaRPr sz="2400">
              <a:solidFill>
                <a:srgbClr val="111111"/>
              </a:solidFill>
            </a:endParaRPr>
          </a:p>
          <a:p>
            <a:pPr indent="-358140" lvl="0" marL="457200" rtl="0" algn="l">
              <a:lnSpc>
                <a:spcPct val="150000"/>
              </a:lnSpc>
              <a:spcBef>
                <a:spcPts val="0"/>
              </a:spcBef>
              <a:spcAft>
                <a:spcPts val="0"/>
              </a:spcAft>
              <a:buClr>
                <a:srgbClr val="111111"/>
              </a:buClr>
              <a:buSzPct val="100000"/>
              <a:buFont typeface="Old Standard TT"/>
              <a:buChar char="●"/>
            </a:pPr>
            <a:r>
              <a:rPr lang="en" sz="2400">
                <a:solidFill>
                  <a:srgbClr val="111111"/>
                </a:solidFill>
              </a:rPr>
              <a:t>Completed form is shared/discussed with employee.</a:t>
            </a:r>
            <a:endParaRPr sz="2400">
              <a:solidFill>
                <a:srgbClr val="111111"/>
              </a:solidFill>
            </a:endParaRPr>
          </a:p>
          <a:p>
            <a:pPr indent="-358140" lvl="0" marL="457200" rtl="0" algn="l">
              <a:lnSpc>
                <a:spcPct val="150000"/>
              </a:lnSpc>
              <a:spcBef>
                <a:spcPts val="0"/>
              </a:spcBef>
              <a:spcAft>
                <a:spcPts val="0"/>
              </a:spcAft>
              <a:buClr>
                <a:srgbClr val="111111"/>
              </a:buClr>
              <a:buSzPct val="100000"/>
              <a:buFont typeface="Old Standard TT"/>
              <a:buChar char="●"/>
            </a:pPr>
            <a:r>
              <a:rPr lang="en" sz="2400">
                <a:solidFill>
                  <a:srgbClr val="111111"/>
                </a:solidFill>
              </a:rPr>
              <a:t>Supervisor submits completed form to Human Resources via campus mail or via email to performancemanagement-l@mtu.edu.</a:t>
            </a:r>
            <a:endParaRPr/>
          </a:p>
        </p:txBody>
      </p:sp>
      <p:pic>
        <p:nvPicPr>
          <p:cNvPr id="156" name="Google Shape;156;p25"/>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57" name="Google Shape;157;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lnSpc>
                <a:spcPct val="170000"/>
              </a:lnSpc>
              <a:spcBef>
                <a:spcPts val="0"/>
              </a:spcBef>
              <a:spcAft>
                <a:spcPts val="1500"/>
              </a:spcAft>
              <a:buClr>
                <a:schemeClr val="dk1"/>
              </a:buClr>
              <a:buSzPts val="1100"/>
              <a:buFont typeface="Arial"/>
              <a:buNone/>
            </a:pPr>
            <a:r>
              <a:rPr b="1" lang="en" sz="2600">
                <a:solidFill>
                  <a:srgbClr val="111111"/>
                </a:solidFill>
              </a:rPr>
              <a:t>2021 - 2022 Performance Management Cycle</a:t>
            </a:r>
            <a:endParaRPr sz="2600"/>
          </a:p>
        </p:txBody>
      </p:sp>
      <p:sp>
        <p:nvSpPr>
          <p:cNvPr id="163" name="Google Shape;163;p2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40000" lnSpcReduction="20000"/>
          </a:bodyPr>
          <a:lstStyle/>
          <a:p>
            <a:pPr indent="0" lvl="0" marL="0" rtl="0" algn="l">
              <a:lnSpc>
                <a:spcPct val="170000"/>
              </a:lnSpc>
              <a:spcBef>
                <a:spcPts val="0"/>
              </a:spcBef>
              <a:spcAft>
                <a:spcPts val="0"/>
              </a:spcAft>
              <a:buClr>
                <a:schemeClr val="dk1"/>
              </a:buClr>
              <a:buSzPct val="28947"/>
              <a:buFont typeface="Arial"/>
              <a:buNone/>
            </a:pPr>
            <a:r>
              <a:rPr lang="en" sz="3800">
                <a:solidFill>
                  <a:srgbClr val="111111"/>
                </a:solidFill>
              </a:rPr>
              <a:t>By May 2021—Performance Planning complete</a:t>
            </a:r>
            <a:endParaRPr sz="3800">
              <a:solidFill>
                <a:srgbClr val="111111"/>
              </a:solidFill>
            </a:endParaRPr>
          </a:p>
          <a:p>
            <a:pPr indent="0" lvl="0" marL="0" rtl="0" algn="l">
              <a:lnSpc>
                <a:spcPct val="170000"/>
              </a:lnSpc>
              <a:spcBef>
                <a:spcPts val="1500"/>
              </a:spcBef>
              <a:spcAft>
                <a:spcPts val="0"/>
              </a:spcAft>
              <a:buClr>
                <a:schemeClr val="dk1"/>
              </a:buClr>
              <a:buSzPct val="28947"/>
              <a:buFont typeface="Arial"/>
              <a:buNone/>
            </a:pPr>
            <a:r>
              <a:rPr lang="en" sz="3800">
                <a:solidFill>
                  <a:srgbClr val="111111"/>
                </a:solidFill>
              </a:rPr>
              <a:t>By October 2021—Mid-Year Review Complete</a:t>
            </a:r>
            <a:endParaRPr sz="3800">
              <a:solidFill>
                <a:srgbClr val="111111"/>
              </a:solidFill>
            </a:endParaRPr>
          </a:p>
          <a:p>
            <a:pPr indent="0" lvl="0" marL="0" rtl="0" algn="l">
              <a:lnSpc>
                <a:spcPct val="170000"/>
              </a:lnSpc>
              <a:spcBef>
                <a:spcPts val="1500"/>
              </a:spcBef>
              <a:spcAft>
                <a:spcPts val="0"/>
              </a:spcAft>
              <a:buClr>
                <a:schemeClr val="dk1"/>
              </a:buClr>
              <a:buSzPct val="28947"/>
              <a:buFont typeface="Arial"/>
              <a:buNone/>
            </a:pPr>
            <a:r>
              <a:rPr lang="en" sz="3800">
                <a:solidFill>
                  <a:srgbClr val="111111"/>
                </a:solidFill>
              </a:rPr>
              <a:t>By March 2022 —Year-End Employee Self-Assessment complete</a:t>
            </a:r>
            <a:endParaRPr sz="3800">
              <a:solidFill>
                <a:srgbClr val="111111"/>
              </a:solidFill>
            </a:endParaRPr>
          </a:p>
          <a:p>
            <a:pPr indent="0" lvl="0" marL="0" rtl="0" algn="l">
              <a:lnSpc>
                <a:spcPct val="170000"/>
              </a:lnSpc>
              <a:spcBef>
                <a:spcPts val="1500"/>
              </a:spcBef>
              <a:spcAft>
                <a:spcPts val="0"/>
              </a:spcAft>
              <a:buClr>
                <a:schemeClr val="dk1"/>
              </a:buClr>
              <a:buSzPct val="28947"/>
              <a:buFont typeface="Arial"/>
              <a:buNone/>
            </a:pPr>
            <a:r>
              <a:rPr lang="en" sz="3800">
                <a:solidFill>
                  <a:srgbClr val="111111"/>
                </a:solidFill>
              </a:rPr>
              <a:t>By April 14, 2022—Year-End Supervisor Review complete</a:t>
            </a:r>
            <a:endParaRPr sz="3800">
              <a:solidFill>
                <a:srgbClr val="111111"/>
              </a:solidFill>
            </a:endParaRPr>
          </a:p>
          <a:p>
            <a:pPr indent="0" lvl="0" marL="0" rtl="0" algn="l">
              <a:lnSpc>
                <a:spcPct val="170000"/>
              </a:lnSpc>
              <a:spcBef>
                <a:spcPts val="1500"/>
              </a:spcBef>
              <a:spcAft>
                <a:spcPts val="0"/>
              </a:spcAft>
              <a:buClr>
                <a:schemeClr val="dk1"/>
              </a:buClr>
              <a:buSzPct val="28947"/>
              <a:buFont typeface="Arial"/>
              <a:buNone/>
            </a:pPr>
            <a:r>
              <a:rPr lang="en" sz="3800">
                <a:solidFill>
                  <a:srgbClr val="111111"/>
                </a:solidFill>
              </a:rPr>
              <a:t>By April 14, 2022—Supervisors must submit the completed Performance Management Process Forms to performancemanagement-l@mtu.edu.</a:t>
            </a:r>
            <a:endParaRPr sz="3800">
              <a:solidFill>
                <a:srgbClr val="111111"/>
              </a:solidFill>
            </a:endParaRPr>
          </a:p>
          <a:p>
            <a:pPr indent="0" lvl="0" marL="0" rtl="0" algn="l">
              <a:spcBef>
                <a:spcPts val="1500"/>
              </a:spcBef>
              <a:spcAft>
                <a:spcPts val="1200"/>
              </a:spcAft>
              <a:buNone/>
            </a:pPr>
            <a:r>
              <a:t/>
            </a:r>
            <a:endParaRPr/>
          </a:p>
        </p:txBody>
      </p:sp>
      <p:pic>
        <p:nvPicPr>
          <p:cNvPr id="164" name="Google Shape;164;p26"/>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65" name="Google Shape;165;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descr="Performance Management is not your simple appraisal process. There's more to it! If you can do performance management right, your organisation will see success! &#10;&#10;Download our 'How to conduct regular one on ones in Performance Management&quot; to get started: https://www.peoplestreme.com/forms-templates/how-to-conduct-a-one-on-one-meeting?utm_source=Youtube&amp;utm_medium=Social&amp;utm_campaign=Video&#10;&#10;Subscribe to the PeopleStreme channel for more helpful videos! &#10;&#10;Follow us on other social media: &#10;LinkedIn: https://www.linkedin.com/company/peoplestreme-human-capital&#10;Twitter: https://twitter.com/peoplestreme?lang=en&#10;Instagram: https://www.instagram.com/peoplestreme/&#10;Blog: https://www.peoplestreme.com/blog?utm_source=Youtube&amp;utm_medium=Social&amp;utm_campaign=Video" id="170" name="Google Shape;170;p27" title="Good vs Bad Performance Management">
            <a:hlinkClick r:id="rId3"/>
          </p:cNvPr>
          <p:cNvPicPr preferRelativeResize="0"/>
          <p:nvPr/>
        </p:nvPicPr>
        <p:blipFill>
          <a:blip r:embed="rId4">
            <a:alphaModFix/>
          </a:blip>
          <a:stretch>
            <a:fillRect/>
          </a:stretch>
        </p:blipFill>
        <p:spPr>
          <a:xfrm>
            <a:off x="1811125" y="300975"/>
            <a:ext cx="5521750" cy="4141325"/>
          </a:xfrm>
          <a:prstGeom prst="rect">
            <a:avLst/>
          </a:prstGeom>
          <a:noFill/>
          <a:ln>
            <a:noFill/>
          </a:ln>
        </p:spPr>
      </p:pic>
      <p:pic>
        <p:nvPicPr>
          <p:cNvPr id="171" name="Google Shape;171;p27"/>
          <p:cNvPicPr preferRelativeResize="0"/>
          <p:nvPr/>
        </p:nvPicPr>
        <p:blipFill>
          <a:blip r:embed="rId5">
            <a:alphaModFix/>
          </a:blip>
          <a:stretch>
            <a:fillRect/>
          </a:stretch>
        </p:blipFill>
        <p:spPr>
          <a:xfrm>
            <a:off x="96200" y="4568800"/>
            <a:ext cx="1124210" cy="500701"/>
          </a:xfrm>
          <a:prstGeom prst="rect">
            <a:avLst/>
          </a:prstGeom>
          <a:noFill/>
          <a:ln>
            <a:noFill/>
          </a:ln>
        </p:spPr>
      </p:pic>
      <p:sp>
        <p:nvSpPr>
          <p:cNvPr id="172" name="Google Shape;172;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73" name="Google Shape;173;p27"/>
          <p:cNvSpPr txBox="1"/>
          <p:nvPr/>
        </p:nvSpPr>
        <p:spPr>
          <a:xfrm>
            <a:off x="1907025" y="4696725"/>
            <a:ext cx="5425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ld Standard TT"/>
                <a:ea typeface="Old Standard TT"/>
                <a:cs typeface="Old Standard TT"/>
                <a:sym typeface="Old Standard TT"/>
              </a:rPr>
              <a:t>http://www.youtube.com/watch?v=oy-UZYDPvSs</a:t>
            </a:r>
            <a:endParaRPr>
              <a:latin typeface="Old Standard TT"/>
              <a:ea typeface="Old Standard TT"/>
              <a:cs typeface="Old Standard TT"/>
              <a:sym typeface="Old Standard T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Performance Management Form</a:t>
            </a:r>
            <a:endParaRPr b="1"/>
          </a:p>
        </p:txBody>
      </p:sp>
      <p:sp>
        <p:nvSpPr>
          <p:cNvPr id="179" name="Google Shape;179;p28"/>
          <p:cNvSpPr txBox="1"/>
          <p:nvPr>
            <p:ph idx="1" type="body"/>
          </p:nvPr>
        </p:nvSpPr>
        <p:spPr>
          <a:xfrm>
            <a:off x="311700" y="1058225"/>
            <a:ext cx="8520600" cy="33972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Clr>
                <a:schemeClr val="dk1"/>
              </a:buClr>
              <a:buSzPct val="61111"/>
              <a:buFont typeface="Arial"/>
              <a:buNone/>
            </a:pPr>
            <a:r>
              <a:rPr lang="en"/>
              <a:t>Performance Goal Setting – Set anywhere from one (1) to five (5) goals</a:t>
            </a:r>
            <a:endParaRPr/>
          </a:p>
          <a:p>
            <a:pPr indent="0" lvl="0" marL="0" rtl="0" algn="l">
              <a:spcBef>
                <a:spcPts val="1200"/>
              </a:spcBef>
              <a:spcAft>
                <a:spcPts val="0"/>
              </a:spcAft>
              <a:buNone/>
            </a:pPr>
            <a:r>
              <a:rPr lang="en"/>
              <a:t>Document goals and expectations related to primary job activities, major responsibilities, and projects the employee is responsible for in their job. Goals and evaluation criteria may be modified throughout the year based upon changing organizational needs. Use SMART goal criteria: Specific, Measurable, Achievable, Results-Focused, and Time-bound when setting goals and expectations.</a:t>
            </a:r>
            <a:endParaRPr/>
          </a:p>
          <a:p>
            <a:pPr indent="0" lvl="0" marL="0" rtl="0" algn="l">
              <a:spcBef>
                <a:spcPts val="1200"/>
              </a:spcBef>
              <a:spcAft>
                <a:spcPts val="0"/>
              </a:spcAft>
              <a:buNone/>
            </a:pPr>
            <a:r>
              <a:rPr lang="en"/>
              <a:t>Mid-Year Goal Progress Review (to be completed by supervisor in October)</a:t>
            </a:r>
            <a:endParaRPr/>
          </a:p>
          <a:p>
            <a:pPr indent="0" lvl="0" marL="0" rtl="0" algn="l">
              <a:spcBef>
                <a:spcPts val="1200"/>
              </a:spcBef>
              <a:spcAft>
                <a:spcPts val="0"/>
              </a:spcAft>
              <a:buNone/>
            </a:pPr>
            <a:r>
              <a:rPr lang="en"/>
              <a:t>Year-End Employee Self-Assessment on Performance Goals (to be completed in March)</a:t>
            </a:r>
            <a:endParaRPr/>
          </a:p>
          <a:p>
            <a:pPr indent="0" lvl="0" marL="0" rtl="0" algn="l">
              <a:spcBef>
                <a:spcPts val="1200"/>
              </a:spcBef>
              <a:spcAft>
                <a:spcPts val="0"/>
              </a:spcAft>
              <a:buClr>
                <a:schemeClr val="dk1"/>
              </a:buClr>
              <a:buSzPct val="61111"/>
              <a:buFont typeface="Arial"/>
              <a:buNone/>
            </a:pPr>
            <a:r>
              <a:rPr lang="en"/>
              <a:t>Year-End Supervisor Review on Performance Goals (to be completed by April 14)</a:t>
            </a:r>
            <a:endParaRPr/>
          </a:p>
          <a:p>
            <a:pPr indent="0" lvl="0" marL="0" rtl="0" algn="l">
              <a:spcBef>
                <a:spcPts val="1200"/>
              </a:spcBef>
              <a:spcAft>
                <a:spcPts val="0"/>
              </a:spcAft>
              <a:buClr>
                <a:schemeClr val="dk1"/>
              </a:buClr>
              <a:buSzPct val="61111"/>
              <a:buFont typeface="Arial"/>
              <a:buNone/>
            </a:pPr>
            <a:r>
              <a:rPr lang="en"/>
              <a:t>Competency Assessments (completed by supervisor at year-end)</a:t>
            </a:r>
            <a:endParaRPr/>
          </a:p>
          <a:p>
            <a:pPr indent="0" lvl="0" marL="0" rtl="0" algn="l">
              <a:spcBef>
                <a:spcPts val="1200"/>
              </a:spcBef>
              <a:spcAft>
                <a:spcPts val="0"/>
              </a:spcAft>
              <a:buNone/>
            </a:pPr>
            <a:r>
              <a:rPr lang="en"/>
              <a:t>Supervisor will assess the employee based on at least four (4) of the following seven competencies most relevant to the employee’s position.</a:t>
            </a:r>
            <a:endParaRPr/>
          </a:p>
          <a:p>
            <a:pPr indent="0" lvl="0" marL="0" rtl="0" algn="l">
              <a:spcBef>
                <a:spcPts val="1200"/>
              </a:spcBef>
              <a:spcAft>
                <a:spcPts val="1200"/>
              </a:spcAft>
              <a:buNone/>
            </a:pPr>
            <a:r>
              <a:rPr lang="en"/>
              <a:t>Overall Performance Evaluation Comments Supervisor will complete this section based on the employee’s overall performance for the year. Assess the employee’s performance on the essential duties and job responsibilities of the position and overall reflection on completion of performance goals set.</a:t>
            </a:r>
            <a:endParaRPr/>
          </a:p>
        </p:txBody>
      </p:sp>
      <p:pic>
        <p:nvPicPr>
          <p:cNvPr id="180" name="Google Shape;180;p28"/>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81" name="Google Shape;181;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9"/>
          <p:cNvSpPr txBox="1"/>
          <p:nvPr>
            <p:ph type="title"/>
          </p:nvPr>
        </p:nvSpPr>
        <p:spPr>
          <a:xfrm>
            <a:off x="311700" y="334000"/>
            <a:ext cx="8520600" cy="613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Clr>
                <a:schemeClr val="dk1"/>
              </a:buClr>
              <a:buSzPts val="1100"/>
              <a:buFont typeface="Arial"/>
              <a:buNone/>
            </a:pPr>
            <a:r>
              <a:rPr b="1" lang="en" sz="1900"/>
              <a:t>Competency Assessments (completed by supervisor at year-end)</a:t>
            </a:r>
            <a:endParaRPr b="1" sz="1900"/>
          </a:p>
        </p:txBody>
      </p:sp>
      <p:sp>
        <p:nvSpPr>
          <p:cNvPr id="187" name="Google Shape;187;p29"/>
          <p:cNvSpPr txBox="1"/>
          <p:nvPr>
            <p:ph idx="1" type="body"/>
          </p:nvPr>
        </p:nvSpPr>
        <p:spPr>
          <a:xfrm>
            <a:off x="311700" y="799275"/>
            <a:ext cx="8520600" cy="36855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Clr>
                <a:schemeClr val="dk1"/>
              </a:buClr>
              <a:buSzPts val="605"/>
              <a:buFont typeface="Arial"/>
              <a:buNone/>
            </a:pPr>
            <a:r>
              <a:rPr lang="en" sz="1050"/>
              <a:t>Supervisor will assess the employee based on at least four (4) of the following seven competencies most relevant to the employee’s position.</a:t>
            </a:r>
            <a:endParaRPr sz="1050"/>
          </a:p>
          <a:p>
            <a:pPr indent="0" lvl="0" marL="0" rtl="0" algn="l">
              <a:lnSpc>
                <a:spcPct val="105000"/>
              </a:lnSpc>
              <a:spcBef>
                <a:spcPts val="1200"/>
              </a:spcBef>
              <a:spcAft>
                <a:spcPts val="0"/>
              </a:spcAft>
              <a:buClr>
                <a:schemeClr val="dk1"/>
              </a:buClr>
              <a:buSzPts val="605"/>
              <a:buFont typeface="Arial"/>
              <a:buNone/>
            </a:pPr>
            <a:r>
              <a:rPr lang="en" sz="1050"/>
              <a:t>Leadership: Ability to create a positive working environment, which influences, encourages, and supports others to deliver results. Knowledge Demonstrate job-related and professional knowledge and apply it to execute essential job functions successfully.</a:t>
            </a:r>
            <a:endParaRPr sz="1050"/>
          </a:p>
          <a:p>
            <a:pPr indent="0" lvl="0" marL="0" rtl="0" algn="l">
              <a:lnSpc>
                <a:spcPct val="105000"/>
              </a:lnSpc>
              <a:spcBef>
                <a:spcPts val="1200"/>
              </a:spcBef>
              <a:spcAft>
                <a:spcPts val="0"/>
              </a:spcAft>
              <a:buSzPts val="605"/>
              <a:buNone/>
            </a:pPr>
            <a:r>
              <a:rPr lang="en" sz="1050"/>
              <a:t>Accountability: Commit to deliver on job responsibilities, responsible for self and contributions to the organization, and present oneself as a credible representative of the University. </a:t>
            </a:r>
            <a:endParaRPr sz="1050"/>
          </a:p>
          <a:p>
            <a:pPr indent="0" lvl="0" marL="0" rtl="0" algn="l">
              <a:lnSpc>
                <a:spcPct val="105000"/>
              </a:lnSpc>
              <a:spcBef>
                <a:spcPts val="1200"/>
              </a:spcBef>
              <a:spcAft>
                <a:spcPts val="0"/>
              </a:spcAft>
              <a:buSzPts val="605"/>
              <a:buNone/>
            </a:pPr>
            <a:r>
              <a:rPr lang="en" sz="1050"/>
              <a:t>Communication: Understand and communicate effectively with others within a variety of contexts and using a variety of formats, which include writing, speaking, reading, listening and interpersonal skills. </a:t>
            </a:r>
            <a:endParaRPr sz="1050"/>
          </a:p>
          <a:p>
            <a:pPr indent="0" lvl="0" marL="0" rtl="0" algn="l">
              <a:lnSpc>
                <a:spcPct val="105000"/>
              </a:lnSpc>
              <a:spcBef>
                <a:spcPts val="1200"/>
              </a:spcBef>
              <a:spcAft>
                <a:spcPts val="0"/>
              </a:spcAft>
              <a:buSzPts val="605"/>
              <a:buNone/>
            </a:pPr>
            <a:r>
              <a:rPr lang="en" sz="1050"/>
              <a:t>Safety and Risk Management: Focus on the operational, financial, reputational, strategic, and compliance risk of the University. Specifically relate to workplace laws, regulations, standards, and best practices relating to physical safety and security, security of data and sensitive information, and compliance. </a:t>
            </a:r>
            <a:endParaRPr sz="1050"/>
          </a:p>
          <a:p>
            <a:pPr indent="0" lvl="0" marL="0" rtl="0" algn="l">
              <a:lnSpc>
                <a:spcPct val="105000"/>
              </a:lnSpc>
              <a:spcBef>
                <a:spcPts val="1200"/>
              </a:spcBef>
              <a:spcAft>
                <a:spcPts val="0"/>
              </a:spcAft>
              <a:buSzPts val="605"/>
              <a:buNone/>
            </a:pPr>
            <a:r>
              <a:rPr lang="en" sz="1050"/>
              <a:t>Diversity, Cultural Competence, and Sense of Belonging: Support and promote an environment that holds opportunities for all and values, encourages, and supports differences. </a:t>
            </a:r>
            <a:endParaRPr sz="1050"/>
          </a:p>
          <a:p>
            <a:pPr indent="0" lvl="0" marL="0" rtl="0" algn="l">
              <a:lnSpc>
                <a:spcPct val="105000"/>
              </a:lnSpc>
              <a:spcBef>
                <a:spcPts val="1200"/>
              </a:spcBef>
              <a:spcAft>
                <a:spcPts val="0"/>
              </a:spcAft>
              <a:buSzPts val="605"/>
              <a:buNone/>
            </a:pPr>
            <a:r>
              <a:rPr lang="en" sz="1050"/>
              <a:t>Service Excellence: Understand and work to meet the needs of the university and greater community, and strive to build and maintain satisfaction without compromising institutional values. </a:t>
            </a:r>
            <a:endParaRPr sz="1050"/>
          </a:p>
          <a:p>
            <a:pPr indent="0" lvl="0" marL="0" rtl="0" algn="l">
              <a:lnSpc>
                <a:spcPct val="105000"/>
              </a:lnSpc>
              <a:spcBef>
                <a:spcPts val="1200"/>
              </a:spcBef>
              <a:spcAft>
                <a:spcPts val="1200"/>
              </a:spcAft>
              <a:buSzPts val="605"/>
              <a:buNone/>
            </a:pPr>
            <a:r>
              <a:rPr lang="en" sz="1050"/>
              <a:t>Overall how did the employee perform related to the competencies selected above.</a:t>
            </a:r>
            <a:endParaRPr sz="1050"/>
          </a:p>
        </p:txBody>
      </p:sp>
      <p:pic>
        <p:nvPicPr>
          <p:cNvPr id="188" name="Google Shape;188;p29"/>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89" name="Google Shape;189;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0"/>
          <p:cNvSpPr txBox="1"/>
          <p:nvPr>
            <p:ph type="title"/>
          </p:nvPr>
        </p:nvSpPr>
        <p:spPr>
          <a:xfrm>
            <a:off x="311700" y="1650350"/>
            <a:ext cx="8520600" cy="1975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4200" u="sng">
                <a:solidFill>
                  <a:schemeClr val="hlink"/>
                </a:solidFill>
                <a:hlinkClick r:id="rId3"/>
              </a:rPr>
              <a:t>University Competency Model</a:t>
            </a:r>
            <a:endParaRPr sz="4200"/>
          </a:p>
        </p:txBody>
      </p:sp>
      <p:pic>
        <p:nvPicPr>
          <p:cNvPr id="195" name="Google Shape;195;p30"/>
          <p:cNvPicPr preferRelativeResize="0"/>
          <p:nvPr/>
        </p:nvPicPr>
        <p:blipFill>
          <a:blip r:embed="rId4">
            <a:alphaModFix/>
          </a:blip>
          <a:stretch>
            <a:fillRect/>
          </a:stretch>
        </p:blipFill>
        <p:spPr>
          <a:xfrm>
            <a:off x="96200" y="4568800"/>
            <a:ext cx="1124210" cy="500701"/>
          </a:xfrm>
          <a:prstGeom prst="rect">
            <a:avLst/>
          </a:prstGeom>
          <a:noFill/>
          <a:ln>
            <a:noFill/>
          </a:ln>
        </p:spPr>
      </p:pic>
      <p:sp>
        <p:nvSpPr>
          <p:cNvPr id="196" name="Google Shape;196;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1"/>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2600"/>
              <a:t>Who is required to complete Performance Management?</a:t>
            </a:r>
            <a:endParaRPr b="1" sz="2600"/>
          </a:p>
        </p:txBody>
      </p:sp>
      <p:sp>
        <p:nvSpPr>
          <p:cNvPr id="202" name="Google Shape;202;p31"/>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p>
            <a:pPr indent="-374650" lvl="0" marL="457200" rtl="0" algn="l">
              <a:spcBef>
                <a:spcPts val="0"/>
              </a:spcBef>
              <a:spcAft>
                <a:spcPts val="0"/>
              </a:spcAft>
              <a:buClr>
                <a:schemeClr val="dk1"/>
              </a:buClr>
              <a:buSzPts val="2300"/>
              <a:buChar char="●"/>
            </a:pPr>
            <a:r>
              <a:rPr lang="en" sz="2300">
                <a:solidFill>
                  <a:schemeClr val="dk1"/>
                </a:solidFill>
              </a:rPr>
              <a:t>All non-faculty, non-union, staff who has already completed probation.</a:t>
            </a:r>
            <a:endParaRPr sz="2300">
              <a:solidFill>
                <a:schemeClr val="dk1"/>
              </a:solidFill>
            </a:endParaRPr>
          </a:p>
          <a:p>
            <a:pPr indent="-374650" lvl="0" marL="457200" rtl="0" algn="l">
              <a:spcBef>
                <a:spcPts val="0"/>
              </a:spcBef>
              <a:spcAft>
                <a:spcPts val="0"/>
              </a:spcAft>
              <a:buClr>
                <a:schemeClr val="dk1"/>
              </a:buClr>
              <a:buSzPts val="2300"/>
              <a:buChar char="●"/>
            </a:pPr>
            <a:r>
              <a:rPr lang="en" sz="2300">
                <a:solidFill>
                  <a:schemeClr val="dk1"/>
                </a:solidFill>
              </a:rPr>
              <a:t>Employees on probation will complete Performance Management in the cycle following the completion of their probation. </a:t>
            </a:r>
            <a:endParaRPr sz="2300">
              <a:solidFill>
                <a:schemeClr val="dk1"/>
              </a:solidFill>
            </a:endParaRPr>
          </a:p>
          <a:p>
            <a:pPr indent="-374650" lvl="0" marL="457200" rtl="0" algn="l">
              <a:spcBef>
                <a:spcPts val="0"/>
              </a:spcBef>
              <a:spcAft>
                <a:spcPts val="0"/>
              </a:spcAft>
              <a:buClr>
                <a:schemeClr val="dk1"/>
              </a:buClr>
              <a:buSzPts val="2300"/>
              <a:buChar char="●"/>
            </a:pPr>
            <a:r>
              <a:rPr lang="en" sz="2300">
                <a:solidFill>
                  <a:schemeClr val="dk1"/>
                </a:solidFill>
              </a:rPr>
              <a:t>Current MTU staff who transfer into a new department, should still be reviewed for Performance Management if the transfer is before the mid-year check in date. </a:t>
            </a:r>
            <a:endParaRPr sz="2300">
              <a:solidFill>
                <a:schemeClr val="dk1"/>
              </a:solidFill>
            </a:endParaRPr>
          </a:p>
        </p:txBody>
      </p:sp>
      <p:pic>
        <p:nvPicPr>
          <p:cNvPr id="203" name="Google Shape;203;p31"/>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204" name="Google Shape;204;p3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Series Objectives</a:t>
            </a:r>
            <a:endParaRPr b="1"/>
          </a:p>
        </p:txBody>
      </p:sp>
      <p:sp>
        <p:nvSpPr>
          <p:cNvPr id="69" name="Google Shape;69;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457200" rtl="0" algn="l">
              <a:lnSpc>
                <a:spcPct val="100000"/>
              </a:lnSpc>
              <a:spcBef>
                <a:spcPts val="0"/>
              </a:spcBef>
              <a:spcAft>
                <a:spcPts val="0"/>
              </a:spcAft>
              <a:buNone/>
            </a:pPr>
            <a:r>
              <a:t/>
            </a:r>
            <a:endParaRPr sz="2500"/>
          </a:p>
          <a:p>
            <a:pPr indent="-387350" lvl="0" marL="457200" rtl="0" algn="l">
              <a:lnSpc>
                <a:spcPct val="100000"/>
              </a:lnSpc>
              <a:spcBef>
                <a:spcPts val="1000"/>
              </a:spcBef>
              <a:spcAft>
                <a:spcPts val="0"/>
              </a:spcAft>
              <a:buSzPts val="2500"/>
              <a:buFont typeface="Old Standard TT"/>
              <a:buChar char="●"/>
            </a:pPr>
            <a:r>
              <a:rPr lang="en" sz="2500"/>
              <a:t>Ensure comprehensive development and training for supervisors</a:t>
            </a:r>
            <a:endParaRPr sz="2500"/>
          </a:p>
          <a:p>
            <a:pPr indent="-387350" lvl="0" marL="457200" rtl="0" algn="l">
              <a:lnSpc>
                <a:spcPct val="100000"/>
              </a:lnSpc>
              <a:spcBef>
                <a:spcPts val="1000"/>
              </a:spcBef>
              <a:spcAft>
                <a:spcPts val="0"/>
              </a:spcAft>
              <a:buSzPts val="2500"/>
              <a:buFont typeface="Old Standard TT"/>
              <a:buChar char="●"/>
            </a:pPr>
            <a:r>
              <a:rPr lang="en" sz="2500"/>
              <a:t>Ensure supervisors have the core competencies to support their employees</a:t>
            </a:r>
            <a:endParaRPr sz="2500">
              <a:solidFill>
                <a:srgbClr val="111111"/>
              </a:solidFill>
            </a:endParaRPr>
          </a:p>
        </p:txBody>
      </p:sp>
      <p:pic>
        <p:nvPicPr>
          <p:cNvPr id="70" name="Google Shape;70;p14"/>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71" name="Google Shape;71;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idx="1" type="body"/>
          </p:nvPr>
        </p:nvSpPr>
        <p:spPr>
          <a:xfrm>
            <a:off x="354725" y="1004300"/>
            <a:ext cx="8520600" cy="41850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en"/>
              <a:t>SEGMENT 1(completed Fall 2021)</a:t>
            </a:r>
            <a:endParaRPr/>
          </a:p>
          <a:p>
            <a:pPr indent="0" lvl="0" marL="0" rtl="0" algn="l">
              <a:spcBef>
                <a:spcPts val="1200"/>
              </a:spcBef>
              <a:spcAft>
                <a:spcPts val="0"/>
              </a:spcAft>
              <a:buNone/>
            </a:pPr>
            <a:r>
              <a:rPr lang="en" sz="1600"/>
              <a:t>	Leading Diverse Teams                                                               Access and Disability (Canvas Course)</a:t>
            </a:r>
            <a:endParaRPr sz="1600"/>
          </a:p>
          <a:p>
            <a:pPr indent="0" lvl="0" marL="0" rtl="0" algn="l">
              <a:spcBef>
                <a:spcPts val="1200"/>
              </a:spcBef>
              <a:spcAft>
                <a:spcPts val="0"/>
              </a:spcAft>
              <a:buNone/>
            </a:pPr>
            <a:r>
              <a:rPr lang="en" sz="1600"/>
              <a:t>	Engagement, Communication, and Relationship Building             Preventing Harassment/Discrimination (Canvas Course)</a:t>
            </a:r>
            <a:endParaRPr sz="1600"/>
          </a:p>
          <a:p>
            <a:pPr indent="0" lvl="0" marL="0" rtl="0" algn="l">
              <a:spcBef>
                <a:spcPts val="1200"/>
              </a:spcBef>
              <a:spcAft>
                <a:spcPts val="0"/>
              </a:spcAft>
              <a:buNone/>
            </a:pPr>
            <a:r>
              <a:rPr lang="en" sz="1600"/>
              <a:t>	How to Have Those Difficult Conversations</a:t>
            </a:r>
            <a:endParaRPr sz="1600"/>
          </a:p>
          <a:p>
            <a:pPr indent="0" lvl="0" marL="0" rtl="0" algn="l">
              <a:spcBef>
                <a:spcPts val="1200"/>
              </a:spcBef>
              <a:spcAft>
                <a:spcPts val="0"/>
              </a:spcAft>
              <a:buNone/>
            </a:pPr>
            <a:r>
              <a:rPr lang="en" sz="1600"/>
              <a:t>	Workplace Expectations</a:t>
            </a:r>
            <a:endParaRPr sz="1600"/>
          </a:p>
          <a:p>
            <a:pPr indent="0" lvl="0" marL="0" rtl="0" algn="l">
              <a:spcBef>
                <a:spcPts val="1200"/>
              </a:spcBef>
              <a:spcAft>
                <a:spcPts val="0"/>
              </a:spcAft>
              <a:buNone/>
            </a:pPr>
            <a:r>
              <a:rPr lang="en" sz="1600"/>
              <a:t>SEGMENT 2 (current)</a:t>
            </a:r>
            <a:endParaRPr sz="1600"/>
          </a:p>
          <a:p>
            <a:pPr indent="0" lvl="0" marL="0" rtl="0" algn="l">
              <a:spcBef>
                <a:spcPts val="1200"/>
              </a:spcBef>
              <a:spcAft>
                <a:spcPts val="0"/>
              </a:spcAft>
              <a:buNone/>
            </a:pPr>
            <a:r>
              <a:rPr lang="en" sz="1600"/>
              <a:t>	Performance Management                                                            Code of Conduct (Canvas Course)</a:t>
            </a:r>
            <a:endParaRPr sz="1600"/>
          </a:p>
          <a:p>
            <a:pPr indent="0" lvl="0" marL="0" rtl="0" algn="l">
              <a:spcBef>
                <a:spcPts val="1200"/>
              </a:spcBef>
              <a:spcAft>
                <a:spcPts val="0"/>
              </a:spcAft>
              <a:buNone/>
            </a:pPr>
            <a:r>
              <a:rPr lang="en" sz="1600"/>
              <a:t>	Budget &amp; Finance                                                                        HIPAA/FERPA (Canvas Course)</a:t>
            </a:r>
            <a:endParaRPr sz="1600"/>
          </a:p>
          <a:p>
            <a:pPr indent="0" lvl="0" marL="0" rtl="0" algn="l">
              <a:spcBef>
                <a:spcPts val="1200"/>
              </a:spcBef>
              <a:spcAft>
                <a:spcPts val="0"/>
              </a:spcAft>
              <a:buNone/>
            </a:pPr>
            <a:r>
              <a:rPr lang="en" sz="1600"/>
              <a:t>	Organizational Skills and Business Processes in the Workplace</a:t>
            </a:r>
            <a:endParaRPr sz="1600"/>
          </a:p>
          <a:p>
            <a:pPr indent="0" lvl="0" marL="0" rtl="0" algn="l">
              <a:spcBef>
                <a:spcPts val="1200"/>
              </a:spcBef>
              <a:spcAft>
                <a:spcPts val="0"/>
              </a:spcAft>
              <a:buNone/>
            </a:pPr>
            <a:r>
              <a:rPr lang="en" sz="1600"/>
              <a:t>	Safety Module</a:t>
            </a:r>
            <a:endParaRPr sz="1600"/>
          </a:p>
          <a:p>
            <a:pPr indent="0" lvl="0" marL="0" rtl="0" algn="l">
              <a:spcBef>
                <a:spcPts val="1200"/>
              </a:spcBef>
              <a:spcAft>
                <a:spcPts val="0"/>
              </a:spcAft>
              <a:buNone/>
            </a:pPr>
            <a:r>
              <a:rPr lang="en" sz="1600"/>
              <a:t>SEGMENT 3 (scheduled May 11, May 17, and May 19)</a:t>
            </a:r>
            <a:endParaRPr sz="1600"/>
          </a:p>
          <a:p>
            <a:pPr indent="0" lvl="0" marL="0" rtl="0" algn="l">
              <a:spcBef>
                <a:spcPts val="1200"/>
              </a:spcBef>
              <a:spcAft>
                <a:spcPts val="1200"/>
              </a:spcAft>
              <a:buNone/>
            </a:pPr>
            <a:r>
              <a:rPr lang="en" sz="1600"/>
              <a:t>	Modules - to be determined</a:t>
            </a:r>
            <a:endParaRPr sz="1600"/>
          </a:p>
        </p:txBody>
      </p:sp>
      <p:sp>
        <p:nvSpPr>
          <p:cNvPr id="77" name="Google Shape;77;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78" name="Google Shape;78;p15"/>
          <p:cNvSpPr txBox="1"/>
          <p:nvPr/>
        </p:nvSpPr>
        <p:spPr>
          <a:xfrm>
            <a:off x="497375" y="220000"/>
            <a:ext cx="8235300" cy="92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400">
                <a:latin typeface="Old Standard TT"/>
                <a:ea typeface="Old Standard TT"/>
                <a:cs typeface="Old Standard TT"/>
                <a:sym typeface="Old Standard TT"/>
              </a:rPr>
              <a:t>SUPERVISOR SUCCESS SERIES </a:t>
            </a:r>
            <a:endParaRPr b="1" sz="2400">
              <a:latin typeface="Old Standard TT"/>
              <a:ea typeface="Old Standard TT"/>
              <a:cs typeface="Old Standard TT"/>
              <a:sym typeface="Old Standard TT"/>
            </a:endParaRPr>
          </a:p>
          <a:p>
            <a:pPr indent="0" lvl="0" marL="0" rtl="0" algn="ctr">
              <a:spcBef>
                <a:spcPts val="0"/>
              </a:spcBef>
              <a:spcAft>
                <a:spcPts val="0"/>
              </a:spcAft>
              <a:buNone/>
            </a:pPr>
            <a:r>
              <a:rPr b="1" lang="en" sz="2400">
                <a:latin typeface="Old Standard TT"/>
                <a:ea typeface="Old Standard TT"/>
                <a:cs typeface="Old Standard TT"/>
                <a:sym typeface="Old Standard TT"/>
              </a:rPr>
              <a:t>Schedule of Events</a:t>
            </a:r>
            <a:endParaRPr b="1" sz="2400">
              <a:latin typeface="Old Standard TT"/>
              <a:ea typeface="Old Standard TT"/>
              <a:cs typeface="Old Standard TT"/>
              <a:sym typeface="Old Standard T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descr="Penny is under-performing at work. Typical Penny." id="83" name="Google Shape;83;p16" title="Penny's Performance Review (short film - comedy)">
            <a:hlinkClick r:id="rId3"/>
          </p:cNvPr>
          <p:cNvPicPr preferRelativeResize="0"/>
          <p:nvPr/>
        </p:nvPicPr>
        <p:blipFill>
          <a:blip r:embed="rId4">
            <a:alphaModFix/>
          </a:blip>
          <a:stretch>
            <a:fillRect/>
          </a:stretch>
        </p:blipFill>
        <p:spPr>
          <a:xfrm>
            <a:off x="1838075" y="392325"/>
            <a:ext cx="5467840" cy="4100900"/>
          </a:xfrm>
          <a:prstGeom prst="rect">
            <a:avLst/>
          </a:prstGeom>
          <a:noFill/>
          <a:ln>
            <a:noFill/>
          </a:ln>
        </p:spPr>
      </p:pic>
      <p:pic>
        <p:nvPicPr>
          <p:cNvPr id="84" name="Google Shape;84;p16"/>
          <p:cNvPicPr preferRelativeResize="0"/>
          <p:nvPr/>
        </p:nvPicPr>
        <p:blipFill>
          <a:blip r:embed="rId5">
            <a:alphaModFix/>
          </a:blip>
          <a:stretch>
            <a:fillRect/>
          </a:stretch>
        </p:blipFill>
        <p:spPr>
          <a:xfrm>
            <a:off x="96200" y="4568800"/>
            <a:ext cx="1124210" cy="500701"/>
          </a:xfrm>
          <a:prstGeom prst="rect">
            <a:avLst/>
          </a:prstGeom>
          <a:noFill/>
          <a:ln>
            <a:noFill/>
          </a:ln>
        </p:spPr>
      </p:pic>
      <p:sp>
        <p:nvSpPr>
          <p:cNvPr id="85" name="Google Shape;85;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Why Performance Management?</a:t>
            </a:r>
            <a:endParaRPr b="1"/>
          </a:p>
        </p:txBody>
      </p:sp>
      <p:sp>
        <p:nvSpPr>
          <p:cNvPr id="91" name="Google Shape;91;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lnSpc>
                <a:spcPct val="170000"/>
              </a:lnSpc>
              <a:spcBef>
                <a:spcPts val="0"/>
              </a:spcBef>
              <a:spcAft>
                <a:spcPts val="0"/>
              </a:spcAft>
              <a:buClr>
                <a:schemeClr val="dk1"/>
              </a:buClr>
              <a:buSzPts val="1100"/>
              <a:buFont typeface="Arial"/>
              <a:buNone/>
            </a:pPr>
            <a:r>
              <a:rPr lang="en" sz="1600">
                <a:solidFill>
                  <a:srgbClr val="111111"/>
                </a:solidFill>
              </a:rPr>
              <a:t>The Performance Management Process provides a formal assessment of employee job performance on an annual basis for all staff (non-faculty, non-union). The process is intended to help employees understand their roles and expectations, continue to grow, learn, and develop, and support the continuous improvement of Michigan Tech.</a:t>
            </a:r>
            <a:endParaRPr sz="1600">
              <a:solidFill>
                <a:srgbClr val="111111"/>
              </a:solidFill>
            </a:endParaRPr>
          </a:p>
          <a:p>
            <a:pPr indent="0" lvl="0" marL="0" rtl="0" algn="l">
              <a:lnSpc>
                <a:spcPct val="170000"/>
              </a:lnSpc>
              <a:spcBef>
                <a:spcPts val="1500"/>
              </a:spcBef>
              <a:spcAft>
                <a:spcPts val="1500"/>
              </a:spcAft>
              <a:buNone/>
            </a:pPr>
            <a:r>
              <a:rPr lang="en" sz="1600">
                <a:solidFill>
                  <a:srgbClr val="111111"/>
                </a:solidFill>
              </a:rPr>
              <a:t>The Performance Management Process consists of four phases annually: performance planning, mid-year status check-in, year-end employee self-assessment, and year-end supervisor review.</a:t>
            </a:r>
            <a:endParaRPr sz="2300"/>
          </a:p>
        </p:txBody>
      </p:sp>
      <p:pic>
        <p:nvPicPr>
          <p:cNvPr id="92" name="Google Shape;92;p17"/>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is my role as a supervisor?</a:t>
            </a:r>
            <a:endParaRPr b="1"/>
          </a:p>
        </p:txBody>
      </p:sp>
      <p:sp>
        <p:nvSpPr>
          <p:cNvPr id="99" name="Google Shape;99;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55600" lvl="0" marL="457200" rtl="0" algn="l">
              <a:lnSpc>
                <a:spcPct val="150000"/>
              </a:lnSpc>
              <a:spcBef>
                <a:spcPts val="0"/>
              </a:spcBef>
              <a:spcAft>
                <a:spcPts val="0"/>
              </a:spcAft>
              <a:buClr>
                <a:srgbClr val="111111"/>
              </a:buClr>
              <a:buSzPts val="2000"/>
              <a:buFont typeface="Old Standard TT"/>
              <a:buChar char="●"/>
            </a:pPr>
            <a:r>
              <a:rPr lang="en" sz="2000">
                <a:solidFill>
                  <a:srgbClr val="111111"/>
                </a:solidFill>
              </a:rPr>
              <a:t>Initiate the process, ensure timely completion of each phase, and submit all required documents.</a:t>
            </a:r>
            <a:endParaRPr sz="2000">
              <a:solidFill>
                <a:srgbClr val="111111"/>
              </a:solidFill>
            </a:endParaRPr>
          </a:p>
          <a:p>
            <a:pPr indent="-355600" lvl="0" marL="457200" rtl="0" algn="l">
              <a:lnSpc>
                <a:spcPct val="150000"/>
              </a:lnSpc>
              <a:spcBef>
                <a:spcPts val="0"/>
              </a:spcBef>
              <a:spcAft>
                <a:spcPts val="0"/>
              </a:spcAft>
              <a:buClr>
                <a:srgbClr val="111111"/>
              </a:buClr>
              <a:buSzPts val="2000"/>
              <a:buFont typeface="Old Standard TT"/>
              <a:buChar char="●"/>
            </a:pPr>
            <a:r>
              <a:rPr lang="en" sz="2000">
                <a:solidFill>
                  <a:srgbClr val="111111"/>
                </a:solidFill>
              </a:rPr>
              <a:t>Facilitate the development of performance goals and set expectations.</a:t>
            </a:r>
            <a:endParaRPr sz="2000">
              <a:solidFill>
                <a:srgbClr val="111111"/>
              </a:solidFill>
            </a:endParaRPr>
          </a:p>
          <a:p>
            <a:pPr indent="-355600" lvl="0" marL="457200" rtl="0" algn="l">
              <a:lnSpc>
                <a:spcPct val="150000"/>
              </a:lnSpc>
              <a:spcBef>
                <a:spcPts val="0"/>
              </a:spcBef>
              <a:spcAft>
                <a:spcPts val="0"/>
              </a:spcAft>
              <a:buClr>
                <a:srgbClr val="111111"/>
              </a:buClr>
              <a:buSzPts val="2000"/>
              <a:buFont typeface="Old Standard TT"/>
              <a:buChar char="●"/>
            </a:pPr>
            <a:r>
              <a:rPr lang="en" sz="2000">
                <a:solidFill>
                  <a:srgbClr val="111111"/>
                </a:solidFill>
              </a:rPr>
              <a:t>Encourage employee input and be an active contributor to support employee development.</a:t>
            </a:r>
            <a:endParaRPr sz="2000">
              <a:solidFill>
                <a:srgbClr val="111111"/>
              </a:solidFill>
            </a:endParaRPr>
          </a:p>
          <a:p>
            <a:pPr indent="-355600" lvl="0" marL="457200" rtl="0" algn="l">
              <a:lnSpc>
                <a:spcPct val="150000"/>
              </a:lnSpc>
              <a:spcBef>
                <a:spcPts val="0"/>
              </a:spcBef>
              <a:spcAft>
                <a:spcPts val="0"/>
              </a:spcAft>
              <a:buClr>
                <a:srgbClr val="111111"/>
              </a:buClr>
              <a:buSzPts val="2000"/>
              <a:buFont typeface="Old Standard TT"/>
              <a:buChar char="●"/>
            </a:pPr>
            <a:r>
              <a:rPr lang="en" sz="2000">
                <a:solidFill>
                  <a:srgbClr val="111111"/>
                </a:solidFill>
              </a:rPr>
              <a:t>Monitor employee performance and provide coaching and feedback.</a:t>
            </a:r>
            <a:endParaRPr sz="2700"/>
          </a:p>
        </p:txBody>
      </p:sp>
      <p:pic>
        <p:nvPicPr>
          <p:cNvPr id="100" name="Google Shape;100;p18"/>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01" name="Google Shape;101;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is the role of the employee?</a:t>
            </a:r>
            <a:endParaRPr b="1"/>
          </a:p>
        </p:txBody>
      </p:sp>
      <p:sp>
        <p:nvSpPr>
          <p:cNvPr id="107" name="Google Shape;107;p19"/>
          <p:cNvSpPr txBox="1"/>
          <p:nvPr>
            <p:ph idx="1" type="body"/>
          </p:nvPr>
        </p:nvSpPr>
        <p:spPr>
          <a:xfrm>
            <a:off x="311700" y="1171600"/>
            <a:ext cx="8520600" cy="3397200"/>
          </a:xfrm>
          <a:prstGeom prst="rect">
            <a:avLst/>
          </a:prstGeom>
          <a:noFill/>
        </p:spPr>
        <p:txBody>
          <a:bodyPr anchorCtr="0" anchor="t" bIns="91425" lIns="91425" spcFirstLastPara="1" rIns="91425" wrap="square" tIns="91425">
            <a:normAutofit/>
          </a:bodyPr>
          <a:lstStyle/>
          <a:p>
            <a:pPr indent="-355600" lvl="0" marL="457200" rtl="0" algn="l">
              <a:lnSpc>
                <a:spcPct val="150000"/>
              </a:lnSpc>
              <a:spcBef>
                <a:spcPts val="0"/>
              </a:spcBef>
              <a:spcAft>
                <a:spcPts val="0"/>
              </a:spcAft>
              <a:buClr>
                <a:srgbClr val="111111"/>
              </a:buClr>
              <a:buSzPts val="2000"/>
              <a:buFont typeface="Old Standard TT"/>
              <a:buChar char="●"/>
            </a:pPr>
            <a:r>
              <a:rPr lang="en" sz="2000">
                <a:solidFill>
                  <a:srgbClr val="111111"/>
                </a:solidFill>
              </a:rPr>
              <a:t>Be an active contributor in setting your performance goals and the review process.</a:t>
            </a:r>
            <a:endParaRPr sz="2000">
              <a:solidFill>
                <a:srgbClr val="111111"/>
              </a:solidFill>
            </a:endParaRPr>
          </a:p>
          <a:p>
            <a:pPr indent="-355600" lvl="0" marL="457200" rtl="0" algn="l">
              <a:lnSpc>
                <a:spcPct val="150000"/>
              </a:lnSpc>
              <a:spcBef>
                <a:spcPts val="0"/>
              </a:spcBef>
              <a:spcAft>
                <a:spcPts val="0"/>
              </a:spcAft>
              <a:buClr>
                <a:srgbClr val="111111"/>
              </a:buClr>
              <a:buSzPts val="2000"/>
              <a:buFont typeface="Old Standard TT"/>
              <a:buChar char="●"/>
            </a:pPr>
            <a:r>
              <a:rPr lang="en" sz="2000">
                <a:solidFill>
                  <a:srgbClr val="111111"/>
                </a:solidFill>
              </a:rPr>
              <a:t>Complete a self-assessment, utilizing it as an opportunity to showcase your accomplishments.</a:t>
            </a:r>
            <a:endParaRPr sz="2000">
              <a:solidFill>
                <a:srgbClr val="111111"/>
              </a:solidFill>
            </a:endParaRPr>
          </a:p>
          <a:p>
            <a:pPr indent="-355600" lvl="0" marL="457200" rtl="0" algn="l">
              <a:lnSpc>
                <a:spcPct val="150000"/>
              </a:lnSpc>
              <a:spcBef>
                <a:spcPts val="0"/>
              </a:spcBef>
              <a:spcAft>
                <a:spcPts val="0"/>
              </a:spcAft>
              <a:buClr>
                <a:srgbClr val="111111"/>
              </a:buClr>
              <a:buSzPts val="2000"/>
              <a:buFont typeface="Old Standard TT"/>
              <a:buChar char="●"/>
            </a:pPr>
            <a:r>
              <a:rPr lang="en" sz="2000">
                <a:solidFill>
                  <a:srgbClr val="111111"/>
                </a:solidFill>
              </a:rPr>
              <a:t>Be proactive – ask for coaching and feedback to clarify your supervisor’s expectations.</a:t>
            </a:r>
            <a:endParaRPr sz="2000">
              <a:solidFill>
                <a:srgbClr val="111111"/>
              </a:solidFill>
            </a:endParaRPr>
          </a:p>
          <a:p>
            <a:pPr indent="-355600" lvl="0" marL="457200" rtl="0" algn="l">
              <a:lnSpc>
                <a:spcPct val="150000"/>
              </a:lnSpc>
              <a:spcBef>
                <a:spcPts val="0"/>
              </a:spcBef>
              <a:spcAft>
                <a:spcPts val="0"/>
              </a:spcAft>
              <a:buClr>
                <a:srgbClr val="111111"/>
              </a:buClr>
              <a:buSzPts val="2000"/>
              <a:buFont typeface="Old Standard TT"/>
              <a:buChar char="●"/>
            </a:pPr>
            <a:r>
              <a:rPr lang="en" sz="2000">
                <a:solidFill>
                  <a:srgbClr val="111111"/>
                </a:solidFill>
              </a:rPr>
              <a:t>Utilize feedback provided.</a:t>
            </a:r>
            <a:endParaRPr sz="2000"/>
          </a:p>
        </p:txBody>
      </p:sp>
      <p:pic>
        <p:nvPicPr>
          <p:cNvPr id="108" name="Google Shape;108;p19"/>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09" name="Google Shape;109;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620"/>
              <a:t>Job Description</a:t>
            </a:r>
            <a:endParaRPr b="1" sz="2620"/>
          </a:p>
        </p:txBody>
      </p:sp>
      <p:sp>
        <p:nvSpPr>
          <p:cNvPr id="115" name="Google Shape;115;p20"/>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Clr>
                <a:schemeClr val="dk1"/>
              </a:buClr>
              <a:buSzPts val="2400"/>
              <a:buChar char="●"/>
            </a:pPr>
            <a:r>
              <a:rPr lang="en" sz="2400">
                <a:solidFill>
                  <a:schemeClr val="dk1"/>
                </a:solidFill>
              </a:rPr>
              <a:t>Use the Performance Management Cycle as an opportunity to update the employees’ job description</a:t>
            </a:r>
            <a:endParaRPr sz="2400">
              <a:solidFill>
                <a:schemeClr val="dk1"/>
              </a:solidFill>
            </a:endParaRPr>
          </a:p>
          <a:p>
            <a:pPr indent="-381000" lvl="0" marL="457200" rtl="0" algn="l">
              <a:spcBef>
                <a:spcPts val="0"/>
              </a:spcBef>
              <a:spcAft>
                <a:spcPts val="0"/>
              </a:spcAft>
              <a:buClr>
                <a:schemeClr val="dk1"/>
              </a:buClr>
              <a:buSzPts val="2400"/>
              <a:buChar char="●"/>
            </a:pPr>
            <a:r>
              <a:rPr lang="en" sz="2400">
                <a:solidFill>
                  <a:schemeClr val="dk1"/>
                </a:solidFill>
              </a:rPr>
              <a:t>Blank job description templates can be found on the HR website or by contacting an Employment Services Representative</a:t>
            </a:r>
            <a:endParaRPr sz="2400">
              <a:solidFill>
                <a:schemeClr val="dk1"/>
              </a:solidFill>
            </a:endParaRPr>
          </a:p>
        </p:txBody>
      </p:sp>
      <p:pic>
        <p:nvPicPr>
          <p:cNvPr id="116" name="Google Shape;116;p20"/>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17" name="Google Shape;117;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1"/>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620"/>
              <a:t>Performance Planning</a:t>
            </a:r>
            <a:endParaRPr b="1" sz="2620"/>
          </a:p>
        </p:txBody>
      </p:sp>
      <p:sp>
        <p:nvSpPr>
          <p:cNvPr id="123" name="Google Shape;123;p21"/>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81000" lvl="0" marL="457200" rtl="0" algn="l">
              <a:lnSpc>
                <a:spcPct val="150000"/>
              </a:lnSpc>
              <a:spcBef>
                <a:spcPts val="0"/>
              </a:spcBef>
              <a:spcAft>
                <a:spcPts val="0"/>
              </a:spcAft>
              <a:buClr>
                <a:srgbClr val="111111"/>
              </a:buClr>
              <a:buSzPts val="2400"/>
              <a:buFont typeface="Old Standard TT"/>
              <a:buChar char="●"/>
            </a:pPr>
            <a:r>
              <a:rPr lang="en" sz="2400">
                <a:solidFill>
                  <a:srgbClr val="111111"/>
                </a:solidFill>
              </a:rPr>
              <a:t>Together set performance goals (SMART goals), employee development opportunities and/or development goals, and any resource or support needs to successfully achieve goals.  Record this on the Performance Management Process Form.</a:t>
            </a:r>
            <a:endParaRPr sz="2400">
              <a:solidFill>
                <a:srgbClr val="111111"/>
              </a:solidFill>
            </a:endParaRPr>
          </a:p>
          <a:p>
            <a:pPr indent="0" lvl="0" marL="0" rtl="0" algn="l">
              <a:spcBef>
                <a:spcPts val="1000"/>
              </a:spcBef>
              <a:spcAft>
                <a:spcPts val="1200"/>
              </a:spcAft>
              <a:buNone/>
            </a:pPr>
            <a:r>
              <a:t/>
            </a:r>
            <a:endParaRPr/>
          </a:p>
        </p:txBody>
      </p:sp>
      <p:pic>
        <p:nvPicPr>
          <p:cNvPr id="124" name="Google Shape;124;p21"/>
          <p:cNvPicPr preferRelativeResize="0"/>
          <p:nvPr/>
        </p:nvPicPr>
        <p:blipFill>
          <a:blip r:embed="rId3">
            <a:alphaModFix/>
          </a:blip>
          <a:stretch>
            <a:fillRect/>
          </a:stretch>
        </p:blipFill>
        <p:spPr>
          <a:xfrm>
            <a:off x="96200" y="4568800"/>
            <a:ext cx="1124210" cy="500701"/>
          </a:xfrm>
          <a:prstGeom prst="rect">
            <a:avLst/>
          </a:prstGeom>
          <a:noFill/>
          <a:ln>
            <a:noFill/>
          </a:ln>
        </p:spPr>
      </p:pic>
      <p:sp>
        <p:nvSpPr>
          <p:cNvPr id="125" name="Google Shape;125;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