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</p:sldIdLst>
  <p:sldSz cy="6858000" cx="9144000"/>
  <p:notesSz cx="7010400" cy="92964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B887051-8448-4F36-9F6B-E745C8C54D31}">
  <a:tblStyle styleId="{FB887051-8448-4F36-9F6B-E745C8C54D3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fill>
          <a:solidFill>
            <a:srgbClr val="CFD7E7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FD7E7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0" Type="http://schemas.openxmlformats.org/officeDocument/2006/relationships/slide" Target="slides/slide4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1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7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17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7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8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18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8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9:notes"/>
          <p:cNvSpPr/>
          <p:nvPr>
            <p:ph idx="2" type="sldImg"/>
          </p:nvPr>
        </p:nvSpPr>
        <p:spPr>
          <a:xfrm>
            <a:off x="1414463" y="466725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19:notes"/>
          <p:cNvSpPr txBox="1"/>
          <p:nvPr>
            <p:ph idx="1" type="body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9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1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21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1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0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20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0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p23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3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4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24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4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5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p25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5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p26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6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7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p27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7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2:notes"/>
          <p:cNvSpPr/>
          <p:nvPr>
            <p:ph idx="2" type="sldImg"/>
          </p:nvPr>
        </p:nvSpPr>
        <p:spPr>
          <a:xfrm>
            <a:off x="1414463" y="623888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22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2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8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p28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8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9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4" name="Google Shape;234;p29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9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0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p30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30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1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p31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31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2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7" name="Google Shape;257;p32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32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3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5" name="Google Shape;265;p33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33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4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2" name="Google Shape;272;p34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34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5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9" name="Google Shape;279;p35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5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6:notes"/>
          <p:cNvSpPr/>
          <p:nvPr>
            <p:ph idx="2" type="sldImg"/>
          </p:nvPr>
        </p:nvSpPr>
        <p:spPr>
          <a:xfrm>
            <a:off x="1414463" y="30480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5" name="Google Shape;285;p36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36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7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37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99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8" name="Google Shape;298;p99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99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1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4" name="Google Shape;304;p51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51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72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72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73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73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76:notes"/>
          <p:cNvSpPr/>
          <p:nvPr>
            <p:ph idx="2" type="sldImg"/>
          </p:nvPr>
        </p:nvSpPr>
        <p:spPr>
          <a:xfrm>
            <a:off x="1416050" y="468313"/>
            <a:ext cx="4178300" cy="31353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3" name="Google Shape;353;p76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76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77:notes"/>
          <p:cNvSpPr/>
          <p:nvPr>
            <p:ph idx="2" type="sldImg"/>
          </p:nvPr>
        </p:nvSpPr>
        <p:spPr>
          <a:xfrm>
            <a:off x="1416050" y="468313"/>
            <a:ext cx="4178300" cy="31353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2" name="Google Shape;372;p77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77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00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8" name="Google Shape;388;p100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100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74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74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75:notes"/>
          <p:cNvSpPr/>
          <p:nvPr>
            <p:ph idx="2" type="sldImg"/>
          </p:nvPr>
        </p:nvSpPr>
        <p:spPr>
          <a:xfrm>
            <a:off x="1206500" y="466725"/>
            <a:ext cx="4595813" cy="3448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1" name="Google Shape;401;p75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75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113c13b9156_0_0:notes"/>
          <p:cNvSpPr/>
          <p:nvPr>
            <p:ph idx="2" type="sldImg"/>
          </p:nvPr>
        </p:nvSpPr>
        <p:spPr>
          <a:xfrm>
            <a:off x="1414463" y="304800"/>
            <a:ext cx="41814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8" name="Google Shape;408;g113c13b9156_0_0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g113c13b9156_0_0:notes"/>
          <p:cNvSpPr txBox="1"/>
          <p:nvPr>
            <p:ph idx="12" type="sldNum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4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54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4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78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78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79:notes"/>
          <p:cNvSpPr/>
          <p:nvPr>
            <p:ph idx="2" type="sldImg"/>
          </p:nvPr>
        </p:nvSpPr>
        <p:spPr>
          <a:xfrm>
            <a:off x="1414463" y="623888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1" name="Google Shape;421;p79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80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80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81:notes"/>
          <p:cNvSpPr/>
          <p:nvPr>
            <p:ph idx="2" type="sldImg"/>
          </p:nvPr>
        </p:nvSpPr>
        <p:spPr>
          <a:xfrm>
            <a:off x="1414463" y="466725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3" name="Google Shape;433;p81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81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82:notes"/>
          <p:cNvSpPr/>
          <p:nvPr>
            <p:ph idx="2" type="sldImg"/>
          </p:nvPr>
        </p:nvSpPr>
        <p:spPr>
          <a:xfrm>
            <a:off x="1414463" y="466725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1" name="Google Shape;441;p82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1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11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1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2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12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2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98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98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98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:notes"/>
          <p:cNvSpPr/>
          <p:nvPr>
            <p:ph idx="2" type="sldImg"/>
          </p:nvPr>
        </p:nvSpPr>
        <p:spPr>
          <a:xfrm>
            <a:off x="1206500" y="466725"/>
            <a:ext cx="4595813" cy="3448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13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3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4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0" type="dt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1" type="ftr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" type="body"/>
          </p:nvPr>
        </p:nvSpPr>
        <p:spPr>
          <a:xfrm rot="5400000">
            <a:off x="2438400" y="-381000"/>
            <a:ext cx="42672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0" type="dt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1" type="ftr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2" type="sldNum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0" type="dt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1" type="ftr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" type="body"/>
          </p:nvPr>
        </p:nvSpPr>
        <p:spPr>
          <a:xfrm>
            <a:off x="457200" y="1600200"/>
            <a:ext cx="82296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0" type="dt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1" type="ftr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600201"/>
            <a:ext cx="40386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648200" y="1600201"/>
            <a:ext cx="40386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4" name="Google Shape;44;p7"/>
          <p:cNvSpPr txBox="1"/>
          <p:nvPr>
            <p:ph idx="10" type="dt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1" type="ftr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idx="12" type="sldNum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8"/>
          <p:cNvSpPr txBox="1"/>
          <p:nvPr>
            <p:ph idx="2" type="body"/>
          </p:nvPr>
        </p:nvSpPr>
        <p:spPr>
          <a:xfrm>
            <a:off x="457200" y="2174875"/>
            <a:ext cx="4040188" cy="3616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1" name="Google Shape;51;p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8"/>
          <p:cNvSpPr txBox="1"/>
          <p:nvPr>
            <p:ph idx="4" type="body"/>
          </p:nvPr>
        </p:nvSpPr>
        <p:spPr>
          <a:xfrm>
            <a:off x="4645025" y="2174875"/>
            <a:ext cx="4041775" cy="3616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3" name="Google Shape;53;p8"/>
          <p:cNvSpPr txBox="1"/>
          <p:nvPr>
            <p:ph idx="10" type="dt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1" type="ftr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" type="body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9" name="Google Shape;59;p9"/>
          <p:cNvSpPr txBox="1"/>
          <p:nvPr>
            <p:ph idx="2" type="body"/>
          </p:nvPr>
        </p:nvSpPr>
        <p:spPr>
          <a:xfrm>
            <a:off x="457200" y="1435101"/>
            <a:ext cx="3008313" cy="43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0" name="Google Shape;60;p9"/>
          <p:cNvSpPr txBox="1"/>
          <p:nvPr>
            <p:ph idx="10" type="dt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1" type="ftr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457200" y="48768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/>
          <p:nvPr>
            <p:ph idx="2" type="pic"/>
          </p:nvPr>
        </p:nvSpPr>
        <p:spPr>
          <a:xfrm>
            <a:off x="457200" y="6889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7200" y="54435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7" name="Google Shape;67;p10"/>
          <p:cNvSpPr txBox="1"/>
          <p:nvPr>
            <p:ph idx="10" type="dt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1" type="ftr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2" type="sldNum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2" type="sldNum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MichiganTech_Horizontal_TwoColor.png" id="14" name="Google Shape;14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629401" y="6365851"/>
            <a:ext cx="2057400" cy="4159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Google Shape;15;p1"/>
          <p:cNvCxnSpPr/>
          <p:nvPr/>
        </p:nvCxnSpPr>
        <p:spPr>
          <a:xfrm>
            <a:off x="457200" y="6309360"/>
            <a:ext cx="8229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gif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jpg"/><Relationship Id="rId4" Type="http://schemas.openxmlformats.org/officeDocument/2006/relationships/image" Target="../media/image12.jpg"/><Relationship Id="rId5" Type="http://schemas.openxmlformats.org/officeDocument/2006/relationships/image" Target="../media/image2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jpg"/><Relationship Id="rId4" Type="http://schemas.openxmlformats.org/officeDocument/2006/relationships/image" Target="../media/image15.png"/><Relationship Id="rId5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jpg"/><Relationship Id="rId4" Type="http://schemas.openxmlformats.org/officeDocument/2006/relationships/image" Target="../media/image1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jpg"/><Relationship Id="rId4" Type="http://schemas.openxmlformats.org/officeDocument/2006/relationships/image" Target="../media/image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jpg"/><Relationship Id="rId4" Type="http://schemas.openxmlformats.org/officeDocument/2006/relationships/image" Target="../media/image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jpg"/><Relationship Id="rId4" Type="http://schemas.openxmlformats.org/officeDocument/2006/relationships/image" Target="../media/image28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4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hyperlink" Target="mailto:improvement@mtu.edu" TargetMode="Externa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6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/>
          <p:nvPr>
            <p:ph type="ctrTitle"/>
          </p:nvPr>
        </p:nvSpPr>
        <p:spPr>
          <a:xfrm>
            <a:off x="609600" y="762000"/>
            <a:ext cx="40386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Organizational Skills and Business Processes in the Workplace</a:t>
            </a:r>
            <a:endParaRPr sz="6000"/>
          </a:p>
        </p:txBody>
      </p:sp>
      <p:sp>
        <p:nvSpPr>
          <p:cNvPr id="88" name="Google Shape;88;p13"/>
          <p:cNvSpPr txBox="1"/>
          <p:nvPr>
            <p:ph idx="1" type="subTitle"/>
          </p:nvPr>
        </p:nvSpPr>
        <p:spPr>
          <a:xfrm>
            <a:off x="1295400" y="4759191"/>
            <a:ext cx="2819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/>
              <a:t>2/17/22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89" name="Google Shape;89;p13"/>
          <p:cNvSpPr txBox="1"/>
          <p:nvPr/>
        </p:nvSpPr>
        <p:spPr>
          <a:xfrm>
            <a:off x="228600" y="5410200"/>
            <a:ext cx="39624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Ruth Archer, PhD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Director of Continuous Improvement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Michigan Technological University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81600" y="304800"/>
            <a:ext cx="2971800" cy="5638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/>
          <p:nvPr>
            <p:ph type="title"/>
          </p:nvPr>
        </p:nvSpPr>
        <p:spPr>
          <a:xfrm>
            <a:off x="457200" y="2438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Prioritizing Work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 txBox="1"/>
          <p:nvPr>
            <p:ph type="title"/>
          </p:nvPr>
        </p:nvSpPr>
        <p:spPr>
          <a:xfrm>
            <a:off x="457200" y="381000"/>
            <a:ext cx="8183880" cy="1051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Kanban Defined</a:t>
            </a:r>
            <a:endParaRPr/>
          </a:p>
        </p:txBody>
      </p:sp>
      <p:sp>
        <p:nvSpPr>
          <p:cNvPr id="158" name="Google Shape;158;p23"/>
          <p:cNvSpPr txBox="1"/>
          <p:nvPr>
            <p:ph idx="1" type="body"/>
          </p:nvPr>
        </p:nvSpPr>
        <p:spPr>
          <a:xfrm>
            <a:off x="457200" y="1600200"/>
            <a:ext cx="8183880" cy="4187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Literally translated to “signboard,” is a method used to signal for replenishment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Signals how much and what needs to be delivered to what location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Uses the philosophy of “take one, make one” as inventory is consumed…the kanban (signal) is sent upstream to call for replenishment 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Could be paper or electronic cards, or the presence or absence of an item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"/>
          <p:cNvSpPr txBox="1"/>
          <p:nvPr>
            <p:ph type="title"/>
          </p:nvPr>
        </p:nvSpPr>
        <p:spPr>
          <a:xfrm>
            <a:off x="762000" y="194310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Kanban Example (Electronic)</a:t>
            </a:r>
            <a:endParaRPr/>
          </a:p>
        </p:txBody>
      </p:sp>
      <p:pic>
        <p:nvPicPr>
          <p:cNvPr descr="Supermarket Kanban" id="165" name="Google Shape;16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0200" y="1447800"/>
            <a:ext cx="5791200" cy="4299527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5"/>
          <p:cNvSpPr txBox="1"/>
          <p:nvPr>
            <p:ph type="title"/>
          </p:nvPr>
        </p:nvSpPr>
        <p:spPr>
          <a:xfrm>
            <a:off x="457200" y="742949"/>
            <a:ext cx="8229600" cy="1114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Why is it called “personal” kanban?</a:t>
            </a:r>
            <a:endParaRPr/>
          </a:p>
        </p:txBody>
      </p:sp>
      <p:sp>
        <p:nvSpPr>
          <p:cNvPr id="172" name="Google Shape;172;p25"/>
          <p:cNvSpPr txBox="1"/>
          <p:nvPr>
            <p:ph idx="1" type="body"/>
          </p:nvPr>
        </p:nvSpPr>
        <p:spPr>
          <a:xfrm>
            <a:off x="1250576" y="2371724"/>
            <a:ext cx="6333565" cy="3495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Used to manage the tasks people do at work instead of things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Can be used for your individual responsibilities or for your team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6"/>
          <p:cNvSpPr txBox="1"/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Personal Kanban </a:t>
            </a:r>
            <a:endParaRPr/>
          </a:p>
        </p:txBody>
      </p:sp>
      <p:sp>
        <p:nvSpPr>
          <p:cNvPr id="179" name="Google Shape;179;p26"/>
          <p:cNvSpPr txBox="1"/>
          <p:nvPr>
            <p:ph idx="1" type="body"/>
          </p:nvPr>
        </p:nvSpPr>
        <p:spPr>
          <a:xfrm>
            <a:off x="188258" y="1283167"/>
            <a:ext cx="8552329" cy="5319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42931" lvl="0" marL="3429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500"/>
              <a:t>Two Simple Rules:</a:t>
            </a:r>
            <a:endParaRPr/>
          </a:p>
          <a:p>
            <a:pPr indent="-285750" lvl="1" marL="742950" rtl="0" algn="l">
              <a:lnSpc>
                <a:spcPct val="110000"/>
              </a:lnSpc>
              <a:spcBef>
                <a:spcPts val="51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3000"/>
              <a:t>Visualize your work</a:t>
            </a:r>
            <a:endParaRPr/>
          </a:p>
          <a:p>
            <a:pPr indent="-285750" lvl="1" marL="742950" rtl="0" algn="l">
              <a:lnSpc>
                <a:spcPct val="110000"/>
              </a:lnSpc>
              <a:spcBef>
                <a:spcPts val="51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3000"/>
              <a:t>Limit your work in progress</a:t>
            </a:r>
            <a:endParaRPr/>
          </a:p>
          <a:p>
            <a:pPr indent="-342931" lvl="0" marL="342900" rtl="0" algn="l">
              <a:lnSpc>
                <a:spcPct val="110000"/>
              </a:lnSpc>
              <a:spcBef>
                <a:spcPts val="595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500"/>
              <a:t>Benefits</a:t>
            </a:r>
            <a:endParaRPr/>
          </a:p>
          <a:p>
            <a:pPr indent="-285750" lvl="1" marL="742950" rtl="0" algn="l">
              <a:lnSpc>
                <a:spcPct val="110000"/>
              </a:lnSpc>
              <a:spcBef>
                <a:spcPts val="51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3000"/>
              <a:t>Aids in task prioritization</a:t>
            </a:r>
            <a:endParaRPr/>
          </a:p>
          <a:p>
            <a:pPr indent="-285750" lvl="1" marL="742950" rtl="0" algn="l">
              <a:lnSpc>
                <a:spcPct val="110000"/>
              </a:lnSpc>
              <a:spcBef>
                <a:spcPts val="51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3000"/>
              <a:t>Prioritizes your time</a:t>
            </a:r>
            <a:endParaRPr/>
          </a:p>
          <a:p>
            <a:pPr indent="-285750" lvl="1" marL="742950" rtl="0" algn="l">
              <a:lnSpc>
                <a:spcPct val="110000"/>
              </a:lnSpc>
              <a:spcBef>
                <a:spcPts val="51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3000"/>
              <a:t>Increases likelihood of task completion</a:t>
            </a:r>
            <a:endParaRPr/>
          </a:p>
          <a:p>
            <a:pPr indent="-285750" lvl="1" marL="742950" rtl="0" algn="l">
              <a:lnSpc>
                <a:spcPct val="110000"/>
              </a:lnSpc>
              <a:spcBef>
                <a:spcPts val="51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3000"/>
              <a:t>Foundation for improvement efforts in your work flow</a:t>
            </a:r>
            <a:endParaRPr/>
          </a:p>
          <a:p>
            <a:pPr indent="-285750" lvl="1" marL="742950" rtl="0" algn="l">
              <a:lnSpc>
                <a:spcPct val="110000"/>
              </a:lnSpc>
              <a:spcBef>
                <a:spcPts val="51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3000"/>
              <a:t>Supports communication and coordination with your supervisor</a:t>
            </a:r>
            <a:endParaRPr/>
          </a:p>
          <a:p>
            <a:pPr indent="-113030" lvl="1" marL="742950" rtl="0" algn="l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3200"/>
          </a:p>
          <a:p>
            <a:pPr indent="-113030" lvl="1" marL="742950" rtl="0" algn="l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3200"/>
          </a:p>
        </p:txBody>
      </p:sp>
      <p:pic>
        <p:nvPicPr>
          <p:cNvPr descr="http://thecriticalpath.info/wp-content/uploads/2010/09/personal_kanban1.jpg" id="180" name="Google Shape;18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9200" y="1143000"/>
            <a:ext cx="4019550" cy="2390775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7"/>
          <p:cNvSpPr txBox="1"/>
          <p:nvPr>
            <p:ph type="title"/>
          </p:nvPr>
        </p:nvSpPr>
        <p:spPr>
          <a:xfrm>
            <a:off x="457200" y="76200"/>
            <a:ext cx="8229600" cy="936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Student PIC Personal Kanban</a:t>
            </a:r>
            <a:endParaRPr/>
          </a:p>
        </p:txBody>
      </p:sp>
      <p:pic>
        <p:nvPicPr>
          <p:cNvPr id="187" name="Google Shape;18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3370" y="3930866"/>
            <a:ext cx="4314489" cy="2892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8451" y="1013012"/>
            <a:ext cx="4124326" cy="283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66084" y="2245659"/>
            <a:ext cx="4282141" cy="32116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8"/>
          <p:cNvSpPr txBox="1"/>
          <p:nvPr>
            <p:ph type="title"/>
          </p:nvPr>
        </p:nvSpPr>
        <p:spPr>
          <a:xfrm>
            <a:off x="439152" y="457200"/>
            <a:ext cx="280377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5353"/>
              <a:buNone/>
            </a:pPr>
            <a:r>
              <a:rPr lang="en-US"/>
              <a:t>Flags, Tags, &amp; Dots</a:t>
            </a:r>
            <a:endParaRPr/>
          </a:p>
        </p:txBody>
      </p:sp>
      <p:pic>
        <p:nvPicPr>
          <p:cNvPr id="196" name="Google Shape;196;p2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8298" y="2057400"/>
            <a:ext cx="3005477" cy="4481466"/>
          </a:xfrm>
          <a:prstGeom prst="rect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97" name="Google Shape;197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14799" y="2883882"/>
            <a:ext cx="5015753" cy="3851443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98" name="Google Shape;198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81400" y="152400"/>
            <a:ext cx="4343400" cy="2581767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9"/>
          <p:cNvSpPr txBox="1"/>
          <p:nvPr>
            <p:ph type="title"/>
          </p:nvPr>
        </p:nvSpPr>
        <p:spPr>
          <a:xfrm>
            <a:off x="838200" y="207193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000"/>
              <a:t>LH Personal Kanban  </a:t>
            </a:r>
            <a:endParaRPr/>
          </a:p>
        </p:txBody>
      </p:sp>
      <p:pic>
        <p:nvPicPr>
          <p:cNvPr id="205" name="Google Shape;205;p2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75803" y="1295400"/>
            <a:ext cx="5615797" cy="2958860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06" name="Google Shape;206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3733800"/>
            <a:ext cx="3847735" cy="2904067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07" name="Google Shape;207;p29"/>
          <p:cNvSpPr txBox="1"/>
          <p:nvPr/>
        </p:nvSpPr>
        <p:spPr>
          <a:xfrm>
            <a:off x="304800" y="1600200"/>
            <a:ext cx="2743200" cy="40934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Laminated cards and dry erase markers allow for re-use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Kanban flow follows the PDCA cycle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Pink burst used to denote hot topics/actions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0"/>
          <p:cNvSpPr txBox="1"/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KW Personal Kanban</a:t>
            </a:r>
            <a:endParaRPr/>
          </a:p>
        </p:txBody>
      </p:sp>
      <p:pic>
        <p:nvPicPr>
          <p:cNvPr id="214" name="Google Shape;214;p3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2673" y="1447800"/>
            <a:ext cx="5849527" cy="2700471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15" name="Google Shape;215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07422" y="2362200"/>
            <a:ext cx="3931778" cy="3905741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16" name="Google Shape;216;p30"/>
          <p:cNvSpPr txBox="1"/>
          <p:nvPr/>
        </p:nvSpPr>
        <p:spPr>
          <a:xfrm>
            <a:off x="609600" y="4648200"/>
            <a:ext cx="3886200" cy="15081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Color coded by month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Weekly repeated tasks separated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1"/>
          <p:cNvSpPr txBox="1"/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TCK Personal Kanban</a:t>
            </a:r>
            <a:endParaRPr/>
          </a:p>
        </p:txBody>
      </p:sp>
      <p:pic>
        <p:nvPicPr>
          <p:cNvPr id="223" name="Google Shape;223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7520" y="1600200"/>
            <a:ext cx="7208959" cy="4128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/>
          <p:nvPr>
            <p:ph idx="1" type="body"/>
          </p:nvPr>
        </p:nvSpPr>
        <p:spPr>
          <a:xfrm>
            <a:off x="750375" y="297789"/>
            <a:ext cx="6067425" cy="59506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b="1" lang="en-US" sz="3600"/>
              <a:t>Presenters</a:t>
            </a:r>
            <a:endParaRPr/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400"/>
          </a:p>
          <a:p>
            <a:pPr indent="0" lvl="0" marL="465138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b="1" lang="en-US"/>
              <a:t>Ruth Archer</a:t>
            </a:r>
            <a:endParaRPr/>
          </a:p>
          <a:p>
            <a:pPr indent="0" lvl="1" marL="465138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2400"/>
              <a:t>Director of Continuous Improvement</a:t>
            </a:r>
            <a:endParaRPr/>
          </a:p>
          <a:p>
            <a:pPr indent="0" lvl="0" marL="465138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4800"/>
          </a:p>
          <a:p>
            <a:pPr indent="0" lvl="0" marL="465138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b="1" lang="en-US"/>
              <a:t>Matt Bryan</a:t>
            </a:r>
            <a:endParaRPr/>
          </a:p>
          <a:p>
            <a:pPr indent="0" lvl="1" marL="465138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2400"/>
              <a:t>IT Help Desk Manager</a:t>
            </a:r>
            <a:endParaRPr/>
          </a:p>
          <a:p>
            <a:pPr indent="0" lvl="0" marL="465138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4400"/>
          </a:p>
          <a:p>
            <a:pPr indent="0" lvl="0" marL="465138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b="1" lang="en-US"/>
              <a:t>Brian Hutzler</a:t>
            </a:r>
            <a:endParaRPr b="1"/>
          </a:p>
          <a:p>
            <a:pPr indent="0" lvl="1" marL="465138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2400"/>
              <a:t>IT Assistant Project Manager</a:t>
            </a:r>
            <a:endParaRPr/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24047" y="4642075"/>
            <a:ext cx="1228038" cy="1661463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8" name="Google Shape;9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24046" y="2825448"/>
            <a:ext cx="1228039" cy="1661465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9" name="Google Shape;99;p14"/>
          <p:cNvPicPr preferRelativeResize="0"/>
          <p:nvPr/>
        </p:nvPicPr>
        <p:blipFill rotWithShape="1">
          <a:blip r:embed="rId5">
            <a:alphaModFix/>
          </a:blip>
          <a:srcRect b="9622" l="0" r="0" t="0"/>
          <a:stretch/>
        </p:blipFill>
        <p:spPr>
          <a:xfrm>
            <a:off x="6424046" y="1010547"/>
            <a:ext cx="1228039" cy="1661465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2"/>
          <p:cNvSpPr txBox="1"/>
          <p:nvPr>
            <p:ph idx="1" type="body"/>
          </p:nvPr>
        </p:nvSpPr>
        <p:spPr>
          <a:xfrm>
            <a:off x="29308" y="685800"/>
            <a:ext cx="322203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Use white boards or magnetic boards.</a:t>
            </a:r>
            <a:endParaRPr/>
          </a:p>
        </p:txBody>
      </p:sp>
      <p:pic>
        <p:nvPicPr>
          <p:cNvPr descr="C:\Users\gearcher\Downloads\Copy of IMG_4239.JPG" id="230" name="Google Shape;23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88834" y="1"/>
            <a:ext cx="6055165" cy="487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257550"/>
            <a:ext cx="4942630" cy="360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3"/>
          <p:cNvSpPr txBox="1"/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Team Kanban</a:t>
            </a:r>
            <a:endParaRPr/>
          </a:p>
        </p:txBody>
      </p:sp>
      <p:pic>
        <p:nvPicPr>
          <p:cNvPr id="238" name="Google Shape;238;p3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00" y="1066800"/>
            <a:ext cx="6934200" cy="520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Team Kanban</a:t>
            </a:r>
            <a:endParaRPr/>
          </a:p>
        </p:txBody>
      </p:sp>
      <p:pic>
        <p:nvPicPr>
          <p:cNvPr id="245" name="Google Shape;245;p3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457324"/>
            <a:ext cx="8109082" cy="4486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5"/>
          <p:cNvSpPr txBox="1"/>
          <p:nvPr>
            <p:ph type="title"/>
          </p:nvPr>
        </p:nvSpPr>
        <p:spPr>
          <a:xfrm>
            <a:off x="457200" y="274638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Electronic Kanban Example</a:t>
            </a:r>
            <a:endParaRPr/>
          </a:p>
        </p:txBody>
      </p:sp>
      <p:pic>
        <p:nvPicPr>
          <p:cNvPr id="252" name="Google Shape;252;p3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4431" y="1066800"/>
            <a:ext cx="9168431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044" y="4114800"/>
            <a:ext cx="9144000" cy="230923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5"/>
          <p:cNvSpPr txBox="1"/>
          <p:nvPr/>
        </p:nvSpPr>
        <p:spPr>
          <a:xfrm>
            <a:off x="76200" y="274638"/>
            <a:ext cx="13716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205867"/>
                </a:solidFill>
                <a:latin typeface="Arial"/>
                <a:ea typeface="Arial"/>
                <a:cs typeface="Arial"/>
                <a:sym typeface="Arial"/>
              </a:rPr>
              <a:t>Trello.com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6"/>
          <p:cNvSpPr txBox="1"/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Electronic Kanban Example</a:t>
            </a:r>
            <a:endParaRPr/>
          </a:p>
        </p:txBody>
      </p:sp>
      <p:pic>
        <p:nvPicPr>
          <p:cNvPr id="261" name="Google Shape;261;p3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12293"/>
            <a:ext cx="9033932" cy="5745707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6"/>
          <p:cNvSpPr txBox="1"/>
          <p:nvPr/>
        </p:nvSpPr>
        <p:spPr>
          <a:xfrm>
            <a:off x="76200" y="274638"/>
            <a:ext cx="14478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205867"/>
                </a:solidFill>
                <a:latin typeface="Arial"/>
                <a:ea typeface="Arial"/>
                <a:cs typeface="Arial"/>
                <a:sym typeface="Arial"/>
              </a:rPr>
              <a:t>leankit.com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Tips for Success…</a:t>
            </a:r>
            <a:endParaRPr/>
          </a:p>
        </p:txBody>
      </p:sp>
      <p:sp>
        <p:nvSpPr>
          <p:cNvPr id="269" name="Google Shape;269;p37"/>
          <p:cNvSpPr txBox="1"/>
          <p:nvPr>
            <p:ph idx="1" type="body"/>
          </p:nvPr>
        </p:nvSpPr>
        <p:spPr>
          <a:xfrm>
            <a:off x="1600200" y="2133600"/>
            <a:ext cx="6781800" cy="37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Make it a habit!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If what you’re doing isn’t working… try something different! 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8"/>
          <p:cNvSpPr txBox="1"/>
          <p:nvPr>
            <p:ph type="title"/>
          </p:nvPr>
        </p:nvSpPr>
        <p:spPr>
          <a:xfrm>
            <a:off x="457200" y="3751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Make Your Own Personal Kanban</a:t>
            </a:r>
            <a:br>
              <a:rPr lang="en-US"/>
            </a:br>
            <a:r>
              <a:rPr lang="en-US" sz="3200"/>
              <a:t>Possible Categories</a:t>
            </a:r>
            <a:endParaRPr/>
          </a:p>
        </p:txBody>
      </p:sp>
      <p:sp>
        <p:nvSpPr>
          <p:cNvPr id="276" name="Google Shape;276;p38"/>
          <p:cNvSpPr txBox="1"/>
          <p:nvPr>
            <p:ph idx="1" type="body"/>
          </p:nvPr>
        </p:nvSpPr>
        <p:spPr>
          <a:xfrm>
            <a:off x="457200" y="1371600"/>
            <a:ext cx="82296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Opportunities / Future Options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Hopper / To Do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In Progress / Doing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Waiting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Done / Completed Since Last Meeting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I Felt Awesome / I Felt Okay / I Felt Awful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Planned/Unplanned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Today / This Week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High Priority / Low Priority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Cool / Warm / Hot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Quick Tasks / Projects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Plan / Do / Check / Adjust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Repeat Daily / Weekly / Monthly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9"/>
          <p:cNvSpPr txBox="1"/>
          <p:nvPr>
            <p:ph idx="1" type="body"/>
          </p:nvPr>
        </p:nvSpPr>
        <p:spPr>
          <a:xfrm>
            <a:off x="1371600" y="2286000"/>
            <a:ext cx="70104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/>
              <a:t>Share personal kanban ideas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0"/>
          <p:cNvSpPr txBox="1"/>
          <p:nvPr>
            <p:ph idx="1" type="body"/>
          </p:nvPr>
        </p:nvSpPr>
        <p:spPr>
          <a:xfrm>
            <a:off x="628650" y="1981200"/>
            <a:ext cx="7886700" cy="3819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In small groups, discuss: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WHAT is something you noticed, learned, or something that stood out? 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SO WHAT makes this important? So what can you conclude or hypothesize? 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NOW WHAT are you going to do with this?</a:t>
            </a:r>
            <a:endParaRPr/>
          </a:p>
          <a:p>
            <a:pPr indent="-1397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1397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289" name="Google Shape;289;p40"/>
          <p:cNvSpPr txBox="1"/>
          <p:nvPr/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Reflection and Report Out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Today’s Agenda</a:t>
            </a:r>
            <a:endParaRPr/>
          </a:p>
        </p:txBody>
      </p:sp>
      <p:sp>
        <p:nvSpPr>
          <p:cNvPr id="295" name="Google Shape;295;p41"/>
          <p:cNvSpPr txBox="1"/>
          <p:nvPr>
            <p:ph idx="1" type="body"/>
          </p:nvPr>
        </p:nvSpPr>
        <p:spPr>
          <a:xfrm>
            <a:off x="1066800" y="2514600"/>
            <a:ext cx="76200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Effective Time Management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Prioritizing Work with Personal Kanbans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US"/>
              <a:t>Improving Processes – Flow and Waste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1397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Today’s Agenda</a:t>
            </a:r>
            <a:endParaRPr/>
          </a:p>
        </p:txBody>
      </p:sp>
      <p:sp>
        <p:nvSpPr>
          <p:cNvPr id="105" name="Google Shape;105;p15"/>
          <p:cNvSpPr txBox="1"/>
          <p:nvPr>
            <p:ph idx="1" type="body"/>
          </p:nvPr>
        </p:nvSpPr>
        <p:spPr>
          <a:xfrm>
            <a:off x="1066800" y="2286000"/>
            <a:ext cx="76200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Effective Time Management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Prioritizing Work with Personal Kanbans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Improving Processes – Flow and Waste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1397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2"/>
          <p:cNvSpPr txBox="1"/>
          <p:nvPr>
            <p:ph type="title"/>
          </p:nvPr>
        </p:nvSpPr>
        <p:spPr>
          <a:xfrm>
            <a:off x="457200" y="2438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Improving Processes</a:t>
            </a:r>
            <a:br>
              <a:rPr lang="en-US"/>
            </a:br>
            <a:r>
              <a:rPr lang="en-US"/>
              <a:t>Flow and Waste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3"/>
          <p:cNvSpPr txBox="1"/>
          <p:nvPr/>
        </p:nvSpPr>
        <p:spPr>
          <a:xfrm>
            <a:off x="5105400" y="695320"/>
            <a:ext cx="373380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 to the customer (i.e. willing to pay for it)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Transformation of material or information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Done right the first time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43"/>
          <p:cNvSpPr/>
          <p:nvPr/>
        </p:nvSpPr>
        <p:spPr>
          <a:xfrm>
            <a:off x="4191000" y="619120"/>
            <a:ext cx="914400" cy="3581400"/>
          </a:xfrm>
          <a:prstGeom prst="leftBrace">
            <a:avLst>
              <a:gd fmla="val 8333" name="adj1"/>
              <a:gd fmla="val 50000" name="adj2"/>
            </a:avLst>
          </a:prstGeom>
          <a:solidFill>
            <a:srgbClr val="92CCDC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baseline="3000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43"/>
          <p:cNvSpPr txBox="1"/>
          <p:nvPr>
            <p:ph type="title"/>
          </p:nvPr>
        </p:nvSpPr>
        <p:spPr>
          <a:xfrm>
            <a:off x="-1828800" y="1990720"/>
            <a:ext cx="82296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4000">
                <a:latin typeface="Calibri"/>
                <a:ea typeface="Calibri"/>
                <a:cs typeface="Calibri"/>
                <a:sym typeface="Calibri"/>
              </a:rPr>
              <a:t>Value-Added</a:t>
            </a:r>
            <a:r>
              <a:rPr b="1" lang="en-US" sz="4000" cap="small">
                <a:latin typeface="Calibri"/>
                <a:ea typeface="Calibri"/>
                <a:cs typeface="Calibri"/>
                <a:sym typeface="Calibri"/>
              </a:rPr>
              <a:t> = </a:t>
            </a:r>
            <a:endParaRPr/>
          </a:p>
        </p:txBody>
      </p:sp>
      <p:sp>
        <p:nvSpPr>
          <p:cNvPr id="310" name="Google Shape;310;p43"/>
          <p:cNvSpPr txBox="1"/>
          <p:nvPr/>
        </p:nvSpPr>
        <p:spPr>
          <a:xfrm>
            <a:off x="457200" y="4814888"/>
            <a:ext cx="8229600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Flow</a:t>
            </a: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= The service or product moves from one Value-Added step to the next without stopping; there are no wasteful activities during or between process steps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4"/>
          <p:cNvSpPr txBox="1"/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000"/>
              <a:t>Framework for Identifying Waste</a:t>
            </a:r>
            <a:endParaRPr/>
          </a:p>
        </p:txBody>
      </p:sp>
      <p:sp>
        <p:nvSpPr>
          <p:cNvPr id="316" name="Google Shape;316;p44"/>
          <p:cNvSpPr/>
          <p:nvPr/>
        </p:nvSpPr>
        <p:spPr>
          <a:xfrm>
            <a:off x="2171700" y="1219200"/>
            <a:ext cx="4937760" cy="4937760"/>
          </a:xfrm>
          <a:prstGeom prst="ellipse">
            <a:avLst/>
          </a:prstGeom>
          <a:solidFill>
            <a:srgbClr val="B7CCE4"/>
          </a:solidFill>
          <a:ln cap="flat" cmpd="sng" w="571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44"/>
          <p:cNvSpPr/>
          <p:nvPr/>
        </p:nvSpPr>
        <p:spPr>
          <a:xfrm rot="-9146628">
            <a:off x="2168053" y="1218595"/>
            <a:ext cx="5006734" cy="4935705"/>
          </a:xfrm>
          <a:prstGeom prst="pie">
            <a:avLst>
              <a:gd fmla="val 20173185" name="adj1"/>
              <a:gd fmla="val 4137952" name="adj2"/>
            </a:avLst>
          </a:prstGeom>
          <a:solidFill>
            <a:srgbClr val="FBD4B4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8" name="Google Shape;318;p44"/>
          <p:cNvCxnSpPr/>
          <p:nvPr/>
        </p:nvCxnSpPr>
        <p:spPr>
          <a:xfrm flipH="1">
            <a:off x="4631513" y="1219200"/>
            <a:ext cx="321488" cy="246888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9" name="Google Shape;319;p44"/>
          <p:cNvCxnSpPr/>
          <p:nvPr/>
        </p:nvCxnSpPr>
        <p:spPr>
          <a:xfrm flipH="1">
            <a:off x="4640580" y="1447800"/>
            <a:ext cx="998220" cy="224028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0" name="Google Shape;320;p44"/>
          <p:cNvCxnSpPr/>
          <p:nvPr/>
        </p:nvCxnSpPr>
        <p:spPr>
          <a:xfrm flipH="1">
            <a:off x="4640581" y="2387946"/>
            <a:ext cx="2072455" cy="1300134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1" name="Google Shape;321;p44"/>
          <p:cNvCxnSpPr/>
          <p:nvPr/>
        </p:nvCxnSpPr>
        <p:spPr>
          <a:xfrm flipH="1">
            <a:off x="2362200" y="3688080"/>
            <a:ext cx="2275099" cy="1002336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2" name="Google Shape;322;p44"/>
          <p:cNvCxnSpPr/>
          <p:nvPr/>
        </p:nvCxnSpPr>
        <p:spPr>
          <a:xfrm flipH="1">
            <a:off x="3127155" y="3688080"/>
            <a:ext cx="1518682" cy="1983409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3" name="Google Shape;323;p44"/>
          <p:cNvCxnSpPr/>
          <p:nvPr/>
        </p:nvCxnSpPr>
        <p:spPr>
          <a:xfrm>
            <a:off x="2485779" y="2400735"/>
            <a:ext cx="2160056" cy="1287345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4" name="Google Shape;324;p44"/>
          <p:cNvCxnSpPr/>
          <p:nvPr/>
        </p:nvCxnSpPr>
        <p:spPr>
          <a:xfrm flipH="1">
            <a:off x="4512488" y="3688080"/>
            <a:ext cx="101950" cy="246888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5" name="Google Shape;325;p44"/>
          <p:cNvCxnSpPr/>
          <p:nvPr/>
        </p:nvCxnSpPr>
        <p:spPr>
          <a:xfrm rot="10800000">
            <a:off x="4640584" y="3688082"/>
            <a:ext cx="1126783" cy="2203903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6" name="Google Shape;326;p44"/>
          <p:cNvCxnSpPr/>
          <p:nvPr/>
        </p:nvCxnSpPr>
        <p:spPr>
          <a:xfrm rot="10800000">
            <a:off x="4589048" y="3644332"/>
            <a:ext cx="2160961" cy="1351955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7" name="Google Shape;327;p44"/>
          <p:cNvCxnSpPr>
            <a:stCxn id="316" idx="6"/>
          </p:cNvCxnSpPr>
          <p:nvPr/>
        </p:nvCxnSpPr>
        <p:spPr>
          <a:xfrm rot="10800000">
            <a:off x="4623060" y="3688080"/>
            <a:ext cx="24864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8" name="Google Shape;328;p44"/>
          <p:cNvCxnSpPr/>
          <p:nvPr/>
        </p:nvCxnSpPr>
        <p:spPr>
          <a:xfrm>
            <a:off x="3550920" y="1447800"/>
            <a:ext cx="1072055" cy="224028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9" name="Google Shape;329;p44"/>
          <p:cNvCxnSpPr/>
          <p:nvPr/>
        </p:nvCxnSpPr>
        <p:spPr>
          <a:xfrm>
            <a:off x="2171700" y="3509011"/>
            <a:ext cx="2475845" cy="179069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0" name="Google Shape;330;p44"/>
          <p:cNvCxnSpPr/>
          <p:nvPr/>
        </p:nvCxnSpPr>
        <p:spPr>
          <a:xfrm flipH="1">
            <a:off x="4645835" y="1219200"/>
            <a:ext cx="307165" cy="246888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1" name="Google Shape;331;p44"/>
          <p:cNvSpPr txBox="1"/>
          <p:nvPr/>
        </p:nvSpPr>
        <p:spPr>
          <a:xfrm>
            <a:off x="5555598" y="2062348"/>
            <a:ext cx="893193" cy="30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Motion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44"/>
          <p:cNvSpPr txBox="1"/>
          <p:nvPr/>
        </p:nvSpPr>
        <p:spPr>
          <a:xfrm>
            <a:off x="6083591" y="3030462"/>
            <a:ext cx="893193" cy="30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Waiting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44"/>
          <p:cNvSpPr txBox="1"/>
          <p:nvPr/>
        </p:nvSpPr>
        <p:spPr>
          <a:xfrm>
            <a:off x="5917818" y="4039834"/>
            <a:ext cx="1236108" cy="30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Movement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44"/>
          <p:cNvSpPr txBox="1"/>
          <p:nvPr/>
        </p:nvSpPr>
        <p:spPr>
          <a:xfrm>
            <a:off x="5447043" y="4924690"/>
            <a:ext cx="1106769" cy="30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Correction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44"/>
          <p:cNvSpPr txBox="1"/>
          <p:nvPr/>
        </p:nvSpPr>
        <p:spPr>
          <a:xfrm>
            <a:off x="4512488" y="5356169"/>
            <a:ext cx="1169575" cy="5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Over-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processing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44"/>
          <p:cNvSpPr txBox="1"/>
          <p:nvPr/>
        </p:nvSpPr>
        <p:spPr>
          <a:xfrm>
            <a:off x="3301584" y="5171215"/>
            <a:ext cx="1236621" cy="5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Over-</a:t>
            </a:r>
            <a:b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production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44"/>
          <p:cNvSpPr txBox="1"/>
          <p:nvPr/>
        </p:nvSpPr>
        <p:spPr>
          <a:xfrm>
            <a:off x="2540881" y="4754563"/>
            <a:ext cx="1033286" cy="30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Inventory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44"/>
          <p:cNvSpPr txBox="1"/>
          <p:nvPr/>
        </p:nvSpPr>
        <p:spPr>
          <a:xfrm>
            <a:off x="2211976" y="3711352"/>
            <a:ext cx="1457156" cy="5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Untapped Knowledge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44"/>
          <p:cNvSpPr txBox="1"/>
          <p:nvPr/>
        </p:nvSpPr>
        <p:spPr>
          <a:xfrm>
            <a:off x="6507094" y="1095112"/>
            <a:ext cx="184962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Value Added typically around 5-15%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0" name="Google Shape;340;p44"/>
          <p:cNvCxnSpPr/>
          <p:nvPr/>
        </p:nvCxnSpPr>
        <p:spPr>
          <a:xfrm rot="10800000">
            <a:off x="5468069" y="1259244"/>
            <a:ext cx="1039024" cy="0"/>
          </a:xfrm>
          <a:prstGeom prst="straightConnector1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41" name="Google Shape;341;p44"/>
          <p:cNvSpPr/>
          <p:nvPr/>
        </p:nvSpPr>
        <p:spPr>
          <a:xfrm rot="-4664034">
            <a:off x="2121636" y="1657833"/>
            <a:ext cx="5006734" cy="4105626"/>
          </a:xfrm>
          <a:prstGeom prst="pie">
            <a:avLst>
              <a:gd fmla="val 21307573" name="adj1"/>
              <a:gd fmla="val 708047" name="adj2"/>
            </a:avLst>
          </a:prstGeom>
          <a:solidFill>
            <a:srgbClr val="D99593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44"/>
          <p:cNvSpPr txBox="1"/>
          <p:nvPr/>
        </p:nvSpPr>
        <p:spPr>
          <a:xfrm>
            <a:off x="3706354" y="1398399"/>
            <a:ext cx="1174155" cy="5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Impeded</a:t>
            </a:r>
            <a:b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Flow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44"/>
          <p:cNvSpPr txBox="1"/>
          <p:nvPr/>
        </p:nvSpPr>
        <p:spPr>
          <a:xfrm>
            <a:off x="2703295" y="2163372"/>
            <a:ext cx="1340367" cy="30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Unevenness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44"/>
          <p:cNvSpPr txBox="1"/>
          <p:nvPr/>
        </p:nvSpPr>
        <p:spPr>
          <a:xfrm>
            <a:off x="2206498" y="2982432"/>
            <a:ext cx="1332288" cy="30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Overburden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5"/>
          <p:cNvSpPr txBox="1"/>
          <p:nvPr>
            <p:ph type="title"/>
          </p:nvPr>
        </p:nvSpPr>
        <p:spPr>
          <a:xfrm>
            <a:off x="304801" y="81040"/>
            <a:ext cx="86868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000"/>
              <a:t>General Steps When Improving a Process</a:t>
            </a:r>
            <a:endParaRPr/>
          </a:p>
        </p:txBody>
      </p:sp>
      <p:sp>
        <p:nvSpPr>
          <p:cNvPr id="350" name="Google Shape;350;p45"/>
          <p:cNvSpPr txBox="1"/>
          <p:nvPr>
            <p:ph idx="1" type="body"/>
          </p:nvPr>
        </p:nvSpPr>
        <p:spPr>
          <a:xfrm>
            <a:off x="628650" y="1406603"/>
            <a:ext cx="7886700" cy="47703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342900" lvl="0" marL="3429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Define the value of the process from the perspective of the beneficiaries of the process</a:t>
            </a:r>
            <a:endParaRPr/>
          </a:p>
          <a:p>
            <a:pPr indent="-342900" lvl="0" marL="342900" rtl="0" algn="l">
              <a:lnSpc>
                <a:spcPct val="11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Identify the  flow of the process, from both the beneficiary and provider perspectives, to determine which steps and activities add value</a:t>
            </a:r>
            <a:endParaRPr/>
          </a:p>
          <a:p>
            <a:pPr indent="-342900" lvl="0" marL="342900" rtl="0" algn="l">
              <a:lnSpc>
                <a:spcPct val="11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Look for steps that add no value to the process (waste) and investigate possible root causes to eliminate them </a:t>
            </a:r>
            <a:endParaRPr/>
          </a:p>
          <a:p>
            <a:pPr indent="-342900" lvl="0" marL="342900" rtl="0" algn="l">
              <a:lnSpc>
                <a:spcPct val="11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Make the process flow smoothly, with activities or services “pulled” as needed by the beneficiary rather than “pushed” by the provider</a:t>
            </a:r>
            <a:endParaRPr/>
          </a:p>
          <a:p>
            <a:pPr indent="-342900" lvl="0" marL="342900" rtl="0" algn="l">
              <a:lnSpc>
                <a:spcPct val="11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Pursue perfection through a combination of continuous improvement and radical transformation of the process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6"/>
          <p:cNvSpPr txBox="1"/>
          <p:nvPr>
            <p:ph idx="4294967295" type="title"/>
          </p:nvPr>
        </p:nvSpPr>
        <p:spPr>
          <a:xfrm>
            <a:off x="381000" y="34292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000" cap="none">
                <a:solidFill>
                  <a:srgbClr val="000000"/>
                </a:solidFill>
              </a:rPr>
              <a:t>A Typical Process</a:t>
            </a:r>
            <a:endParaRPr sz="4000"/>
          </a:p>
        </p:txBody>
      </p:sp>
      <p:sp>
        <p:nvSpPr>
          <p:cNvPr id="357" name="Google Shape;357;p46"/>
          <p:cNvSpPr txBox="1"/>
          <p:nvPr/>
        </p:nvSpPr>
        <p:spPr>
          <a:xfrm>
            <a:off x="3694170" y="2042113"/>
            <a:ext cx="1953678" cy="357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46"/>
          <p:cNvSpPr/>
          <p:nvPr/>
        </p:nvSpPr>
        <p:spPr>
          <a:xfrm rot="5400000">
            <a:off x="4361009" y="-922190"/>
            <a:ext cx="592667" cy="7296915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46"/>
          <p:cNvSpPr/>
          <p:nvPr/>
        </p:nvSpPr>
        <p:spPr>
          <a:xfrm>
            <a:off x="1007531" y="3115733"/>
            <a:ext cx="7298268" cy="626534"/>
          </a:xfrm>
          <a:prstGeom prst="rect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46"/>
          <p:cNvSpPr/>
          <p:nvPr/>
        </p:nvSpPr>
        <p:spPr>
          <a:xfrm>
            <a:off x="1371599" y="3115733"/>
            <a:ext cx="73152" cy="626534"/>
          </a:xfrm>
          <a:prstGeom prst="rect">
            <a:avLst/>
          </a:prstGeom>
          <a:solidFill>
            <a:srgbClr val="00B05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46"/>
          <p:cNvSpPr/>
          <p:nvPr/>
        </p:nvSpPr>
        <p:spPr>
          <a:xfrm>
            <a:off x="1142999" y="4357513"/>
            <a:ext cx="3187700" cy="14430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25" lIns="90475" spcFirstLastPara="1" rIns="90475" wrap="square" tIns="44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Typically 80-95% of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99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process is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99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Non-Value Added!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46"/>
          <p:cNvSpPr/>
          <p:nvPr/>
        </p:nvSpPr>
        <p:spPr>
          <a:xfrm>
            <a:off x="2140771" y="3114548"/>
            <a:ext cx="73152" cy="626534"/>
          </a:xfrm>
          <a:prstGeom prst="rect">
            <a:avLst/>
          </a:prstGeom>
          <a:solidFill>
            <a:srgbClr val="00B05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46"/>
          <p:cNvSpPr/>
          <p:nvPr/>
        </p:nvSpPr>
        <p:spPr>
          <a:xfrm>
            <a:off x="4671009" y="3124200"/>
            <a:ext cx="73152" cy="626534"/>
          </a:xfrm>
          <a:prstGeom prst="rect">
            <a:avLst/>
          </a:prstGeom>
          <a:solidFill>
            <a:srgbClr val="00B05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46"/>
          <p:cNvSpPr/>
          <p:nvPr/>
        </p:nvSpPr>
        <p:spPr>
          <a:xfrm>
            <a:off x="6767454" y="3108580"/>
            <a:ext cx="73152" cy="626534"/>
          </a:xfrm>
          <a:prstGeom prst="rect">
            <a:avLst/>
          </a:prstGeom>
          <a:solidFill>
            <a:srgbClr val="00B05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46"/>
          <p:cNvSpPr/>
          <p:nvPr/>
        </p:nvSpPr>
        <p:spPr>
          <a:xfrm>
            <a:off x="8053324" y="3107599"/>
            <a:ext cx="73152" cy="626534"/>
          </a:xfrm>
          <a:prstGeom prst="rect">
            <a:avLst/>
          </a:prstGeom>
          <a:solidFill>
            <a:srgbClr val="00B05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46"/>
          <p:cNvSpPr/>
          <p:nvPr/>
        </p:nvSpPr>
        <p:spPr>
          <a:xfrm>
            <a:off x="5257799" y="4024312"/>
            <a:ext cx="365760" cy="626534"/>
          </a:xfrm>
          <a:prstGeom prst="rect">
            <a:avLst/>
          </a:prstGeom>
          <a:solidFill>
            <a:srgbClr val="00B05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46"/>
          <p:cNvSpPr/>
          <p:nvPr/>
        </p:nvSpPr>
        <p:spPr>
          <a:xfrm>
            <a:off x="5250747" y="4902763"/>
            <a:ext cx="365760" cy="626534"/>
          </a:xfrm>
          <a:prstGeom prst="rect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46"/>
          <p:cNvSpPr txBox="1"/>
          <p:nvPr/>
        </p:nvSpPr>
        <p:spPr>
          <a:xfrm>
            <a:off x="5867399" y="4191000"/>
            <a:ext cx="24384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Value Added Activity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46"/>
          <p:cNvSpPr txBox="1"/>
          <p:nvPr/>
        </p:nvSpPr>
        <p:spPr>
          <a:xfrm>
            <a:off x="5867399" y="5038433"/>
            <a:ext cx="24384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Waste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7"/>
          <p:cNvSpPr txBox="1"/>
          <p:nvPr/>
        </p:nvSpPr>
        <p:spPr>
          <a:xfrm>
            <a:off x="3098798" y="2062973"/>
            <a:ext cx="1953678" cy="357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 VALUE ADDED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47"/>
          <p:cNvSpPr txBox="1"/>
          <p:nvPr/>
        </p:nvSpPr>
        <p:spPr>
          <a:xfrm>
            <a:off x="6902465" y="2072818"/>
            <a:ext cx="1953678" cy="357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VALUE ADDED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47"/>
          <p:cNvSpPr/>
          <p:nvPr/>
        </p:nvSpPr>
        <p:spPr>
          <a:xfrm rot="5400000">
            <a:off x="3574286" y="-694268"/>
            <a:ext cx="592667" cy="684107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47"/>
          <p:cNvSpPr/>
          <p:nvPr/>
        </p:nvSpPr>
        <p:spPr>
          <a:xfrm rot="5400000">
            <a:off x="7247459" y="2523056"/>
            <a:ext cx="592667" cy="406411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47"/>
          <p:cNvSpPr/>
          <p:nvPr/>
        </p:nvSpPr>
        <p:spPr>
          <a:xfrm>
            <a:off x="448730" y="3115733"/>
            <a:ext cx="6949440" cy="626534"/>
          </a:xfrm>
          <a:prstGeom prst="rect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47"/>
          <p:cNvSpPr/>
          <p:nvPr/>
        </p:nvSpPr>
        <p:spPr>
          <a:xfrm>
            <a:off x="7365998" y="3115733"/>
            <a:ext cx="365760" cy="626534"/>
          </a:xfrm>
          <a:prstGeom prst="rect">
            <a:avLst/>
          </a:prstGeom>
          <a:solidFill>
            <a:srgbClr val="00B05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47"/>
          <p:cNvSpPr/>
          <p:nvPr/>
        </p:nvSpPr>
        <p:spPr>
          <a:xfrm rot="-3809003">
            <a:off x="6892530" y="3998245"/>
            <a:ext cx="769409" cy="317354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47"/>
          <p:cNvSpPr txBox="1"/>
          <p:nvPr/>
        </p:nvSpPr>
        <p:spPr>
          <a:xfrm>
            <a:off x="5994398" y="4572000"/>
            <a:ext cx="307340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Often, we mistakenly focus improvement efforts here.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47"/>
          <p:cNvSpPr/>
          <p:nvPr/>
        </p:nvSpPr>
        <p:spPr>
          <a:xfrm rot="-4459633">
            <a:off x="2714093" y="4071836"/>
            <a:ext cx="769409" cy="317354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47"/>
          <p:cNvSpPr txBox="1"/>
          <p:nvPr/>
        </p:nvSpPr>
        <p:spPr>
          <a:xfrm>
            <a:off x="1562097" y="4842913"/>
            <a:ext cx="3073402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get a lot more improvement for the same effort by working on this part!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47"/>
          <p:cNvSpPr txBox="1"/>
          <p:nvPr/>
        </p:nvSpPr>
        <p:spPr>
          <a:xfrm>
            <a:off x="381000" y="34292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Typical Process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Summarize Case Study</a:t>
            </a:r>
            <a:endParaRPr/>
          </a:p>
        </p:txBody>
      </p:sp>
      <p:sp>
        <p:nvSpPr>
          <p:cNvPr id="392" name="Google Shape;392;p48"/>
          <p:cNvSpPr txBox="1"/>
          <p:nvPr>
            <p:ph idx="1" type="body"/>
          </p:nvPr>
        </p:nvSpPr>
        <p:spPr>
          <a:xfrm>
            <a:off x="950258" y="2115670"/>
            <a:ext cx="7315201" cy="4467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What is the value of the process from the perspective of a donor?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What is currently happening? 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What should be happening?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wimlane flowchart for the process for Key Donor Thank You Notes" id="397" name="Google Shape;397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5969"/>
            <a:ext cx="9148761" cy="5960581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49"/>
          <p:cNvSpPr txBox="1"/>
          <p:nvPr/>
        </p:nvSpPr>
        <p:spPr>
          <a:xfrm>
            <a:off x="57046" y="6030435"/>
            <a:ext cx="5564500" cy="6007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Current Conditions Process Map Handout</a:t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0"/>
          <p:cNvSpPr txBox="1"/>
          <p:nvPr>
            <p:ph idx="1" type="body"/>
          </p:nvPr>
        </p:nvSpPr>
        <p:spPr>
          <a:xfrm>
            <a:off x="214314" y="942974"/>
            <a:ext cx="8629649" cy="5772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120000"/>
              </a:lnSpc>
              <a:spcBef>
                <a:spcPts val="496"/>
              </a:spcBef>
              <a:spcAft>
                <a:spcPts val="0"/>
              </a:spcAft>
              <a:buSzPct val="100000"/>
              <a:buNone/>
            </a:pPr>
            <a:r>
              <a:rPr lang="en-US"/>
              <a:t>In small groups, discuss: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How would the VPUA know that this process was broken?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What data might you use to understand and evaluate the performance of the “Thank You Note to Donors” process? 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Identify and discuss examples of waste in the </a:t>
            </a:r>
            <a:r>
              <a:rPr i="1" lang="en-US"/>
              <a:t>Advancement Case Study</a:t>
            </a:r>
            <a:r>
              <a:rPr lang="en-US"/>
              <a:t>. Use the </a:t>
            </a:r>
            <a:r>
              <a:rPr i="1" lang="en-US"/>
              <a:t>Learning to See--Identifying Waste</a:t>
            </a:r>
            <a:r>
              <a:rPr lang="en-US"/>
              <a:t> handout as a guide 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What might be the root causes?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What changes would you make to the process to improve flow?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Describe what you might do to sustain the improvements over time to keep the changes from backsliding to how they used to be</a:t>
            </a:r>
            <a:endParaRPr/>
          </a:p>
        </p:txBody>
      </p:sp>
      <p:sp>
        <p:nvSpPr>
          <p:cNvPr id="405" name="Google Shape;405;p50"/>
          <p:cNvSpPr txBox="1"/>
          <p:nvPr/>
        </p:nvSpPr>
        <p:spPr>
          <a:xfrm>
            <a:off x="457200" y="304800"/>
            <a:ext cx="8229600" cy="666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Reflection and Report Out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1"/>
          <p:cNvSpPr txBox="1"/>
          <p:nvPr>
            <p:ph idx="1" type="body"/>
          </p:nvPr>
        </p:nvSpPr>
        <p:spPr>
          <a:xfrm>
            <a:off x="628650" y="1981200"/>
            <a:ext cx="7886700" cy="38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/>
              <a:t>In small groups, discuss:</a:t>
            </a:r>
            <a:endParaRPr/>
          </a:p>
          <a:p>
            <a:pPr indent="-32766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WHAT is something you noticed, learned, or something that stood out? </a:t>
            </a:r>
            <a:endParaRPr/>
          </a:p>
          <a:p>
            <a:pPr indent="-32766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SO WHAT makes this important? So what can you conclude or hypothesize? </a:t>
            </a:r>
            <a:endParaRPr/>
          </a:p>
          <a:p>
            <a:pPr indent="-32766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NOW WHAT are you going to do with this?</a:t>
            </a:r>
            <a:endParaRPr/>
          </a:p>
          <a:p>
            <a:pPr indent="-1397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1397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412" name="Google Shape;412;p51"/>
          <p:cNvSpPr txBox="1"/>
          <p:nvPr/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Reflection and Report Out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/>
          <p:nvPr>
            <p:ph type="title"/>
          </p:nvPr>
        </p:nvSpPr>
        <p:spPr>
          <a:xfrm>
            <a:off x="457200" y="2438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Effective Time Management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5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Today’s Agenda</a:t>
            </a:r>
            <a:endParaRPr/>
          </a:p>
        </p:txBody>
      </p:sp>
      <p:sp>
        <p:nvSpPr>
          <p:cNvPr id="418" name="Google Shape;418;p52"/>
          <p:cNvSpPr txBox="1"/>
          <p:nvPr>
            <p:ph idx="1" type="body"/>
          </p:nvPr>
        </p:nvSpPr>
        <p:spPr>
          <a:xfrm>
            <a:off x="1066800" y="2514600"/>
            <a:ext cx="76200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Effective Time Management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Prioritizing Work with Personal Kanbans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Improving Processes – Flow and Waste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1397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53"/>
          <p:cNvSpPr txBox="1"/>
          <p:nvPr>
            <p:ph type="title"/>
          </p:nvPr>
        </p:nvSpPr>
        <p:spPr>
          <a:xfrm>
            <a:off x="1524000" y="533400"/>
            <a:ext cx="6096000" cy="7921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What happens next?</a:t>
            </a:r>
            <a:endParaRPr/>
          </a:p>
        </p:txBody>
      </p:sp>
      <p:sp>
        <p:nvSpPr>
          <p:cNvPr id="424" name="Google Shape;424;p53"/>
          <p:cNvSpPr txBox="1"/>
          <p:nvPr>
            <p:ph idx="1" type="body"/>
          </p:nvPr>
        </p:nvSpPr>
        <p:spPr>
          <a:xfrm>
            <a:off x="500063" y="1485900"/>
            <a:ext cx="8158162" cy="47164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Look for the wastes in your work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No blame! It’s the process, not the person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Ask yourself what the root cause of the waste might be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Work with your coworkers to see together. Experiment to see if you can reduce or get rid of the waste and improve the process. Ask for a consultation from the Office of Continuous Improvement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Post-Work Project</a:t>
            </a:r>
            <a:endParaRPr/>
          </a:p>
        </p:txBody>
      </p:sp>
      <p:sp>
        <p:nvSpPr>
          <p:cNvPr id="430" name="Google Shape;430;p54"/>
          <p:cNvSpPr txBox="1"/>
          <p:nvPr>
            <p:ph idx="1" type="body"/>
          </p:nvPr>
        </p:nvSpPr>
        <p:spPr>
          <a:xfrm>
            <a:off x="657225" y="1676400"/>
            <a:ext cx="8029575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42900" lvl="0" marL="3429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Create a flow chart for a process in your workplace </a:t>
            </a:r>
            <a:endParaRPr/>
          </a:p>
          <a:p>
            <a:pPr indent="-342900" lvl="0" marL="342900" rtl="0" algn="l">
              <a:lnSpc>
                <a:spcPct val="11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Identify some wastes in the process and describe what you think the root causes might be</a:t>
            </a:r>
            <a:endParaRPr/>
          </a:p>
          <a:p>
            <a:pPr indent="-342900" lvl="0" marL="342900" rtl="0" algn="l">
              <a:lnSpc>
                <a:spcPct val="11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Submit to Canvas</a:t>
            </a:r>
            <a:endParaRPr/>
          </a:p>
          <a:p>
            <a:pPr indent="-342900" lvl="0" marL="342900" rtl="0" algn="l">
              <a:lnSpc>
                <a:spcPct val="11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Contact the Office of Continuous Improvement for consultation or assistance with the project; email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improvement@mtu.edu</a:t>
            </a:r>
            <a:r>
              <a:rPr lang="en-US"/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55"/>
          <p:cNvSpPr txBox="1"/>
          <p:nvPr>
            <p:ph type="title"/>
          </p:nvPr>
        </p:nvSpPr>
        <p:spPr>
          <a:xfrm>
            <a:off x="457200" y="274638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Gemba Academy!</a:t>
            </a:r>
            <a:br>
              <a:rPr lang="en-US"/>
            </a:br>
            <a:r>
              <a:rPr lang="en-US" sz="2800"/>
              <a:t>www.gembaacademy.com</a:t>
            </a:r>
            <a:endParaRPr/>
          </a:p>
        </p:txBody>
      </p:sp>
      <p:sp>
        <p:nvSpPr>
          <p:cNvPr id="437" name="Google Shape;437;p55"/>
          <p:cNvSpPr txBox="1"/>
          <p:nvPr>
            <p:ph idx="1" type="body"/>
          </p:nvPr>
        </p:nvSpPr>
        <p:spPr>
          <a:xfrm>
            <a:off x="228599" y="1981200"/>
            <a:ext cx="2869715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Username: MichiganTech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Password: Lean</a:t>
            </a:r>
            <a:endParaRPr/>
          </a:p>
        </p:txBody>
      </p:sp>
      <p:pic>
        <p:nvPicPr>
          <p:cNvPr id="438" name="Google Shape;438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98315" y="1215571"/>
            <a:ext cx="5969485" cy="5597967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56"/>
          <p:cNvSpPr txBox="1"/>
          <p:nvPr>
            <p:ph type="title"/>
          </p:nvPr>
        </p:nvSpPr>
        <p:spPr>
          <a:xfrm>
            <a:off x="304800" y="609600"/>
            <a:ext cx="716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What questions do you have?</a:t>
            </a:r>
            <a:endParaRPr/>
          </a:p>
        </p:txBody>
      </p:sp>
      <p:pic>
        <p:nvPicPr>
          <p:cNvPr id="444" name="Google Shape;444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05100" y="1752600"/>
            <a:ext cx="3733800" cy="3774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Managing Time</a:t>
            </a:r>
            <a:endParaRPr/>
          </a:p>
        </p:txBody>
      </p:sp>
      <p:sp>
        <p:nvSpPr>
          <p:cNvPr id="118" name="Google Shape;118;p17"/>
          <p:cNvSpPr txBox="1"/>
          <p:nvPr>
            <p:ph idx="1" type="body"/>
          </p:nvPr>
        </p:nvSpPr>
        <p:spPr>
          <a:xfrm>
            <a:off x="1143000" y="19812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Start by understanding what’s important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Be effective, then be efficient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Use the time management matrix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Learn to say no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Create a bias for action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/>
          <p:nvPr/>
        </p:nvSpPr>
        <p:spPr>
          <a:xfrm>
            <a:off x="457200" y="6324600"/>
            <a:ext cx="8382000" cy="4616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Try to spend your time in Quadrants 1 and 2.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8"/>
          <p:cNvSpPr txBox="1"/>
          <p:nvPr>
            <p:ph type="title"/>
          </p:nvPr>
        </p:nvSpPr>
        <p:spPr>
          <a:xfrm>
            <a:off x="457200" y="274638"/>
            <a:ext cx="8229600" cy="517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Time Management Matrix</a:t>
            </a:r>
            <a:endParaRPr/>
          </a:p>
        </p:txBody>
      </p:sp>
      <p:graphicFrame>
        <p:nvGraphicFramePr>
          <p:cNvPr id="126" name="Google Shape;126;p18"/>
          <p:cNvGraphicFramePr/>
          <p:nvPr/>
        </p:nvGraphicFramePr>
        <p:xfrm>
          <a:off x="381000" y="95299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{FB887051-8448-4F36-9F6B-E745C8C54D31}</a:tableStyleId>
              </a:tblPr>
              <a:tblGrid>
                <a:gridCol w="914400"/>
                <a:gridCol w="3657600"/>
                <a:gridCol w="3810000"/>
              </a:tblGrid>
              <a:tr h="632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</a:rPr>
                        <a:t>Urgent </a:t>
                      </a: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–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</a:rPr>
                        <a:t>Demands Immediate Attention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</a:rPr>
                        <a:t>Not Urgent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307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Important – 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</a:rPr>
                        <a:t>Produces the Desired Result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sng" cap="none" strike="noStrike"/>
                        <a:t>1. Necessity – Reduce </a:t>
                      </a:r>
                      <a:endParaRPr sz="1400" u="none" cap="none" strike="noStrike"/>
                    </a:p>
                    <a:p>
                      <a:pPr indent="-173038" lvl="0" marL="173038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cap="none" strike="noStrike"/>
                        <a:t>Crises</a:t>
                      </a:r>
                      <a:endParaRPr sz="1400" u="none" cap="none" strike="noStrike"/>
                    </a:p>
                    <a:p>
                      <a:pPr indent="-173038" lvl="0" marL="173038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cap="none" strike="noStrike"/>
                        <a:t>Emergencies</a:t>
                      </a:r>
                      <a:endParaRPr sz="1400" u="none" cap="none" strike="noStrike"/>
                    </a:p>
                    <a:p>
                      <a:pPr indent="-173038" lvl="0" marL="173038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cap="none" strike="noStrike"/>
                        <a:t>Customer Complaints</a:t>
                      </a:r>
                      <a:endParaRPr sz="1400" u="none" cap="none" strike="noStrike"/>
                    </a:p>
                    <a:p>
                      <a:pPr indent="-173038" lvl="0" marL="173038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cap="none" strike="noStrike"/>
                        <a:t>Pressing Problems</a:t>
                      </a:r>
                      <a:endParaRPr sz="1400" u="none" cap="none" strike="noStrike"/>
                    </a:p>
                    <a:p>
                      <a:pPr indent="-173038" lvl="0" marL="173038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cap="none" strike="noStrike"/>
                        <a:t>Deadline-Driven Projects</a:t>
                      </a:r>
                      <a:endParaRPr sz="1400" u="none" cap="none" strike="noStrike"/>
                    </a:p>
                    <a:p>
                      <a:pPr indent="-173038" lvl="0" marL="173038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cap="none" strike="noStrike"/>
                        <a:t>Last Minute Preparations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1800"/>
                        <a:buFont typeface="Arial"/>
                        <a:buNone/>
                      </a:pPr>
                      <a:r>
                        <a:rPr b="1" i="1" lang="en-US" sz="1800" u="none" cap="none" strike="noStrike">
                          <a:solidFill>
                            <a:srgbClr val="7030A0"/>
                          </a:solidFill>
                        </a:rPr>
                        <a:t>Do Now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sng" cap="none" strike="noStrike"/>
                        <a:t>2. Quality – Increase </a:t>
                      </a:r>
                      <a:endParaRPr sz="1400" u="none" cap="none" strike="noStrike"/>
                    </a:p>
                    <a:p>
                      <a:pPr indent="-173038" lvl="0" marL="173038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cap="none" strike="noStrike"/>
                        <a:t>Preparation, Planning, Prevention</a:t>
                      </a:r>
                      <a:endParaRPr sz="1400" u="none" cap="none" strike="noStrike"/>
                    </a:p>
                    <a:p>
                      <a:pPr indent="-173038" lvl="0" marL="173038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cap="none" strike="noStrike"/>
                        <a:t>Values Clarification</a:t>
                      </a:r>
                      <a:endParaRPr sz="1400" u="none" cap="none" strike="noStrike"/>
                    </a:p>
                    <a:p>
                      <a:pPr indent="-173038" lvl="0" marL="173038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cap="none" strike="noStrike"/>
                        <a:t>Capability Improvement</a:t>
                      </a:r>
                      <a:endParaRPr sz="1400" u="none" cap="none" strike="noStrike"/>
                    </a:p>
                    <a:p>
                      <a:pPr indent="-173038" lvl="0" marL="173038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cap="none" strike="noStrike"/>
                        <a:t>Relationship Building</a:t>
                      </a:r>
                      <a:endParaRPr sz="1400" u="none" cap="none" strike="noStrike"/>
                    </a:p>
                    <a:p>
                      <a:pPr indent="-173038" lvl="0" marL="173038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cap="none" strike="noStrike"/>
                        <a:t>Build Resiliency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1800"/>
                        <a:buFont typeface="Calibri"/>
                        <a:buNone/>
                      </a:pPr>
                      <a:r>
                        <a:rPr b="1" i="1" lang="en-US" sz="1800" u="none" cap="none" strike="noStrike">
                          <a:solidFill>
                            <a:srgbClr val="7030A0"/>
                          </a:solidFill>
                        </a:rPr>
                        <a:t>Schedule on Calendar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394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Not Important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sng" cap="none" strike="noStrike"/>
                        <a:t>3. Deception – Manage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    </a:t>
                      </a:r>
                      <a:r>
                        <a:rPr lang="en-US" sz="1600" u="none" cap="none" strike="noStrike"/>
                        <a:t>Things that </a:t>
                      </a:r>
                      <a:r>
                        <a:rPr i="1" lang="en-US" sz="1600" u="none" cap="none" strike="noStrike"/>
                        <a:t>appear</a:t>
                      </a:r>
                      <a:r>
                        <a:rPr lang="en-US" sz="1600" u="none" cap="none" strike="noStrike"/>
                        <a:t> to be worth doing</a:t>
                      </a:r>
                      <a:endParaRPr sz="1400" u="none" cap="none" strike="noStrike"/>
                    </a:p>
                    <a:p>
                      <a:pPr indent="-173038" lvl="0" marL="173038" marR="0" rtl="0" algn="l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cap="none" strike="noStrike"/>
                        <a:t>Interruptions</a:t>
                      </a:r>
                      <a:endParaRPr sz="1400" u="none" cap="none" strike="noStrike"/>
                    </a:p>
                    <a:p>
                      <a:pPr indent="-173038" lvl="0" marL="173038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cap="none" strike="noStrike"/>
                        <a:t>Some Callers, Some Email</a:t>
                      </a:r>
                      <a:endParaRPr sz="1400" u="none" cap="none" strike="noStrike"/>
                    </a:p>
                    <a:p>
                      <a:pPr indent="-173038" lvl="0" marL="173038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cap="none" strike="noStrike"/>
                        <a:t>Some Meetings</a:t>
                      </a:r>
                      <a:endParaRPr sz="1400" u="none" cap="none" strike="noStrike"/>
                    </a:p>
                    <a:p>
                      <a:pPr indent="-173038" lvl="0" marL="173038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cap="none" strike="noStrike"/>
                        <a:t>Meeting Other People’s Priorities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b="1" sz="1800" u="none" cap="none" strike="noStrike">
                        <a:solidFill>
                          <a:srgbClr val="7030A0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1800"/>
                        <a:buFont typeface="Calibri"/>
                        <a:buNone/>
                      </a:pPr>
                      <a:r>
                        <a:rPr b="1" i="1" lang="en-US" sz="1800" u="none" cap="none" strike="noStrike">
                          <a:solidFill>
                            <a:srgbClr val="7030A0"/>
                          </a:solidFill>
                        </a:rPr>
                        <a:t>Delegate, Automate, or Decline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sng" cap="none" strike="noStrike"/>
                        <a:t>4. Waste – Avoid </a:t>
                      </a:r>
                      <a:endParaRPr sz="1400" u="none" cap="none" strike="noStrike"/>
                    </a:p>
                    <a:p>
                      <a:pPr indent="-173038" lvl="0" marL="173038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cap="none" strike="noStrike"/>
                        <a:t>Busy Work that Doesn’t Add Value</a:t>
                      </a:r>
                      <a:endParaRPr sz="1400" u="none" cap="none" strike="noStrike"/>
                    </a:p>
                    <a:p>
                      <a:pPr indent="-173038" lvl="0" marL="173038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cap="none" strike="noStrike"/>
                        <a:t>Arguing</a:t>
                      </a:r>
                      <a:endParaRPr sz="1400" u="none" cap="none" strike="noStrike"/>
                    </a:p>
                    <a:p>
                      <a:pPr indent="-173038" lvl="0" marL="173038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cap="none" strike="noStrike"/>
                        <a:t>Some Calls, Emails</a:t>
                      </a:r>
                      <a:endParaRPr sz="1400" u="none" cap="none" strike="noStrike"/>
                    </a:p>
                    <a:p>
                      <a:pPr indent="-173038" lvl="0" marL="173038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cap="none" strike="noStrike"/>
                        <a:t>Escape Activities</a:t>
                      </a:r>
                      <a:endParaRPr sz="1400" u="none" cap="none" strike="noStrike"/>
                    </a:p>
                    <a:p>
                      <a:pPr indent="-173038" lvl="0" marL="173038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cap="none" strike="noStrike"/>
                        <a:t>Time Wasters</a:t>
                      </a:r>
                      <a:endParaRPr sz="1400" u="none" cap="none" strike="noStrike"/>
                    </a:p>
                    <a:p>
                      <a:pPr indent="-173038" lvl="0" marL="173038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cap="none" strike="noStrike"/>
                        <a:t>Trying to Make Everyone Happy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1800"/>
                        <a:buFont typeface="Calibri"/>
                        <a:buNone/>
                      </a:pPr>
                      <a:r>
                        <a:rPr b="1" i="1" lang="en-US" sz="1800" u="none" cap="none" strike="noStrike">
                          <a:solidFill>
                            <a:srgbClr val="7030A0"/>
                          </a:solidFill>
                        </a:rPr>
                        <a:t>Delegate, Automate, or Decline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/>
          <p:nvPr>
            <p:ph idx="1" type="body"/>
          </p:nvPr>
        </p:nvSpPr>
        <p:spPr>
          <a:xfrm>
            <a:off x="1371600" y="2286000"/>
            <a:ext cx="70104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/>
              <a:t>Share thoughts on your Time Management Matrix activity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/>
          <p:nvPr>
            <p:ph idx="1" type="body"/>
          </p:nvPr>
        </p:nvSpPr>
        <p:spPr>
          <a:xfrm>
            <a:off x="557213" y="1571625"/>
            <a:ext cx="8129587" cy="46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In small groups, discuss: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What you think/how you feel about time management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Key learning points for you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What you’ll do differently based on what you’ve learned today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How you might create your own growth in these skills</a:t>
            </a:r>
            <a:endParaRPr/>
          </a:p>
        </p:txBody>
      </p:sp>
      <p:sp>
        <p:nvSpPr>
          <p:cNvPr id="139" name="Google Shape;139;p20"/>
          <p:cNvSpPr txBox="1"/>
          <p:nvPr/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Reflection and Report Out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Today’s Agenda</a:t>
            </a:r>
            <a:endParaRPr/>
          </a:p>
        </p:txBody>
      </p:sp>
      <p:sp>
        <p:nvSpPr>
          <p:cNvPr id="145" name="Google Shape;145;p21"/>
          <p:cNvSpPr txBox="1"/>
          <p:nvPr>
            <p:ph idx="1" type="body"/>
          </p:nvPr>
        </p:nvSpPr>
        <p:spPr>
          <a:xfrm>
            <a:off x="1066800" y="2286000"/>
            <a:ext cx="76200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Effective Time Management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US"/>
              <a:t>Prioritizing Work with Personal Kanbans</a:t>
            </a:r>
            <a:endParaRPr b="1"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Improving Processes – Flow and Waste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1397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