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y="6858000" cx="12192000"/>
  <p:notesSz cx="6858000" cy="9144000"/>
  <p:embeddedFontLs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2" roundtripDataSignature="AMtx7mgMiIadVdsGm8DgiWkjJRdmkHS5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2" Type="http://customschemas.google.com/relationships/presentationmetadata" Target="meta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font" Target="fonts/OpenSans-regular.fntdata"/><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OpenSans-bold.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tu.edu/title-ix/assistance/confidential/index.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Font: Calibri </a:t>
            </a:r>
            <a:endParaRPr b="1"/>
          </a:p>
          <a:p>
            <a:pPr indent="0" lvl="0" marL="0" rtl="0" algn="l">
              <a:spcBef>
                <a:spcPts val="0"/>
              </a:spcBef>
              <a:spcAft>
                <a:spcPts val="0"/>
              </a:spcAft>
              <a:buNone/>
            </a:pPr>
            <a:r>
              <a:rPr b="1" lang="en-US"/>
              <a:t>Titles Size = 44</a:t>
            </a:r>
            <a:endParaRPr b="1"/>
          </a:p>
          <a:p>
            <a:pPr indent="0" lvl="0" marL="0" rtl="0" algn="l">
              <a:spcBef>
                <a:spcPts val="0"/>
              </a:spcBef>
              <a:spcAft>
                <a:spcPts val="0"/>
              </a:spcAft>
              <a:buNone/>
            </a:pPr>
            <a:r>
              <a:rPr b="1" lang="en-US"/>
              <a:t>Text Size = 28   </a:t>
            </a:r>
            <a:endParaRPr b="1"/>
          </a:p>
          <a:p>
            <a:pPr indent="0" lvl="0" marL="0" rtl="0" algn="l">
              <a:spcBef>
                <a:spcPts val="0"/>
              </a:spcBef>
              <a:spcAft>
                <a:spcPts val="0"/>
              </a:spcAft>
              <a:buNone/>
            </a:pPr>
            <a:r>
              <a:rPr b="1" lang="en-US"/>
              <a:t>Secondary text = 24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Welcome to Part One of the Michigan Tech Supervisor Training Series.  In Part One, we will cover the services and functions of Human Resources as </a:t>
            </a:r>
            <a:r>
              <a:rPr b="1" lang="en-US"/>
              <a:t>well</a:t>
            </a:r>
            <a:r>
              <a:rPr b="1" lang="en-US"/>
              <a:t> as Equal Opportunity, Compliance and Title IX.</a:t>
            </a:r>
            <a:endParaRPr b="1"/>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2394fbf64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2394fbf64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Human Resources is your lead for hiring processes. </a:t>
            </a:r>
            <a:endParaRPr/>
          </a:p>
          <a:p>
            <a:pPr indent="0" lvl="0" marL="0" rtl="0" algn="l">
              <a:lnSpc>
                <a:spcPct val="115000"/>
              </a:lnSpc>
              <a:spcBef>
                <a:spcPts val="0"/>
              </a:spcBef>
              <a:spcAft>
                <a:spcPts val="0"/>
              </a:spcAft>
              <a:buClr>
                <a:schemeClr val="dk1"/>
              </a:buClr>
              <a:buSzPts val="1100"/>
              <a:buFont typeface="Arial"/>
              <a:buNone/>
            </a:pPr>
            <a:r>
              <a:rPr lang="en-US"/>
              <a:t>However Equal Opportunity Compliance and Title IX monitors </a:t>
            </a:r>
            <a:r>
              <a:rPr lang="en-US"/>
              <a:t>certain</a:t>
            </a:r>
            <a:r>
              <a:rPr lang="en-US"/>
              <a:t> employment practices to ensure compliance for the University </a:t>
            </a:r>
            <a:endParaRPr/>
          </a:p>
          <a:p>
            <a:pPr indent="0" lvl="0" marL="0" rtl="0" algn="l">
              <a:lnSpc>
                <a:spcPct val="90000"/>
              </a:lnSpc>
              <a:spcBef>
                <a:spcPts val="1000"/>
              </a:spcBef>
              <a:spcAft>
                <a:spcPts val="0"/>
              </a:spcAft>
              <a:buClr>
                <a:schemeClr val="dk1"/>
              </a:buClr>
              <a:buSzPts val="1100"/>
              <a:buFont typeface="Arial"/>
              <a:buNone/>
            </a:pPr>
            <a:r>
              <a:rPr lang="en-US"/>
              <a:t>For example, we have </a:t>
            </a:r>
            <a:r>
              <a:rPr lang="en-US"/>
              <a:t>regulatory requirements to recruit, attract, retain, and advance minorities, women, veterans, and individuals with disabilities.</a:t>
            </a:r>
            <a:endParaRPr/>
          </a:p>
          <a:p>
            <a:pPr indent="0" lvl="0" marL="0" rtl="0" algn="l">
              <a:lnSpc>
                <a:spcPct val="90000"/>
              </a:lnSpc>
              <a:spcBef>
                <a:spcPts val="500"/>
              </a:spcBef>
              <a:spcAft>
                <a:spcPts val="0"/>
              </a:spcAft>
              <a:buClr>
                <a:schemeClr val="dk1"/>
              </a:buClr>
              <a:buSzPts val="1100"/>
              <a:buFont typeface="Arial"/>
              <a:buNone/>
            </a:pPr>
            <a:r>
              <a:rPr lang="en-US"/>
              <a:t>However it is illegal to choose a candidate based on their protected class identity; </a:t>
            </a:r>
            <a:endParaRPr/>
          </a:p>
          <a:p>
            <a:pPr indent="0" lvl="0" marL="0" rtl="0" algn="l">
              <a:lnSpc>
                <a:spcPct val="90000"/>
              </a:lnSpc>
              <a:spcBef>
                <a:spcPts val="500"/>
              </a:spcBef>
              <a:spcAft>
                <a:spcPts val="0"/>
              </a:spcAft>
              <a:buClr>
                <a:schemeClr val="dk1"/>
              </a:buClr>
              <a:buSzPts val="1100"/>
              <a:buFont typeface="Arial"/>
              <a:buNone/>
            </a:pPr>
            <a:r>
              <a:rPr lang="en-US"/>
              <a:t>all hiring/selection processes must be based on job qualifications in a non-biased selection process.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A few examples of how the area is </a:t>
            </a:r>
            <a:r>
              <a:rPr lang="en-US"/>
              <a:t>involved</a:t>
            </a:r>
            <a:r>
              <a:rPr lang="en-US"/>
              <a:t> in the hiring </a:t>
            </a:r>
            <a:r>
              <a:rPr lang="en-US"/>
              <a:t>process</a:t>
            </a:r>
            <a:r>
              <a:rPr lang="en-US"/>
              <a:t> includes: </a:t>
            </a:r>
            <a:endParaRPr/>
          </a:p>
          <a:p>
            <a:pPr indent="0" lvl="0" marL="0" rtl="0" algn="l">
              <a:spcBef>
                <a:spcPts val="0"/>
              </a:spcBef>
              <a:spcAft>
                <a:spcPts val="0"/>
              </a:spcAft>
              <a:buClr>
                <a:schemeClr val="dk1"/>
              </a:buClr>
              <a:buSzPts val="1100"/>
              <a:buFont typeface="Arial"/>
              <a:buNone/>
            </a:pPr>
            <a:r>
              <a:rPr lang="en-US"/>
              <a:t>Reviewing  job advertisements to ensure the Equal Employment Opportunity statement is correct </a:t>
            </a:r>
            <a:endParaRPr/>
          </a:p>
          <a:p>
            <a:pPr indent="0" lvl="0" marL="0" rtl="0" algn="l">
              <a:spcBef>
                <a:spcPts val="0"/>
              </a:spcBef>
              <a:spcAft>
                <a:spcPts val="0"/>
              </a:spcAft>
              <a:buClr>
                <a:schemeClr val="dk1"/>
              </a:buClr>
              <a:buSzPts val="1100"/>
              <a:buFont typeface="Arial"/>
              <a:buNone/>
            </a:pPr>
            <a:r>
              <a:rPr lang="en-US">
                <a:extLst>
                  <a:ext uri="http://customooxmlschemas.google.com/">
                    <go:slidesCustomData xmlns:go="http://customooxmlschemas.google.com/" textRoundtripDataId="2"/>
                  </a:ext>
                </a:extLst>
              </a:rPr>
              <a:t>Ensuring that voluntary self-identification is offered pre and post hire</a:t>
            </a:r>
            <a:endParaRPr/>
          </a:p>
          <a:p>
            <a:pPr indent="0" lvl="0" marL="0" rtl="0" algn="l">
              <a:spcBef>
                <a:spcPts val="0"/>
              </a:spcBef>
              <a:spcAft>
                <a:spcPts val="0"/>
              </a:spcAft>
              <a:buClr>
                <a:schemeClr val="dk1"/>
              </a:buClr>
              <a:buSzPts val="1100"/>
              <a:buFont typeface="Arial"/>
              <a:buNone/>
            </a:pPr>
            <a:r>
              <a:rPr lang="en-US"/>
              <a:t>Reviewing reasons of non-selection of applicants </a:t>
            </a:r>
            <a:endParaRPr/>
          </a:p>
          <a:p>
            <a:pPr indent="0" lvl="0" marL="0" rtl="0" algn="l">
              <a:spcBef>
                <a:spcPts val="0"/>
              </a:spcBef>
              <a:spcAft>
                <a:spcPts val="0"/>
              </a:spcAft>
              <a:buClr>
                <a:schemeClr val="dk1"/>
              </a:buClr>
              <a:buSzPts val="1100"/>
              <a:buFont typeface="Arial"/>
              <a:buNone/>
            </a:pPr>
            <a:r>
              <a:rPr lang="en-US"/>
              <a:t>And, tracking and reporting on all hires for federal reporting </a:t>
            </a:r>
            <a:endParaRPr/>
          </a:p>
        </p:txBody>
      </p:sp>
      <p:sp>
        <p:nvSpPr>
          <p:cNvPr id="156" name="Google Shape;156;g122394fbf64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2394fbf64_2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2394fbf64_2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Here’s a helpful example in illustrating equal opportunity and affirmative action.</a:t>
            </a:r>
            <a:endParaRPr/>
          </a:p>
          <a:p>
            <a:pPr indent="0" lvl="0" marL="0" rtl="0" algn="l">
              <a:lnSpc>
                <a:spcPct val="90000"/>
              </a:lnSpc>
              <a:spcBef>
                <a:spcPts val="1000"/>
              </a:spcBef>
              <a:spcAft>
                <a:spcPts val="0"/>
              </a:spcAft>
              <a:buClr>
                <a:schemeClr val="dk1"/>
              </a:buClr>
              <a:buSzPts val="1100"/>
              <a:buFont typeface="Arial"/>
              <a:buNone/>
            </a:pPr>
            <a:r>
              <a:rPr lang="en-US"/>
              <a:t>Per affirmative action availability numbers, your department has a placement goal for hiring women and veterans, so the search committee has worked hard to have a robust and diverse pool of candidates. </a:t>
            </a:r>
            <a:endParaRPr/>
          </a:p>
          <a:p>
            <a:pPr indent="0" lvl="0" marL="0" rtl="0" algn="l">
              <a:lnSpc>
                <a:spcPct val="90000"/>
              </a:lnSpc>
              <a:spcBef>
                <a:spcPts val="1000"/>
              </a:spcBef>
              <a:spcAft>
                <a:spcPts val="0"/>
              </a:spcAft>
              <a:buClr>
                <a:schemeClr val="dk1"/>
              </a:buClr>
              <a:buSzPts val="1100"/>
              <a:buFont typeface="Arial"/>
              <a:buNone/>
            </a:pPr>
            <a:r>
              <a:rPr lang="en-US"/>
              <a:t>You are now at the point of deciding between your final two most-qualified candidates for a position. </a:t>
            </a:r>
            <a:endParaRPr/>
          </a:p>
          <a:p>
            <a:pPr indent="0" lvl="0" marL="0" rtl="0" algn="l">
              <a:lnSpc>
                <a:spcPct val="90000"/>
              </a:lnSpc>
              <a:spcBef>
                <a:spcPts val="1000"/>
              </a:spcBef>
              <a:spcAft>
                <a:spcPts val="0"/>
              </a:spcAft>
              <a:buClr>
                <a:schemeClr val="dk1"/>
              </a:buClr>
              <a:buSzPts val="1100"/>
              <a:buFont typeface="Arial"/>
              <a:buNone/>
            </a:pPr>
            <a:r>
              <a:rPr lang="en-US"/>
              <a:t>You say, “Well, we have a hiring goal for women, so let’s hire the woman.” You have now violated equal opportunity law by basing a hiring decision on a protected class status.  </a:t>
            </a:r>
            <a:endParaRPr/>
          </a:p>
          <a:p>
            <a:pPr indent="0" lvl="0" marL="0" rtl="0" algn="l">
              <a:lnSpc>
                <a:spcPct val="90000"/>
              </a:lnSpc>
              <a:spcBef>
                <a:spcPts val="1000"/>
              </a:spcBef>
              <a:spcAft>
                <a:spcPts val="0"/>
              </a:spcAft>
              <a:buClr>
                <a:schemeClr val="dk1"/>
              </a:buClr>
              <a:buSzPts val="1100"/>
              <a:buFont typeface="Arial"/>
              <a:buNone/>
            </a:pPr>
            <a:r>
              <a:rPr lang="en-US"/>
              <a:t>Hiring goals are NOT quotas… and you can not choose a candidate based on protected class identities; all hiring/selection decisions must be based on job qualifications.</a:t>
            </a:r>
            <a:endParaRPr/>
          </a:p>
          <a:p>
            <a:pPr indent="0" lvl="0" marL="0" rtl="0" algn="l">
              <a:spcBef>
                <a:spcPts val="0"/>
              </a:spcBef>
              <a:spcAft>
                <a:spcPts val="0"/>
              </a:spcAft>
              <a:buClr>
                <a:schemeClr val="dk1"/>
              </a:buClr>
              <a:buFont typeface="Arial"/>
              <a:buNone/>
            </a:pPr>
            <a:r>
              <a:t/>
            </a:r>
            <a:endParaRPr/>
          </a:p>
        </p:txBody>
      </p:sp>
      <p:sp>
        <p:nvSpPr>
          <p:cNvPr id="164" name="Google Shape;164;g122394fbf64_2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5e7996b0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5e7996b0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a:t>
            </a:r>
            <a:endParaRPr/>
          </a:p>
          <a:p>
            <a:pPr indent="0" lvl="0" marL="0" rtl="0" algn="l">
              <a:spcBef>
                <a:spcPts val="0"/>
              </a:spcBef>
              <a:spcAft>
                <a:spcPts val="0"/>
              </a:spcAft>
              <a:buClr>
                <a:schemeClr val="dk1"/>
              </a:buClr>
              <a:buSzPts val="1100"/>
              <a:buFont typeface="Arial"/>
              <a:buNone/>
            </a:pPr>
            <a:r>
              <a:rPr lang="en-US"/>
              <a:t>The goal of Affirmative Action is to ensure all individuals have equal access to employment.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Equal employment opportunity refers to the legally protected </a:t>
            </a:r>
            <a:endParaRPr/>
          </a:p>
          <a:p>
            <a:pPr indent="0" lvl="0" marL="0" rtl="0" algn="l">
              <a:spcBef>
                <a:spcPts val="0"/>
              </a:spcBef>
              <a:spcAft>
                <a:spcPts val="0"/>
              </a:spcAft>
              <a:buClr>
                <a:schemeClr val="dk1"/>
              </a:buClr>
              <a:buSzPts val="1100"/>
              <a:buFont typeface="Arial"/>
              <a:buNone/>
            </a:pPr>
            <a:r>
              <a:rPr lang="en-US"/>
              <a:t>right of all people to be evaluated on their ability and their potential to perform a job.</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The goal of Affirmative Action is to ensure all individuals have equal access to employment.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Properly understood, Affirmative Action is designed to remove barriers to employment, </a:t>
            </a:r>
            <a:endParaRPr/>
          </a:p>
          <a:p>
            <a:pPr indent="0" lvl="0" marL="0" rtl="0" algn="l">
              <a:spcBef>
                <a:spcPts val="0"/>
              </a:spcBef>
              <a:spcAft>
                <a:spcPts val="0"/>
              </a:spcAft>
              <a:buClr>
                <a:schemeClr val="dk1"/>
              </a:buClr>
              <a:buSzPts val="1100"/>
              <a:buFont typeface="Arial"/>
              <a:buNone/>
            </a:pPr>
            <a:r>
              <a:rPr lang="en-US"/>
              <a:t>thereby enhancing and promoting Equal Employment Opportunity.</a:t>
            </a:r>
            <a:endParaRPr/>
          </a:p>
          <a:p>
            <a:pPr indent="0" lvl="0" marL="0" rtl="0" algn="l">
              <a:spcBef>
                <a:spcPts val="0"/>
              </a:spcBef>
              <a:spcAft>
                <a:spcPts val="0"/>
              </a:spcAft>
              <a:buNone/>
            </a:pPr>
            <a:r>
              <a:t/>
            </a:r>
            <a:endParaRPr/>
          </a:p>
        </p:txBody>
      </p:sp>
      <p:sp>
        <p:nvSpPr>
          <p:cNvPr id="172" name="Google Shape;172;g125e7996b0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2394fbf64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22394fbf64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And, when we say that we work to make sure that </a:t>
            </a:r>
            <a:r>
              <a:rPr lang="en-US"/>
              <a:t>employees, </a:t>
            </a:r>
            <a:r>
              <a:rPr lang="en-US"/>
              <a:t>applicants</a:t>
            </a:r>
            <a:r>
              <a:rPr lang="en-US"/>
              <a:t>, students, and visitors are not discriminated against or harassed on the basis of protected class…</a:t>
            </a:r>
            <a:endParaRPr/>
          </a:p>
          <a:p>
            <a:pPr indent="0" lvl="0" marL="0" rtl="0" algn="l">
              <a:lnSpc>
                <a:spcPct val="115000"/>
              </a:lnSpc>
              <a:spcBef>
                <a:spcPts val="0"/>
              </a:spcBef>
              <a:spcAft>
                <a:spcPts val="0"/>
              </a:spcAft>
              <a:buClr>
                <a:schemeClr val="dk1"/>
              </a:buClr>
              <a:buSzPts val="1100"/>
              <a:buFont typeface="Arial"/>
              <a:buNone/>
            </a:pPr>
            <a:r>
              <a:rPr lang="en-US"/>
              <a:t>this is what we mean. …on this slide we list the protected classes. </a:t>
            </a:r>
            <a:endParaRPr/>
          </a:p>
          <a:p>
            <a:pPr indent="0" lvl="0" marL="0" rtl="0" algn="l">
              <a:lnSpc>
                <a:spcPct val="115000"/>
              </a:lnSpc>
              <a:spcBef>
                <a:spcPts val="0"/>
              </a:spcBef>
              <a:spcAft>
                <a:spcPts val="0"/>
              </a:spcAft>
              <a:buClr>
                <a:schemeClr val="dk1"/>
              </a:buClr>
              <a:buSzPts val="1100"/>
              <a:buFont typeface="Arial"/>
              <a:buNone/>
            </a:pPr>
            <a:r>
              <a:rPr lang="en-US"/>
              <a:t>Please take a look at this list…we are all listed there…we all have a weight, an age, a race, a marital status, a gender, etc.</a:t>
            </a:r>
            <a:endParaRPr/>
          </a:p>
          <a:p>
            <a:pPr indent="0" lvl="0" marL="0" rtl="0" algn="l">
              <a:lnSpc>
                <a:spcPct val="115000"/>
              </a:lnSpc>
              <a:spcBef>
                <a:spcPts val="0"/>
              </a:spcBef>
              <a:spcAft>
                <a:spcPts val="0"/>
              </a:spcAft>
              <a:buClr>
                <a:schemeClr val="dk1"/>
              </a:buClr>
              <a:buSzPts val="1100"/>
              <a:buFont typeface="Arial"/>
              <a:buNone/>
            </a:pPr>
            <a:r>
              <a:rPr lang="en-US"/>
              <a:t>Everyone has the right to not be discriminated or harassed based on their identities</a:t>
            </a:r>
            <a:endParaRPr/>
          </a:p>
          <a:p>
            <a:pPr indent="0" lvl="0" marL="0" rtl="0" algn="l">
              <a:spcBef>
                <a:spcPts val="0"/>
              </a:spcBef>
              <a:spcAft>
                <a:spcPts val="0"/>
              </a:spcAft>
              <a:buNone/>
            </a:pPr>
            <a:r>
              <a:t/>
            </a:r>
            <a:endParaRPr/>
          </a:p>
        </p:txBody>
      </p:sp>
      <p:sp>
        <p:nvSpPr>
          <p:cNvPr id="180" name="Google Shape;180;g122394fbf64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2394fbf6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2394fbf64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Next, Equal Opportunity Compliance and Title IX </a:t>
            </a:r>
            <a:r>
              <a:rPr lang="en-US"/>
              <a:t>provides prevention training.</a:t>
            </a:r>
            <a:endParaRPr/>
          </a:p>
          <a:p>
            <a:pPr indent="0" lvl="0" marL="0" rtl="0" algn="l">
              <a:lnSpc>
                <a:spcPct val="115000"/>
              </a:lnSpc>
              <a:spcBef>
                <a:spcPts val="0"/>
              </a:spcBef>
              <a:spcAft>
                <a:spcPts val="0"/>
              </a:spcAft>
              <a:buClr>
                <a:schemeClr val="dk1"/>
              </a:buClr>
              <a:buSzPts val="1100"/>
              <a:buFont typeface="Arial"/>
              <a:buNone/>
            </a:pPr>
            <a:r>
              <a:rPr lang="en-US"/>
              <a:t>It is everyone's responsibility to work toward eliminating discrimination and harassment, and to do so, we all must be informed.</a:t>
            </a:r>
            <a:endParaRPr/>
          </a:p>
          <a:p>
            <a:pPr indent="0" lvl="0" marL="0" rtl="0" algn="l">
              <a:lnSpc>
                <a:spcPct val="115000"/>
              </a:lnSpc>
              <a:spcBef>
                <a:spcPts val="0"/>
              </a:spcBef>
              <a:spcAft>
                <a:spcPts val="0"/>
              </a:spcAft>
              <a:buClr>
                <a:schemeClr val="dk1"/>
              </a:buClr>
              <a:buSzPts val="1100"/>
              <a:buFont typeface="Arial"/>
              <a:buNone/>
            </a:pPr>
            <a:r>
              <a:rPr lang="en-US"/>
              <a:t>The hardships related to these issues have been well documented.</a:t>
            </a:r>
            <a:endParaRPr/>
          </a:p>
          <a:p>
            <a:pPr indent="0" lvl="0" marL="0" rtl="0" algn="l">
              <a:lnSpc>
                <a:spcPct val="115000"/>
              </a:lnSpc>
              <a:spcBef>
                <a:spcPts val="0"/>
              </a:spcBef>
              <a:spcAft>
                <a:spcPts val="0"/>
              </a:spcAft>
              <a:buClr>
                <a:schemeClr val="dk1"/>
              </a:buClr>
              <a:buSzPts val="1100"/>
              <a:buFont typeface="Arial"/>
              <a:buNone/>
            </a:pPr>
            <a:r>
              <a:rPr lang="en-US"/>
              <a:t> Michigan Tech employees are often role models for peers and students to learn appropriate professional habits.</a:t>
            </a:r>
            <a:endParaRPr/>
          </a:p>
          <a:p>
            <a:pPr indent="0" lvl="0" marL="0" rtl="0" algn="l">
              <a:lnSpc>
                <a:spcPct val="115000"/>
              </a:lnSpc>
              <a:spcBef>
                <a:spcPts val="0"/>
              </a:spcBef>
              <a:spcAft>
                <a:spcPts val="0"/>
              </a:spcAft>
              <a:buClr>
                <a:schemeClr val="dk1"/>
              </a:buClr>
              <a:buSzPts val="1100"/>
              <a:buFont typeface="Arial"/>
              <a:buNone/>
            </a:pPr>
            <a:r>
              <a:rPr lang="en-US"/>
              <a:t>Your understanding of the issues and setting standards of conduct are essential.</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So, all NEW faculty and staff must complete an online course that addresses harassment, discrimination, retaliation and sexual misconduct.</a:t>
            </a:r>
            <a:endParaRPr/>
          </a:p>
          <a:p>
            <a:pPr indent="0" lvl="0" marL="0" rtl="0" algn="l">
              <a:lnSpc>
                <a:spcPct val="115000"/>
              </a:lnSpc>
              <a:spcBef>
                <a:spcPts val="0"/>
              </a:spcBef>
              <a:spcAft>
                <a:spcPts val="0"/>
              </a:spcAft>
              <a:buClr>
                <a:schemeClr val="dk1"/>
              </a:buClr>
              <a:buSzPts val="1100"/>
              <a:buFont typeface="Arial"/>
              <a:buNone/>
            </a:pPr>
            <a:r>
              <a:rPr lang="en-US"/>
              <a:t>Also, an annual title ix online course is required for all employees…faculty and staff.</a:t>
            </a:r>
            <a:endParaRPr/>
          </a:p>
          <a:p>
            <a:pPr indent="0" lvl="0" marL="0" rtl="0" algn="l">
              <a:lnSpc>
                <a:spcPct val="115000"/>
              </a:lnSpc>
              <a:spcBef>
                <a:spcPts val="0"/>
              </a:spcBef>
              <a:spcAft>
                <a:spcPts val="0"/>
              </a:spcAft>
              <a:buClr>
                <a:schemeClr val="dk1"/>
              </a:buClr>
              <a:buSzPts val="1100"/>
              <a:buFont typeface="Arial"/>
              <a:buNone/>
            </a:pPr>
            <a:r>
              <a:rPr lang="en-US"/>
              <a:t>And Search Committee training is required for all those on hiring committees </a:t>
            </a:r>
            <a:endParaRPr/>
          </a:p>
          <a:p>
            <a:pPr indent="0" lvl="0" marL="0" rtl="0" algn="l">
              <a:lnSpc>
                <a:spcPct val="115000"/>
              </a:lnSpc>
              <a:spcBef>
                <a:spcPts val="0"/>
              </a:spcBef>
              <a:spcAft>
                <a:spcPts val="0"/>
              </a:spcAft>
              <a:buClr>
                <a:schemeClr val="dk1"/>
              </a:buClr>
              <a:buSzPts val="1100"/>
              <a:buFont typeface="Arial"/>
              <a:buNone/>
            </a:pPr>
            <a:r>
              <a:rPr lang="en-US"/>
              <a:t>Many other training opportunities are listed on our webpage…and we are always happy to attend a departmental meeting to present information and answer questions.  </a:t>
            </a:r>
            <a:endParaRPr/>
          </a:p>
          <a:p>
            <a:pPr indent="0" lvl="0" marL="0" rtl="0" algn="l">
              <a:spcBef>
                <a:spcPts val="0"/>
              </a:spcBef>
              <a:spcAft>
                <a:spcPts val="0"/>
              </a:spcAft>
              <a:buNone/>
            </a:pPr>
            <a:r>
              <a:t/>
            </a:r>
            <a:endParaRPr/>
          </a:p>
        </p:txBody>
      </p:sp>
      <p:sp>
        <p:nvSpPr>
          <p:cNvPr id="188" name="Google Shape;188;g122394fbf64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23d5627e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23d5627e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If you, or someone you know that is affiliated with Michigan Tech, is experiencing harassment or discrimination, you can get assistance or make a report by completing the Report a Concern form at mtu.edu/concern, or contact our staff directly.  </a:t>
            </a:r>
            <a:endParaRPr/>
          </a:p>
          <a:p>
            <a:pPr indent="0" lvl="0" marL="0" rtl="0" algn="l">
              <a:lnSpc>
                <a:spcPct val="115000"/>
              </a:lnSpc>
              <a:spcBef>
                <a:spcPts val="0"/>
              </a:spcBef>
              <a:spcAft>
                <a:spcPts val="0"/>
              </a:spcAft>
              <a:buClr>
                <a:schemeClr val="dk1"/>
              </a:buClr>
              <a:buSzPts val="1100"/>
              <a:buFont typeface="Arial"/>
              <a:buNone/>
            </a:pPr>
            <a:r>
              <a:rPr lang="en-US"/>
              <a:t>You may also report this information to Public Safety and Police Services.</a:t>
            </a:r>
            <a:endParaRPr/>
          </a:p>
          <a:p>
            <a:pPr indent="0" lvl="0" marL="0" rtl="0" algn="l">
              <a:lnSpc>
                <a:spcPct val="115000"/>
              </a:lnSpc>
              <a:spcBef>
                <a:spcPts val="0"/>
              </a:spcBef>
              <a:spcAft>
                <a:spcPts val="0"/>
              </a:spcAft>
              <a:buClr>
                <a:schemeClr val="dk1"/>
              </a:buClr>
              <a:buSzPts val="1100"/>
              <a:buFont typeface="Arial"/>
              <a:buNone/>
            </a:pPr>
            <a:r>
              <a:rPr lang="en-US"/>
              <a:t>In emergency situations, please call 911. </a:t>
            </a:r>
            <a:endParaRPr/>
          </a:p>
          <a:p>
            <a:pPr indent="0" lvl="0" marL="0" rtl="0" algn="l">
              <a:spcBef>
                <a:spcPts val="0"/>
              </a:spcBef>
              <a:spcAft>
                <a:spcPts val="0"/>
              </a:spcAft>
              <a:buNone/>
            </a:pPr>
            <a:r>
              <a:t/>
            </a:r>
            <a:endParaRPr/>
          </a:p>
        </p:txBody>
      </p:sp>
      <p:sp>
        <p:nvSpPr>
          <p:cNvPr id="196" name="Google Shape;196;g1323d5627e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2394fbf64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22394fbf64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Another</a:t>
            </a:r>
            <a:r>
              <a:rPr lang="en-US"/>
              <a:t> area of EOC’s work is providing reasonable accommodations due to a disability for employees, in compliance with the Americans with Disabilities Act.</a:t>
            </a:r>
            <a:endParaRPr/>
          </a:p>
          <a:p>
            <a:pPr indent="0" lvl="0" marL="0" rtl="0" algn="l">
              <a:lnSpc>
                <a:spcPct val="115000"/>
              </a:lnSpc>
              <a:spcBef>
                <a:spcPts val="0"/>
              </a:spcBef>
              <a:spcAft>
                <a:spcPts val="0"/>
              </a:spcAft>
              <a:buClr>
                <a:schemeClr val="dk1"/>
              </a:buClr>
              <a:buSzPts val="1100"/>
              <a:buFont typeface="Arial"/>
              <a:buNone/>
            </a:pPr>
            <a:r>
              <a:rPr lang="en-US"/>
              <a:t>This law prohibits discrimination against individuals with disabilities and requires modifications or adjustments so that everyone can be provided with an equal opportunity in all areas of public life, such as school, jobs, transportation, etc.</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a:t>A workplace accommodation is a modification or adjustment that enables an employee with a disability to perform the essential functions of their job.</a:t>
            </a:r>
            <a:endParaRPr/>
          </a:p>
          <a:p>
            <a:pPr indent="0" lvl="0" marL="0" rtl="0" algn="l">
              <a:lnSpc>
                <a:spcPct val="115000"/>
              </a:lnSpc>
              <a:spcBef>
                <a:spcPts val="0"/>
              </a:spcBef>
              <a:spcAft>
                <a:spcPts val="0"/>
              </a:spcAft>
              <a:buClr>
                <a:schemeClr val="dk1"/>
              </a:buClr>
              <a:buSzPts val="1100"/>
              <a:buFont typeface="Arial"/>
              <a:buNone/>
            </a:pPr>
            <a:r>
              <a:rPr lang="en-US"/>
              <a:t>To determine reasonable accommodations, you (or an employee that you supervise) will enter into an interactive process with the ADA Coordinator.</a:t>
            </a:r>
            <a:endParaRPr/>
          </a:p>
          <a:p>
            <a:pPr indent="0" lvl="0" marL="0" rtl="0" algn="l">
              <a:lnSpc>
                <a:spcPct val="115000"/>
              </a:lnSpc>
              <a:spcBef>
                <a:spcPts val="0"/>
              </a:spcBef>
              <a:spcAft>
                <a:spcPts val="0"/>
              </a:spcAft>
              <a:buClr>
                <a:schemeClr val="dk1"/>
              </a:buClr>
              <a:buSzPts val="1100"/>
              <a:buFont typeface="Arial"/>
              <a:buNone/>
            </a:pPr>
            <a:r>
              <a:rPr lang="en-US"/>
              <a:t>To start this process, contact the ADA Coordinator or visit the Request an Accommodation webpage for more information.</a:t>
            </a:r>
            <a:endParaRPr/>
          </a:p>
          <a:p>
            <a:pPr indent="0" lvl="0" marL="0" rtl="0" algn="l">
              <a:lnSpc>
                <a:spcPct val="115000"/>
              </a:lnSpc>
              <a:spcBef>
                <a:spcPts val="0"/>
              </a:spcBef>
              <a:spcAft>
                <a:spcPts val="0"/>
              </a:spcAft>
              <a:buClr>
                <a:schemeClr val="dk1"/>
              </a:buClr>
              <a:buSzPts val="1100"/>
              <a:buFont typeface="Arial"/>
              <a:buNone/>
            </a:pPr>
            <a:r>
              <a:rPr lang="en-US"/>
              <a:t>Please note that in the supervisor success training series there is a module that outlines this area in greater detail. </a:t>
            </a:r>
            <a:endParaRPr/>
          </a:p>
          <a:p>
            <a:pPr indent="0" lvl="0" marL="0" rtl="0" algn="l">
              <a:spcBef>
                <a:spcPts val="0"/>
              </a:spcBef>
              <a:spcAft>
                <a:spcPts val="0"/>
              </a:spcAft>
              <a:buNone/>
            </a:pPr>
            <a:r>
              <a:t/>
            </a:r>
            <a:endParaRPr/>
          </a:p>
        </p:txBody>
      </p:sp>
      <p:sp>
        <p:nvSpPr>
          <p:cNvPr id="204" name="Google Shape;204;g122394fbf64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2394fbf64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22394fbf64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The Equal Opportunity Compliance and Title IX</a:t>
            </a:r>
            <a:r>
              <a:rPr lang="en-US"/>
              <a:t> department is responsible for leading the Title IX </a:t>
            </a:r>
            <a:r>
              <a:rPr lang="en-US"/>
              <a:t>compliance</a:t>
            </a:r>
            <a:r>
              <a:rPr lang="en-US"/>
              <a:t> and initiatives at Michigan Tech.</a:t>
            </a:r>
            <a:endParaRPr/>
          </a:p>
          <a:p>
            <a:pPr indent="0" lvl="0" marL="0" rtl="0" algn="l">
              <a:lnSpc>
                <a:spcPct val="115000"/>
              </a:lnSpc>
              <a:spcBef>
                <a:spcPts val="0"/>
              </a:spcBef>
              <a:spcAft>
                <a:spcPts val="0"/>
              </a:spcAft>
              <a:buClr>
                <a:schemeClr val="dk1"/>
              </a:buClr>
              <a:buSzPts val="1100"/>
              <a:buFont typeface="Arial"/>
              <a:buNone/>
            </a:pPr>
            <a:r>
              <a:rPr lang="en-US"/>
              <a:t>Title IX is a Federal civil rights law that protects employees and students from discrimination based on sex/gender in education programs and activities that receive Federal financial assistance.</a:t>
            </a:r>
            <a:endParaRPr/>
          </a:p>
          <a:p>
            <a:pPr indent="0" lvl="0" marL="0" rtl="0" algn="l">
              <a:lnSpc>
                <a:spcPct val="115000"/>
              </a:lnSpc>
              <a:spcBef>
                <a:spcPts val="0"/>
              </a:spcBef>
              <a:spcAft>
                <a:spcPts val="0"/>
              </a:spcAft>
              <a:buClr>
                <a:schemeClr val="dk1"/>
              </a:buClr>
              <a:buSzPts val="1100"/>
              <a:buFont typeface="Arial"/>
              <a:buNone/>
            </a:pPr>
            <a:r>
              <a:rPr lang="en-US"/>
              <a:t>Under Title IX, discrimination on the basis of sex can include</a:t>
            </a:r>
            <a:endParaRPr/>
          </a:p>
          <a:p>
            <a:pPr indent="-317500" lvl="0" marL="457200" rtl="0" algn="l">
              <a:lnSpc>
                <a:spcPct val="115000"/>
              </a:lnSpc>
              <a:spcBef>
                <a:spcPts val="0"/>
              </a:spcBef>
              <a:spcAft>
                <a:spcPts val="0"/>
              </a:spcAft>
              <a:buSzPts val="1400"/>
              <a:buChar char="●"/>
            </a:pPr>
            <a:r>
              <a:rPr lang="en-US"/>
              <a:t>Gender-discrimination</a:t>
            </a:r>
            <a:endParaRPr/>
          </a:p>
          <a:p>
            <a:pPr indent="-317500" lvl="0" marL="457200" rtl="0" algn="l">
              <a:lnSpc>
                <a:spcPct val="115000"/>
              </a:lnSpc>
              <a:spcBef>
                <a:spcPts val="0"/>
              </a:spcBef>
              <a:spcAft>
                <a:spcPts val="0"/>
              </a:spcAft>
              <a:buSzPts val="1400"/>
              <a:buChar char="●"/>
            </a:pPr>
            <a:r>
              <a:rPr lang="en-US"/>
              <a:t>Discrimination Based on Pregnancy </a:t>
            </a:r>
            <a:endParaRPr/>
          </a:p>
          <a:p>
            <a:pPr indent="-317500" lvl="0" marL="457200" rtl="0" algn="l">
              <a:lnSpc>
                <a:spcPct val="115000"/>
              </a:lnSpc>
              <a:spcBef>
                <a:spcPts val="0"/>
              </a:spcBef>
              <a:spcAft>
                <a:spcPts val="0"/>
              </a:spcAft>
              <a:buSzPts val="1400"/>
              <a:buChar char="●"/>
            </a:pPr>
            <a:r>
              <a:rPr lang="en-US"/>
              <a:t>Sexual Harassment</a:t>
            </a:r>
            <a:endParaRPr/>
          </a:p>
          <a:p>
            <a:pPr indent="-317500" lvl="0" marL="457200" rtl="0" algn="l">
              <a:lnSpc>
                <a:spcPct val="115000"/>
              </a:lnSpc>
              <a:spcBef>
                <a:spcPts val="0"/>
              </a:spcBef>
              <a:spcAft>
                <a:spcPts val="0"/>
              </a:spcAft>
              <a:buSzPts val="1400"/>
              <a:buChar char="●"/>
            </a:pPr>
            <a:r>
              <a:rPr lang="en-US"/>
              <a:t>Sexual Assault includes …  rape, fondling, incest, statutory rape</a:t>
            </a:r>
            <a:endParaRPr/>
          </a:p>
          <a:p>
            <a:pPr indent="-317500" lvl="0" marL="457200" rtl="0" algn="l">
              <a:lnSpc>
                <a:spcPct val="115000"/>
              </a:lnSpc>
              <a:spcBef>
                <a:spcPts val="0"/>
              </a:spcBef>
              <a:spcAft>
                <a:spcPts val="0"/>
              </a:spcAft>
              <a:buSzPts val="1400"/>
              <a:buChar char="●"/>
            </a:pPr>
            <a:r>
              <a:rPr lang="en-US"/>
              <a:t>Dating and domestic violence, and </a:t>
            </a:r>
            <a:endParaRPr/>
          </a:p>
          <a:p>
            <a:pPr indent="-317500" lvl="0" marL="457200" rtl="0" algn="l">
              <a:lnSpc>
                <a:spcPct val="115000"/>
              </a:lnSpc>
              <a:spcBef>
                <a:spcPts val="0"/>
              </a:spcBef>
              <a:spcAft>
                <a:spcPts val="0"/>
              </a:spcAft>
              <a:buSzPts val="1400"/>
              <a:buChar char="●"/>
            </a:pPr>
            <a:r>
              <a:rPr lang="en-US"/>
              <a:t>Stalking </a:t>
            </a:r>
            <a:endParaRPr/>
          </a:p>
          <a:p>
            <a:pPr indent="0" lvl="0" marL="45720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212" name="Google Shape;212;g122394fbf64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2394fbf64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22394fbf64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Included on this slide are both potential policy violations to our University Title IX policy in addition to behavior that may not rise to the level of TIX, </a:t>
            </a:r>
            <a:endParaRPr/>
          </a:p>
          <a:p>
            <a:pPr indent="0" lvl="0" marL="0" rtl="0" algn="l">
              <a:spcBef>
                <a:spcPts val="0"/>
              </a:spcBef>
              <a:spcAft>
                <a:spcPts val="0"/>
              </a:spcAft>
              <a:buClr>
                <a:schemeClr val="dk1"/>
              </a:buClr>
              <a:buSzPts val="1100"/>
              <a:buFont typeface="Arial"/>
              <a:buNone/>
            </a:pPr>
            <a:r>
              <a:rPr lang="en-US"/>
              <a:t>but is still inappropriate and unprofessional so it  must stop,  and can be addressed through our employee code of conduct.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Potential </a:t>
            </a:r>
            <a:r>
              <a:rPr lang="en-US"/>
              <a:t>Title Ix</a:t>
            </a:r>
            <a:r>
              <a:rPr lang="en-US"/>
              <a:t>  Policy violations would include </a:t>
            </a:r>
            <a:endParaRPr/>
          </a:p>
          <a:p>
            <a:pPr indent="0" lvl="0" marL="0" rtl="0" algn="l">
              <a:spcBef>
                <a:spcPts val="0"/>
              </a:spcBef>
              <a:spcAft>
                <a:spcPts val="0"/>
              </a:spcAft>
              <a:buClr>
                <a:schemeClr val="dk1"/>
              </a:buClr>
              <a:buSzPts val="1100"/>
              <a:buFont typeface="Arial"/>
              <a:buNone/>
            </a:pPr>
            <a:r>
              <a:t/>
            </a:r>
            <a:endParaRPr/>
          </a:p>
          <a:p>
            <a:pPr indent="-317500" lvl="0" marL="457200" rtl="0" algn="l">
              <a:spcBef>
                <a:spcPts val="0"/>
              </a:spcBef>
              <a:spcAft>
                <a:spcPts val="0"/>
              </a:spcAft>
              <a:buSzPts val="1400"/>
              <a:buChar char="●"/>
            </a:pPr>
            <a:r>
              <a:rPr lang="en-US"/>
              <a:t>Gender Discrimination: Making comments and/or decisions that emphaszize gender specific traits</a:t>
            </a:r>
            <a:endParaRPr/>
          </a:p>
          <a:p>
            <a:pPr indent="-317500" lvl="0" marL="457200" rtl="0" algn="l">
              <a:lnSpc>
                <a:spcPct val="115000"/>
              </a:lnSpc>
              <a:spcBef>
                <a:spcPts val="0"/>
              </a:spcBef>
              <a:spcAft>
                <a:spcPts val="0"/>
              </a:spcAft>
              <a:buSzPts val="1400"/>
              <a:buChar char="●"/>
            </a:pPr>
            <a:r>
              <a:rPr lang="en-US"/>
              <a:t>Sexual Harassment: Unwanted touching </a:t>
            </a:r>
            <a:endParaRPr/>
          </a:p>
          <a:p>
            <a:pPr indent="-304800" lvl="0" marL="457200" rtl="0" algn="l">
              <a:lnSpc>
                <a:spcPct val="115000"/>
              </a:lnSpc>
              <a:spcBef>
                <a:spcPts val="0"/>
              </a:spcBef>
              <a:spcAft>
                <a:spcPts val="0"/>
              </a:spcAft>
              <a:buSzPts val="1200"/>
              <a:buChar char="●"/>
            </a:pPr>
            <a:r>
              <a:rPr lang="en-US"/>
              <a:t>Pregnancy discrimination: </a:t>
            </a:r>
            <a:r>
              <a:rPr lang="en-US"/>
              <a:t>Automatically excluding a pregnant student from a field experience lab. </a:t>
            </a:r>
            <a:endParaRPr/>
          </a:p>
          <a:p>
            <a:pPr indent="-317500" lvl="0" marL="457200" rtl="0" algn="l">
              <a:lnSpc>
                <a:spcPct val="115000"/>
              </a:lnSpc>
              <a:spcBef>
                <a:spcPts val="0"/>
              </a:spcBef>
              <a:spcAft>
                <a:spcPts val="0"/>
              </a:spcAft>
              <a:buSzPts val="1400"/>
              <a:buChar char="●"/>
            </a:pPr>
            <a:r>
              <a:rPr lang="en-US"/>
              <a:t>Any type of sexual violence </a:t>
            </a:r>
            <a:endParaRPr/>
          </a:p>
          <a:p>
            <a:pPr indent="0" lvl="0" marL="0" rtl="0" algn="l">
              <a:lnSpc>
                <a:spcPct val="115000"/>
              </a:lnSpc>
              <a:spcBef>
                <a:spcPts val="1000"/>
              </a:spcBef>
              <a:spcAft>
                <a:spcPts val="0"/>
              </a:spcAft>
              <a:buClr>
                <a:schemeClr val="dk1"/>
              </a:buClr>
              <a:buSzPts val="1100"/>
              <a:buFont typeface="Arial"/>
              <a:buNone/>
            </a:pPr>
            <a:r>
              <a:rPr lang="en-US"/>
              <a:t>These other examples should also not be tolerated, and are related to the categories of sexual harassment, </a:t>
            </a:r>
            <a:endParaRPr/>
          </a:p>
          <a:p>
            <a:pPr indent="-317500" lvl="0" marL="457200" rtl="0" algn="l">
              <a:lnSpc>
                <a:spcPct val="115000"/>
              </a:lnSpc>
              <a:spcBef>
                <a:spcPts val="1000"/>
              </a:spcBef>
              <a:spcAft>
                <a:spcPts val="0"/>
              </a:spcAft>
              <a:buSzPts val="1400"/>
              <a:buChar char="●"/>
            </a:pPr>
            <a:r>
              <a:rPr lang="en-US"/>
              <a:t>Unwanted attention </a:t>
            </a:r>
            <a:endParaRPr/>
          </a:p>
          <a:p>
            <a:pPr indent="-317500" lvl="0" marL="457200" rtl="0" algn="l">
              <a:lnSpc>
                <a:spcPct val="115000"/>
              </a:lnSpc>
              <a:spcBef>
                <a:spcPts val="0"/>
              </a:spcBef>
              <a:spcAft>
                <a:spcPts val="0"/>
              </a:spcAft>
              <a:buSzPts val="1400"/>
              <a:buChar char="●"/>
            </a:pPr>
            <a:r>
              <a:rPr lang="en-US"/>
              <a:t>Telling an offensive sexual or gender related joke</a:t>
            </a:r>
            <a:endParaRPr/>
          </a:p>
          <a:p>
            <a:pPr indent="-317500" lvl="0" marL="457200" rtl="0" algn="l">
              <a:lnSpc>
                <a:spcPct val="115000"/>
              </a:lnSpc>
              <a:spcBef>
                <a:spcPts val="0"/>
              </a:spcBef>
              <a:spcAft>
                <a:spcPts val="0"/>
              </a:spcAft>
              <a:buSzPts val="1400"/>
              <a:buChar char="●"/>
            </a:pPr>
            <a:r>
              <a:rPr lang="en-US"/>
              <a:t>Repeated unwanted requests for lunch, coffee, drinks, dates </a:t>
            </a:r>
            <a:endParaRPr/>
          </a:p>
          <a:p>
            <a:pPr indent="0" lvl="0" marL="0" rtl="0" algn="l">
              <a:lnSpc>
                <a:spcPct val="90000"/>
              </a:lnSpc>
              <a:spcBef>
                <a:spcPts val="1000"/>
              </a:spcBef>
              <a:spcAft>
                <a:spcPts val="0"/>
              </a:spcAft>
              <a:buClr>
                <a:schemeClr val="dk1"/>
              </a:buClr>
              <a:buSzPts val="1100"/>
              <a:buFont typeface="Arial"/>
              <a:buNone/>
            </a:pPr>
            <a:r>
              <a:rPr lang="en-US"/>
              <a:t>T</a:t>
            </a:r>
            <a:r>
              <a:rPr lang="en-US"/>
              <a:t>hese could rise to a policy violation if it becomes a repeated behavior or action.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1" name="Google Shape;221;g122394fbf64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22394fbf64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22394fbf64_0_1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Font typeface="Arial"/>
              <a:buNone/>
            </a:pPr>
            <a:r>
              <a:rPr lang="en-US"/>
              <a:t>All Michigan Tech Faculty and staff are strongly encouraged to report all allegations to the Title IX Coordinator. </a:t>
            </a:r>
            <a:endParaRPr/>
          </a:p>
          <a:p>
            <a:pPr indent="0" lvl="0" marL="0" rtl="0" algn="l">
              <a:lnSpc>
                <a:spcPct val="90000"/>
              </a:lnSpc>
              <a:spcBef>
                <a:spcPts val="1000"/>
              </a:spcBef>
              <a:spcAft>
                <a:spcPts val="0"/>
              </a:spcAft>
              <a:buClr>
                <a:schemeClr val="dk1"/>
              </a:buClr>
              <a:buSzPts val="2800"/>
              <a:buFont typeface="Arial"/>
              <a:buNone/>
            </a:pPr>
            <a:r>
              <a:rPr lang="en-US">
                <a:solidFill>
                  <a:srgbClr val="111111"/>
                </a:solidFill>
              </a:rPr>
              <a:t>Report all information that has been provided, but</a:t>
            </a:r>
            <a:r>
              <a:rPr lang="en-US"/>
              <a:t> you should not attempt to investigate on your own. </a:t>
            </a:r>
            <a:endParaRPr/>
          </a:p>
          <a:p>
            <a:pPr indent="0" lvl="0" marL="0" rtl="0" algn="l">
              <a:lnSpc>
                <a:spcPct val="90000"/>
              </a:lnSpc>
              <a:spcBef>
                <a:spcPts val="1000"/>
              </a:spcBef>
              <a:spcAft>
                <a:spcPts val="0"/>
              </a:spcAft>
              <a:buClr>
                <a:schemeClr val="dk1"/>
              </a:buClr>
              <a:buSzPts val="2800"/>
              <a:buFont typeface="Arial"/>
              <a:buNone/>
            </a:pPr>
            <a:r>
              <a:rPr lang="en-US"/>
              <a:t>The </a:t>
            </a:r>
            <a:r>
              <a:rPr lang="en-US"/>
              <a:t>Title</a:t>
            </a:r>
            <a:r>
              <a:rPr lang="en-US"/>
              <a:t> IX staff will take over once a report has been made.</a:t>
            </a:r>
            <a:endParaRPr/>
          </a:p>
          <a:p>
            <a:pPr indent="0" lvl="0" marL="0" rtl="0" algn="l">
              <a:lnSpc>
                <a:spcPct val="90000"/>
              </a:lnSpc>
              <a:spcBef>
                <a:spcPts val="1000"/>
              </a:spcBef>
              <a:spcAft>
                <a:spcPts val="0"/>
              </a:spcAft>
              <a:buClr>
                <a:schemeClr val="dk1"/>
              </a:buClr>
              <a:buSzPts val="1100"/>
              <a:buFont typeface="Arial"/>
              <a:buNone/>
            </a:pPr>
            <a:r>
              <a:rPr lang="en-US"/>
              <a:t>Action is based on the </a:t>
            </a:r>
            <a:r>
              <a:rPr lang="en-US" u="sng"/>
              <a:t>complainant’s choices</a:t>
            </a:r>
            <a:r>
              <a:rPr lang="en-US"/>
              <a:t> and a Formal Title IX Complaint is </a:t>
            </a:r>
            <a:r>
              <a:rPr i="1" lang="en-US"/>
              <a:t>required</a:t>
            </a:r>
            <a:r>
              <a:rPr lang="en-US"/>
              <a:t> to proceed to the formal grievance process or an informal resolution</a:t>
            </a:r>
            <a:endParaRPr/>
          </a:p>
          <a:p>
            <a:pPr indent="0" lvl="0" marL="0" rtl="0" algn="l">
              <a:lnSpc>
                <a:spcPct val="90000"/>
              </a:lnSpc>
              <a:spcBef>
                <a:spcPts val="1000"/>
              </a:spcBef>
              <a:spcAft>
                <a:spcPts val="0"/>
              </a:spcAft>
              <a:buClr>
                <a:schemeClr val="dk1"/>
              </a:buClr>
              <a:buSzPts val="2800"/>
              <a:buFont typeface="Arial"/>
              <a:buNone/>
            </a:pPr>
            <a:r>
              <a:t/>
            </a:r>
            <a:endParaRPr/>
          </a:p>
        </p:txBody>
      </p:sp>
      <p:sp>
        <p:nvSpPr>
          <p:cNvPr id="230" name="Google Shape;230;g122394fbf64_0_1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purpose of this supervisor training is to equip participants with management and supervisory resources, provide details and updates on policies, procedures and employment laws and to develop leadership competencies and skill sets.  Why is this important?  Proficiency in both technical and leadership skills is crucial to your success as a supervisor.  Effective supervisors increase employee motivation, communicate expectations, and ultimately increase organizational performance.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2394fbf64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22394fbf64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Y</a:t>
            </a:r>
            <a:r>
              <a:rPr lang="en-US"/>
              <a:t>ou can get assistance or report a concern by completing the Report a Concern form at mtu.edu/concern, or contact the title ix staff directly via email or phone. </a:t>
            </a:r>
            <a:endParaRPr/>
          </a:p>
          <a:p>
            <a:pPr indent="0" lvl="0" marL="0" rtl="0" algn="l">
              <a:lnSpc>
                <a:spcPct val="115000"/>
              </a:lnSpc>
              <a:spcBef>
                <a:spcPts val="0"/>
              </a:spcBef>
              <a:spcAft>
                <a:spcPts val="0"/>
              </a:spcAft>
              <a:buClr>
                <a:schemeClr val="dk1"/>
              </a:buClr>
              <a:buSzPts val="1100"/>
              <a:buFont typeface="Arial"/>
              <a:buNone/>
            </a:pPr>
            <a:r>
              <a:rPr lang="en-US"/>
              <a:t>You may also report this information to Public Safety and Police Services.</a:t>
            </a:r>
            <a:endParaRPr/>
          </a:p>
          <a:p>
            <a:pPr indent="0" lvl="0" marL="0" rtl="0" algn="l">
              <a:lnSpc>
                <a:spcPct val="115000"/>
              </a:lnSpc>
              <a:spcBef>
                <a:spcPts val="0"/>
              </a:spcBef>
              <a:spcAft>
                <a:spcPts val="0"/>
              </a:spcAft>
              <a:buClr>
                <a:schemeClr val="dk1"/>
              </a:buClr>
              <a:buSzPts val="1100"/>
              <a:buFont typeface="Arial"/>
              <a:buNone/>
            </a:pPr>
            <a:r>
              <a:rPr lang="en-US"/>
              <a:t>In emergency situations, call 911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t/>
            </a:r>
            <a:endParaRPr sz="2800"/>
          </a:p>
          <a:p>
            <a:pPr indent="0" lvl="0" marL="0" rtl="0" algn="l">
              <a:spcBef>
                <a:spcPts val="0"/>
              </a:spcBef>
              <a:spcAft>
                <a:spcPts val="0"/>
              </a:spcAft>
              <a:buNone/>
            </a:pPr>
            <a:r>
              <a:t/>
            </a:r>
            <a:endParaRPr/>
          </a:p>
        </p:txBody>
      </p:sp>
      <p:sp>
        <p:nvSpPr>
          <p:cNvPr id="238" name="Google Shape;238;g122394fbf64_0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22394fbf64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22394fbf64_0_1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If someone comes to you with an issue, y</a:t>
            </a:r>
            <a:r>
              <a:rPr lang="en-US"/>
              <a:t>ou should explain to the student or employee that you are not a confidential resource, you are a private </a:t>
            </a:r>
            <a:r>
              <a:rPr lang="en-US"/>
              <a:t>resource</a:t>
            </a:r>
            <a:r>
              <a:rPr lang="en-US"/>
              <a:t>, before  they reveal something that they may want to keep confidential.</a:t>
            </a:r>
            <a:endParaRPr/>
          </a:p>
          <a:p>
            <a:pPr indent="0" lvl="0" marL="0" rtl="0" algn="l">
              <a:lnSpc>
                <a:spcPct val="115000"/>
              </a:lnSpc>
              <a:spcBef>
                <a:spcPts val="0"/>
              </a:spcBef>
              <a:spcAft>
                <a:spcPts val="0"/>
              </a:spcAft>
              <a:buClr>
                <a:schemeClr val="dk1"/>
              </a:buClr>
              <a:buSzPts val="1100"/>
              <a:buFont typeface="Arial"/>
              <a:buNone/>
            </a:pPr>
            <a:r>
              <a:rPr lang="en-US"/>
              <a:t>If a person begins talking about the incident(s) with no warning, interrupt politely and  immediately inform them that the conversation cannot be considered confidential. </a:t>
            </a:r>
            <a:endParaRPr/>
          </a:p>
          <a:p>
            <a:pPr indent="0" lvl="0" marL="0" rtl="0" algn="l">
              <a:lnSpc>
                <a:spcPct val="115000"/>
              </a:lnSpc>
              <a:spcBef>
                <a:spcPts val="0"/>
              </a:spcBef>
              <a:spcAft>
                <a:spcPts val="0"/>
              </a:spcAft>
              <a:buClr>
                <a:schemeClr val="dk1"/>
              </a:buClr>
              <a:buSzPts val="1100"/>
              <a:buFont typeface="Arial"/>
              <a:buNone/>
            </a:pPr>
            <a:r>
              <a:rPr lang="en-US"/>
              <a:t>Private means you will tell only need-to-know people.</a:t>
            </a:r>
            <a:endParaRPr/>
          </a:p>
          <a:p>
            <a:pPr indent="0" lvl="0" marL="0" rtl="0" algn="l">
              <a:lnSpc>
                <a:spcPct val="115000"/>
              </a:lnSpc>
              <a:spcBef>
                <a:spcPts val="0"/>
              </a:spcBef>
              <a:spcAft>
                <a:spcPts val="0"/>
              </a:spcAft>
              <a:buClr>
                <a:schemeClr val="dk1"/>
              </a:buClr>
              <a:buSzPts val="1100"/>
              <a:buFont typeface="Arial"/>
              <a:buNone/>
            </a:pPr>
            <a:r>
              <a:rPr lang="en-US"/>
              <a:t>Confidential means not telling anyone at all… </a:t>
            </a:r>
            <a:endParaRPr/>
          </a:p>
          <a:p>
            <a:pPr indent="0" lvl="0" marL="0" rtl="0" algn="l">
              <a:lnSpc>
                <a:spcPct val="115000"/>
              </a:lnSpc>
              <a:spcBef>
                <a:spcPts val="0"/>
              </a:spcBef>
              <a:spcAft>
                <a:spcPts val="0"/>
              </a:spcAft>
              <a:buClr>
                <a:schemeClr val="dk1"/>
              </a:buClr>
              <a:buSzPts val="1100"/>
              <a:buFont typeface="Arial"/>
              <a:buNone/>
            </a:pPr>
            <a:r>
              <a:rPr lang="en-US"/>
              <a:t>Promising confidentiality is a promise you may not be able to keep….for example you may need to reveal information for health and safety reasons. </a:t>
            </a:r>
            <a:endParaRPr/>
          </a:p>
          <a:p>
            <a:pPr indent="0" lvl="0" marL="0" rtl="0" algn="l">
              <a:lnSpc>
                <a:spcPct val="115000"/>
              </a:lnSpc>
              <a:spcBef>
                <a:spcPts val="0"/>
              </a:spcBef>
              <a:spcAft>
                <a:spcPts val="0"/>
              </a:spcAft>
              <a:buClr>
                <a:schemeClr val="dk1"/>
              </a:buClr>
              <a:buSzPts val="1100"/>
              <a:buFont typeface="Arial"/>
              <a:buNone/>
            </a:pPr>
            <a:r>
              <a:rPr lang="en-US"/>
              <a:t>Assure them that you want to be supportive, but if they do not want the incident(s) to potentially be reported then they should make an appointment with a</a:t>
            </a:r>
            <a:r>
              <a:rPr lang="en-US">
                <a:uFill>
                  <a:noFill/>
                </a:uFill>
                <a:hlinkClick r:id="rId2"/>
              </a:rPr>
              <a:t> confidential resource</a:t>
            </a:r>
            <a:r>
              <a:rPr lang="en-US"/>
              <a:t>.</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46" name="Google Shape;246;g122394fbf64_0_1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2394fbf64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22394fbf64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333F50"/>
                </a:solidFill>
              </a:rPr>
              <a:t>As a supervisor </a:t>
            </a:r>
            <a:endParaRPr>
              <a:solidFill>
                <a:srgbClr val="333F50"/>
              </a:solidFill>
            </a:endParaRPr>
          </a:p>
          <a:p>
            <a:pPr indent="0" lvl="0" marL="0" rtl="0" algn="l">
              <a:lnSpc>
                <a:spcPct val="115000"/>
              </a:lnSpc>
              <a:spcBef>
                <a:spcPts val="0"/>
              </a:spcBef>
              <a:spcAft>
                <a:spcPts val="0"/>
              </a:spcAft>
              <a:buClr>
                <a:schemeClr val="dk1"/>
              </a:buClr>
              <a:buSzPts val="1100"/>
              <a:buFont typeface="Arial"/>
              <a:buNone/>
            </a:pPr>
            <a:r>
              <a:rPr lang="en-US"/>
              <a:t>You have a duty to stop unprofessional behavior.</a:t>
            </a:r>
            <a:endParaRPr/>
          </a:p>
          <a:p>
            <a:pPr indent="0" lvl="0" marL="0" rtl="0" algn="l">
              <a:lnSpc>
                <a:spcPct val="115000"/>
              </a:lnSpc>
              <a:spcBef>
                <a:spcPts val="300"/>
              </a:spcBef>
              <a:spcAft>
                <a:spcPts val="0"/>
              </a:spcAft>
              <a:buClr>
                <a:schemeClr val="dk1"/>
              </a:buClr>
              <a:buSzPts val="1100"/>
              <a:buFont typeface="Arial"/>
              <a:buNone/>
            </a:pPr>
            <a:r>
              <a:rPr lang="en-US"/>
              <a:t>     And, you have a duty to keep an eye on your environment and be proactive if issues arise.</a:t>
            </a:r>
            <a:endParaRPr/>
          </a:p>
          <a:p>
            <a:pPr indent="0" lvl="0" marL="0" rtl="0" algn="l">
              <a:lnSpc>
                <a:spcPct val="115000"/>
              </a:lnSpc>
              <a:spcBef>
                <a:spcPts val="300"/>
              </a:spcBef>
              <a:spcAft>
                <a:spcPts val="0"/>
              </a:spcAft>
              <a:buClr>
                <a:schemeClr val="dk1"/>
              </a:buClr>
              <a:buSzPts val="1100"/>
              <a:buFont typeface="Arial"/>
              <a:buNone/>
            </a:pPr>
            <a:r>
              <a:rPr lang="en-US"/>
              <a:t>    You do need to a</a:t>
            </a:r>
            <a:r>
              <a:rPr lang="en-US"/>
              <a:t>ddress</a:t>
            </a:r>
            <a:r>
              <a:rPr lang="en-US"/>
              <a:t> behavior when you see warning signs rather than letting it become a bigger issue </a:t>
            </a:r>
            <a:endParaRPr/>
          </a:p>
          <a:p>
            <a:pPr indent="0" lvl="0" marL="0" rtl="0" algn="l">
              <a:lnSpc>
                <a:spcPct val="115000"/>
              </a:lnSpc>
              <a:spcBef>
                <a:spcPts val="300"/>
              </a:spcBef>
              <a:spcAft>
                <a:spcPts val="0"/>
              </a:spcAft>
              <a:buClr>
                <a:schemeClr val="dk1"/>
              </a:buClr>
              <a:buSzPts val="1100"/>
              <a:buFont typeface="Arial"/>
              <a:buNone/>
            </a:pPr>
            <a:r>
              <a:rPr lang="en-US"/>
              <a:t>      You could be held responsible if you have knowledge of problematic or prohibited behavior and fail to remedy it.</a:t>
            </a:r>
            <a:endParaRPr/>
          </a:p>
          <a:p>
            <a:pPr indent="0" lvl="0" marL="0" rtl="0" algn="l">
              <a:lnSpc>
                <a:spcPct val="115000"/>
              </a:lnSpc>
              <a:spcBef>
                <a:spcPts val="0"/>
              </a:spcBef>
              <a:spcAft>
                <a:spcPts val="0"/>
              </a:spcAft>
              <a:buClr>
                <a:schemeClr val="dk1"/>
              </a:buClr>
              <a:buSzPts val="1100"/>
              <a:buFont typeface="Arial"/>
              <a:buNone/>
            </a:pPr>
            <a:r>
              <a:rPr lang="en-US"/>
              <a:t>The Employee Code of Conduct is a helpful policy to understand what behavior is expected at Michigan Tech.</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300"/>
              </a:spcBef>
              <a:spcAft>
                <a:spcPts val="0"/>
              </a:spcAft>
              <a:buClr>
                <a:schemeClr val="dk1"/>
              </a:buClr>
              <a:buSzPts val="1100"/>
              <a:buFont typeface="Arial"/>
              <a:buNone/>
            </a:pPr>
            <a:r>
              <a:rPr lang="en-US"/>
              <a:t>D</a:t>
            </a:r>
            <a:r>
              <a:rPr lang="en-US"/>
              <a:t>o not retaliate. Retaliation is expressly prohibited by the University. Retaliation is engaging in adverse action against</a:t>
            </a:r>
            <a:r>
              <a:rPr lang="en-US" u="sng"/>
              <a:t> any</a:t>
            </a:r>
            <a:r>
              <a:rPr lang="en-US"/>
              <a:t> party involved in a complaint.</a:t>
            </a:r>
            <a:endParaRPr/>
          </a:p>
          <a:p>
            <a:pPr indent="0" lvl="0" marL="0" rtl="0" algn="l">
              <a:lnSpc>
                <a:spcPct val="115000"/>
              </a:lnSpc>
              <a:spcBef>
                <a:spcPts val="300"/>
              </a:spcBef>
              <a:spcAft>
                <a:spcPts val="0"/>
              </a:spcAft>
              <a:buClr>
                <a:schemeClr val="dk1"/>
              </a:buClr>
              <a:buSzPts val="1100"/>
              <a:buFont typeface="Arial"/>
              <a:buNone/>
            </a:pPr>
            <a:r>
              <a:rPr lang="en-US"/>
              <a:t>Retaliation can take many forms, including but not limited to threats, intimidation, pressuring, demotion, and/or continued harassment.</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54" name="Google Shape;254;g122394fbf64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22394fbf64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22394fbf64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In wrapping up this segment of the presentation,</a:t>
            </a:r>
            <a:endParaRPr/>
          </a:p>
          <a:p>
            <a:pPr indent="0" lvl="0" marL="0" rtl="0" algn="l">
              <a:lnSpc>
                <a:spcPct val="115000"/>
              </a:lnSpc>
              <a:spcBef>
                <a:spcPts val="0"/>
              </a:spcBef>
              <a:spcAft>
                <a:spcPts val="0"/>
              </a:spcAft>
              <a:buClr>
                <a:schemeClr val="dk1"/>
              </a:buClr>
              <a:buSzPts val="1100"/>
              <a:buFont typeface="Arial"/>
              <a:buNone/>
            </a:pPr>
            <a:r>
              <a:rPr lang="en-US"/>
              <a:t>A few brief things to mention…</a:t>
            </a:r>
            <a:endParaRPr/>
          </a:p>
          <a:p>
            <a:pPr indent="0" lvl="0" marL="0" rtl="0" algn="l">
              <a:lnSpc>
                <a:spcPct val="115000"/>
              </a:lnSpc>
              <a:spcBef>
                <a:spcPts val="0"/>
              </a:spcBef>
              <a:spcAft>
                <a:spcPts val="0"/>
              </a:spcAft>
              <a:buClr>
                <a:schemeClr val="dk1"/>
              </a:buClr>
              <a:buSzPts val="1100"/>
              <a:buFont typeface="Arial"/>
              <a:buNone/>
            </a:pPr>
            <a:r>
              <a:rPr lang="en-US"/>
              <a:t>Please help us build a strong Community here at Michigan Tech. </a:t>
            </a:r>
            <a:endParaRPr/>
          </a:p>
          <a:p>
            <a:pPr indent="0" lvl="0" marL="0" rtl="0" algn="l">
              <a:lnSpc>
                <a:spcPct val="115000"/>
              </a:lnSpc>
              <a:spcBef>
                <a:spcPts val="0"/>
              </a:spcBef>
              <a:spcAft>
                <a:spcPts val="0"/>
              </a:spcAft>
              <a:buClr>
                <a:schemeClr val="dk1"/>
              </a:buClr>
              <a:buSzPts val="1100"/>
              <a:buFont typeface="Arial"/>
              <a:buNone/>
            </a:pPr>
            <a:r>
              <a:rPr lang="en-US"/>
              <a:t>Everyone has a role in prevention.  </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Most importantly  - Don’t ignore inappropriate behavior;</a:t>
            </a:r>
            <a:endParaRPr/>
          </a:p>
          <a:p>
            <a:pPr indent="0" lvl="0" marL="0" rtl="0" algn="l">
              <a:lnSpc>
                <a:spcPct val="115000"/>
              </a:lnSpc>
              <a:spcBef>
                <a:spcPts val="0"/>
              </a:spcBef>
              <a:spcAft>
                <a:spcPts val="0"/>
              </a:spcAft>
              <a:buClr>
                <a:schemeClr val="dk1"/>
              </a:buClr>
              <a:buSzPts val="1100"/>
              <a:buFont typeface="Arial"/>
              <a:buNone/>
            </a:pPr>
            <a:r>
              <a:rPr lang="en-US"/>
              <a:t>please speak up, if you feel safe to do so,</a:t>
            </a:r>
            <a:endParaRPr/>
          </a:p>
          <a:p>
            <a:pPr indent="0" lvl="0" marL="0" rtl="0" algn="l">
              <a:spcBef>
                <a:spcPts val="0"/>
              </a:spcBef>
              <a:spcAft>
                <a:spcPts val="0"/>
              </a:spcAft>
              <a:buNone/>
            </a:pPr>
            <a:r>
              <a:rPr lang="en-US"/>
              <a:t>and tell the harasser to stop. </a:t>
            </a:r>
            <a:endParaRPr/>
          </a:p>
        </p:txBody>
      </p:sp>
      <p:sp>
        <p:nvSpPr>
          <p:cNvPr id="262" name="Google Shape;262;g122394fbf64_0_1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2394fbf64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2394fbf64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Lastly, this </a:t>
            </a:r>
            <a:r>
              <a:rPr lang="en-US"/>
              <a:t>slide is a resource for you …it has </a:t>
            </a:r>
            <a:r>
              <a:rPr lang="en-US"/>
              <a:t>a lot</a:t>
            </a:r>
            <a:r>
              <a:rPr lang="en-US"/>
              <a:t> of text, but includes information of some helpful policies and resources that you may want to review after you complete this presentation.   Please click on any of the links above to further your knowledge and </a:t>
            </a:r>
            <a:r>
              <a:rPr lang="en-US"/>
              <a:t>understanding</a:t>
            </a:r>
            <a:r>
              <a:rPr lang="en-US"/>
              <a:t> of the policies here at Michigan Tech.  </a:t>
            </a:r>
            <a:endParaRPr/>
          </a:p>
          <a:p>
            <a:pPr indent="0" lvl="0" marL="0" rtl="0" algn="l">
              <a:spcBef>
                <a:spcPts val="0"/>
              </a:spcBef>
              <a:spcAft>
                <a:spcPts val="0"/>
              </a:spcAft>
              <a:buNone/>
            </a:pPr>
            <a:r>
              <a:t/>
            </a:r>
            <a:endParaRPr/>
          </a:p>
        </p:txBody>
      </p:sp>
      <p:sp>
        <p:nvSpPr>
          <p:cNvPr id="270" name="Google Shape;270;g122394fbf64_0_1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323d5627eb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a:t>In closing out </a:t>
            </a:r>
            <a:r>
              <a:rPr lang="en-US"/>
              <a:t>this</a:t>
            </a:r>
            <a:r>
              <a:rPr lang="en-US"/>
              <a:t> part of the presentation…if  you need assistance, please visit the website or feel free to contact us via phone, email or stopping by our office. </a:t>
            </a:r>
            <a:endParaRPr/>
          </a:p>
          <a:p>
            <a:pPr indent="0" lvl="0" marL="0" rtl="0" algn="l">
              <a:lnSpc>
                <a:spcPct val="115000"/>
              </a:lnSpc>
              <a:spcBef>
                <a:spcPts val="0"/>
              </a:spcBef>
              <a:spcAft>
                <a:spcPts val="0"/>
              </a:spcAft>
              <a:buSzPts val="1100"/>
              <a:buNone/>
            </a:pPr>
            <a:r>
              <a:rPr lang="en-US"/>
              <a:t>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b="1"/>
          </a:p>
        </p:txBody>
      </p:sp>
      <p:sp>
        <p:nvSpPr>
          <p:cNvPr id="277" name="Google Shape;277;g1323d5627eb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next part of the presentation will cover our Human Resources Department.  There are 5 separate service departments within Human Resources:  Staff Employment, Academic Employment, Payroll Services, Human Resource Information Services, and Benefit Services.  We will go over each section in detail.  </a:t>
            </a:r>
            <a:endParaRPr/>
          </a:p>
        </p:txBody>
      </p:sp>
      <p:sp>
        <p:nvSpPr>
          <p:cNvPr id="285" name="Google Shape;28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shows who the contacts are for Staff Employment Services.</a:t>
            </a:r>
            <a:endParaRPr/>
          </a:p>
        </p:txBody>
      </p:sp>
      <p:sp>
        <p:nvSpPr>
          <p:cNvPr id="293" name="Google Shape;29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Staff employment services handles staff hiring, status changes, and processing of employees, progress reports, and performance management.  Staff employment is the lead for contract negotiations, grievances, and contract administration with the unions on campus.  Other services they provide are classification of employees to exempt/non-exempt, compensation including benchmarking and independent contractors.  Benchmarking can be completed to assess salaries for market equity, job posting, and/or possible promotion.  </a:t>
            </a:r>
            <a:endParaRPr/>
          </a:p>
        </p:txBody>
      </p:sp>
      <p:sp>
        <p:nvSpPr>
          <p:cNvPr id="302" name="Google Shape;30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25e7996b0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25e7996b02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All search committee members must be trained prior to </a:t>
            </a:r>
            <a:r>
              <a:rPr lang="en-US"/>
              <a:t>serving</a:t>
            </a:r>
            <a:r>
              <a:rPr lang="en-US"/>
              <a:t> on a search committee. </a:t>
            </a:r>
            <a:endParaRPr/>
          </a:p>
          <a:p>
            <a:pPr indent="0" lvl="0" marL="0" rtl="0" algn="l">
              <a:lnSpc>
                <a:spcPct val="90000"/>
              </a:lnSpc>
              <a:spcBef>
                <a:spcPts val="1000"/>
              </a:spcBef>
              <a:spcAft>
                <a:spcPts val="0"/>
              </a:spcAft>
              <a:buClr>
                <a:schemeClr val="dk1"/>
              </a:buClr>
              <a:buSzPts val="1100"/>
              <a:buFont typeface="Arial"/>
              <a:buNone/>
            </a:pPr>
            <a:r>
              <a:rPr lang="en-US"/>
              <a:t>The staff hiring process training program is a 5 part course that covers best practices and legal aspects of conducting a dynamic search and must be completed every 4 years.  A refresher course is required after </a:t>
            </a:r>
            <a:r>
              <a:rPr lang="en-US"/>
              <a:t>the</a:t>
            </a:r>
            <a:r>
              <a:rPr lang="en-US"/>
              <a:t> initial training program.  The refresher course reviews the legal aspects section of the Staff Hiring process and must be completed each time someone serves on a search committee, but not more than once per year.  </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en-US"/>
              <a:t>Faculty Diversity Literary Training and Faculty Legal Aspects focuses on understanding, recognizing, and responding to unconscious bias and also must be completed every 4 years.  It covers best practices in Faculty Hiring.  A refresher course must be completed each time someone serves on a search committee, but not more than once per year.  </a:t>
            </a:r>
            <a:endParaRPr/>
          </a:p>
        </p:txBody>
      </p:sp>
      <p:sp>
        <p:nvSpPr>
          <p:cNvPr id="310" name="Google Shape;310;g125e7996b02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will be 3 Supervisor Training Sessions.  Part One will cover the services and functions of human resources as well as Equal Opportunity, Compliance and Title IX.  Part 2 will cover Day to Day Supervision.  Part 3 will cover how to maximize performance.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employee orientation is a streamlined way to welcome and assist new employees into their new position at Michigan Tech.  This onboarding process allows us to ensure employees have completed all necessary trainings required of Michigan Tech employees:  Safety, Anti-harassment, Title IX and Data Security.  Employees are assisted with their new hire paperwork, given an overview of Banweb and the basic Benefits and Wellness opportunities offered by Michigan Tech, get their employee IDs and parking passes.  Speakers from multiple departments across </a:t>
            </a:r>
            <a:r>
              <a:rPr lang="en-US"/>
              <a:t>campus</a:t>
            </a:r>
            <a:r>
              <a:rPr lang="en-US"/>
              <a:t> present including: Library, </a:t>
            </a:r>
            <a:r>
              <a:rPr lang="en-US"/>
              <a:t>Public</a:t>
            </a:r>
            <a:r>
              <a:rPr lang="en-US"/>
              <a:t> Safety, Diversity, Equity, Inclusion and Sense of Belonging, Student Leadership and Involvement, and Lean.</a:t>
            </a:r>
            <a:endParaRPr/>
          </a:p>
        </p:txBody>
      </p:sp>
      <p:sp>
        <p:nvSpPr>
          <p:cNvPr id="319" name="Google Shape;31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lists the Employment Services Representative for each area on campus.  The blue link is also clickable with more detailed information regarding </a:t>
            </a:r>
            <a:r>
              <a:rPr lang="en-US"/>
              <a:t>employment representative service</a:t>
            </a:r>
            <a:r>
              <a:rPr lang="en-US"/>
              <a:t> areas.  This information is also found on the HR website.  </a:t>
            </a:r>
            <a:endParaRPr/>
          </a:p>
        </p:txBody>
      </p:sp>
      <p:sp>
        <p:nvSpPr>
          <p:cNvPr id="327" name="Google Shape;32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Employee progress reports are important because they allow the supervisor time to assess whether an employee’s skills, performance, and reliability fit the requirement for the position and merit continuation of university employment.</a:t>
            </a:r>
            <a:endParaRPr/>
          </a:p>
          <a:p>
            <a:pPr indent="0" lvl="0" marL="0" rtl="0" algn="l">
              <a:spcBef>
                <a:spcPts val="0"/>
              </a:spcBef>
              <a:spcAft>
                <a:spcPts val="0"/>
              </a:spcAft>
              <a:buNone/>
            </a:pPr>
            <a:r>
              <a:rPr lang="en-US"/>
              <a:t>It also allows the supervisor and employee to address issues or concerns early and allows the supervisor a chance to relay expectations and the employee to ask questions regarding those expectations.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Supervisors are responsible for completing 3 reports for each employee during their probationary period.   New employees at Michigan Tech are offered a choice at hire of whether they wish to be an at will employee or a satisfaction employee.  It is </a:t>
            </a:r>
            <a:r>
              <a:rPr lang="en-US"/>
              <a:t>important to note that while new employees are on probation, they are considered at will employees.  After completing the probationary period, they are then considered either at will or satisfaction depending on their choice at orientation.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Reminder emails will be sent to the supervisor of record and additional reminders may be sent from an employment representative.   It is the goal the university for the supervisor to meet with the probationary employee, complete and submit the reports to HR so that no employee completes probation by default.  If you have any questions, please contact HR.  </a:t>
            </a:r>
            <a:endParaRPr/>
          </a:p>
        </p:txBody>
      </p:sp>
      <p:sp>
        <p:nvSpPr>
          <p:cNvPr id="337" name="Google Shape;33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Performance Management starts with </a:t>
            </a:r>
            <a:r>
              <a:rPr lang="en-US"/>
              <a:t>initial</a:t>
            </a:r>
            <a:r>
              <a:rPr lang="en-US"/>
              <a:t> goal setting and discussions.  There is a mid year check in October to discuss progress and/or edit goals.  A self assessment should be completed by the employee in March with the year end review and competency discussion being completed on or before April 14th with signed forms being sent to HR after completion.  It is </a:t>
            </a:r>
            <a:r>
              <a:rPr lang="en-US"/>
              <a:t>important</a:t>
            </a:r>
            <a:r>
              <a:rPr lang="en-US"/>
              <a:t> to note that employees who complete probation on or before the mid year check in which is October 15 are expected to have their performance management submitted by the following April.  Employees who </a:t>
            </a:r>
            <a:r>
              <a:rPr lang="en-US"/>
              <a:t>transfer to a new position follow the same guidelines as a new employee in regards to performance management.  If they complete their probationary period before October 15, the transferred employee would also have to have a performance management assessment completed by the following April.  Performance management only applies to non-union, non-faculty, regular staff.  </a:t>
            </a:r>
            <a:endParaRPr/>
          </a:p>
        </p:txBody>
      </p:sp>
      <p:sp>
        <p:nvSpPr>
          <p:cNvPr id="345" name="Google Shape;34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Most employee changes are processed via the Employee Status Change Form aka the gold form.   Please click the link to look over this form to see the types of employee changes it covers.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EPAF’s are used for </a:t>
            </a:r>
            <a:r>
              <a:rPr lang="en-US"/>
              <a:t>index</a:t>
            </a:r>
            <a:r>
              <a:rPr lang="en-US"/>
              <a:t> changes, time entry changes, and ending an employee job and is NOT for job transfers.  </a:t>
            </a:r>
            <a:endParaRPr/>
          </a:p>
          <a:p>
            <a:pPr indent="0" lvl="0" marL="0" rtl="0" algn="l">
              <a:spcBef>
                <a:spcPts val="0"/>
              </a:spcBef>
              <a:spcAft>
                <a:spcPts val="0"/>
              </a:spcAft>
              <a:buNone/>
            </a:pPr>
            <a:r>
              <a:rPr lang="en-US"/>
              <a:t>Supervisor changes are made using the employee status change form aka the gold form.  Time entry changes which use EPAF’s do not change the supervisor.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termination checklist is used to off-board someone from a position.  It helps reduce exposure to data and security risks as well as maintains data for accurate employee reporting.  When an employee separates, it is the supervisor’s responsibility to complete the termination checklist particularly the termination EPAF.  </a:t>
            </a:r>
            <a:endParaRPr/>
          </a:p>
        </p:txBody>
      </p:sp>
      <p:sp>
        <p:nvSpPr>
          <p:cNvPr id="353" name="Google Shape;35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rPr lang="en-US"/>
              <a:t>For most employees, </a:t>
            </a:r>
            <a:r>
              <a:rPr lang="en-US"/>
              <a:t>whether</a:t>
            </a:r>
            <a:r>
              <a:rPr lang="en-US"/>
              <a:t> they are exempt or non-exempt depends on how much they are paid and what kind of work they do.  The exempt/non-exempt classification is made by staff employment representatives based on the job description submitted by the department.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US"/>
              <a:t>Exempt employees are not paid over time.  Overtime pay is due to all non-exempt employees.  It is for all hours actually worked over 40 in a regular </a:t>
            </a:r>
            <a:r>
              <a:rPr lang="en-US"/>
              <a:t>work week at a rate of 1.5 times the employees regular hourly rate of pay.  </a:t>
            </a:r>
            <a:endParaRPr/>
          </a:p>
          <a:p>
            <a:pPr indent="0" lvl="0" marL="457200" rtl="0" algn="l">
              <a:spcBef>
                <a:spcPts val="0"/>
              </a:spcBef>
              <a:spcAft>
                <a:spcPts val="0"/>
              </a:spcAft>
              <a:buNone/>
            </a:pPr>
            <a:r>
              <a:t/>
            </a:r>
            <a:endParaRPr/>
          </a:p>
          <a:p>
            <a:pPr indent="0" lvl="1" marL="0" rtl="0" algn="l">
              <a:spcBef>
                <a:spcPts val="0"/>
              </a:spcBef>
              <a:spcAft>
                <a:spcPts val="0"/>
              </a:spcAft>
              <a:buNone/>
            </a:pPr>
            <a:r>
              <a:t/>
            </a:r>
            <a:endParaRPr/>
          </a:p>
          <a:p>
            <a:pPr indent="0" lvl="1"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1" name="Google Shape;36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Emily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Mistakenly classifying an employee as an independent contractor can result in significant fines and penalties. </a:t>
            </a:r>
            <a:endParaRPr/>
          </a:p>
          <a:p>
            <a:pPr indent="0" lvl="0" marL="0" rtl="0" algn="l">
              <a:spcBef>
                <a:spcPts val="0"/>
              </a:spcBef>
              <a:spcAft>
                <a:spcPts val="0"/>
              </a:spcAft>
              <a:buNone/>
            </a:pPr>
            <a:r>
              <a:rPr lang="en-US"/>
              <a:t>Independent Contractor Questionnaire (ICQ) to assist in determining whether individuals performing services should be hired as an employee or an independent contractor.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important that the Questionnaire is filled out completely and sent to HR, and approved prior to any work being done. If there are any questions feel free to contact HR.  </a:t>
            </a:r>
            <a:endParaRPr/>
          </a:p>
        </p:txBody>
      </p:sp>
      <p:sp>
        <p:nvSpPr>
          <p:cNvPr id="369" name="Google Shape;36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slide updated 5/27/22</a:t>
            </a:r>
            <a:endParaRPr/>
          </a:p>
        </p:txBody>
      </p:sp>
      <p:sp>
        <p:nvSpPr>
          <p:cNvPr id="377" name="Google Shape;377;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Academic Employment Services Office offers support for the provost and academic </a:t>
            </a:r>
            <a:r>
              <a:rPr lang="en-US"/>
              <a:t>departments</a:t>
            </a:r>
            <a:r>
              <a:rPr lang="en-US"/>
              <a:t>, posts all faculty, department chairs and postdocs positions, oversees the promotion and tenure process, does faculty reviews, processes employee status changes, assists with summer teaching, research, and offers immigration services.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6" name="Google Shape;38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*The Faculty, Department Chairs, and Postdoc hiring process starts with Academic Employment Service.  They work alongside the provost’s office to ensure departments are following the process.  They ensure all reviews are complete and ready for the Provost’s office, following the established timeline.</a:t>
            </a:r>
            <a:endParaRPr/>
          </a:p>
          <a:p>
            <a:pPr indent="0" lvl="0" marL="0" rtl="0" algn="l">
              <a:spcBef>
                <a:spcPts val="0"/>
              </a:spcBef>
              <a:spcAft>
                <a:spcPts val="0"/>
              </a:spcAft>
              <a:buNone/>
            </a:pPr>
            <a:r>
              <a:rPr lang="en-US"/>
              <a:t>*Academic employment services advise and assistant search committees on hiring steps - from getting approvals, posting the job, to interviewing, sending offers and closing the search.</a:t>
            </a:r>
            <a:endParaRPr/>
          </a:p>
          <a:p>
            <a:pPr indent="0" lvl="0" marL="0" rtl="0" algn="l">
              <a:spcBef>
                <a:spcPts val="0"/>
              </a:spcBef>
              <a:spcAft>
                <a:spcPts val="0"/>
              </a:spcAft>
              <a:buNone/>
            </a:pPr>
            <a:r>
              <a:rPr lang="en-US"/>
              <a:t>* Academic Employment is the c</a:t>
            </a:r>
            <a:r>
              <a:rPr lang="en-US"/>
              <a:t>onnection/Liaison between academic departments and the provost’s office pertaining to employment matters.  Forms that require the provost’s signature flow through AE for a compliance check to ensure all information is provided before it gets to the provost. </a:t>
            </a:r>
            <a:endParaRPr/>
          </a:p>
          <a:p>
            <a:pPr indent="0" lvl="0" marL="0" rtl="0" algn="l">
              <a:spcBef>
                <a:spcPts val="0"/>
              </a:spcBef>
              <a:spcAft>
                <a:spcPts val="0"/>
              </a:spcAft>
              <a:buNone/>
            </a:pPr>
            <a:r>
              <a:t/>
            </a:r>
            <a:endParaRPr/>
          </a:p>
        </p:txBody>
      </p:sp>
      <p:sp>
        <p:nvSpPr>
          <p:cNvPr id="394" name="Google Shape;394;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today’s presentation,  we will give you an overview of functions of the Equal Opportunity, Compliance and Title IX Department and Human Resources.  </a:t>
            </a:r>
            <a:endParaRPr/>
          </a:p>
        </p:txBody>
      </p:sp>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2f32bfe77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2f32bfe77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*Academic Employment </a:t>
            </a:r>
            <a:r>
              <a:rPr lang="en-US"/>
              <a:t>services</a:t>
            </a:r>
            <a:r>
              <a:rPr lang="en-US"/>
              <a:t> reviews, tracks and approves all summer pay EPAFS.  </a:t>
            </a:r>
            <a:endParaRPr/>
          </a:p>
          <a:p>
            <a:pPr indent="0" lvl="0" marL="0" rtl="0" algn="l">
              <a:spcBef>
                <a:spcPts val="0"/>
              </a:spcBef>
              <a:spcAft>
                <a:spcPts val="0"/>
              </a:spcAft>
              <a:buNone/>
            </a:pPr>
            <a:r>
              <a:rPr lang="en-US"/>
              <a:t>*Academic Employment Immigration services ensures current and new employees are compliant with work authorizations.  Immigration Services works with faculty to obtain green cards. </a:t>
            </a:r>
            <a:endParaRPr/>
          </a:p>
        </p:txBody>
      </p:sp>
      <p:sp>
        <p:nvSpPr>
          <p:cNvPr id="402" name="Google Shape;402;g12f32bfe77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Payroll Services oversees all University payroll and time reporting for faculty, staff and student employees.  Our goal is to provide timely and accurate payroll services in accordance with all applicable laws and </a:t>
            </a:r>
            <a:r>
              <a:rPr lang="en-US"/>
              <a:t>policies</a:t>
            </a:r>
            <a:r>
              <a:rPr lang="en-US"/>
              <a:t>.  </a:t>
            </a:r>
            <a:endParaRPr/>
          </a:p>
        </p:txBody>
      </p:sp>
      <p:sp>
        <p:nvSpPr>
          <p:cNvPr id="417" name="Google Shape;41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26a896d9d7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Payroll services </a:t>
            </a:r>
            <a:r>
              <a:rPr lang="en-US"/>
              <a:t>include tax withholdings, time and leave reporting, involuntary and voluntary deductions, W-2 forms and labor reallocations. </a:t>
            </a:r>
            <a:endParaRPr/>
          </a:p>
        </p:txBody>
      </p:sp>
      <p:sp>
        <p:nvSpPr>
          <p:cNvPr id="424" name="Google Shape;424;g126a896d9d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Tax withholdings include both federal and state taxes withheld from employees’ wages and paid directly to the government by the employer.  Employees who live and/or work outside of Michigan need to be reviewed for tax withholdings, unemployment, and workers compensation.  In most situations, tax withholding is for the state in which the employee works.  </a:t>
            </a:r>
            <a:endParaRPr/>
          </a:p>
        </p:txBody>
      </p:sp>
      <p:sp>
        <p:nvSpPr>
          <p:cNvPr id="432" name="Google Shape;432;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4 types of time entry available on campus:  Payroll paper time entry, web time entry, department time entry and Time clock plus. It is important to note that the deadline to submit your timesheet is Noon on Monday and all timesheet approvals must be done by 5 p.m. on that same Monday.  </a:t>
            </a:r>
            <a:endParaRPr/>
          </a:p>
        </p:txBody>
      </p:sp>
      <p:sp>
        <p:nvSpPr>
          <p:cNvPr id="440" name="Google Shape;440;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It is each department’s responsibility to maintain </a:t>
            </a:r>
            <a:r>
              <a:rPr lang="en-US"/>
              <a:t>effective</a:t>
            </a:r>
            <a:r>
              <a:rPr lang="en-US"/>
              <a:t> systems of monitoring to ensure the accuracy of its payroll.  By clicking on the link below, you will find the Payroll Services Standard Practice Guide.  </a:t>
            </a:r>
            <a:r>
              <a:rPr lang="en-US"/>
              <a:t>This guidebook standardizes the payroll procedure and internal controls that should be applied by the departments for paying all employees.  </a:t>
            </a:r>
            <a:endParaRPr/>
          </a:p>
        </p:txBody>
      </p:sp>
      <p:sp>
        <p:nvSpPr>
          <p:cNvPr id="449" name="Google Shape;449;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is important to note that leave reporting does not allow negative balances.  It will take from other leave balances if they are available.  </a:t>
            </a:r>
            <a:endParaRPr/>
          </a:p>
        </p:txBody>
      </p:sp>
      <p:sp>
        <p:nvSpPr>
          <p:cNvPr id="457" name="Google Shape;457;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Please make sure to meet all payroll deadlines including reviewing and approving all time worked for the pay period in which the work occurred.  The link above highlights the important deadlines critical to ensuring that the payroll process goes smoothly.  Please contact payroll services with any questions.  </a:t>
            </a:r>
            <a:endParaRPr/>
          </a:p>
        </p:txBody>
      </p:sp>
      <p:sp>
        <p:nvSpPr>
          <p:cNvPr id="466" name="Google Shape;46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This portion of the presentation will provide you with some basic information about the </a:t>
            </a:r>
            <a:endParaRPr/>
          </a:p>
          <a:p>
            <a:pPr indent="0" lvl="0" marL="0" rtl="0" algn="l">
              <a:lnSpc>
                <a:spcPct val="115000"/>
              </a:lnSpc>
              <a:spcBef>
                <a:spcPts val="0"/>
              </a:spcBef>
              <a:spcAft>
                <a:spcPts val="0"/>
              </a:spcAft>
              <a:buNone/>
            </a:pPr>
            <a:r>
              <a:rPr lang="en-US"/>
              <a:t>Equal Opportunity Compliance and Title IX department here at Michigan Tech </a:t>
            </a:r>
            <a:endParaRPr/>
          </a:p>
          <a:p>
            <a:pPr indent="0" lvl="0" marL="0" rtl="0" algn="l">
              <a:lnSpc>
                <a:spcPct val="115000"/>
              </a:lnSpc>
              <a:spcBef>
                <a:spcPts val="0"/>
              </a:spcBef>
              <a:spcAft>
                <a:spcPts val="0"/>
              </a:spcAft>
              <a:buClr>
                <a:schemeClr val="dk1"/>
              </a:buClr>
              <a:buSzPts val="1100"/>
              <a:buFont typeface="Arial"/>
              <a:buNone/>
            </a:pPr>
            <a:r>
              <a:rPr lang="en-US"/>
              <a:t>which is formerly known as Institutional Equity</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Font: Calibri </a:t>
            </a:r>
            <a:endParaRPr b="1"/>
          </a:p>
          <a:p>
            <a:pPr indent="0" lvl="0" marL="0" rtl="0" algn="l">
              <a:spcBef>
                <a:spcPts val="0"/>
              </a:spcBef>
              <a:spcAft>
                <a:spcPts val="0"/>
              </a:spcAft>
              <a:buClr>
                <a:schemeClr val="dk1"/>
              </a:buClr>
              <a:buSzPts val="1100"/>
              <a:buFont typeface="Arial"/>
              <a:buNone/>
            </a:pPr>
            <a:r>
              <a:rPr b="1" lang="en-US"/>
              <a:t>Titles Size = 44</a:t>
            </a:r>
            <a:endParaRPr b="1"/>
          </a:p>
          <a:p>
            <a:pPr indent="0" lvl="0" marL="0" rtl="0" algn="l">
              <a:spcBef>
                <a:spcPts val="0"/>
              </a:spcBef>
              <a:spcAft>
                <a:spcPts val="0"/>
              </a:spcAft>
              <a:buClr>
                <a:schemeClr val="dk1"/>
              </a:buClr>
              <a:buSzPts val="1100"/>
              <a:buFont typeface="Arial"/>
              <a:buNone/>
            </a:pPr>
            <a:r>
              <a:rPr b="1" lang="en-US"/>
              <a:t>Text Size = 28   </a:t>
            </a:r>
            <a:endParaRPr b="1"/>
          </a:p>
          <a:p>
            <a:pPr indent="0" lvl="0" marL="0" rtl="0" algn="l">
              <a:spcBef>
                <a:spcPts val="0"/>
              </a:spcBef>
              <a:spcAft>
                <a:spcPts val="0"/>
              </a:spcAft>
              <a:buClr>
                <a:schemeClr val="dk1"/>
              </a:buClr>
              <a:buSzPts val="1100"/>
              <a:buFont typeface="Arial"/>
              <a:buNone/>
            </a:pPr>
            <a:r>
              <a:rPr b="1" lang="en-US"/>
              <a:t>Secondary tet = 24 </a:t>
            </a:r>
            <a:endParaRPr b="1"/>
          </a:p>
          <a:p>
            <a:pPr indent="0" lvl="0" marL="0" rtl="0" algn="l">
              <a:spcBef>
                <a:spcPts val="0"/>
              </a:spcBef>
              <a:spcAft>
                <a:spcPts val="0"/>
              </a:spcAft>
              <a:buNone/>
            </a:pPr>
            <a:r>
              <a:t/>
            </a:r>
            <a:endParaRPr/>
          </a:p>
        </p:txBody>
      </p:sp>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HRIS department provides data access, has the ability to develop department specific reports on </a:t>
            </a:r>
            <a:r>
              <a:rPr lang="en-US"/>
              <a:t>employee/earnings data, generates mass emails and train and supports EPAF documentation.  </a:t>
            </a:r>
            <a:endParaRPr/>
          </a:p>
        </p:txBody>
      </p:sp>
      <p:sp>
        <p:nvSpPr>
          <p:cNvPr id="483" name="Google Shape;483;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Benefits Office can assist you with better understanding your medical, dental and vision plans and also learn more about contributing to your Health Savings Accounts and reimbursing your Flexible Spending Accounts.  We also work with TIAA Cref and Fidelity to help you plan and prepare for retirement by supporting you with </a:t>
            </a:r>
            <a:r>
              <a:rPr lang="en-US"/>
              <a:t>contributing to your</a:t>
            </a:r>
            <a:r>
              <a:rPr lang="en-US"/>
              <a:t> </a:t>
            </a:r>
            <a:r>
              <a:rPr lang="en-US"/>
              <a:t>retirement</a:t>
            </a:r>
            <a:r>
              <a:rPr lang="en-US"/>
              <a:t> </a:t>
            </a:r>
            <a:r>
              <a:rPr lang="en-US"/>
              <a:t>accounts</a:t>
            </a:r>
            <a:r>
              <a:rPr lang="en-US"/>
              <a:t>.  The Benefits Office also supports retirees with </a:t>
            </a:r>
            <a:r>
              <a:rPr lang="en-US"/>
              <a:t>transitioning</a:t>
            </a:r>
            <a:r>
              <a:rPr lang="en-US"/>
              <a:t> to retirement by offering a retiree insurance option and the Retiree Supplemental Voluntary Program.  At Michigan Tech we want our employees to stay healthy so we support the Husky Health Program which is a checklist you complete through the year of your health related activities that can earn you up to $450 to use on health related areas.  We also offer a free smoking cessation programs through Blue Cross for those employees who may need support or medication to assist while trying to quit tobacco products.   </a:t>
            </a:r>
            <a:r>
              <a:rPr lang="en-US"/>
              <a:t>Wonder</a:t>
            </a:r>
            <a:r>
              <a:rPr lang="en-US"/>
              <a:t> Health is our free Weight Loss program that is offered twice yearly to employees.  Information about Wondr Health will be advertised in Tech Today.</a:t>
            </a:r>
            <a:endParaRPr/>
          </a:p>
        </p:txBody>
      </p:sp>
      <p:sp>
        <p:nvSpPr>
          <p:cNvPr id="500" name="Google Shape;500;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contact our office if you have any questions about time off, student insurance, worker’s compensation,  educational benefits or need to schedule an exit meeting.</a:t>
            </a:r>
            <a:endParaRPr/>
          </a:p>
        </p:txBody>
      </p:sp>
      <p:sp>
        <p:nvSpPr>
          <p:cNvPr id="509" name="Google Shape;50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contact our office should you have a need to be on any type of </a:t>
            </a:r>
            <a:r>
              <a:rPr lang="en-US"/>
              <a:t>extended</a:t>
            </a:r>
            <a:r>
              <a:rPr lang="en-US"/>
              <a:t> leave.  We can guide you through the process and make sure all is done correctly.</a:t>
            </a:r>
            <a:endParaRPr/>
          </a:p>
        </p:txBody>
      </p:sp>
      <p:sp>
        <p:nvSpPr>
          <p:cNvPr id="518" name="Google Shape;518;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Family Medical Leave Act-FMLA is protected leave time for up to 12 weeks a year for any of the following:  the birth of a child, placement of an adopted/foster child, care of an employee’s spouse child or parent with a serious health condition, or leave for a serious health condition.  </a:t>
            </a:r>
            <a:r>
              <a:rPr lang="en-US"/>
              <a:t>In order for employees to qualify for the Family Medical Leave Act (FMLA) employees must have worked 1250 hours during the 12 months prior to the start of leave and have worked for Michigan Tech for 12 months.   </a:t>
            </a:r>
            <a:endParaRPr/>
          </a:p>
        </p:txBody>
      </p:sp>
      <p:sp>
        <p:nvSpPr>
          <p:cNvPr id="529" name="Google Shape;52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an employee needs a leave of absence it’s important to follow the workflow outlined here.  It’s helpful to contact Benefit Services so we can assure procedures are being followed</a:t>
            </a:r>
            <a:endParaRPr/>
          </a:p>
          <a:p>
            <a:pPr indent="0" lvl="0" marL="0" rtl="0" algn="l">
              <a:spcBef>
                <a:spcPts val="0"/>
              </a:spcBef>
              <a:spcAft>
                <a:spcPts val="0"/>
              </a:spcAft>
              <a:buNone/>
            </a:pPr>
            <a:r>
              <a:t/>
            </a:r>
            <a:endParaRPr/>
          </a:p>
        </p:txBody>
      </p:sp>
      <p:sp>
        <p:nvSpPr>
          <p:cNvPr id="537" name="Google Shape;53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Provided by Karen Hext</a:t>
            </a:r>
            <a:endParaRPr/>
          </a:p>
        </p:txBody>
      </p:sp>
      <p:sp>
        <p:nvSpPr>
          <p:cNvPr id="561" name="Google Shape;561;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Provided by Karen Hext</a:t>
            </a:r>
            <a:endParaRPr/>
          </a:p>
        </p:txBody>
      </p:sp>
      <p:sp>
        <p:nvSpPr>
          <p:cNvPr id="569" name="Google Shape;569;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highlight>
                  <a:srgbClr val="FFFF00"/>
                </a:highlight>
              </a:rPr>
              <a:t>NOTE:  This is not called </a:t>
            </a:r>
            <a:r>
              <a:rPr lang="en-US">
                <a:highlight>
                  <a:srgbClr val="FFFF00"/>
                </a:highlight>
              </a:rPr>
              <a:t>maternity</a:t>
            </a:r>
            <a:r>
              <a:rPr lang="en-US">
                <a:highlight>
                  <a:srgbClr val="FFFF00"/>
                </a:highlight>
              </a:rPr>
              <a:t> leave any longer</a:t>
            </a:r>
            <a:endParaRPr>
              <a:highlight>
                <a:srgbClr val="FFFF00"/>
              </a:highlight>
            </a:endParaRPr>
          </a:p>
        </p:txBody>
      </p:sp>
      <p:sp>
        <p:nvSpPr>
          <p:cNvPr id="576" name="Google Shape;57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2394fbf64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2394fbf64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As you know, </a:t>
            </a:r>
            <a:r>
              <a:rPr lang="en-US"/>
              <a:t>Michigan Tech takes a firm stand against prohibited discrimination, harassment, sexual misconduct, and retaliation.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lang="en-US"/>
              <a:t>The office of Equal </a:t>
            </a:r>
            <a:r>
              <a:rPr lang="en-US"/>
              <a:t>Opportunity Compliance </a:t>
            </a:r>
            <a:r>
              <a:rPr lang="en-US"/>
              <a:t> and Title IX mission is </a:t>
            </a:r>
            <a:endParaRPr/>
          </a:p>
          <a:p>
            <a:pPr indent="0" lvl="0" marL="0" rtl="0" algn="l">
              <a:lnSpc>
                <a:spcPct val="115000"/>
              </a:lnSpc>
              <a:spcBef>
                <a:spcPts val="0"/>
              </a:spcBef>
              <a:spcAft>
                <a:spcPts val="0"/>
              </a:spcAft>
              <a:buClr>
                <a:schemeClr val="dk1"/>
              </a:buClr>
              <a:buSzPts val="1100"/>
              <a:buFont typeface="Arial"/>
              <a:buNone/>
            </a:pPr>
            <a:r>
              <a:rPr lang="en-US"/>
              <a:t>to strengthen this commitment</a:t>
            </a:r>
            <a:endParaRPr/>
          </a:p>
          <a:p>
            <a:pPr indent="0" lvl="0" marL="0" rtl="0" algn="l">
              <a:lnSpc>
                <a:spcPct val="115000"/>
              </a:lnSpc>
              <a:spcBef>
                <a:spcPts val="0"/>
              </a:spcBef>
              <a:spcAft>
                <a:spcPts val="0"/>
              </a:spcAft>
              <a:buClr>
                <a:schemeClr val="dk1"/>
              </a:buClr>
              <a:buSzPts val="1100"/>
              <a:buFont typeface="Arial"/>
              <a:buNone/>
            </a:pPr>
            <a:r>
              <a:rPr lang="en-US"/>
              <a:t>to a just and respectful community</a:t>
            </a:r>
            <a:endParaRPr/>
          </a:p>
          <a:p>
            <a:pPr indent="0" lvl="0" marL="0" rtl="0" algn="l">
              <a:lnSpc>
                <a:spcPct val="115000"/>
              </a:lnSpc>
              <a:spcBef>
                <a:spcPts val="0"/>
              </a:spcBef>
              <a:spcAft>
                <a:spcPts val="0"/>
              </a:spcAft>
              <a:buClr>
                <a:schemeClr val="dk1"/>
              </a:buClr>
              <a:buSzPts val="1100"/>
              <a:buFont typeface="Arial"/>
              <a:buNone/>
            </a:pPr>
            <a:r>
              <a:rPr lang="en-US"/>
              <a:t>that is accessible to all individuals</a:t>
            </a:r>
            <a:endParaRPr/>
          </a:p>
          <a:p>
            <a:pPr indent="0" lvl="0" marL="0" rtl="0" algn="l">
              <a:lnSpc>
                <a:spcPct val="115000"/>
              </a:lnSpc>
              <a:spcBef>
                <a:spcPts val="0"/>
              </a:spcBef>
              <a:spcAft>
                <a:spcPts val="0"/>
              </a:spcAft>
              <a:buClr>
                <a:schemeClr val="dk1"/>
              </a:buClr>
              <a:buSzPts val="1100"/>
              <a:buFont typeface="Arial"/>
              <a:buNone/>
            </a:pPr>
            <a:r>
              <a:rPr lang="en-US"/>
              <a:t>and free from discrimination, harassment, and sexual misconduct. </a:t>
            </a:r>
            <a:endParaRPr/>
          </a:p>
          <a:p>
            <a:pPr indent="0" lvl="0" marL="0" rtl="0" algn="l">
              <a:spcBef>
                <a:spcPts val="0"/>
              </a:spcBef>
              <a:spcAft>
                <a:spcPts val="0"/>
              </a:spcAft>
              <a:buNone/>
            </a:pPr>
            <a:r>
              <a:t/>
            </a:r>
            <a:endParaRPr/>
          </a:p>
        </p:txBody>
      </p:sp>
      <p:sp>
        <p:nvSpPr>
          <p:cNvPr id="124" name="Google Shape;124;g122394fbf64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2394fbf64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2394fbf64_0_2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Being a supervisor means that you are in a special position to model respectful, professional behavior, and you make an impact through the actions and interventions you take.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ask that you, as a supervisor, work </a:t>
            </a:r>
            <a:r>
              <a:rPr lang="en-US"/>
              <a:t>to foster a culture of respect and professional behavior in your area and in all the work you do.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a:t>
            </a:r>
            <a:r>
              <a:rPr lang="en-US"/>
              <a:t>means to </a:t>
            </a:r>
            <a:endParaRPr/>
          </a:p>
          <a:p>
            <a:pPr indent="0" lvl="0" marL="0" rtl="0" algn="l">
              <a:spcBef>
                <a:spcPts val="0"/>
              </a:spcBef>
              <a:spcAft>
                <a:spcPts val="0"/>
              </a:spcAft>
              <a:buNone/>
            </a:pPr>
            <a:r>
              <a:rPr lang="en-US"/>
              <a:t>Treat individuals with kindness, thoughtful consideration and respect, whether in person, on the phone, over email, or on social media.</a:t>
            </a:r>
            <a:endParaRPr/>
          </a:p>
          <a:p>
            <a:pPr indent="0" lvl="0" marL="0" rtl="0" algn="l">
              <a:lnSpc>
                <a:spcPct val="90000"/>
              </a:lnSpc>
              <a:spcBef>
                <a:spcPts val="1000"/>
              </a:spcBef>
              <a:spcAft>
                <a:spcPts val="0"/>
              </a:spcAft>
              <a:buNone/>
            </a:pPr>
            <a:r>
              <a:rPr lang="en-US"/>
              <a:t>Be generous in your attitude towards others.</a:t>
            </a:r>
            <a:endParaRPr/>
          </a:p>
          <a:p>
            <a:pPr indent="0" lvl="0" marL="0" rtl="0" algn="l">
              <a:lnSpc>
                <a:spcPct val="90000"/>
              </a:lnSpc>
              <a:spcBef>
                <a:spcPts val="1000"/>
              </a:spcBef>
              <a:spcAft>
                <a:spcPts val="0"/>
              </a:spcAft>
              <a:buClr>
                <a:schemeClr val="dk1"/>
              </a:buClr>
              <a:buSzPts val="1100"/>
              <a:buFont typeface="Arial"/>
              <a:buNone/>
            </a:pPr>
            <a:r>
              <a:rPr lang="en-US"/>
              <a:t>Encourage and support one another. </a:t>
            </a:r>
            <a:endParaRPr/>
          </a:p>
          <a:p>
            <a:pPr indent="0" lvl="0" marL="0" rtl="0" algn="l">
              <a:lnSpc>
                <a:spcPct val="90000"/>
              </a:lnSpc>
              <a:spcBef>
                <a:spcPts val="1000"/>
              </a:spcBef>
              <a:spcAft>
                <a:spcPts val="0"/>
              </a:spcAft>
              <a:buClr>
                <a:schemeClr val="dk1"/>
              </a:buClr>
              <a:buSzPts val="1100"/>
              <a:buFont typeface="Arial"/>
              <a:buNone/>
            </a:pPr>
            <a:r>
              <a:rPr lang="en-US"/>
              <a:t>Do not tolerate unprofessional behavior and </a:t>
            </a:r>
            <a:endParaRPr/>
          </a:p>
          <a:p>
            <a:pPr indent="0" lvl="0" marL="0" rtl="0" algn="l">
              <a:lnSpc>
                <a:spcPct val="90000"/>
              </a:lnSpc>
              <a:spcBef>
                <a:spcPts val="1000"/>
              </a:spcBef>
              <a:spcAft>
                <a:spcPts val="0"/>
              </a:spcAft>
              <a:buNone/>
            </a:pPr>
            <a:r>
              <a:rPr lang="en-US"/>
              <a:t>Thank others for speaking up.</a:t>
            </a:r>
            <a:endParaRPr/>
          </a:p>
        </p:txBody>
      </p:sp>
      <p:sp>
        <p:nvSpPr>
          <p:cNvPr id="132" name="Google Shape;132;g122394fbf64_0_2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2394fbf6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2394fbf64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This </a:t>
            </a:r>
            <a:r>
              <a:rPr lang="en-US"/>
              <a:t>department</a:t>
            </a:r>
            <a:r>
              <a:rPr lang="en-US"/>
              <a:t> </a:t>
            </a:r>
            <a:r>
              <a:rPr lang="en-US"/>
              <a:t>has many roles …</a:t>
            </a:r>
            <a:endParaRPr/>
          </a:p>
          <a:p>
            <a:pPr indent="0" lvl="0" marL="0" rtl="0" algn="l">
              <a:lnSpc>
                <a:spcPct val="115000"/>
              </a:lnSpc>
              <a:spcBef>
                <a:spcPts val="0"/>
              </a:spcBef>
              <a:spcAft>
                <a:spcPts val="0"/>
              </a:spcAft>
              <a:buClr>
                <a:schemeClr val="dk1"/>
              </a:buClr>
              <a:buSzPts val="1100"/>
              <a:buFont typeface="Arial"/>
              <a:buNone/>
            </a:pPr>
            <a:r>
              <a:rPr lang="en-US"/>
              <a:t>and the first is to ensure compliance </a:t>
            </a:r>
            <a:endParaRPr/>
          </a:p>
          <a:p>
            <a:pPr indent="0" lvl="0" marL="0" rtl="0" algn="l">
              <a:lnSpc>
                <a:spcPct val="115000"/>
              </a:lnSpc>
              <a:spcBef>
                <a:spcPts val="0"/>
              </a:spcBef>
              <a:spcAft>
                <a:spcPts val="0"/>
              </a:spcAft>
              <a:buNone/>
            </a:pPr>
            <a:r>
              <a:rPr lang="en-US"/>
              <a:t>with federal and state non-discrimination and harassment laws …</a:t>
            </a:r>
            <a:endParaRPr/>
          </a:p>
          <a:p>
            <a:pPr indent="0" lvl="0" marL="0" rtl="0" algn="l">
              <a:lnSpc>
                <a:spcPct val="115000"/>
              </a:lnSpc>
              <a:spcBef>
                <a:spcPts val="0"/>
              </a:spcBef>
              <a:spcAft>
                <a:spcPts val="0"/>
              </a:spcAft>
              <a:buNone/>
            </a:pPr>
            <a:r>
              <a:rPr lang="en-US"/>
              <a:t>….Some of these laws are listed on this slide…</a:t>
            </a:r>
            <a:endParaRPr/>
          </a:p>
          <a:p>
            <a:pPr indent="0" lvl="0" marL="0" rtl="0" algn="l">
              <a:lnSpc>
                <a:spcPct val="115000"/>
              </a:lnSpc>
              <a:spcBef>
                <a:spcPts val="0"/>
              </a:spcBef>
              <a:spcAft>
                <a:spcPts val="0"/>
              </a:spcAft>
              <a:buClr>
                <a:schemeClr val="dk1"/>
              </a:buClr>
              <a:buSzPts val="1100"/>
              <a:buFont typeface="Arial"/>
              <a:buNone/>
            </a:pPr>
            <a:r>
              <a:rPr lang="en-US"/>
              <a:t>which are </a:t>
            </a:r>
            <a:r>
              <a:rPr lang="en-US" u="sng"/>
              <a:t>implemented through University policies</a:t>
            </a:r>
            <a:endParaRPr u="sng"/>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40" name="Google Shape;140;g122394fbf64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2394fbf64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2394fbf64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It is </a:t>
            </a:r>
            <a:r>
              <a:rPr lang="en-US" u="sng"/>
              <a:t>very i</a:t>
            </a:r>
            <a:r>
              <a:rPr lang="en-US"/>
              <a:t>mportant that all supervisors understand that Michigan Tech is a federal contractor and a state institution</a:t>
            </a:r>
            <a:endParaRPr/>
          </a:p>
          <a:p>
            <a:pPr indent="0" lvl="0" marL="0" rtl="0" algn="l">
              <a:lnSpc>
                <a:spcPct val="115000"/>
              </a:lnSpc>
              <a:spcBef>
                <a:spcPts val="0"/>
              </a:spcBef>
              <a:spcAft>
                <a:spcPts val="0"/>
              </a:spcAft>
              <a:buClr>
                <a:schemeClr val="dk1"/>
              </a:buClr>
              <a:buSzPts val="1100"/>
              <a:buFont typeface="Arial"/>
              <a:buNone/>
            </a:pPr>
            <a:r>
              <a:rPr lang="en-US"/>
              <a:t>which means we are obligated to follow these laws.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As you know, </a:t>
            </a:r>
            <a:r>
              <a:rPr lang="en-US"/>
              <a:t>Michigan Tech is an Equal Opportunity Educational Institution/Equal Opportunity Employer. </a:t>
            </a:r>
            <a:endParaRPr/>
          </a:p>
          <a:p>
            <a:pPr indent="0" lvl="0" marL="0" rtl="0" algn="l">
              <a:lnSpc>
                <a:spcPct val="115000"/>
              </a:lnSpc>
              <a:spcBef>
                <a:spcPts val="0"/>
              </a:spcBef>
              <a:spcAft>
                <a:spcPts val="0"/>
              </a:spcAft>
              <a:buClr>
                <a:schemeClr val="dk1"/>
              </a:buClr>
              <a:buSzPts val="1100"/>
              <a:buFont typeface="Arial"/>
              <a:buNone/>
            </a:pPr>
            <a:r>
              <a:rPr lang="en-US"/>
              <a:t>This </a:t>
            </a:r>
            <a:r>
              <a:rPr lang="en-US"/>
              <a:t>means</a:t>
            </a:r>
            <a:r>
              <a:rPr lang="en-US"/>
              <a:t> that Michigan Tech complies with all equal employment opportunity laws in all of the hiring and employment practices. </a:t>
            </a:r>
            <a:endParaRPr/>
          </a:p>
          <a:p>
            <a:pPr indent="0" lvl="0" marL="0" rtl="0" algn="l">
              <a:lnSpc>
                <a:spcPct val="115000"/>
              </a:lnSpc>
              <a:spcBef>
                <a:spcPts val="0"/>
              </a:spcBef>
              <a:spcAft>
                <a:spcPts val="0"/>
              </a:spcAft>
              <a:buClr>
                <a:schemeClr val="dk1"/>
              </a:buClr>
              <a:buSzPts val="1100"/>
              <a:buFont typeface="Arial"/>
              <a:buNone/>
            </a:pPr>
            <a:r>
              <a:rPr lang="en-US"/>
              <a:t>These laws prohibit protected class discrimination against an employee or job applicant.</a:t>
            </a:r>
            <a:endParaRPr/>
          </a:p>
          <a:p>
            <a:pPr indent="0" lvl="0" marL="0" rtl="0" algn="l">
              <a:lnSpc>
                <a:spcPct val="115000"/>
              </a:lnSpc>
              <a:spcBef>
                <a:spcPts val="0"/>
              </a:spcBef>
              <a:spcAft>
                <a:spcPts val="0"/>
              </a:spcAft>
              <a:buClr>
                <a:schemeClr val="dk1"/>
              </a:buClr>
              <a:buSzPts val="1100"/>
              <a:buFont typeface="Arial"/>
              <a:buNone/>
            </a:pPr>
            <a:r>
              <a:rPr lang="en-US"/>
              <a:t>We are required to take affirmative action to ensure all aspects of employment are fair, equitable, and free from discrimination.</a:t>
            </a:r>
            <a:endParaRPr/>
          </a:p>
          <a:p>
            <a:pPr indent="0" lvl="0" marL="0" rtl="0" algn="l">
              <a:lnSpc>
                <a:spcPct val="115000"/>
              </a:lnSpc>
              <a:spcBef>
                <a:spcPts val="0"/>
              </a:spcBef>
              <a:spcAft>
                <a:spcPts val="0"/>
              </a:spcAft>
              <a:buClr>
                <a:schemeClr val="dk1"/>
              </a:buClr>
              <a:buSzPts val="1100"/>
              <a:buFont typeface="Arial"/>
              <a:buNone/>
            </a:pPr>
            <a:r>
              <a:rPr lang="en-US"/>
              <a:t>And, we are charged with reporting our efforts to the federal and state agencies as well as to granting agencies such as NASA, NSF, and USDA. </a:t>
            </a:r>
            <a:endParaRPr/>
          </a:p>
          <a:p>
            <a:pPr indent="0" lvl="0" marL="0" rtl="0" algn="l">
              <a:spcBef>
                <a:spcPts val="0"/>
              </a:spcBef>
              <a:spcAft>
                <a:spcPts val="0"/>
              </a:spcAft>
              <a:buNone/>
            </a:pPr>
            <a:r>
              <a:t/>
            </a:r>
            <a:endParaRPr/>
          </a:p>
        </p:txBody>
      </p:sp>
      <p:sp>
        <p:nvSpPr>
          <p:cNvPr id="148" name="Google Shape;148;g122394fbf64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69"/>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69"/>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7" name="Google Shape;17;p6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69"/>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6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78"/>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78"/>
          <p:cNvSpPr/>
          <p:nvPr>
            <p:ph idx="2" type="pic"/>
          </p:nvPr>
        </p:nvSpPr>
        <p:spPr>
          <a:xfrm>
            <a:off x="5183717" y="987426"/>
            <a:ext cx="6172200" cy="4873625"/>
          </a:xfrm>
          <a:prstGeom prst="rect">
            <a:avLst/>
          </a:prstGeom>
          <a:noFill/>
          <a:ln>
            <a:noFill/>
          </a:ln>
        </p:spPr>
      </p:sp>
      <p:sp>
        <p:nvSpPr>
          <p:cNvPr id="71" name="Google Shape;71;p78"/>
          <p:cNvSpPr txBox="1"/>
          <p:nvPr>
            <p:ph idx="1"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2" name="Google Shape;72;p7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8"/>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7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79"/>
          <p:cNvSpPr txBox="1"/>
          <p:nvPr>
            <p:ph type="title"/>
          </p:nvPr>
        </p:nvSpPr>
        <p:spPr>
          <a:xfrm>
            <a:off x="838200" y="365126"/>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7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7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9"/>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7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80"/>
          <p:cNvSpPr txBox="1"/>
          <p:nvPr>
            <p:ph type="title"/>
          </p:nvPr>
        </p:nvSpPr>
        <p:spPr>
          <a:xfrm rot="5400000">
            <a:off x="7133432"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80"/>
          <p:cNvSpPr txBox="1"/>
          <p:nvPr>
            <p:ph idx="1" type="body"/>
          </p:nvPr>
        </p:nvSpPr>
        <p:spPr>
          <a:xfrm rot="5400000">
            <a:off x="1774032" y="-570706"/>
            <a:ext cx="5811838" cy="76835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8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0"/>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8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70"/>
          <p:cNvSpPr txBox="1"/>
          <p:nvPr>
            <p:ph type="title"/>
          </p:nvPr>
        </p:nvSpPr>
        <p:spPr>
          <a:xfrm>
            <a:off x="838200" y="365126"/>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7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0"/>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7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71"/>
          <p:cNvSpPr txBox="1"/>
          <p:nvPr>
            <p:ph type="title"/>
          </p:nvPr>
        </p:nvSpPr>
        <p:spPr>
          <a:xfrm>
            <a:off x="838200" y="365126"/>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71"/>
          <p:cNvSpPr txBox="1"/>
          <p:nvPr>
            <p:ph idx="1" type="body"/>
          </p:nvPr>
        </p:nvSpPr>
        <p:spPr>
          <a:xfrm>
            <a:off x="838200" y="1825625"/>
            <a:ext cx="515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71"/>
          <p:cNvSpPr txBox="1"/>
          <p:nvPr>
            <p:ph idx="2" type="body"/>
          </p:nvPr>
        </p:nvSpPr>
        <p:spPr>
          <a:xfrm>
            <a:off x="6197600" y="1825625"/>
            <a:ext cx="515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7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1"/>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7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sp>
        <p:nvSpPr>
          <p:cNvPr id="34" name="Google Shape;34;p7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7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7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7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7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0" name="Google Shape;40;p7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3"/>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7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4"/>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4"/>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5"/>
          <p:cNvSpPr txBox="1"/>
          <p:nvPr>
            <p:ph type="title"/>
          </p:nvPr>
        </p:nvSpPr>
        <p:spPr>
          <a:xfrm>
            <a:off x="840317" y="365126"/>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75"/>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0" name="Google Shape;50;p75"/>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75"/>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2" name="Google Shape;52;p75"/>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75"/>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5"/>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7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76"/>
          <p:cNvSpPr txBox="1"/>
          <p:nvPr>
            <p:ph type="title"/>
          </p:nvPr>
        </p:nvSpPr>
        <p:spPr>
          <a:xfrm>
            <a:off x="838200" y="365126"/>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7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6"/>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7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77"/>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77"/>
          <p:cNvSpPr txBox="1"/>
          <p:nvPr>
            <p:ph idx="1" type="body"/>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77"/>
          <p:cNvSpPr txBox="1"/>
          <p:nvPr>
            <p:ph idx="2"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7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7"/>
          <p:cNvSpPr txBox="1"/>
          <p:nvPr>
            <p:ph idx="11" type="ftr"/>
          </p:nvPr>
        </p:nvSpPr>
        <p:spPr>
          <a:xfrm>
            <a:off x="4038600" y="635635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7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6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 name="Google Shape;12;p68"/>
          <p:cNvPicPr preferRelativeResize="0"/>
          <p:nvPr/>
        </p:nvPicPr>
        <p:blipFill rotWithShape="1">
          <a:blip r:embed="rId1">
            <a:alphaModFix/>
          </a:blip>
          <a:srcRect b="0" l="0" r="0" t="0"/>
          <a:stretch/>
        </p:blipFill>
        <p:spPr>
          <a:xfrm>
            <a:off x="326824" y="172612"/>
            <a:ext cx="3297815" cy="818791"/>
          </a:xfrm>
          <a:prstGeom prst="rect">
            <a:avLst/>
          </a:prstGeom>
          <a:noFill/>
          <a:ln>
            <a:noFill/>
          </a:ln>
        </p:spPr>
      </p:pic>
      <p:cxnSp>
        <p:nvCxnSpPr>
          <p:cNvPr id="13" name="Google Shape;13;p68"/>
          <p:cNvCxnSpPr/>
          <p:nvPr/>
        </p:nvCxnSpPr>
        <p:spPr>
          <a:xfrm>
            <a:off x="3824438" y="616017"/>
            <a:ext cx="7995385" cy="0"/>
          </a:xfrm>
          <a:prstGeom prst="straightConnector1">
            <a:avLst/>
          </a:prstGeom>
          <a:noFill/>
          <a:ln cap="flat" cmpd="sng" w="28575">
            <a:solidFill>
              <a:schemeClr val="dk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mtu.edu/concern" TargetMode="External"/><Relationship Id="rId4" Type="http://schemas.openxmlformats.org/officeDocument/2006/relationships/hyperlink" Target="mailto:eocomplaince@mtu.edu" TargetMode="External"/><Relationship Id="rId5" Type="http://schemas.openxmlformats.org/officeDocument/2006/relationships/hyperlink" Target="https://www.mtu.edu/eo-complian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titleix@mtu.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mtu.edu/title-ix/assistance/confidential/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hyperlink" Target="https://www.mtu.edu/policy/policies/general/1-02/" TargetMode="External"/><Relationship Id="rId10" Type="http://schemas.openxmlformats.org/officeDocument/2006/relationships/hyperlink" Target="https://www.mtu.edu/policy/policies/general/1-03/" TargetMode="External"/><Relationship Id="rId13" Type="http://schemas.openxmlformats.org/officeDocument/2006/relationships/hyperlink" Target="https://www.mtu.edu/ombuds/conflict-resolution/" TargetMode="External"/><Relationship Id="rId12" Type="http://schemas.openxmlformats.org/officeDocument/2006/relationships/hyperlink" Target="https://www.mtu.edu/policy/policies/general/1-16/"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mtu.edu/policy/policies/hr/6-05/" TargetMode="External"/><Relationship Id="rId4" Type="http://schemas.openxmlformats.org/officeDocument/2006/relationships/hyperlink" Target="https://www.mtu.edu/policy/policies/hr/6-05/" TargetMode="External"/><Relationship Id="rId9" Type="http://schemas.openxmlformats.org/officeDocument/2006/relationships/hyperlink" Target="https://www.mtu.edu/equity/" TargetMode="External"/><Relationship Id="rId15" Type="http://schemas.openxmlformats.org/officeDocument/2006/relationships/hyperlink" Target="https://www.mtu.edu/ombuds/conflict-resolution/resolution-options/" TargetMode="External"/><Relationship Id="rId14" Type="http://schemas.openxmlformats.org/officeDocument/2006/relationships/hyperlink" Target="https://www.mtu.edu/ombuds/conflict-resolution/" TargetMode="External"/><Relationship Id="rId17" Type="http://schemas.openxmlformats.org/officeDocument/2006/relationships/hyperlink" Target="https://www.mtu.edu/equity/access-disability/barrier/" TargetMode="External"/><Relationship Id="rId16" Type="http://schemas.openxmlformats.org/officeDocument/2006/relationships/hyperlink" Target="https://www.mtu.edu/ombuds/conflict-resolution/resolution-options/" TargetMode="External"/><Relationship Id="rId5" Type="http://schemas.openxmlformats.org/officeDocument/2006/relationships/hyperlink" Target="https://www.mtu.edu/equity/" TargetMode="External"/><Relationship Id="rId19" Type="http://schemas.openxmlformats.org/officeDocument/2006/relationships/hyperlink" Target="https://www.mtu.edu/deanofstudents/students/concern/" TargetMode="External"/><Relationship Id="rId6" Type="http://schemas.openxmlformats.org/officeDocument/2006/relationships/hyperlink" Target="https://www.mtu.edu/equity/" TargetMode="External"/><Relationship Id="rId18" Type="http://schemas.openxmlformats.org/officeDocument/2006/relationships/hyperlink" Target="https://www.mtu.edu/equity/access-disability/barrier/" TargetMode="External"/><Relationship Id="rId7" Type="http://schemas.openxmlformats.org/officeDocument/2006/relationships/hyperlink" Target="https://www.mtu.edu/equity/" TargetMode="External"/><Relationship Id="rId8" Type="http://schemas.openxmlformats.org/officeDocument/2006/relationships/hyperlink" Target="https://www.mtu.edu/equit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www.mtu.edu/eo-compliance" TargetMode="External"/><Relationship Id="rId4" Type="http://schemas.openxmlformats.org/officeDocument/2006/relationships/hyperlink" Target="mailto:eocompliance@mtu.edu" TargetMode="External"/><Relationship Id="rId5" Type="http://schemas.openxmlformats.org/officeDocument/2006/relationships/hyperlink" Target="mailto:titleix@mtu.edu" TargetMode="External"/><Relationship Id="rId6" Type="http://schemas.openxmlformats.org/officeDocument/2006/relationships/hyperlink" Target="mailto:adacoordinator@mtu.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www.mtu.edu/h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mtu.edu/hr/current/training-events/" TargetMode="External"/><Relationship Id="rId4" Type="http://schemas.openxmlformats.org/officeDocument/2006/relationships/hyperlink" Target="https://www.mtu.edu/provost/programs/diversity-literac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mtu.edu/hr/supervisors-admins/hiring/docs/employment-representative-guide.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mtu.edu/hr/docs/progress-report-nonexempt-or-union-employees.pdf" TargetMode="External"/><Relationship Id="rId4" Type="http://schemas.openxmlformats.org/officeDocument/2006/relationships/hyperlink" Target="https://www.mtu.edu/hr/docs/progress-report-exempt-employee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mtu.edu/hr/current/performanc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mtu.edu/hr/docs/status-change.pdf" TargetMode="External"/><Relationship Id="rId4" Type="http://schemas.openxmlformats.org/officeDocument/2006/relationships/hyperlink" Target="https://www.mtu.edu/hr/docs/separation-transfer-checklist-1-2020.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mtu.edu/hr/hiring/docs/contractor-questionnaire.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www.mtu.edu/h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hyperlink" Target="http://www.mtu.edu/h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mtu.edu/hr/supervisors.../payroll/.../payroll_guidelines.pdf" TargetMode="External"/><Relationship Id="rId4" Type="http://schemas.openxmlformats.org/officeDocument/2006/relationships/hyperlink" Target="https://www.mtu.edu/hr/supervisors-admins/payroll/docs/payroll-guidelines.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s://www.mtu.edu/hr/supervisors-admins/payroll/payroll-deadlines.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hyperlink" Target="https://www.mtu.edu/h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mtu.edu/eo-compliance" TargetMode="External"/><Relationship Id="rId4" Type="http://schemas.openxmlformats.org/officeDocument/2006/relationships/hyperlink" Target="http://www.mtu.edu/titleix" TargetMode="External"/><Relationship Id="rId5" Type="http://schemas.openxmlformats.org/officeDocument/2006/relationships/hyperlink" Target="mailto:eocompliance@mtu.edu" TargetMode="External"/><Relationship Id="rId6" Type="http://schemas.openxmlformats.org/officeDocument/2006/relationships/hyperlink" Target="mailto:titleix@mtu.edu" TargetMode="External"/><Relationship Id="rId7" Type="http://schemas.openxmlformats.org/officeDocument/2006/relationships/hyperlink" Target="mailto:adacoordinator@mtu.ed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ww.mtu.edu/banner-reporting/banner/access-support/" TargetMode="External"/><Relationship Id="rId4" Type="http://schemas.openxmlformats.org/officeDocument/2006/relationships/hyperlink" Target="http://www.mtu.edu/hr/supervisors-admins/epaf-resource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type="title"/>
          </p:nvPr>
        </p:nvSpPr>
        <p:spPr>
          <a:xfrm>
            <a:off x="831851" y="1058780"/>
            <a:ext cx="10515600" cy="279132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i="1" lang="en-US"/>
              <a:t>Welcome!</a:t>
            </a:r>
            <a:br>
              <a:rPr lang="en-US"/>
            </a:br>
            <a:r>
              <a:rPr lang="en-US" sz="1800"/>
              <a:t> </a:t>
            </a:r>
            <a:br>
              <a:rPr lang="en-US"/>
            </a:br>
            <a:r>
              <a:rPr lang="en-US"/>
              <a:t>Michigan Tech </a:t>
            </a:r>
            <a:endParaRPr/>
          </a:p>
          <a:p>
            <a:pPr indent="0" lvl="0" marL="0" rtl="0" algn="ctr">
              <a:lnSpc>
                <a:spcPct val="90000"/>
              </a:lnSpc>
              <a:spcBef>
                <a:spcPts val="0"/>
              </a:spcBef>
              <a:spcAft>
                <a:spcPts val="0"/>
              </a:spcAft>
              <a:buClr>
                <a:schemeClr val="dk1"/>
              </a:buClr>
              <a:buSzPts val="6000"/>
              <a:buFont typeface="Calibri"/>
              <a:buNone/>
            </a:pPr>
            <a:r>
              <a:rPr lang="en-US"/>
              <a:t>Supervisor Training</a:t>
            </a:r>
            <a:endParaRPr/>
          </a:p>
        </p:txBody>
      </p:sp>
      <p:sp>
        <p:nvSpPr>
          <p:cNvPr id="92" name="Google Shape;92;p1"/>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3600"/>
              <a:buNone/>
            </a:pPr>
            <a:r>
              <a:rPr lang="en-US" sz="3600">
                <a:solidFill>
                  <a:srgbClr val="595959"/>
                </a:solidFill>
              </a:rPr>
              <a:t>Part One: Services and Functions of Human Resources and Equal </a:t>
            </a:r>
            <a:r>
              <a:rPr lang="en-US" sz="3600">
                <a:solidFill>
                  <a:srgbClr val="595959"/>
                </a:solidFill>
              </a:rPr>
              <a:t>Opportunity</a:t>
            </a:r>
            <a:r>
              <a:rPr lang="en-US" sz="3600">
                <a:solidFill>
                  <a:srgbClr val="595959"/>
                </a:solidFill>
              </a:rPr>
              <a:t> </a:t>
            </a:r>
            <a:r>
              <a:rPr lang="en-US" sz="3600">
                <a:solidFill>
                  <a:srgbClr val="595959"/>
                </a:solidFill>
              </a:rPr>
              <a:t>Compliance</a:t>
            </a:r>
            <a:r>
              <a:rPr lang="en-US" sz="3600">
                <a:solidFill>
                  <a:srgbClr val="595959"/>
                </a:solidFill>
              </a:rPr>
              <a:t> and Title IX </a:t>
            </a:r>
            <a:endParaRPr/>
          </a:p>
          <a:p>
            <a:pPr indent="0" lvl="0" marL="0" rtl="0" algn="l">
              <a:lnSpc>
                <a:spcPct val="90000"/>
              </a:lnSpc>
              <a:spcBef>
                <a:spcPts val="1000"/>
              </a:spcBef>
              <a:spcAft>
                <a:spcPts val="0"/>
              </a:spcAft>
              <a:buClr>
                <a:srgbClr val="888888"/>
              </a:buClr>
              <a:buSzPts val="2400"/>
              <a:buNone/>
            </a:pPr>
            <a:r>
              <a:t/>
            </a:r>
            <a:endParaRPr/>
          </a:p>
        </p:txBody>
      </p:sp>
      <p:sp>
        <p:nvSpPr>
          <p:cNvPr id="93" name="Google Shape;93;p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22394fbf64_0_56"/>
          <p:cNvSpPr txBox="1"/>
          <p:nvPr>
            <p:ph type="title"/>
          </p:nvPr>
        </p:nvSpPr>
        <p:spPr>
          <a:xfrm>
            <a:off x="838200" y="1164275"/>
            <a:ext cx="10515600" cy="849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Equal Employment Opportunity Hiring</a:t>
            </a:r>
            <a:endParaRPr/>
          </a:p>
        </p:txBody>
      </p:sp>
      <p:sp>
        <p:nvSpPr>
          <p:cNvPr id="159" name="Google Shape;159;g122394fbf64_0_56"/>
          <p:cNvSpPr txBox="1"/>
          <p:nvPr>
            <p:ph idx="1" type="body"/>
          </p:nvPr>
        </p:nvSpPr>
        <p:spPr>
          <a:xfrm>
            <a:off x="838200" y="2193700"/>
            <a:ext cx="10515600" cy="3983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The University has regulatory requirements to recruit, attract, retain, and advance minorities, women, veterans, and individuals with disabilities. However, it is illegal to choose a candidate based on protected class identity. All hiring/selection processes must be based on job qualifications in a non-biased selection process. </a:t>
            </a:r>
            <a:endParaRPr/>
          </a:p>
          <a:p>
            <a:pPr indent="0" lvl="0" marL="0" rtl="0" algn="l">
              <a:spcBef>
                <a:spcPts val="1000"/>
              </a:spcBef>
              <a:spcAft>
                <a:spcPts val="0"/>
              </a:spcAft>
              <a:buNone/>
            </a:pPr>
            <a:r>
              <a:rPr lang="en-US"/>
              <a:t>Examples: </a:t>
            </a:r>
            <a:endParaRPr/>
          </a:p>
          <a:p>
            <a:pPr indent="-406400" lvl="0" marL="457200" rtl="0" algn="l">
              <a:spcBef>
                <a:spcPts val="1000"/>
              </a:spcBef>
              <a:spcAft>
                <a:spcPts val="0"/>
              </a:spcAft>
              <a:buSzPts val="2800"/>
              <a:buChar char="•"/>
            </a:pPr>
            <a:r>
              <a:rPr lang="en-US">
                <a:extLst>
                  <a:ext uri="http://customooxmlschemas.google.com/">
                    <go:slidesCustomData xmlns:go="http://customooxmlschemas.google.com/" textRoundtripDataId="3"/>
                  </a:ext>
                </a:extLst>
              </a:rPr>
              <a:t>Review job advertisements</a:t>
            </a:r>
            <a:r>
              <a:rPr lang="en-US"/>
              <a:t> to ensure use of the EEO statement </a:t>
            </a:r>
            <a:endParaRPr/>
          </a:p>
          <a:p>
            <a:pPr indent="-406400" lvl="0" marL="457200" rtl="0" algn="l">
              <a:spcBef>
                <a:spcPts val="0"/>
              </a:spcBef>
              <a:spcAft>
                <a:spcPts val="0"/>
              </a:spcAft>
              <a:buSzPts val="2800"/>
              <a:buChar char="•"/>
            </a:pPr>
            <a:r>
              <a:rPr lang="en-US">
                <a:extLst>
                  <a:ext uri="http://customooxmlschemas.google.com/">
                    <go:slidesCustomData xmlns:go="http://customooxmlschemas.google.com/" textRoundtripDataId="4"/>
                  </a:ext>
                </a:extLst>
              </a:rPr>
              <a:t>Ensure voluntary self-identification is offered pre and post hire</a:t>
            </a:r>
            <a:endParaRPr/>
          </a:p>
          <a:p>
            <a:pPr indent="-406400" lvl="0" marL="457200" rtl="0" algn="l">
              <a:spcBef>
                <a:spcPts val="0"/>
              </a:spcBef>
              <a:spcAft>
                <a:spcPts val="0"/>
              </a:spcAft>
              <a:buSzPts val="2800"/>
              <a:buChar char="•"/>
            </a:pPr>
            <a:r>
              <a:rPr lang="en-US"/>
              <a:t>Review reasons of non-selection of applicants </a:t>
            </a:r>
            <a:endParaRPr/>
          </a:p>
          <a:p>
            <a:pPr indent="-406400" lvl="0" marL="457200" rtl="0" algn="l">
              <a:spcBef>
                <a:spcPts val="0"/>
              </a:spcBef>
              <a:spcAft>
                <a:spcPts val="0"/>
              </a:spcAft>
              <a:buSzPts val="2800"/>
              <a:buChar char="•"/>
            </a:pPr>
            <a:r>
              <a:rPr lang="en-US"/>
              <a:t>Track and report on all hires for federal reporting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60" name="Google Shape;160;g122394fbf64_0_56"/>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22394fbf64_2_18"/>
          <p:cNvSpPr txBox="1"/>
          <p:nvPr>
            <p:ph type="title"/>
          </p:nvPr>
        </p:nvSpPr>
        <p:spPr>
          <a:xfrm>
            <a:off x="838200" y="1127125"/>
            <a:ext cx="10757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000"/>
              <a:buFont typeface="Open Sans"/>
              <a:buNone/>
            </a:pPr>
            <a:r>
              <a:rPr b="1" lang="en-US">
                <a:latin typeface="Arial"/>
                <a:ea typeface="Arial"/>
                <a:cs typeface="Arial"/>
                <a:sym typeface="Arial"/>
              </a:rPr>
              <a:t>Example</a:t>
            </a:r>
            <a:r>
              <a:rPr b="1" lang="en-US">
                <a:latin typeface="Arial"/>
                <a:ea typeface="Arial"/>
                <a:cs typeface="Arial"/>
                <a:sym typeface="Arial"/>
              </a:rPr>
              <a:t>:</a:t>
            </a:r>
            <a:r>
              <a:rPr lang="en-US">
                <a:latin typeface="Arial"/>
                <a:ea typeface="Arial"/>
                <a:cs typeface="Arial"/>
                <a:sym typeface="Arial"/>
              </a:rPr>
              <a:t> Equal Opportunity “vs” </a:t>
            </a:r>
            <a:r>
              <a:rPr lang="en-US">
                <a:latin typeface="Arial"/>
                <a:ea typeface="Arial"/>
                <a:cs typeface="Arial"/>
                <a:sym typeface="Arial"/>
                <a:extLst>
                  <a:ext uri="http://customooxmlschemas.google.com/">
                    <go:slidesCustomData xmlns:go="http://customooxmlschemas.google.com/" textRoundtripDataId="5"/>
                  </a:ext>
                </a:extLst>
              </a:rPr>
              <a:t>Affirmative Action</a:t>
            </a:r>
            <a:endParaRPr/>
          </a:p>
        </p:txBody>
      </p:sp>
      <p:sp>
        <p:nvSpPr>
          <p:cNvPr id="167" name="Google Shape;167;g122394fbf64_2_18"/>
          <p:cNvSpPr txBox="1"/>
          <p:nvPr>
            <p:ph idx="1" type="body"/>
          </p:nvPr>
        </p:nvSpPr>
        <p:spPr>
          <a:xfrm>
            <a:off x="838200" y="1970050"/>
            <a:ext cx="10515600" cy="4751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sz="2400"/>
              <a:t>Per affirmative action availability numbers, your department has a placement goal for hiring women and </a:t>
            </a:r>
            <a:r>
              <a:rPr lang="en-US" sz="2400"/>
              <a:t>veterans so the </a:t>
            </a:r>
            <a:r>
              <a:rPr lang="en-US" sz="2400"/>
              <a:t>search committee has worked hard to have a robust and diverse pool of </a:t>
            </a:r>
            <a:r>
              <a:rPr lang="en-US" sz="2400"/>
              <a:t>candidates. </a:t>
            </a:r>
            <a:endParaRPr sz="2400"/>
          </a:p>
          <a:p>
            <a:pPr indent="0" lvl="0" marL="0" rtl="0" algn="l">
              <a:spcBef>
                <a:spcPts val="1000"/>
              </a:spcBef>
              <a:spcAft>
                <a:spcPts val="0"/>
              </a:spcAft>
              <a:buNone/>
            </a:pPr>
            <a:r>
              <a:rPr lang="en-US" sz="2400"/>
              <a:t>You are now at the point of deciding between your final two most-qualified candidates for a position.  You say, “Well, we have a hiring goal for women, so let’s hire the woman.” You have now violated equal opportunity law by basing a hiring decision on a protected class status.  </a:t>
            </a:r>
            <a:endParaRPr sz="2400"/>
          </a:p>
          <a:p>
            <a:pPr indent="0" lvl="0" marL="0" rtl="0" algn="l">
              <a:spcBef>
                <a:spcPts val="1000"/>
              </a:spcBef>
              <a:spcAft>
                <a:spcPts val="0"/>
              </a:spcAft>
              <a:buNone/>
            </a:pPr>
            <a:r>
              <a:rPr lang="en-US" sz="2400"/>
              <a:t>Hiring goals are NOT quotas and you can not choose a candidate based on protected class </a:t>
            </a:r>
            <a:r>
              <a:rPr lang="en-US" sz="2400"/>
              <a:t>identities</a:t>
            </a:r>
            <a:r>
              <a:rPr lang="en-US" sz="2400"/>
              <a:t>; all hiring/selection </a:t>
            </a:r>
            <a:r>
              <a:rPr lang="en-US" sz="2400"/>
              <a:t>decisions</a:t>
            </a:r>
            <a:r>
              <a:rPr lang="en-US" sz="2400"/>
              <a:t> must be based on job qualifications. </a:t>
            </a:r>
            <a:endParaRPr sz="2400"/>
          </a:p>
          <a:p>
            <a:pPr indent="0" lvl="0" marL="0" rtl="0" algn="l">
              <a:spcBef>
                <a:spcPts val="1000"/>
              </a:spcBef>
              <a:spcAft>
                <a:spcPts val="0"/>
              </a:spcAft>
              <a:buNone/>
            </a:pPr>
            <a:r>
              <a:t/>
            </a:r>
            <a:endParaRPr/>
          </a:p>
        </p:txBody>
      </p:sp>
      <p:sp>
        <p:nvSpPr>
          <p:cNvPr id="168" name="Google Shape;168;g122394fbf64_2_18"/>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25e7996b02_0_0"/>
          <p:cNvSpPr txBox="1"/>
          <p:nvPr>
            <p:ph idx="1" type="body"/>
          </p:nvPr>
        </p:nvSpPr>
        <p:spPr>
          <a:xfrm>
            <a:off x="838200" y="1825625"/>
            <a:ext cx="5156100" cy="4351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The goal of </a:t>
            </a:r>
            <a:r>
              <a:rPr lang="en-US" u="sng"/>
              <a:t>Affirmative Action</a:t>
            </a:r>
            <a:r>
              <a:rPr lang="en-US"/>
              <a:t> is to ensure all individuals have equal access to employment. </a:t>
            </a:r>
            <a:endParaRPr/>
          </a:p>
          <a:p>
            <a:pPr indent="0" lvl="0" marL="0" rtl="0" algn="l">
              <a:lnSpc>
                <a:spcPct val="100000"/>
              </a:lnSpc>
              <a:spcBef>
                <a:spcPts val="0"/>
              </a:spcBef>
              <a:spcAft>
                <a:spcPts val="0"/>
              </a:spcAft>
              <a:buNone/>
            </a:pPr>
            <a:r>
              <a:t/>
            </a:r>
            <a:endParaRPr u="sng"/>
          </a:p>
          <a:p>
            <a:pPr indent="0" lvl="0" marL="0" rtl="0" algn="l">
              <a:lnSpc>
                <a:spcPct val="100000"/>
              </a:lnSpc>
              <a:spcBef>
                <a:spcPts val="0"/>
              </a:spcBef>
              <a:spcAft>
                <a:spcPts val="0"/>
              </a:spcAft>
              <a:buNone/>
            </a:pPr>
            <a:r>
              <a:rPr lang="en-US" u="sng"/>
              <a:t>Equal employment opportunity</a:t>
            </a:r>
            <a:r>
              <a:rPr lang="en-US"/>
              <a:t> refers to the legally protected right of all people to be evaluated on their ability and their potential to perform a job.</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Font typeface="Arial"/>
              <a:buNone/>
            </a:pPr>
            <a:r>
              <a:t/>
            </a:r>
            <a:endParaRPr/>
          </a:p>
        </p:txBody>
      </p:sp>
      <p:sp>
        <p:nvSpPr>
          <p:cNvPr id="175" name="Google Shape;175;g125e7996b02_0_0"/>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6" name="Google Shape;176;g125e7996b02_0_0"/>
          <p:cNvSpPr txBox="1"/>
          <p:nvPr>
            <p:ph idx="2" type="body"/>
          </p:nvPr>
        </p:nvSpPr>
        <p:spPr>
          <a:xfrm>
            <a:off x="6946825" y="1622000"/>
            <a:ext cx="4011600" cy="44346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US"/>
              <a:t>Properly understood, </a:t>
            </a:r>
            <a:endParaRPr b="1"/>
          </a:p>
          <a:p>
            <a:pPr indent="0" lvl="0" marL="0" rtl="0" algn="l">
              <a:lnSpc>
                <a:spcPct val="100000"/>
              </a:lnSpc>
              <a:spcBef>
                <a:spcPts val="0"/>
              </a:spcBef>
              <a:spcAft>
                <a:spcPts val="0"/>
              </a:spcAft>
              <a:buNone/>
            </a:pPr>
            <a:r>
              <a:rPr b="1" lang="en-US"/>
              <a:t>Affirmative Action is designed to remove barriers to employment, thereby enhancing and promoting </a:t>
            </a:r>
            <a:endParaRPr b="1"/>
          </a:p>
          <a:p>
            <a:pPr indent="0" lvl="0" marL="0" rtl="0" algn="l">
              <a:lnSpc>
                <a:spcPct val="100000"/>
              </a:lnSpc>
              <a:spcBef>
                <a:spcPts val="0"/>
              </a:spcBef>
              <a:spcAft>
                <a:spcPts val="0"/>
              </a:spcAft>
              <a:buClr>
                <a:schemeClr val="dk1"/>
              </a:buClr>
              <a:buSzPts val="1100"/>
              <a:buFont typeface="Arial"/>
              <a:buNone/>
            </a:pPr>
            <a:r>
              <a:rPr b="1" lang="en-US"/>
              <a:t>Equal Employment Opportunity</a:t>
            </a:r>
            <a:endParaRPr b="1"/>
          </a:p>
          <a:p>
            <a:pPr indent="0" lvl="0" marL="0" rtl="0" algn="l">
              <a:spcBef>
                <a:spcPts val="1000"/>
              </a:spcBef>
              <a:spcAft>
                <a:spcPts val="0"/>
              </a:spcAft>
              <a:buNone/>
            </a:pPr>
            <a:r>
              <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22394fbf64_0_63"/>
          <p:cNvSpPr txBox="1"/>
          <p:nvPr>
            <p:ph type="title"/>
          </p:nvPr>
        </p:nvSpPr>
        <p:spPr>
          <a:xfrm>
            <a:off x="1015425" y="1148325"/>
            <a:ext cx="10338300" cy="77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extLst>
                  <a:ext uri="http://customooxmlschemas.google.com/">
                    <go:slidesCustomData xmlns:go="http://customooxmlschemas.google.com/" textRoundtripDataId="6"/>
                  </a:ext>
                </a:extLst>
              </a:rPr>
              <a:t>Protected Class  </a:t>
            </a:r>
            <a:endParaRPr sz="4800"/>
          </a:p>
        </p:txBody>
      </p:sp>
      <p:sp>
        <p:nvSpPr>
          <p:cNvPr id="183" name="Google Shape;183;g122394fbf64_0_63"/>
          <p:cNvSpPr txBox="1"/>
          <p:nvPr>
            <p:ph idx="1" type="body"/>
          </p:nvPr>
        </p:nvSpPr>
        <p:spPr>
          <a:xfrm>
            <a:off x="838200" y="2105250"/>
            <a:ext cx="10515600" cy="4071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Work </a:t>
            </a:r>
            <a:r>
              <a:rPr lang="en-US"/>
              <a:t>to ensure that employees, applicants, students, and visitors are not discriminated against or harassed in employment, educational programs, and activities on the basis of protected class</a:t>
            </a:r>
            <a:endParaRPr/>
          </a:p>
          <a:p>
            <a:pPr indent="-406400" lvl="0" marL="457200" rtl="0" algn="l">
              <a:spcBef>
                <a:spcPts val="1000"/>
              </a:spcBef>
              <a:spcAft>
                <a:spcPts val="0"/>
              </a:spcAft>
              <a:buSzPts val="2800"/>
              <a:buChar char="•"/>
            </a:pPr>
            <a:r>
              <a:rPr lang="en-US"/>
              <a:t>Protected class = Race, religion, color, national origin, age, sex, sexual orientation, gender identity, height, weight, genetic information, marital status, disability, and/or veteran status</a:t>
            </a:r>
            <a:endParaRPr/>
          </a:p>
          <a:p>
            <a:pPr indent="0" lvl="0" marL="0" rtl="0" algn="l">
              <a:spcBef>
                <a:spcPts val="1000"/>
              </a:spcBef>
              <a:spcAft>
                <a:spcPts val="0"/>
              </a:spcAft>
              <a:buNone/>
            </a:pPr>
            <a:r>
              <a:t/>
            </a:r>
            <a:endParaRPr/>
          </a:p>
        </p:txBody>
      </p:sp>
      <p:sp>
        <p:nvSpPr>
          <p:cNvPr id="184" name="Google Shape;184;g122394fbf64_0_63"/>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22394fbf64_0_28"/>
          <p:cNvSpPr txBox="1"/>
          <p:nvPr>
            <p:ph type="title"/>
          </p:nvPr>
        </p:nvSpPr>
        <p:spPr>
          <a:xfrm>
            <a:off x="976700" y="1126025"/>
            <a:ext cx="10377000" cy="854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Equal</a:t>
            </a:r>
            <a:r>
              <a:rPr lang="en-US">
                <a:latin typeface="Arial"/>
                <a:ea typeface="Arial"/>
                <a:cs typeface="Arial"/>
                <a:sym typeface="Arial"/>
              </a:rPr>
              <a:t> </a:t>
            </a:r>
            <a:r>
              <a:rPr lang="en-US">
                <a:latin typeface="Arial"/>
                <a:ea typeface="Arial"/>
                <a:cs typeface="Arial"/>
                <a:sym typeface="Arial"/>
              </a:rPr>
              <a:t>Opportunity</a:t>
            </a:r>
            <a:r>
              <a:rPr lang="en-US">
                <a:latin typeface="Arial"/>
                <a:ea typeface="Arial"/>
                <a:cs typeface="Arial"/>
                <a:sym typeface="Arial"/>
              </a:rPr>
              <a:t> </a:t>
            </a:r>
            <a:r>
              <a:rPr lang="en-US">
                <a:latin typeface="Arial"/>
                <a:ea typeface="Arial"/>
                <a:cs typeface="Arial"/>
                <a:sym typeface="Arial"/>
              </a:rPr>
              <a:t>Compliance</a:t>
            </a:r>
            <a:r>
              <a:rPr lang="en-US">
                <a:latin typeface="Arial"/>
                <a:ea typeface="Arial"/>
                <a:cs typeface="Arial"/>
                <a:sym typeface="Arial"/>
              </a:rPr>
              <a:t> Training </a:t>
            </a:r>
            <a:endParaRPr/>
          </a:p>
        </p:txBody>
      </p:sp>
      <p:sp>
        <p:nvSpPr>
          <p:cNvPr id="191" name="Google Shape;191;g122394fbf64_0_28"/>
          <p:cNvSpPr txBox="1"/>
          <p:nvPr>
            <p:ph idx="1" type="body"/>
          </p:nvPr>
        </p:nvSpPr>
        <p:spPr>
          <a:xfrm>
            <a:off x="838200" y="1980125"/>
            <a:ext cx="10884300" cy="4488900"/>
          </a:xfrm>
          <a:prstGeom prst="rect">
            <a:avLst/>
          </a:prstGeom>
        </p:spPr>
        <p:txBody>
          <a:bodyPr anchorCtr="0" anchor="t" bIns="45700" lIns="91425" spcFirstLastPara="1" rIns="91425" wrap="square" tIns="45700">
            <a:noAutofit/>
          </a:bodyPr>
          <a:lstStyle/>
          <a:p>
            <a:pPr indent="0" lvl="0" marL="457200" rtl="0" algn="l">
              <a:spcBef>
                <a:spcPts val="1000"/>
              </a:spcBef>
              <a:spcAft>
                <a:spcPts val="0"/>
              </a:spcAft>
              <a:buNone/>
            </a:pPr>
            <a:r>
              <a:t/>
            </a:r>
            <a:endParaRPr/>
          </a:p>
          <a:p>
            <a:pPr indent="-406400" lvl="0" marL="457200" rtl="0" algn="l">
              <a:spcBef>
                <a:spcPts val="1000"/>
              </a:spcBef>
              <a:spcAft>
                <a:spcPts val="0"/>
              </a:spcAft>
              <a:buSzPts val="2800"/>
              <a:buChar char="•"/>
            </a:pPr>
            <a:r>
              <a:rPr lang="en-US"/>
              <a:t>All </a:t>
            </a:r>
            <a:r>
              <a:rPr lang="en-US" u="sng"/>
              <a:t>new</a:t>
            </a:r>
            <a:r>
              <a:rPr lang="en-US"/>
              <a:t> faculty and staff are required to complete an online prevention course that addresses harassment, discrimination, retaliation and sexual misconduct</a:t>
            </a:r>
            <a:endParaRPr/>
          </a:p>
          <a:p>
            <a:pPr indent="-406400" lvl="0" marL="457200" rtl="0" algn="l">
              <a:spcBef>
                <a:spcPts val="1000"/>
              </a:spcBef>
              <a:spcAft>
                <a:spcPts val="0"/>
              </a:spcAft>
              <a:buSzPts val="2800"/>
              <a:buChar char="•"/>
            </a:pPr>
            <a:r>
              <a:rPr lang="en-US"/>
              <a:t>Annually all </a:t>
            </a:r>
            <a:r>
              <a:rPr lang="en-US" u="sng"/>
              <a:t>current </a:t>
            </a:r>
            <a:r>
              <a:rPr lang="en-US"/>
              <a:t>faculty and staff are required to complete an online Title IX course</a:t>
            </a:r>
            <a:endParaRPr/>
          </a:p>
          <a:p>
            <a:pPr indent="-406400" lvl="0" marL="457200" rtl="0" algn="l">
              <a:spcBef>
                <a:spcPts val="1000"/>
              </a:spcBef>
              <a:spcAft>
                <a:spcPts val="0"/>
              </a:spcAft>
              <a:buSzPts val="2800"/>
              <a:buChar char="•"/>
            </a:pPr>
            <a:r>
              <a:rPr lang="en-US"/>
              <a:t>Search Committee training is required for all those on h</a:t>
            </a:r>
            <a:r>
              <a:rPr lang="en-US">
                <a:extLst>
                  <a:ext uri="http://customooxmlschemas.google.com/">
                    <go:slidesCustomData xmlns:go="http://customooxmlschemas.google.com/" textRoundtripDataId="7"/>
                  </a:ext>
                </a:extLst>
              </a:rPr>
              <a:t>iring committees</a:t>
            </a:r>
            <a:r>
              <a:rPr lang="en-US"/>
              <a:t> (more information on this later) </a:t>
            </a:r>
            <a:endParaRPr/>
          </a:p>
          <a:p>
            <a:pPr indent="-406400" lvl="0" marL="457200" rtl="0" algn="l">
              <a:spcBef>
                <a:spcPts val="1000"/>
              </a:spcBef>
              <a:spcAft>
                <a:spcPts val="0"/>
              </a:spcAft>
              <a:buSzPts val="2800"/>
              <a:buChar char="•"/>
            </a:pPr>
            <a:r>
              <a:rPr lang="en-US"/>
              <a:t>Offer other optional training </a:t>
            </a:r>
            <a:r>
              <a:rPr lang="en-US">
                <a:extLst>
                  <a:ext uri="http://customooxmlschemas.google.com/">
                    <go:slidesCustomData xmlns:go="http://customooxmlschemas.google.com/" textRoundtripDataId="8"/>
                  </a:ext>
                </a:extLst>
              </a:rPr>
              <a:t>opportunities</a:t>
            </a:r>
            <a:r>
              <a:rPr lang="en-US"/>
              <a:t> available by request </a:t>
            </a:r>
            <a:r>
              <a:rPr lang="en-US"/>
              <a:t>  </a:t>
            </a:r>
            <a:endParaRPr/>
          </a:p>
          <a:p>
            <a:pPr indent="0" lvl="0" marL="0" rtl="0" algn="l">
              <a:spcBef>
                <a:spcPts val="1000"/>
              </a:spcBef>
              <a:spcAft>
                <a:spcPts val="0"/>
              </a:spcAft>
              <a:buNone/>
            </a:pPr>
            <a:r>
              <a:t/>
            </a:r>
            <a:endParaRPr/>
          </a:p>
        </p:txBody>
      </p:sp>
      <p:sp>
        <p:nvSpPr>
          <p:cNvPr id="192" name="Google Shape;192;g122394fbf64_0_28"/>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323d5627eb_0_0"/>
          <p:cNvSpPr txBox="1"/>
          <p:nvPr>
            <p:ph type="title"/>
          </p:nvPr>
        </p:nvSpPr>
        <p:spPr>
          <a:xfrm>
            <a:off x="838200" y="1183350"/>
            <a:ext cx="10515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to Get Assistance or Report a Concern </a:t>
            </a:r>
            <a:endParaRPr/>
          </a:p>
        </p:txBody>
      </p:sp>
      <p:sp>
        <p:nvSpPr>
          <p:cNvPr id="199" name="Google Shape;199;g1323d5627eb_0_0"/>
          <p:cNvSpPr txBox="1"/>
          <p:nvPr>
            <p:ph idx="1" type="body"/>
          </p:nvPr>
        </p:nvSpPr>
        <p:spPr>
          <a:xfrm>
            <a:off x="838200" y="2241625"/>
            <a:ext cx="10515600" cy="2767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Report a Concern     </a:t>
            </a:r>
            <a:r>
              <a:rPr lang="en-US" u="sng">
                <a:solidFill>
                  <a:schemeClr val="hlink"/>
                </a:solidFill>
                <a:hlinkClick r:id="rId3"/>
              </a:rPr>
              <a:t>www.mtu.edu/concern</a:t>
            </a:r>
            <a:r>
              <a:rPr lang="en-US"/>
              <a:t> </a:t>
            </a:r>
            <a:endParaRPr/>
          </a:p>
          <a:p>
            <a:pPr indent="-406400" lvl="0" marL="457200" rtl="0" algn="l">
              <a:spcBef>
                <a:spcPts val="1000"/>
              </a:spcBef>
              <a:spcAft>
                <a:spcPts val="0"/>
              </a:spcAft>
              <a:buSzPts val="2800"/>
              <a:buChar char="•"/>
            </a:pPr>
            <a:r>
              <a:rPr lang="en-US"/>
              <a:t>Equal Opportunity Compliance </a:t>
            </a:r>
            <a:endParaRPr/>
          </a:p>
          <a:p>
            <a:pPr indent="-381000" lvl="1" marL="914400" rtl="0" algn="l">
              <a:spcBef>
                <a:spcPts val="500"/>
              </a:spcBef>
              <a:spcAft>
                <a:spcPts val="0"/>
              </a:spcAft>
              <a:buSzPts val="2400"/>
              <a:buChar char="•"/>
            </a:pPr>
            <a:r>
              <a:rPr lang="en-US" u="sng">
                <a:solidFill>
                  <a:schemeClr val="hlink"/>
                </a:solidFill>
                <a:hlinkClick r:id="rId4"/>
              </a:rPr>
              <a:t>eocompliance@mtu.edu</a:t>
            </a:r>
            <a:endParaRPr/>
          </a:p>
          <a:p>
            <a:pPr indent="-381000" lvl="1" marL="914400" rtl="0" algn="l">
              <a:spcBef>
                <a:spcPts val="500"/>
              </a:spcBef>
              <a:spcAft>
                <a:spcPts val="0"/>
              </a:spcAft>
              <a:buSzPts val="2400"/>
              <a:buChar char="•"/>
            </a:pPr>
            <a:r>
              <a:rPr lang="en-US"/>
              <a:t>906-487-3310     	</a:t>
            </a:r>
            <a:endParaRPr/>
          </a:p>
          <a:p>
            <a:pPr indent="-381000" lvl="1" marL="914400" rtl="0" algn="l">
              <a:spcBef>
                <a:spcPts val="500"/>
              </a:spcBef>
              <a:spcAft>
                <a:spcPts val="0"/>
              </a:spcAft>
              <a:buSzPts val="2400"/>
              <a:buChar char="•"/>
            </a:pPr>
            <a:r>
              <a:rPr lang="en-US"/>
              <a:t>Admin 310 </a:t>
            </a:r>
            <a:endParaRPr/>
          </a:p>
          <a:p>
            <a:pPr indent="-381000" lvl="1" marL="914400" rtl="0" algn="l">
              <a:spcBef>
                <a:spcPts val="500"/>
              </a:spcBef>
              <a:spcAft>
                <a:spcPts val="0"/>
              </a:spcAft>
              <a:buSzPts val="2400"/>
              <a:buChar char="•"/>
            </a:pPr>
            <a:r>
              <a:rPr lang="en-US" u="sng">
                <a:solidFill>
                  <a:schemeClr val="hlink"/>
                </a:solidFill>
                <a:hlinkClick r:id="rId5"/>
              </a:rPr>
              <a:t>https://www.mtu.edu/eo-compliance/</a:t>
            </a:r>
            <a:endParaRPr/>
          </a:p>
          <a:p>
            <a:pPr indent="-406400" lvl="0" marL="457200" rtl="0" algn="l">
              <a:spcBef>
                <a:spcPts val="1000"/>
              </a:spcBef>
              <a:spcAft>
                <a:spcPts val="0"/>
              </a:spcAft>
              <a:buSzPts val="2800"/>
              <a:buChar char="•"/>
            </a:pPr>
            <a:r>
              <a:rPr lang="en-US"/>
              <a:t>Public Safety and Police Services     906-477-2216</a:t>
            </a:r>
            <a:endParaRPr/>
          </a:p>
          <a:p>
            <a:pPr indent="-406400" lvl="0" marL="457200" rtl="0" algn="l">
              <a:spcBef>
                <a:spcPts val="1000"/>
              </a:spcBef>
              <a:spcAft>
                <a:spcPts val="0"/>
              </a:spcAft>
              <a:buSzPts val="2800"/>
              <a:buChar char="•"/>
            </a:pPr>
            <a:r>
              <a:rPr lang="en-US"/>
              <a:t>In </a:t>
            </a:r>
            <a:r>
              <a:rPr lang="en-US">
                <a:solidFill>
                  <a:srgbClr val="111111"/>
                </a:solidFill>
              </a:rPr>
              <a:t>emergency situations, call 911</a:t>
            </a:r>
            <a:r>
              <a:rPr lang="en-US"/>
              <a:t> </a:t>
            </a:r>
            <a:endParaRPr/>
          </a:p>
          <a:p>
            <a:pPr indent="0" lvl="0" marL="0" rtl="0" algn="l">
              <a:spcBef>
                <a:spcPts val="1000"/>
              </a:spcBef>
              <a:spcAft>
                <a:spcPts val="0"/>
              </a:spcAft>
              <a:buNone/>
            </a:pPr>
            <a:r>
              <a:t/>
            </a:r>
            <a:endParaRPr/>
          </a:p>
        </p:txBody>
      </p:sp>
      <p:sp>
        <p:nvSpPr>
          <p:cNvPr id="200" name="Google Shape;200;g1323d5627eb_0_0"/>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22394fbf64_0_35"/>
          <p:cNvSpPr txBox="1"/>
          <p:nvPr>
            <p:ph type="title"/>
          </p:nvPr>
        </p:nvSpPr>
        <p:spPr>
          <a:xfrm>
            <a:off x="838200" y="1187775"/>
            <a:ext cx="11159700" cy="1375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Americans with Disabilities Act (ADA) and Workplace </a:t>
            </a:r>
            <a:r>
              <a:rPr lang="en-US">
                <a:latin typeface="Arial"/>
                <a:ea typeface="Arial"/>
                <a:cs typeface="Arial"/>
                <a:sym typeface="Arial"/>
              </a:rPr>
              <a:t>Accommodations</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07" name="Google Shape;207;g122394fbf64_0_35"/>
          <p:cNvSpPr txBox="1"/>
          <p:nvPr>
            <p:ph idx="1" type="body"/>
          </p:nvPr>
        </p:nvSpPr>
        <p:spPr>
          <a:xfrm>
            <a:off x="838200" y="2640025"/>
            <a:ext cx="10515600" cy="39678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The ADA is a civil rights law prohibiting discrimination against individuals with disabilities</a:t>
            </a:r>
            <a:endParaRPr/>
          </a:p>
          <a:p>
            <a:pPr indent="-406400" lvl="0" marL="457200" rtl="0" algn="l">
              <a:spcBef>
                <a:spcPts val="0"/>
              </a:spcBef>
              <a:spcAft>
                <a:spcPts val="0"/>
              </a:spcAft>
              <a:buSzPts val="2800"/>
              <a:buChar char="•"/>
            </a:pPr>
            <a:r>
              <a:rPr lang="en-US"/>
              <a:t>A workplace accommodation due to a disability is a modification or adjustment that enables an employee to perform the essential functions of their job</a:t>
            </a:r>
            <a:endParaRPr/>
          </a:p>
          <a:p>
            <a:pPr indent="-406400" lvl="0" marL="457200" rtl="0" algn="l">
              <a:spcBef>
                <a:spcPts val="0"/>
              </a:spcBef>
              <a:spcAft>
                <a:spcPts val="0"/>
              </a:spcAft>
              <a:buSzPts val="2800"/>
              <a:buChar char="•"/>
            </a:pPr>
            <a:r>
              <a:rPr lang="en-US"/>
              <a:t>To request an accommodation, contact the ADA Coordinator or visit the Request an Accommodation webpage for more information</a:t>
            </a:r>
            <a:endParaRPr/>
          </a:p>
          <a:p>
            <a:pPr indent="0" lvl="0" marL="0" rtl="0" algn="ctr">
              <a:spcBef>
                <a:spcPts val="1000"/>
              </a:spcBef>
              <a:spcAft>
                <a:spcPts val="0"/>
              </a:spcAft>
              <a:buNone/>
            </a:pPr>
            <a:r>
              <a:t/>
            </a:r>
            <a:endParaRPr sz="2100"/>
          </a:p>
          <a:p>
            <a:pPr indent="0" lvl="0" marL="0" rtl="0" algn="ctr">
              <a:spcBef>
                <a:spcPts val="1000"/>
              </a:spcBef>
              <a:spcAft>
                <a:spcPts val="0"/>
              </a:spcAft>
              <a:buNone/>
            </a:pPr>
            <a:r>
              <a:rPr b="1" lang="en-US" sz="2200"/>
              <a:t>The Access and Disability Supervisor Success Series module outlines this in greater detail </a:t>
            </a:r>
            <a:endParaRPr b="1" sz="2200"/>
          </a:p>
        </p:txBody>
      </p:sp>
      <p:sp>
        <p:nvSpPr>
          <p:cNvPr id="208" name="Google Shape;208;g122394fbf64_0_35"/>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22394fbf64_0_77"/>
          <p:cNvSpPr txBox="1"/>
          <p:nvPr>
            <p:ph type="title"/>
          </p:nvPr>
        </p:nvSpPr>
        <p:spPr>
          <a:xfrm>
            <a:off x="1041200" y="1119250"/>
            <a:ext cx="10312500" cy="81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Title IX </a:t>
            </a:r>
            <a:endParaRPr/>
          </a:p>
        </p:txBody>
      </p:sp>
      <p:sp>
        <p:nvSpPr>
          <p:cNvPr id="215" name="Google Shape;215;g122394fbf64_0_77"/>
          <p:cNvSpPr txBox="1"/>
          <p:nvPr>
            <p:ph idx="1" type="body"/>
          </p:nvPr>
        </p:nvSpPr>
        <p:spPr>
          <a:xfrm>
            <a:off x="838200" y="1609100"/>
            <a:ext cx="4701900" cy="42540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Clr>
                <a:schemeClr val="dk1"/>
              </a:buClr>
              <a:buSzPts val="1100"/>
              <a:buFont typeface="Arial"/>
              <a:buNone/>
            </a:pPr>
            <a:r>
              <a:t/>
            </a:r>
            <a:endParaRPr/>
          </a:p>
          <a:p>
            <a:pPr indent="0" lvl="0" marL="0" rtl="0" algn="ctr">
              <a:spcBef>
                <a:spcPts val="1000"/>
              </a:spcBef>
              <a:spcAft>
                <a:spcPts val="0"/>
              </a:spcAft>
              <a:buClr>
                <a:schemeClr val="dk1"/>
              </a:buClr>
              <a:buSzPts val="1100"/>
              <a:buFont typeface="Arial"/>
              <a:buNone/>
            </a:pPr>
            <a:r>
              <a:rPr lang="en-US"/>
              <a:t>Title IX is a civil rights law that protects all of us from discrimination based on sex in educational programs and activities that receive federal financial assistance</a:t>
            </a:r>
            <a:endParaRPr/>
          </a:p>
          <a:p>
            <a:pPr indent="0" lvl="0" marL="0" rtl="0" algn="l">
              <a:spcBef>
                <a:spcPts val="1000"/>
              </a:spcBef>
              <a:spcAft>
                <a:spcPts val="0"/>
              </a:spcAft>
              <a:buNone/>
            </a:pPr>
            <a:r>
              <a:t/>
            </a:r>
            <a:endParaRPr/>
          </a:p>
        </p:txBody>
      </p:sp>
      <p:sp>
        <p:nvSpPr>
          <p:cNvPr id="216" name="Google Shape;216;g122394fbf64_0_77"/>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7" name="Google Shape;217;g122394fbf64_0_77"/>
          <p:cNvSpPr txBox="1"/>
          <p:nvPr>
            <p:ph idx="2" type="body"/>
          </p:nvPr>
        </p:nvSpPr>
        <p:spPr>
          <a:xfrm>
            <a:off x="6197600" y="1609100"/>
            <a:ext cx="5156100" cy="4567800"/>
          </a:xfrm>
          <a:prstGeom prst="rect">
            <a:avLst/>
          </a:prstGeom>
        </p:spPr>
        <p:txBody>
          <a:bodyPr anchorCtr="0" anchor="t" bIns="45700" lIns="91425" spcFirstLastPara="1" rIns="91425" wrap="square" tIns="45700">
            <a:noAutofit/>
          </a:bodyPr>
          <a:lstStyle/>
          <a:p>
            <a:pPr indent="-406400" lvl="0" marL="457200" rtl="0" algn="l">
              <a:spcBef>
                <a:spcPts val="500"/>
              </a:spcBef>
              <a:spcAft>
                <a:spcPts val="0"/>
              </a:spcAft>
              <a:buSzPts val="2800"/>
              <a:buChar char="•"/>
            </a:pPr>
            <a:r>
              <a:rPr lang="en-US"/>
              <a:t>Gender Based Discrimination (Gender Equity)</a:t>
            </a:r>
            <a:endParaRPr/>
          </a:p>
          <a:p>
            <a:pPr indent="-406400" lvl="0" marL="457200" rtl="0" algn="l">
              <a:spcBef>
                <a:spcPts val="0"/>
              </a:spcBef>
              <a:spcAft>
                <a:spcPts val="0"/>
              </a:spcAft>
              <a:buSzPts val="2800"/>
              <a:buChar char="•"/>
            </a:pPr>
            <a:r>
              <a:rPr lang="en-US"/>
              <a:t>Discrimination Based on Pregnancy </a:t>
            </a:r>
            <a:endParaRPr/>
          </a:p>
          <a:p>
            <a:pPr indent="-406400" lvl="0" marL="457200" rtl="0" algn="l">
              <a:spcBef>
                <a:spcPts val="0"/>
              </a:spcBef>
              <a:spcAft>
                <a:spcPts val="0"/>
              </a:spcAft>
              <a:buSzPts val="2800"/>
              <a:buChar char="•"/>
            </a:pPr>
            <a:r>
              <a:rPr lang="en-US"/>
              <a:t>Sexual Harassment</a:t>
            </a:r>
            <a:endParaRPr/>
          </a:p>
          <a:p>
            <a:pPr indent="-406400" lvl="0" marL="457200" rtl="0" algn="l">
              <a:spcBef>
                <a:spcPts val="0"/>
              </a:spcBef>
              <a:spcAft>
                <a:spcPts val="0"/>
              </a:spcAft>
              <a:buSzPts val="2800"/>
              <a:buChar char="•"/>
            </a:pPr>
            <a:r>
              <a:rPr lang="en-US"/>
              <a:t>Sexual Assault</a:t>
            </a:r>
            <a:endParaRPr/>
          </a:p>
          <a:p>
            <a:pPr indent="-406400" lvl="0" marL="457200" rtl="0" algn="l">
              <a:spcBef>
                <a:spcPts val="0"/>
              </a:spcBef>
              <a:spcAft>
                <a:spcPts val="0"/>
              </a:spcAft>
              <a:buSzPts val="2800"/>
              <a:buChar char="•"/>
            </a:pPr>
            <a:r>
              <a:rPr lang="en-US"/>
              <a:t>Dating and Domestic Violence</a:t>
            </a:r>
            <a:endParaRPr/>
          </a:p>
          <a:p>
            <a:pPr indent="-406400" lvl="0" marL="457200" rtl="0" algn="l">
              <a:spcBef>
                <a:spcPts val="0"/>
              </a:spcBef>
              <a:spcAft>
                <a:spcPts val="0"/>
              </a:spcAft>
              <a:buSzPts val="2800"/>
              <a:buChar char="•"/>
            </a:pPr>
            <a:r>
              <a:rPr lang="en-US"/>
              <a:t>Stalking  </a:t>
            </a:r>
            <a:endParaRPr/>
          </a:p>
          <a:p>
            <a:pPr indent="0" lvl="0" marL="0" rtl="0" algn="l">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122394fbf64_0_126"/>
          <p:cNvSpPr txBox="1"/>
          <p:nvPr>
            <p:ph type="title"/>
          </p:nvPr>
        </p:nvSpPr>
        <p:spPr>
          <a:xfrm>
            <a:off x="838200" y="1114126"/>
            <a:ext cx="10515600" cy="576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Examples </a:t>
            </a:r>
            <a:endParaRPr sz="4800"/>
          </a:p>
        </p:txBody>
      </p:sp>
      <p:sp>
        <p:nvSpPr>
          <p:cNvPr id="224" name="Google Shape;224;g122394fbf64_0_126"/>
          <p:cNvSpPr txBox="1"/>
          <p:nvPr>
            <p:ph idx="1" type="body"/>
          </p:nvPr>
        </p:nvSpPr>
        <p:spPr>
          <a:xfrm>
            <a:off x="423000" y="2023150"/>
            <a:ext cx="5396700" cy="4153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400"/>
              <a:t>Potential Title IX Policy Violations</a:t>
            </a:r>
            <a:br>
              <a:rPr lang="en-US" sz="1800"/>
            </a:br>
            <a:endParaRPr sz="1500"/>
          </a:p>
          <a:p>
            <a:pPr indent="-355600" lvl="0" marL="342900" rtl="0" algn="l">
              <a:spcBef>
                <a:spcPts val="1000"/>
              </a:spcBef>
              <a:spcAft>
                <a:spcPts val="0"/>
              </a:spcAft>
              <a:buSzPts val="2000"/>
              <a:buChar char="•"/>
            </a:pPr>
            <a:r>
              <a:rPr lang="en-US" sz="2000"/>
              <a:t>Gender Discrimination: Making comments and/or decisions that emphasize gender specific traits</a:t>
            </a:r>
            <a:endParaRPr sz="2000"/>
          </a:p>
          <a:p>
            <a:pPr indent="-355600" lvl="0" marL="342900" rtl="0" algn="l">
              <a:spcBef>
                <a:spcPts val="1000"/>
              </a:spcBef>
              <a:spcAft>
                <a:spcPts val="0"/>
              </a:spcAft>
              <a:buSzPts val="2000"/>
              <a:buChar char="•"/>
            </a:pPr>
            <a:r>
              <a:rPr lang="en-US" sz="2000"/>
              <a:t>Sexual Harassment: Unwanted touching </a:t>
            </a:r>
            <a:endParaRPr sz="2000"/>
          </a:p>
          <a:p>
            <a:pPr indent="-355600" lvl="0" marL="342900" rtl="0" algn="l">
              <a:spcBef>
                <a:spcPts val="1000"/>
              </a:spcBef>
              <a:spcAft>
                <a:spcPts val="0"/>
              </a:spcAft>
              <a:buSzPts val="2000"/>
              <a:buChar char="•"/>
            </a:pPr>
            <a:r>
              <a:rPr lang="en-US" sz="2000"/>
              <a:t>Pregnancy discrimination: Automatically excluding a pregnant student from a field </a:t>
            </a:r>
            <a:r>
              <a:rPr lang="en-US" sz="2000"/>
              <a:t>experience</a:t>
            </a:r>
            <a:r>
              <a:rPr lang="en-US" sz="2000"/>
              <a:t> lab. </a:t>
            </a:r>
            <a:endParaRPr sz="2000"/>
          </a:p>
          <a:p>
            <a:pPr indent="-355600" lvl="0" marL="342900" rtl="0" algn="l">
              <a:spcBef>
                <a:spcPts val="1000"/>
              </a:spcBef>
              <a:spcAft>
                <a:spcPts val="0"/>
              </a:spcAft>
              <a:buSzPts val="2000"/>
              <a:buChar char="•"/>
            </a:pPr>
            <a:r>
              <a:rPr lang="en-US" sz="2000"/>
              <a:t>Any type of sexual violence </a:t>
            </a:r>
            <a:endParaRPr sz="2000"/>
          </a:p>
          <a:p>
            <a:pPr indent="0" lvl="0" marL="0" rtl="0" algn="l">
              <a:spcBef>
                <a:spcPts val="1000"/>
              </a:spcBef>
              <a:spcAft>
                <a:spcPts val="0"/>
              </a:spcAft>
              <a:buNone/>
            </a:pPr>
            <a:r>
              <a:t/>
            </a:r>
            <a:endParaRPr sz="1200"/>
          </a:p>
        </p:txBody>
      </p:sp>
      <p:sp>
        <p:nvSpPr>
          <p:cNvPr id="225" name="Google Shape;225;g122394fbf64_0_126"/>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6" name="Google Shape;226;g122394fbf64_0_126"/>
          <p:cNvSpPr txBox="1"/>
          <p:nvPr>
            <p:ph idx="2" type="body"/>
          </p:nvPr>
        </p:nvSpPr>
        <p:spPr>
          <a:xfrm>
            <a:off x="6072800" y="2023150"/>
            <a:ext cx="5615400" cy="453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2400">
                <a:latin typeface="Open Sans"/>
                <a:ea typeface="Open Sans"/>
                <a:cs typeface="Open Sans"/>
                <a:sym typeface="Open Sans"/>
              </a:rPr>
              <a:t>I</a:t>
            </a:r>
            <a:r>
              <a:rPr b="1" lang="en-US" sz="2400"/>
              <a:t>nappropriate/Unprofessional Behavior </a:t>
            </a:r>
            <a:br>
              <a:rPr lang="en-US" sz="2400"/>
            </a:br>
            <a:endParaRPr sz="2400"/>
          </a:p>
          <a:p>
            <a:pPr indent="-291973" lvl="0" marL="342900" rtl="0" algn="l">
              <a:lnSpc>
                <a:spcPct val="115000"/>
              </a:lnSpc>
              <a:spcBef>
                <a:spcPts val="1000"/>
              </a:spcBef>
              <a:spcAft>
                <a:spcPts val="0"/>
              </a:spcAft>
              <a:buClr>
                <a:schemeClr val="dk1"/>
              </a:buClr>
              <a:buSzPts val="2000"/>
              <a:buFont typeface="Calibri"/>
              <a:buChar char="•"/>
            </a:pPr>
            <a:r>
              <a:rPr lang="en-US" sz="2000"/>
              <a:t>Unwanted attention </a:t>
            </a:r>
            <a:endParaRPr sz="2000"/>
          </a:p>
          <a:p>
            <a:pPr indent="-291973" lvl="0" marL="342900" rtl="0" algn="l">
              <a:lnSpc>
                <a:spcPct val="115000"/>
              </a:lnSpc>
              <a:spcBef>
                <a:spcPts val="1000"/>
              </a:spcBef>
              <a:spcAft>
                <a:spcPts val="0"/>
              </a:spcAft>
              <a:buClr>
                <a:schemeClr val="dk1"/>
              </a:buClr>
              <a:buSzPts val="2000"/>
              <a:buFont typeface="Calibri"/>
              <a:buChar char="•"/>
            </a:pPr>
            <a:r>
              <a:rPr lang="en-US" sz="2000"/>
              <a:t>Telling an offensive sexual or gender related  joke </a:t>
            </a:r>
            <a:endParaRPr sz="2000"/>
          </a:p>
          <a:p>
            <a:pPr indent="-291973" lvl="0" marL="342900" rtl="0" algn="l">
              <a:lnSpc>
                <a:spcPct val="115000"/>
              </a:lnSpc>
              <a:spcBef>
                <a:spcPts val="1000"/>
              </a:spcBef>
              <a:spcAft>
                <a:spcPts val="0"/>
              </a:spcAft>
              <a:buClr>
                <a:schemeClr val="dk1"/>
              </a:buClr>
              <a:buSzPts val="2000"/>
              <a:buFont typeface="Calibri"/>
              <a:buChar char="•"/>
            </a:pPr>
            <a:r>
              <a:rPr lang="en-US" sz="2000"/>
              <a:t>Repeated unwanted requests for lunch, coffee, drinks, dates </a:t>
            </a:r>
            <a:endParaRPr sz="2000"/>
          </a:p>
          <a:p>
            <a:pPr indent="0" lvl="0" marL="0" rtl="0" algn="l">
              <a:spcBef>
                <a:spcPts val="1000"/>
              </a:spcBef>
              <a:spcAft>
                <a:spcPts val="0"/>
              </a:spcAft>
              <a:buNone/>
            </a:pPr>
            <a:r>
              <a:rPr i="1" lang="en-US" sz="2000"/>
              <a:t>These could rise to a policy </a:t>
            </a:r>
            <a:r>
              <a:rPr i="1" lang="en-US" sz="2000"/>
              <a:t>violation</a:t>
            </a:r>
            <a:r>
              <a:rPr i="1" lang="en-US" sz="2000"/>
              <a:t> if it becomes a repeated behavior or action</a:t>
            </a:r>
            <a:endParaRPr i="1"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22394fbf64_0_142"/>
          <p:cNvSpPr txBox="1"/>
          <p:nvPr>
            <p:ph type="title"/>
          </p:nvPr>
        </p:nvSpPr>
        <p:spPr>
          <a:xfrm>
            <a:off x="976750" y="1106600"/>
            <a:ext cx="103770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Reporting Responsibility  </a:t>
            </a:r>
            <a:endParaRPr sz="4800"/>
          </a:p>
        </p:txBody>
      </p:sp>
      <p:sp>
        <p:nvSpPr>
          <p:cNvPr id="233" name="Google Shape;233;g122394fbf64_0_142"/>
          <p:cNvSpPr txBox="1"/>
          <p:nvPr>
            <p:ph idx="1" type="body"/>
          </p:nvPr>
        </p:nvSpPr>
        <p:spPr>
          <a:xfrm>
            <a:off x="838200" y="2196163"/>
            <a:ext cx="10515600" cy="3980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a:t>Faculty and staff are </a:t>
            </a:r>
            <a:r>
              <a:rPr lang="en-US" u="sng"/>
              <a:t>strongly</a:t>
            </a:r>
            <a:r>
              <a:rPr lang="en-US"/>
              <a:t> encouraged to report all allegations to the Title IX Coordinator.</a:t>
            </a:r>
            <a:endParaRPr/>
          </a:p>
          <a:p>
            <a:pPr indent="0" lvl="0" marL="0" rtl="0" algn="l">
              <a:spcBef>
                <a:spcPts val="1000"/>
              </a:spcBef>
              <a:spcAft>
                <a:spcPts val="0"/>
              </a:spcAft>
              <a:buClr>
                <a:schemeClr val="dk1"/>
              </a:buClr>
              <a:buSzPts val="1100"/>
              <a:buFont typeface="Arial"/>
              <a:buNone/>
            </a:pPr>
            <a:r>
              <a:t/>
            </a:r>
            <a:endParaRPr sz="1400"/>
          </a:p>
          <a:p>
            <a:pPr indent="0" lvl="0" marL="0" rtl="0" algn="l">
              <a:spcBef>
                <a:spcPts val="1000"/>
              </a:spcBef>
              <a:spcAft>
                <a:spcPts val="0"/>
              </a:spcAft>
              <a:buClr>
                <a:schemeClr val="dk1"/>
              </a:buClr>
              <a:buSzPts val="2800"/>
              <a:buFont typeface="Arial"/>
              <a:buNone/>
            </a:pPr>
            <a:r>
              <a:rPr lang="en-US"/>
              <a:t>Report all information that has been provided</a:t>
            </a:r>
            <a:r>
              <a:rPr lang="en-US"/>
              <a:t>, but you should </a:t>
            </a:r>
            <a:r>
              <a:rPr lang="en-US" u="sng">
                <a:solidFill>
                  <a:srgbClr val="111111"/>
                </a:solidFill>
              </a:rPr>
              <a:t>not</a:t>
            </a:r>
            <a:r>
              <a:rPr lang="en-US"/>
              <a:t> attempt to investigate on your own.</a:t>
            </a:r>
            <a:endParaRPr/>
          </a:p>
          <a:p>
            <a:pPr indent="0" lvl="0" marL="0" rtl="0" algn="l">
              <a:spcBef>
                <a:spcPts val="1000"/>
              </a:spcBef>
              <a:spcAft>
                <a:spcPts val="0"/>
              </a:spcAft>
              <a:buClr>
                <a:schemeClr val="dk1"/>
              </a:buClr>
              <a:buSzPts val="1100"/>
              <a:buFont typeface="Arial"/>
              <a:buNone/>
            </a:pPr>
            <a:r>
              <a:rPr lang="en-US"/>
              <a:t>Action is based on the </a:t>
            </a:r>
            <a:r>
              <a:rPr lang="en-US" u="sng"/>
              <a:t>complainant’s choices</a:t>
            </a:r>
            <a:r>
              <a:rPr lang="en-US"/>
              <a:t> and a Formal Title IX Complaint is </a:t>
            </a:r>
            <a:r>
              <a:rPr i="1" lang="en-US"/>
              <a:t>required</a:t>
            </a:r>
            <a:r>
              <a:rPr lang="en-US"/>
              <a:t> to proceed to the formal grievance process or an informal resolution </a:t>
            </a:r>
            <a:endParaRPr/>
          </a:p>
          <a:p>
            <a:pPr indent="0" lvl="0" marL="0" rtl="0" algn="l">
              <a:spcBef>
                <a:spcPts val="1000"/>
              </a:spcBef>
              <a:spcAft>
                <a:spcPts val="0"/>
              </a:spcAft>
              <a:buClr>
                <a:schemeClr val="dk1"/>
              </a:buClr>
              <a:buSzPts val="2800"/>
              <a:buFont typeface="Arial"/>
              <a:buNone/>
            </a:pPr>
            <a:r>
              <a:t/>
            </a:r>
            <a:endParaRPr/>
          </a:p>
          <a:p>
            <a:pPr indent="0" lvl="0" marL="0" rtl="0" algn="l">
              <a:spcBef>
                <a:spcPts val="1000"/>
              </a:spcBef>
              <a:spcAft>
                <a:spcPts val="0"/>
              </a:spcAft>
              <a:buNone/>
            </a:pPr>
            <a:r>
              <a:t/>
            </a:r>
            <a:endParaRPr/>
          </a:p>
        </p:txBody>
      </p:sp>
      <p:sp>
        <p:nvSpPr>
          <p:cNvPr id="234" name="Google Shape;234;g122394fbf64_0_142"/>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838200" y="1090863"/>
            <a:ext cx="10515600" cy="9464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Supervisor Training Purpose</a:t>
            </a:r>
            <a:endParaRPr b="1"/>
          </a:p>
        </p:txBody>
      </p:sp>
      <p:sp>
        <p:nvSpPr>
          <p:cNvPr id="99" name="Google Shape;99;p2"/>
          <p:cNvSpPr txBox="1"/>
          <p:nvPr>
            <p:ph idx="1" type="body"/>
          </p:nvPr>
        </p:nvSpPr>
        <p:spPr>
          <a:xfrm>
            <a:off x="461000" y="2037350"/>
            <a:ext cx="11401500" cy="4139700"/>
          </a:xfrm>
          <a:prstGeom prst="rect">
            <a:avLst/>
          </a:prstGeom>
          <a:noFill/>
          <a:ln>
            <a:noFill/>
          </a:ln>
        </p:spPr>
        <p:txBody>
          <a:bodyPr anchorCtr="0" anchor="t" bIns="45700" lIns="91425" spcFirstLastPara="1" rIns="91425" wrap="square" tIns="45700">
            <a:noAutofit/>
          </a:bodyPr>
          <a:lstStyle/>
          <a:p>
            <a:pPr indent="-76200" lvl="0" marL="228600" rtl="0" algn="l">
              <a:lnSpc>
                <a:spcPct val="90000"/>
              </a:lnSpc>
              <a:spcBef>
                <a:spcPts val="0"/>
              </a:spcBef>
              <a:spcAft>
                <a:spcPts val="0"/>
              </a:spcAft>
              <a:buClr>
                <a:schemeClr val="dk1"/>
              </a:buClr>
              <a:buSzPts val="2400"/>
              <a:buNone/>
            </a:pPr>
            <a:r>
              <a:t/>
            </a:r>
            <a:endParaRPr sz="2400"/>
          </a:p>
          <a:p>
            <a:pPr indent="-254000" lvl="0" marL="228600" rtl="0" algn="l">
              <a:lnSpc>
                <a:spcPct val="90000"/>
              </a:lnSpc>
              <a:spcBef>
                <a:spcPts val="1000"/>
              </a:spcBef>
              <a:spcAft>
                <a:spcPts val="0"/>
              </a:spcAft>
              <a:buClr>
                <a:schemeClr val="dk1"/>
              </a:buClr>
              <a:buSzPts val="2800"/>
              <a:buChar char="•"/>
            </a:pPr>
            <a:r>
              <a:rPr lang="en-US"/>
              <a:t>Equip participants with management/supervisory resources </a:t>
            </a:r>
            <a:endParaRPr/>
          </a:p>
          <a:p>
            <a:pPr indent="-254000" lvl="0" marL="228600" rtl="0" algn="l">
              <a:lnSpc>
                <a:spcPct val="90000"/>
              </a:lnSpc>
              <a:spcBef>
                <a:spcPts val="1000"/>
              </a:spcBef>
              <a:spcAft>
                <a:spcPts val="0"/>
              </a:spcAft>
              <a:buClr>
                <a:schemeClr val="dk1"/>
              </a:buClr>
              <a:buSzPts val="2800"/>
              <a:buChar char="•"/>
            </a:pPr>
            <a:r>
              <a:rPr lang="en-US"/>
              <a:t>Provide details and updates on policies, procedures, and employment laws</a:t>
            </a:r>
            <a:endParaRPr/>
          </a:p>
          <a:p>
            <a:pPr indent="-254000" lvl="0" marL="228600" rtl="0" algn="l">
              <a:lnSpc>
                <a:spcPct val="90000"/>
              </a:lnSpc>
              <a:spcBef>
                <a:spcPts val="1000"/>
              </a:spcBef>
              <a:spcAft>
                <a:spcPts val="0"/>
              </a:spcAft>
              <a:buClr>
                <a:schemeClr val="dk1"/>
              </a:buClr>
              <a:buSzPts val="2800"/>
              <a:buChar char="•"/>
            </a:pPr>
            <a:r>
              <a:rPr lang="en-US"/>
              <a:t>Develop leadership competencies and skill sets</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rPr lang="en-US"/>
              <a:t>Why?</a:t>
            </a:r>
            <a:endParaRPr/>
          </a:p>
          <a:p>
            <a:pPr indent="-241300" lvl="1" marL="685800" rtl="0" algn="l">
              <a:lnSpc>
                <a:spcPct val="90000"/>
              </a:lnSpc>
              <a:spcBef>
                <a:spcPts val="500"/>
              </a:spcBef>
              <a:spcAft>
                <a:spcPts val="0"/>
              </a:spcAft>
              <a:buClr>
                <a:schemeClr val="dk1"/>
              </a:buClr>
              <a:buSzPts val="2400"/>
              <a:buChar char="•"/>
            </a:pPr>
            <a:r>
              <a:rPr lang="en-US"/>
              <a:t>Proficiency in both technical and leadership skills is important for success</a:t>
            </a:r>
            <a:endParaRPr/>
          </a:p>
          <a:p>
            <a:pPr indent="-241300" lvl="1" marL="685800" rtl="0" algn="l">
              <a:lnSpc>
                <a:spcPct val="90000"/>
              </a:lnSpc>
              <a:spcBef>
                <a:spcPts val="500"/>
              </a:spcBef>
              <a:spcAft>
                <a:spcPts val="0"/>
              </a:spcAft>
              <a:buClr>
                <a:schemeClr val="dk1"/>
              </a:buClr>
              <a:buSzPts val="2400"/>
              <a:buChar char="•"/>
            </a:pPr>
            <a:r>
              <a:rPr lang="en-US"/>
              <a:t>Effective supervisors increase employee motivation, communicate expectations, and ultimately increase organizational performance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0" name="Google Shape;100;p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22394fbf64_0_150"/>
          <p:cNvSpPr txBox="1"/>
          <p:nvPr>
            <p:ph type="title"/>
          </p:nvPr>
        </p:nvSpPr>
        <p:spPr>
          <a:xfrm>
            <a:off x="838200" y="1184249"/>
            <a:ext cx="10515600" cy="99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How to Get Assistance or Report </a:t>
            </a:r>
            <a:r>
              <a:rPr lang="en-US" sz="4000">
                <a:latin typeface="Arial"/>
                <a:ea typeface="Arial"/>
                <a:cs typeface="Arial"/>
                <a:sym typeface="Arial"/>
              </a:rPr>
              <a:t>  </a:t>
            </a:r>
            <a:endParaRPr/>
          </a:p>
        </p:txBody>
      </p:sp>
      <p:sp>
        <p:nvSpPr>
          <p:cNvPr id="241" name="Google Shape;241;g122394fbf64_0_150"/>
          <p:cNvSpPr txBox="1"/>
          <p:nvPr>
            <p:ph idx="1" type="body"/>
          </p:nvPr>
        </p:nvSpPr>
        <p:spPr>
          <a:xfrm>
            <a:off x="657600" y="2352650"/>
            <a:ext cx="10876800" cy="38253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Report a Concern     </a:t>
            </a:r>
            <a:r>
              <a:rPr lang="en-US"/>
              <a:t>mtu.edu/concern</a:t>
            </a:r>
            <a:endParaRPr/>
          </a:p>
          <a:p>
            <a:pPr indent="-406400" lvl="0" marL="457200" rtl="0" algn="l">
              <a:spcBef>
                <a:spcPts val="1000"/>
              </a:spcBef>
              <a:spcAft>
                <a:spcPts val="0"/>
              </a:spcAft>
              <a:buSzPts val="2800"/>
              <a:buChar char="•"/>
            </a:pPr>
            <a:r>
              <a:rPr lang="en-US"/>
              <a:t>Title IX </a:t>
            </a:r>
            <a:r>
              <a:rPr lang="en-US" u="sng">
                <a:solidFill>
                  <a:schemeClr val="hlink"/>
                </a:solidFill>
                <a:hlinkClick r:id="rId3"/>
              </a:rPr>
              <a:t>titleix@mtu.edu</a:t>
            </a:r>
            <a:r>
              <a:rPr lang="en-US"/>
              <a:t>     906-487-3310     Admin 310 </a:t>
            </a:r>
            <a:endParaRPr/>
          </a:p>
          <a:p>
            <a:pPr indent="-406400" lvl="0" marL="457200" rtl="0" algn="l">
              <a:spcBef>
                <a:spcPts val="1000"/>
              </a:spcBef>
              <a:spcAft>
                <a:spcPts val="0"/>
              </a:spcAft>
              <a:buSzPts val="2800"/>
              <a:buChar char="•"/>
            </a:pPr>
            <a:r>
              <a:rPr lang="en-US"/>
              <a:t>Public Safety and Police Services     906-477-2216</a:t>
            </a:r>
            <a:endParaRPr/>
          </a:p>
          <a:p>
            <a:pPr indent="-406400" lvl="0" marL="457200" rtl="0" algn="l">
              <a:spcBef>
                <a:spcPts val="1000"/>
              </a:spcBef>
              <a:spcAft>
                <a:spcPts val="0"/>
              </a:spcAft>
              <a:buSzPts val="2800"/>
              <a:buChar char="•"/>
            </a:pPr>
            <a:r>
              <a:rPr lang="en-US"/>
              <a:t>In emergency situations, call 911 </a:t>
            </a:r>
            <a:endParaRPr/>
          </a:p>
          <a:p>
            <a:pPr indent="0" lvl="0" marL="0" rtl="0" algn="l">
              <a:spcBef>
                <a:spcPts val="1000"/>
              </a:spcBef>
              <a:spcAft>
                <a:spcPts val="0"/>
              </a:spcAft>
              <a:buNone/>
            </a:pPr>
            <a:r>
              <a:t/>
            </a:r>
            <a:endParaRPr sz="2600"/>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t/>
            </a:r>
            <a:endParaRPr/>
          </a:p>
        </p:txBody>
      </p:sp>
      <p:sp>
        <p:nvSpPr>
          <p:cNvPr id="242" name="Google Shape;242;g122394fbf64_0_150"/>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22394fbf64_0_158"/>
          <p:cNvSpPr txBox="1"/>
          <p:nvPr>
            <p:ph type="title"/>
          </p:nvPr>
        </p:nvSpPr>
        <p:spPr>
          <a:xfrm>
            <a:off x="838200" y="1145425"/>
            <a:ext cx="10515600" cy="816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Confidential “vs” Private </a:t>
            </a:r>
            <a:endParaRPr/>
          </a:p>
        </p:txBody>
      </p:sp>
      <p:sp>
        <p:nvSpPr>
          <p:cNvPr id="249" name="Google Shape;249;g122394fbf64_0_158"/>
          <p:cNvSpPr txBox="1"/>
          <p:nvPr>
            <p:ph idx="1" type="body"/>
          </p:nvPr>
        </p:nvSpPr>
        <p:spPr>
          <a:xfrm>
            <a:off x="486175" y="1912100"/>
            <a:ext cx="11513100" cy="47040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Inform the student/employee you are a private resource, not a confidential resource, before they reveal something that they may want to keep confidential</a:t>
            </a:r>
            <a:endParaRPr/>
          </a:p>
          <a:p>
            <a:pPr indent="-381000" lvl="1" marL="914400" rtl="0" algn="l">
              <a:spcBef>
                <a:spcPts val="0"/>
              </a:spcBef>
              <a:spcAft>
                <a:spcPts val="0"/>
              </a:spcAft>
              <a:buSzPts val="2400"/>
              <a:buChar char="•"/>
            </a:pPr>
            <a:r>
              <a:rPr lang="en-US"/>
              <a:t>Private  = you will tell only need-to-know people</a:t>
            </a:r>
            <a:endParaRPr/>
          </a:p>
          <a:p>
            <a:pPr indent="-381000" lvl="1" marL="914400" rtl="0" algn="l">
              <a:lnSpc>
                <a:spcPct val="115000"/>
              </a:lnSpc>
              <a:spcBef>
                <a:spcPts val="0"/>
              </a:spcBef>
              <a:spcAft>
                <a:spcPts val="0"/>
              </a:spcAft>
              <a:buSzPts val="2400"/>
              <a:buChar char="•"/>
            </a:pPr>
            <a:r>
              <a:rPr lang="en-US"/>
              <a:t>Confidential =  is not telling anyone at all </a:t>
            </a:r>
            <a:endParaRPr/>
          </a:p>
          <a:p>
            <a:pPr indent="-406400" lvl="0" marL="457200" rtl="0" algn="l">
              <a:lnSpc>
                <a:spcPct val="115000"/>
              </a:lnSpc>
              <a:spcBef>
                <a:spcPts val="0"/>
              </a:spcBef>
              <a:spcAft>
                <a:spcPts val="0"/>
              </a:spcAft>
              <a:buSzPts val="2800"/>
              <a:buChar char="•"/>
            </a:pPr>
            <a:r>
              <a:rPr lang="en-US"/>
              <a:t>Promising confidentiality is a promise you may not be able to keep, for example you may need to reveal info for health and safety reasons</a:t>
            </a:r>
            <a:endParaRPr/>
          </a:p>
          <a:p>
            <a:pPr indent="-406400" lvl="0" marL="457200" rtl="0" algn="l">
              <a:lnSpc>
                <a:spcPct val="115000"/>
              </a:lnSpc>
              <a:spcBef>
                <a:spcPts val="0"/>
              </a:spcBef>
              <a:spcAft>
                <a:spcPts val="0"/>
              </a:spcAft>
              <a:buSzPts val="2800"/>
              <a:buChar char="•"/>
            </a:pPr>
            <a:r>
              <a:rPr lang="en-US"/>
              <a:t>Assure them that you want to be supportive, but if they do not want the incident(s) to potentially be reported then they should make an appointment with a</a:t>
            </a:r>
            <a:r>
              <a:rPr lang="en-US">
                <a:uFill>
                  <a:noFill/>
                </a:uFill>
                <a:hlinkClick r:id="rId3"/>
              </a:rPr>
              <a:t> confidential resource</a:t>
            </a:r>
            <a:endParaRPr/>
          </a:p>
        </p:txBody>
      </p:sp>
      <p:sp>
        <p:nvSpPr>
          <p:cNvPr id="250" name="Google Shape;250;g122394fbf64_0_158"/>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22394fbf64_0_70"/>
          <p:cNvSpPr txBox="1"/>
          <p:nvPr>
            <p:ph type="title"/>
          </p:nvPr>
        </p:nvSpPr>
        <p:spPr>
          <a:xfrm>
            <a:off x="963850" y="1036675"/>
            <a:ext cx="10389900" cy="885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Supervisors </a:t>
            </a:r>
            <a:endParaRPr/>
          </a:p>
        </p:txBody>
      </p:sp>
      <p:sp>
        <p:nvSpPr>
          <p:cNvPr id="257" name="Google Shape;257;g122394fbf64_0_70"/>
          <p:cNvSpPr txBox="1"/>
          <p:nvPr>
            <p:ph idx="1" type="body"/>
          </p:nvPr>
        </p:nvSpPr>
        <p:spPr>
          <a:xfrm>
            <a:off x="838200" y="1979625"/>
            <a:ext cx="10515600" cy="4539000"/>
          </a:xfrm>
          <a:prstGeom prst="rect">
            <a:avLst/>
          </a:prstGeom>
        </p:spPr>
        <p:txBody>
          <a:bodyPr anchorCtr="0" anchor="t" bIns="45700" lIns="91425" spcFirstLastPara="1" rIns="91425" wrap="square" tIns="45700">
            <a:noAutofit/>
          </a:bodyPr>
          <a:lstStyle/>
          <a:p>
            <a:pPr indent="0" lvl="0" marL="457200" rtl="0" algn="l">
              <a:spcBef>
                <a:spcPts val="1000"/>
              </a:spcBef>
              <a:spcAft>
                <a:spcPts val="0"/>
              </a:spcAft>
              <a:buNone/>
            </a:pPr>
            <a:r>
              <a:t/>
            </a:r>
            <a:endParaRPr/>
          </a:p>
          <a:p>
            <a:pPr indent="-406400" lvl="0" marL="457200" rtl="0" algn="l">
              <a:spcBef>
                <a:spcPts val="1000"/>
              </a:spcBef>
              <a:spcAft>
                <a:spcPts val="0"/>
              </a:spcAft>
              <a:buSzPts val="2800"/>
              <a:buChar char="•"/>
            </a:pPr>
            <a:r>
              <a:rPr lang="en-US"/>
              <a:t>Duty to Stop </a:t>
            </a:r>
            <a:r>
              <a:rPr lang="en-US"/>
              <a:t>Unprofessional</a:t>
            </a:r>
            <a:r>
              <a:rPr lang="en-US"/>
              <a:t> </a:t>
            </a:r>
            <a:r>
              <a:rPr lang="en-US"/>
              <a:t>Behavior</a:t>
            </a:r>
            <a:r>
              <a:rPr lang="en-US"/>
              <a:t> </a:t>
            </a:r>
            <a:endParaRPr/>
          </a:p>
          <a:p>
            <a:pPr indent="-381000" lvl="1" marL="914400" rtl="0" algn="l">
              <a:spcBef>
                <a:spcPts val="0"/>
              </a:spcBef>
              <a:spcAft>
                <a:spcPts val="0"/>
              </a:spcAft>
              <a:buSzPts val="2400"/>
              <a:buChar char="•"/>
            </a:pPr>
            <a:r>
              <a:rPr lang="en-US"/>
              <a:t>Keep a pulse on your environment and be proactive</a:t>
            </a:r>
            <a:endParaRPr/>
          </a:p>
          <a:p>
            <a:pPr indent="-381000" lvl="1" marL="914400" rtl="0" algn="l">
              <a:spcBef>
                <a:spcPts val="0"/>
              </a:spcBef>
              <a:spcAft>
                <a:spcPts val="0"/>
              </a:spcAft>
              <a:buSzPts val="2400"/>
              <a:buChar char="•"/>
            </a:pPr>
            <a:r>
              <a:rPr lang="en-US"/>
              <a:t>Address behavior as soon as you see warning signs </a:t>
            </a:r>
            <a:endParaRPr/>
          </a:p>
          <a:p>
            <a:pPr indent="-381000" lvl="1" marL="914400" rtl="0" algn="l">
              <a:spcBef>
                <a:spcPts val="0"/>
              </a:spcBef>
              <a:spcAft>
                <a:spcPts val="0"/>
              </a:spcAft>
              <a:buSzPts val="2400"/>
              <a:buChar char="•"/>
            </a:pPr>
            <a:r>
              <a:rPr lang="en-US"/>
              <a:t>You could be held responsible if you have knowledge of problematic or prohibited behavior and fail to remedy it</a:t>
            </a:r>
            <a:endParaRPr/>
          </a:p>
          <a:p>
            <a:pPr indent="-381000" lvl="1" marL="914400" rtl="0" algn="l">
              <a:spcBef>
                <a:spcPts val="0"/>
              </a:spcBef>
              <a:spcAft>
                <a:spcPts val="0"/>
              </a:spcAft>
              <a:buSzPts val="2400"/>
              <a:buChar char="•"/>
            </a:pPr>
            <a:r>
              <a:rPr lang="en-US"/>
              <a:t>Employee Code of Conduct – University Policy 6.05</a:t>
            </a:r>
            <a:endParaRPr/>
          </a:p>
          <a:p>
            <a:pPr indent="0" lvl="0" marL="914400" rtl="0" algn="l">
              <a:spcBef>
                <a:spcPts val="1000"/>
              </a:spcBef>
              <a:spcAft>
                <a:spcPts val="0"/>
              </a:spcAft>
              <a:buNone/>
            </a:pPr>
            <a:r>
              <a:t/>
            </a:r>
            <a:endParaRPr/>
          </a:p>
          <a:p>
            <a:pPr indent="-406400" lvl="0" marL="457200" rtl="0" algn="l">
              <a:spcBef>
                <a:spcPts val="1000"/>
              </a:spcBef>
              <a:spcAft>
                <a:spcPts val="0"/>
              </a:spcAft>
              <a:buSzPts val="2800"/>
              <a:buChar char="•"/>
            </a:pPr>
            <a:r>
              <a:rPr lang="en-US"/>
              <a:t>Do Not Retaliate</a:t>
            </a:r>
            <a:endParaRPr/>
          </a:p>
          <a:p>
            <a:pPr indent="0" lvl="0" marL="0" rtl="0" algn="l">
              <a:spcBef>
                <a:spcPts val="1000"/>
              </a:spcBef>
              <a:spcAft>
                <a:spcPts val="0"/>
              </a:spcAft>
              <a:buNone/>
            </a:pPr>
            <a:r>
              <a:t/>
            </a:r>
            <a:endParaRPr/>
          </a:p>
        </p:txBody>
      </p:sp>
      <p:sp>
        <p:nvSpPr>
          <p:cNvPr id="258" name="Google Shape;258;g122394fbf64_0_70"/>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22394fbf64_0_166"/>
          <p:cNvSpPr txBox="1"/>
          <p:nvPr>
            <p:ph type="title"/>
          </p:nvPr>
        </p:nvSpPr>
        <p:spPr>
          <a:xfrm>
            <a:off x="838200" y="1106600"/>
            <a:ext cx="10515600" cy="972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Everyone has a role in prevention </a:t>
            </a:r>
            <a:endParaRPr sz="4800"/>
          </a:p>
        </p:txBody>
      </p:sp>
      <p:sp>
        <p:nvSpPr>
          <p:cNvPr id="265" name="Google Shape;265;g122394fbf64_0_166"/>
          <p:cNvSpPr txBox="1"/>
          <p:nvPr>
            <p:ph idx="1" type="body"/>
          </p:nvPr>
        </p:nvSpPr>
        <p:spPr>
          <a:xfrm>
            <a:off x="650450" y="2177600"/>
            <a:ext cx="10703400" cy="39993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If you’re not sure if the behavior or comment is appropriate, don’t do it or say it</a:t>
            </a:r>
            <a:endParaRPr/>
          </a:p>
          <a:p>
            <a:pPr indent="-406400" lvl="0" marL="457200" rtl="0" algn="l">
              <a:spcBef>
                <a:spcPts val="1000"/>
              </a:spcBef>
              <a:spcAft>
                <a:spcPts val="0"/>
              </a:spcAft>
              <a:buSzPts val="2800"/>
              <a:buChar char="•"/>
            </a:pPr>
            <a:r>
              <a:rPr lang="en-US"/>
              <a:t>Don’t ignore inappropriate behavior; speak up</a:t>
            </a:r>
            <a:endParaRPr/>
          </a:p>
          <a:p>
            <a:pPr indent="-406400" lvl="0" marL="457200" rtl="0" algn="l">
              <a:spcBef>
                <a:spcPts val="1000"/>
              </a:spcBef>
              <a:spcAft>
                <a:spcPts val="0"/>
              </a:spcAft>
              <a:buSzPts val="2800"/>
              <a:buChar char="•"/>
            </a:pPr>
            <a:r>
              <a:rPr lang="en-US"/>
              <a:t>Interrupt the situation so it doesn't continue</a:t>
            </a:r>
            <a:endParaRPr/>
          </a:p>
          <a:p>
            <a:pPr indent="-406400" lvl="0" marL="457200" rtl="0" algn="l">
              <a:spcBef>
                <a:spcPts val="1000"/>
              </a:spcBef>
              <a:spcAft>
                <a:spcPts val="0"/>
              </a:spcAft>
              <a:buSzPts val="2800"/>
              <a:buChar char="•"/>
            </a:pPr>
            <a:r>
              <a:rPr lang="en-US"/>
              <a:t>Enlist coworker(s) to assist you and tell the harasser to stop</a:t>
            </a:r>
            <a:endParaRPr/>
          </a:p>
          <a:p>
            <a:pPr indent="-406400" lvl="0" marL="457200" rtl="0" algn="l">
              <a:spcBef>
                <a:spcPts val="1000"/>
              </a:spcBef>
              <a:spcAft>
                <a:spcPts val="0"/>
              </a:spcAft>
              <a:buSzPts val="2800"/>
              <a:buChar char="•"/>
            </a:pPr>
            <a:r>
              <a:rPr lang="en-US"/>
              <a:t>Let your supervisor know and/or seek assistance from EOC/Title IX</a:t>
            </a:r>
            <a:endParaRPr/>
          </a:p>
          <a:p>
            <a:pPr indent="-406400" lvl="0" marL="457200" rtl="0" algn="l">
              <a:spcBef>
                <a:spcPts val="1000"/>
              </a:spcBef>
              <a:spcAft>
                <a:spcPts val="0"/>
              </a:spcAft>
              <a:buSzPts val="2800"/>
              <a:buChar char="•"/>
            </a:pPr>
            <a:r>
              <a:rPr lang="en-US"/>
              <a:t>You can file a complaint for yourself, someone else, or anonymously</a:t>
            </a:r>
            <a:endParaRPr/>
          </a:p>
          <a:p>
            <a:pPr indent="0" lvl="0" marL="0" rtl="0" algn="l">
              <a:spcBef>
                <a:spcPts val="1000"/>
              </a:spcBef>
              <a:spcAft>
                <a:spcPts val="0"/>
              </a:spcAft>
              <a:buNone/>
            </a:pPr>
            <a:r>
              <a:t/>
            </a:r>
            <a:endParaRPr/>
          </a:p>
        </p:txBody>
      </p:sp>
      <p:sp>
        <p:nvSpPr>
          <p:cNvPr id="266" name="Google Shape;266;g122394fbf64_0_166"/>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22394fbf64_0_174"/>
          <p:cNvSpPr txBox="1"/>
          <p:nvPr>
            <p:ph type="title"/>
          </p:nvPr>
        </p:nvSpPr>
        <p:spPr>
          <a:xfrm>
            <a:off x="838200" y="931875"/>
            <a:ext cx="10515600" cy="114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Helpful </a:t>
            </a:r>
            <a:r>
              <a:rPr lang="en-US">
                <a:latin typeface="Arial"/>
                <a:ea typeface="Arial"/>
                <a:cs typeface="Arial"/>
                <a:sym typeface="Arial"/>
              </a:rPr>
              <a:t>Policies</a:t>
            </a:r>
            <a:r>
              <a:rPr lang="en-US">
                <a:latin typeface="Arial"/>
                <a:ea typeface="Arial"/>
                <a:cs typeface="Arial"/>
                <a:sym typeface="Arial"/>
              </a:rPr>
              <a:t> and </a:t>
            </a:r>
            <a:r>
              <a:rPr lang="en-US">
                <a:latin typeface="Arial"/>
                <a:ea typeface="Arial"/>
                <a:cs typeface="Arial"/>
                <a:sym typeface="Arial"/>
                <a:extLst>
                  <a:ext uri="http://customooxmlschemas.google.com/">
                    <go:slidesCustomData xmlns:go="http://customooxmlschemas.google.com/" textRoundtripDataId="9"/>
                  </a:ext>
                </a:extLst>
              </a:rPr>
              <a:t>Resources</a:t>
            </a:r>
            <a:r>
              <a:rPr lang="en-US">
                <a:latin typeface="Arial"/>
                <a:ea typeface="Arial"/>
                <a:cs typeface="Arial"/>
                <a:sym typeface="Arial"/>
              </a:rPr>
              <a:t> </a:t>
            </a:r>
            <a:endParaRPr/>
          </a:p>
        </p:txBody>
      </p:sp>
      <p:sp>
        <p:nvSpPr>
          <p:cNvPr id="273" name="Google Shape;273;g122394fbf64_0_174"/>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74" name="Google Shape;274;g122394fbf64_0_174"/>
          <p:cNvSpPr txBox="1"/>
          <p:nvPr/>
        </p:nvSpPr>
        <p:spPr>
          <a:xfrm>
            <a:off x="0" y="1689025"/>
            <a:ext cx="11648400" cy="5110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1500">
                <a:solidFill>
                  <a:schemeClr val="dk1"/>
                </a:solidFill>
                <a:latin typeface="Calibri"/>
                <a:ea typeface="Calibri"/>
                <a:cs typeface="Calibri"/>
                <a:sym typeface="Calibri"/>
              </a:rPr>
              <a:t>The</a:t>
            </a:r>
            <a:r>
              <a:rPr lang="en-US" sz="1500">
                <a:solidFill>
                  <a:schemeClr val="dk1"/>
                </a:solidFill>
                <a:uFill>
                  <a:noFill/>
                </a:uFill>
                <a:latin typeface="Calibri"/>
                <a:ea typeface="Calibri"/>
                <a:cs typeface="Calibri"/>
                <a:sym typeface="Calibri"/>
                <a:hlinkClick r:id="rId3">
                  <a:extLst>
                    <a:ext uri="{A12FA001-AC4F-418D-AE19-62706E023703}">
                      <ahyp:hlinkClr val="tx"/>
                    </a:ext>
                  </a:extLst>
                </a:hlinkClick>
              </a:rPr>
              <a:t> </a:t>
            </a:r>
            <a:r>
              <a:rPr lang="en-US" sz="1500" u="sng">
                <a:solidFill>
                  <a:schemeClr val="hlink"/>
                </a:solidFill>
                <a:latin typeface="Calibri"/>
                <a:ea typeface="Calibri"/>
                <a:cs typeface="Calibri"/>
                <a:sym typeface="Calibri"/>
                <a:hlinkClick r:id="rId4"/>
              </a:rPr>
              <a:t>Employee Code of Conduct</a:t>
            </a:r>
            <a:r>
              <a:rPr lang="en-US" sz="1500">
                <a:solidFill>
                  <a:schemeClr val="dk1"/>
                </a:solidFill>
                <a:latin typeface="Calibri"/>
                <a:ea typeface="Calibri"/>
                <a:cs typeface="Calibri"/>
                <a:sym typeface="Calibri"/>
              </a:rPr>
              <a:t> establishes general principles for professional conduct by University employees and volunteers. These principles have been derived from applicable laws and regulations, University policies and procedures, contractual and grant obligations, and principles of ethical conduct.</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1500" u="sng">
                <a:solidFill>
                  <a:schemeClr val="hlink"/>
                </a:solidFill>
                <a:latin typeface="Calibri"/>
                <a:ea typeface="Calibri"/>
                <a:cs typeface="Calibri"/>
                <a:sym typeface="Calibri"/>
                <a:hlinkClick r:id="rId5"/>
              </a:rPr>
              <a:t>Equal </a:t>
            </a:r>
            <a:r>
              <a:rPr lang="en-US" sz="1500" u="sng">
                <a:solidFill>
                  <a:schemeClr val="hlink"/>
                </a:solidFill>
                <a:latin typeface="Calibri"/>
                <a:ea typeface="Calibri"/>
                <a:cs typeface="Calibri"/>
                <a:sym typeface="Calibri"/>
                <a:hlinkClick r:id="rId6"/>
              </a:rPr>
              <a:t>Opportunity</a:t>
            </a:r>
            <a:r>
              <a:rPr lang="en-US" sz="1500" u="sng">
                <a:solidFill>
                  <a:schemeClr val="hlink"/>
                </a:solidFill>
                <a:latin typeface="Calibri"/>
                <a:ea typeface="Calibri"/>
                <a:cs typeface="Calibri"/>
                <a:sym typeface="Calibri"/>
                <a:hlinkClick r:id="rId7"/>
              </a:rPr>
              <a:t> </a:t>
            </a:r>
            <a:r>
              <a:rPr lang="en-US" sz="1500" u="sng">
                <a:solidFill>
                  <a:schemeClr val="hlink"/>
                </a:solidFill>
                <a:latin typeface="Calibri"/>
                <a:ea typeface="Calibri"/>
                <a:cs typeface="Calibri"/>
                <a:sym typeface="Calibri"/>
                <a:hlinkClick r:id="rId8"/>
              </a:rPr>
              <a:t>Compliance</a:t>
            </a:r>
            <a:r>
              <a:rPr lang="en-US" sz="1500" u="sng">
                <a:solidFill>
                  <a:schemeClr val="hlink"/>
                </a:solidFill>
                <a:latin typeface="Calibri"/>
                <a:ea typeface="Calibri"/>
                <a:cs typeface="Calibri"/>
                <a:sym typeface="Calibri"/>
                <a:hlinkClick r:id="rId9"/>
              </a:rPr>
              <a:t> and Title IX </a:t>
            </a:r>
            <a:r>
              <a:rPr lang="en-US" sz="1500">
                <a:solidFill>
                  <a:schemeClr val="dk1"/>
                </a:solidFill>
                <a:latin typeface="Calibri"/>
                <a:ea typeface="Calibri"/>
                <a:cs typeface="Calibri"/>
                <a:sym typeface="Calibri"/>
              </a:rPr>
              <a:t>web pages </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1500">
                <a:solidFill>
                  <a:schemeClr val="dk1"/>
                </a:solidFill>
                <a:latin typeface="Calibri"/>
                <a:ea typeface="Calibri"/>
                <a:cs typeface="Calibri"/>
                <a:sym typeface="Calibri"/>
              </a:rPr>
              <a:t>Th</a:t>
            </a:r>
            <a:r>
              <a:rPr lang="en-US" sz="1500" u="sng">
                <a:solidFill>
                  <a:schemeClr val="hlink"/>
                </a:solidFill>
                <a:latin typeface="Calibri"/>
                <a:ea typeface="Calibri"/>
                <a:cs typeface="Calibri"/>
                <a:sym typeface="Calibri"/>
                <a:hlinkClick r:id="rId10"/>
              </a:rPr>
              <a:t>e Consensual Relations policy</a:t>
            </a:r>
            <a:r>
              <a:rPr lang="en-US" sz="1500" u="sng">
                <a:solidFill>
                  <a:schemeClr val="hlink"/>
                </a:solidFill>
                <a:latin typeface="Calibri"/>
                <a:ea typeface="Calibri"/>
                <a:cs typeface="Calibri"/>
                <a:sym typeface="Calibri"/>
              </a:rPr>
              <a:t> </a:t>
            </a:r>
            <a:r>
              <a:rPr lang="en-US" sz="1500">
                <a:solidFill>
                  <a:schemeClr val="dk1"/>
                </a:solidFill>
                <a:latin typeface="Calibri"/>
                <a:ea typeface="Calibri"/>
                <a:cs typeface="Calibri"/>
                <a:sym typeface="Calibri"/>
              </a:rPr>
              <a:t>outlines prohibited conduct that includes participating in evaluations and decisions related to any aspect of employment or education of a student or employee with whom the faculty or staff has any intimate or sexual consensual relationship.</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1500" u="sng">
                <a:solidFill>
                  <a:schemeClr val="hlink"/>
                </a:solidFill>
                <a:latin typeface="Calibri"/>
                <a:ea typeface="Calibri"/>
                <a:cs typeface="Calibri"/>
                <a:sym typeface="Calibri"/>
                <a:hlinkClick r:id="rId11"/>
              </a:rPr>
              <a:t>Minors Involved in University-sponsored Programs or Programs Held in University Facilities</a:t>
            </a:r>
            <a:r>
              <a:rPr lang="en-US" sz="1500">
                <a:solidFill>
                  <a:schemeClr val="dk1"/>
                </a:solidFill>
                <a:latin typeface="Calibri"/>
                <a:ea typeface="Calibri"/>
                <a:cs typeface="Calibri"/>
                <a:sym typeface="Calibri"/>
              </a:rPr>
              <a:t>. This policy applies to all departments, units and areas of the University, and all members of the University community (faculty, staff, and students) who may work or interact with individuals under 18 years of age who are participating in University-sponsored Programs, regardless of whether on or off campus.</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1500" u="sng">
                <a:solidFill>
                  <a:schemeClr val="hlink"/>
                </a:solidFill>
                <a:latin typeface="Calibri"/>
                <a:ea typeface="Calibri"/>
                <a:cs typeface="Calibri"/>
                <a:sym typeface="Calibri"/>
                <a:hlinkClick r:id="rId12"/>
              </a:rPr>
              <a:t>The Volunteer Policy</a:t>
            </a:r>
            <a:r>
              <a:rPr lang="en-US" sz="1500" u="sng">
                <a:solidFill>
                  <a:schemeClr val="hlink"/>
                </a:solidFill>
                <a:latin typeface="Calibri"/>
                <a:ea typeface="Calibri"/>
                <a:cs typeface="Calibri"/>
                <a:sym typeface="Calibri"/>
              </a:rPr>
              <a:t> </a:t>
            </a:r>
            <a:r>
              <a:rPr lang="en-US" sz="1500">
                <a:solidFill>
                  <a:schemeClr val="dk1"/>
                </a:solidFill>
                <a:latin typeface="Calibri"/>
                <a:ea typeface="Calibri"/>
                <a:cs typeface="Calibri"/>
                <a:sym typeface="Calibri"/>
              </a:rPr>
              <a:t> is designed to enable the University to accept volunteer service, reduce volunteer risk, and protect the interests of the University, its volunteers, and the community it serves. This policy applies to the participation and activities of any individual acting as a volunteer on behalf of and under the supervision of Michigan Tech.</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1500">
                <a:solidFill>
                  <a:schemeClr val="dk1"/>
                </a:solidFill>
                <a:latin typeface="Calibri"/>
                <a:ea typeface="Calibri"/>
                <a:cs typeface="Calibri"/>
                <a:sym typeface="Calibri"/>
              </a:rPr>
              <a:t>The</a:t>
            </a:r>
            <a:r>
              <a:rPr lang="en-US" sz="1500">
                <a:solidFill>
                  <a:schemeClr val="dk1"/>
                </a:solidFill>
                <a:uFill>
                  <a:noFill/>
                </a:uFill>
                <a:latin typeface="Calibri"/>
                <a:ea typeface="Calibri"/>
                <a:cs typeface="Calibri"/>
                <a:sym typeface="Calibri"/>
                <a:hlinkClick r:id="rId13">
                  <a:extLst>
                    <a:ext uri="{A12FA001-AC4F-418D-AE19-62706E023703}">
                      <ahyp:hlinkClr val="tx"/>
                    </a:ext>
                  </a:extLst>
                </a:hlinkClick>
              </a:rPr>
              <a:t> </a:t>
            </a:r>
            <a:r>
              <a:rPr lang="en-US" sz="1500" u="sng">
                <a:solidFill>
                  <a:schemeClr val="hlink"/>
                </a:solidFill>
                <a:latin typeface="Calibri"/>
                <a:ea typeface="Calibri"/>
                <a:cs typeface="Calibri"/>
                <a:sym typeface="Calibri"/>
                <a:hlinkClick r:id="rId14"/>
              </a:rPr>
              <a:t>Conflict Resolution Network</a:t>
            </a:r>
            <a:r>
              <a:rPr lang="en-US" sz="1500">
                <a:solidFill>
                  <a:schemeClr val="dk1"/>
                </a:solidFill>
                <a:latin typeface="Calibri"/>
                <a:ea typeface="Calibri"/>
                <a:cs typeface="Calibri"/>
                <a:sym typeface="Calibri"/>
              </a:rPr>
              <a:t> is a helpful university resource. This is a team of University faculty and staff that provide a variety of resolution options to guide faculty, staff and students in managing and resolving conflict through a variety of</a:t>
            </a:r>
            <a:r>
              <a:rPr lang="en-US" sz="1500">
                <a:solidFill>
                  <a:schemeClr val="dk1"/>
                </a:solidFill>
                <a:uFill>
                  <a:noFill/>
                </a:uFill>
                <a:latin typeface="Calibri"/>
                <a:ea typeface="Calibri"/>
                <a:cs typeface="Calibri"/>
                <a:sym typeface="Calibri"/>
                <a:hlinkClick r:id="rId15">
                  <a:extLst>
                    <a:ext uri="{A12FA001-AC4F-418D-AE19-62706E023703}">
                      <ahyp:hlinkClr val="tx"/>
                    </a:ext>
                  </a:extLst>
                </a:hlinkClick>
              </a:rPr>
              <a:t> </a:t>
            </a:r>
            <a:r>
              <a:rPr lang="en-US" sz="1500" u="sng">
                <a:solidFill>
                  <a:schemeClr val="hlink"/>
                </a:solidFill>
                <a:latin typeface="Calibri"/>
                <a:ea typeface="Calibri"/>
                <a:cs typeface="Calibri"/>
                <a:sym typeface="Calibri"/>
                <a:hlinkClick r:id="rId16"/>
              </a:rPr>
              <a:t>conflict resolution options</a:t>
            </a: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1500">
                <a:solidFill>
                  <a:schemeClr val="dk1"/>
                </a:solidFill>
                <a:latin typeface="Calibri"/>
                <a:ea typeface="Calibri"/>
                <a:cs typeface="Calibri"/>
                <a:sym typeface="Calibri"/>
              </a:rPr>
              <a:t>Equal access for individuals with disabilities is vital and MTU makes every effort to remove barriers from our programs and facilities. In the event someone encounters a barrier such as an inoperative elevator, blocked access ramps, water or ice accumulations, or inappropriate use of designated accessible parking spaces, you can help us identify them by submitting a</a:t>
            </a:r>
            <a:r>
              <a:rPr lang="en-US" sz="1500">
                <a:solidFill>
                  <a:schemeClr val="dk1"/>
                </a:solidFill>
                <a:uFill>
                  <a:noFill/>
                </a:uFill>
                <a:latin typeface="Calibri"/>
                <a:ea typeface="Calibri"/>
                <a:cs typeface="Calibri"/>
                <a:sym typeface="Calibri"/>
                <a:hlinkClick r:id="rId17">
                  <a:extLst>
                    <a:ext uri="{A12FA001-AC4F-418D-AE19-62706E023703}">
                      <ahyp:hlinkClr val="tx"/>
                    </a:ext>
                  </a:extLst>
                </a:hlinkClick>
              </a:rPr>
              <a:t> </a:t>
            </a:r>
            <a:r>
              <a:rPr lang="en-US" sz="1500" u="sng">
                <a:solidFill>
                  <a:schemeClr val="hlink"/>
                </a:solidFill>
                <a:latin typeface="Calibri"/>
                <a:ea typeface="Calibri"/>
                <a:cs typeface="Calibri"/>
                <a:sym typeface="Calibri"/>
                <a:hlinkClick r:id="rId18"/>
              </a:rPr>
              <a:t>Report a Barrier</a:t>
            </a:r>
            <a:r>
              <a:rPr lang="en-US" sz="1500">
                <a:solidFill>
                  <a:schemeClr val="dk1"/>
                </a:solidFill>
                <a:latin typeface="Calibri"/>
                <a:ea typeface="Calibri"/>
                <a:cs typeface="Calibri"/>
                <a:sym typeface="Calibri"/>
              </a:rPr>
              <a:t> form. This form can also be found on the</a:t>
            </a:r>
            <a:r>
              <a:rPr lang="en-US" sz="1500" u="sng">
                <a:solidFill>
                  <a:schemeClr val="hlink"/>
                </a:solidFill>
                <a:latin typeface="Calibri"/>
                <a:ea typeface="Calibri"/>
                <a:cs typeface="Calibri"/>
                <a:sym typeface="Calibri"/>
                <a:hlinkClick r:id="rId19"/>
              </a:rPr>
              <a:t> Report a Concern</a:t>
            </a:r>
            <a:r>
              <a:rPr lang="en-US" sz="1500">
                <a:solidFill>
                  <a:schemeClr val="dk1"/>
                </a:solidFill>
                <a:latin typeface="Calibri"/>
                <a:ea typeface="Calibri"/>
                <a:cs typeface="Calibri"/>
                <a:sym typeface="Calibri"/>
              </a:rPr>
              <a:t> web page. </a:t>
            </a:r>
            <a:endParaRPr sz="15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323d5627eb_0_85"/>
          <p:cNvSpPr txBox="1"/>
          <p:nvPr>
            <p:ph type="title"/>
          </p:nvPr>
        </p:nvSpPr>
        <p:spPr>
          <a:xfrm>
            <a:off x="831850" y="1235900"/>
            <a:ext cx="10515600" cy="3348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br>
              <a:rPr lang="en-US"/>
            </a:br>
            <a:r>
              <a:rPr lang="en-US" sz="1800"/>
              <a:t> </a:t>
            </a:r>
            <a:br>
              <a:rPr lang="en-US"/>
            </a:br>
            <a:endParaRPr/>
          </a:p>
          <a:p>
            <a:pPr indent="0" lvl="0" marL="0" rtl="0" algn="ctr">
              <a:lnSpc>
                <a:spcPct val="90000"/>
              </a:lnSpc>
              <a:spcBef>
                <a:spcPts val="0"/>
              </a:spcBef>
              <a:spcAft>
                <a:spcPts val="0"/>
              </a:spcAft>
              <a:buClr>
                <a:schemeClr val="dk1"/>
              </a:buClr>
              <a:buSzPts val="6000"/>
              <a:buFont typeface="Calibri"/>
              <a:buNone/>
            </a:pPr>
            <a:r>
              <a:t/>
            </a:r>
            <a:endParaRPr/>
          </a:p>
          <a:p>
            <a:pPr indent="0" lvl="0" marL="0" rtl="0" algn="ctr">
              <a:lnSpc>
                <a:spcPct val="90000"/>
              </a:lnSpc>
              <a:spcBef>
                <a:spcPts val="0"/>
              </a:spcBef>
              <a:spcAft>
                <a:spcPts val="0"/>
              </a:spcAft>
              <a:buClr>
                <a:schemeClr val="dk1"/>
              </a:buClr>
              <a:buSzPts val="6000"/>
              <a:buFont typeface="Calibri"/>
              <a:buNone/>
            </a:pPr>
            <a:r>
              <a:rPr lang="en-US" sz="4800"/>
              <a:t>Equal Opportunity Compliance </a:t>
            </a:r>
            <a:endParaRPr sz="4800"/>
          </a:p>
          <a:p>
            <a:pPr indent="0" lvl="0" marL="0" rtl="0" algn="ctr">
              <a:lnSpc>
                <a:spcPct val="90000"/>
              </a:lnSpc>
              <a:spcBef>
                <a:spcPts val="0"/>
              </a:spcBef>
              <a:spcAft>
                <a:spcPts val="0"/>
              </a:spcAft>
              <a:buClr>
                <a:schemeClr val="dk1"/>
              </a:buClr>
              <a:buSzPts val="6000"/>
              <a:buFont typeface="Calibri"/>
              <a:buNone/>
            </a:pPr>
            <a:r>
              <a:rPr lang="en-US" sz="4800"/>
              <a:t>and Title IX </a:t>
            </a:r>
            <a:endParaRPr sz="4800"/>
          </a:p>
          <a:p>
            <a:pPr indent="0" lvl="0" marL="0" rtl="0" algn="ctr">
              <a:spcBef>
                <a:spcPts val="0"/>
              </a:spcBef>
              <a:spcAft>
                <a:spcPts val="0"/>
              </a:spcAft>
              <a:buClr>
                <a:srgbClr val="595959"/>
              </a:buClr>
              <a:buSzPts val="3600"/>
              <a:buFont typeface="Arial"/>
              <a:buNone/>
            </a:pPr>
            <a:r>
              <a:rPr lang="en-US" sz="2800">
                <a:solidFill>
                  <a:srgbClr val="111111"/>
                </a:solidFill>
                <a:uFill>
                  <a:noFill/>
                </a:uFill>
                <a:hlinkClick r:id="rId3">
                  <a:extLst>
                    <a:ext uri="{A12FA001-AC4F-418D-AE19-62706E023703}">
                      <ahyp:hlinkClr val="tx"/>
                    </a:ext>
                  </a:extLst>
                </a:hlinkClick>
              </a:rPr>
              <a:t>www.mtu.edu/eo-compliance</a:t>
            </a:r>
            <a:endParaRPr sz="2800">
              <a:solidFill>
                <a:srgbClr val="111111"/>
              </a:solidFill>
            </a:endParaRPr>
          </a:p>
          <a:p>
            <a:pPr indent="0" lvl="0" marL="0" rtl="0" algn="ctr">
              <a:lnSpc>
                <a:spcPct val="90000"/>
              </a:lnSpc>
              <a:spcBef>
                <a:spcPts val="0"/>
              </a:spcBef>
              <a:spcAft>
                <a:spcPts val="0"/>
              </a:spcAft>
              <a:buClr>
                <a:schemeClr val="dk1"/>
              </a:buClr>
              <a:buSzPts val="6000"/>
              <a:buFont typeface="Calibri"/>
              <a:buNone/>
            </a:pPr>
            <a:r>
              <a:t/>
            </a:r>
            <a:endParaRPr sz="4800"/>
          </a:p>
          <a:p>
            <a:pPr indent="0" lvl="0" marL="0" rtl="0" algn="ctr">
              <a:lnSpc>
                <a:spcPct val="90000"/>
              </a:lnSpc>
              <a:spcBef>
                <a:spcPts val="0"/>
              </a:spcBef>
              <a:spcAft>
                <a:spcPts val="0"/>
              </a:spcAft>
              <a:buClr>
                <a:schemeClr val="dk1"/>
              </a:buClr>
              <a:buSzPts val="6000"/>
              <a:buFont typeface="Calibri"/>
              <a:buNone/>
            </a:pPr>
            <a:r>
              <a:t/>
            </a:r>
            <a:endParaRPr/>
          </a:p>
        </p:txBody>
      </p:sp>
      <p:sp>
        <p:nvSpPr>
          <p:cNvPr id="280" name="Google Shape;280;g1323d5627eb_0_85"/>
          <p:cNvSpPr txBox="1"/>
          <p:nvPr>
            <p:ph idx="1" type="body"/>
          </p:nvPr>
        </p:nvSpPr>
        <p:spPr>
          <a:xfrm>
            <a:off x="831850" y="4109549"/>
            <a:ext cx="10515600" cy="261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3600"/>
              <a:buNone/>
            </a:pPr>
            <a:r>
              <a:rPr lang="en-US" sz="2800">
                <a:solidFill>
                  <a:srgbClr val="595959"/>
                </a:solidFill>
              </a:rPr>
              <a:t>310 Administration Building </a:t>
            </a:r>
            <a:endParaRPr sz="2800">
              <a:solidFill>
                <a:srgbClr val="595959"/>
              </a:solidFill>
            </a:endParaRPr>
          </a:p>
          <a:p>
            <a:pPr indent="0" lvl="0" marL="0" rtl="0" algn="ctr">
              <a:lnSpc>
                <a:spcPct val="90000"/>
              </a:lnSpc>
              <a:spcBef>
                <a:spcPts val="0"/>
              </a:spcBef>
              <a:spcAft>
                <a:spcPts val="0"/>
              </a:spcAft>
              <a:buClr>
                <a:srgbClr val="595959"/>
              </a:buClr>
              <a:buSzPts val="3600"/>
              <a:buNone/>
            </a:pPr>
            <a:r>
              <a:rPr lang="en-US" sz="2800">
                <a:solidFill>
                  <a:srgbClr val="595959"/>
                </a:solidFill>
              </a:rPr>
              <a:t>906-487-3310 </a:t>
            </a:r>
            <a:endParaRPr sz="2800">
              <a:solidFill>
                <a:srgbClr val="595959"/>
              </a:solidFill>
            </a:endParaRPr>
          </a:p>
          <a:p>
            <a:pPr indent="0" lvl="0" marL="0" rtl="0" algn="ctr">
              <a:lnSpc>
                <a:spcPct val="90000"/>
              </a:lnSpc>
              <a:spcBef>
                <a:spcPts val="0"/>
              </a:spcBef>
              <a:spcAft>
                <a:spcPts val="0"/>
              </a:spcAft>
              <a:buClr>
                <a:srgbClr val="595959"/>
              </a:buClr>
              <a:buSzPts val="3600"/>
              <a:buNone/>
            </a:pPr>
            <a:r>
              <a:rPr lang="en-US" sz="2800">
                <a:solidFill>
                  <a:srgbClr val="111111"/>
                </a:solidFill>
                <a:uFill>
                  <a:noFill/>
                </a:uFill>
                <a:hlinkClick r:id="rId4">
                  <a:extLst>
                    <a:ext uri="{A12FA001-AC4F-418D-AE19-62706E023703}">
                      <ahyp:hlinkClr val="tx"/>
                    </a:ext>
                  </a:extLst>
                </a:hlinkClick>
              </a:rPr>
              <a:t>eocompliance@mtu.edu</a:t>
            </a:r>
            <a:r>
              <a:rPr lang="en-US" sz="2800">
                <a:solidFill>
                  <a:srgbClr val="111111"/>
                </a:solidFill>
              </a:rPr>
              <a:t> </a:t>
            </a:r>
            <a:endParaRPr sz="2800">
              <a:solidFill>
                <a:srgbClr val="111111"/>
              </a:solidFill>
            </a:endParaRPr>
          </a:p>
          <a:p>
            <a:pPr indent="0" lvl="0" marL="0" rtl="0" algn="ctr">
              <a:lnSpc>
                <a:spcPct val="90000"/>
              </a:lnSpc>
              <a:spcBef>
                <a:spcPts val="0"/>
              </a:spcBef>
              <a:spcAft>
                <a:spcPts val="0"/>
              </a:spcAft>
              <a:buClr>
                <a:srgbClr val="595959"/>
              </a:buClr>
              <a:buSzPts val="3600"/>
              <a:buNone/>
            </a:pPr>
            <a:r>
              <a:rPr lang="en-US" sz="2800">
                <a:solidFill>
                  <a:srgbClr val="111111"/>
                </a:solidFill>
                <a:uFill>
                  <a:noFill/>
                </a:uFill>
                <a:hlinkClick r:id="rId5">
                  <a:extLst>
                    <a:ext uri="{A12FA001-AC4F-418D-AE19-62706E023703}">
                      <ahyp:hlinkClr val="tx"/>
                    </a:ext>
                  </a:extLst>
                </a:hlinkClick>
              </a:rPr>
              <a:t>titleix@mtu.edu</a:t>
            </a:r>
            <a:r>
              <a:rPr lang="en-US" sz="2800">
                <a:solidFill>
                  <a:srgbClr val="111111"/>
                </a:solidFill>
              </a:rPr>
              <a:t> </a:t>
            </a:r>
            <a:endParaRPr sz="2800">
              <a:solidFill>
                <a:srgbClr val="111111"/>
              </a:solidFill>
            </a:endParaRPr>
          </a:p>
          <a:p>
            <a:pPr indent="0" lvl="0" marL="0" rtl="0" algn="ctr">
              <a:spcBef>
                <a:spcPts val="0"/>
              </a:spcBef>
              <a:spcAft>
                <a:spcPts val="0"/>
              </a:spcAft>
              <a:buClr>
                <a:srgbClr val="595959"/>
              </a:buClr>
              <a:buSzPts val="3600"/>
              <a:buNone/>
            </a:pPr>
            <a:r>
              <a:rPr lang="en-US" sz="2800">
                <a:solidFill>
                  <a:srgbClr val="111111"/>
                </a:solidFill>
                <a:uFill>
                  <a:noFill/>
                </a:uFill>
                <a:hlinkClick r:id="rId6">
                  <a:extLst>
                    <a:ext uri="{A12FA001-AC4F-418D-AE19-62706E023703}">
                      <ahyp:hlinkClr val="tx"/>
                    </a:ext>
                  </a:extLst>
                </a:hlinkClick>
              </a:rPr>
              <a:t>adacoordinator@mtu.edu</a:t>
            </a:r>
            <a:r>
              <a:rPr lang="en-US" sz="2800">
                <a:solidFill>
                  <a:srgbClr val="111111"/>
                </a:solidFill>
              </a:rPr>
              <a:t> </a:t>
            </a:r>
            <a:endParaRPr sz="2800">
              <a:solidFill>
                <a:srgbClr val="111111"/>
              </a:solidFill>
            </a:endParaRPr>
          </a:p>
          <a:p>
            <a:pPr indent="0" lvl="0" marL="0" rtl="0" algn="ctr">
              <a:lnSpc>
                <a:spcPct val="90000"/>
              </a:lnSpc>
              <a:spcBef>
                <a:spcPts val="0"/>
              </a:spcBef>
              <a:spcAft>
                <a:spcPts val="0"/>
              </a:spcAft>
              <a:buClr>
                <a:srgbClr val="595959"/>
              </a:buClr>
              <a:buSzPts val="3600"/>
              <a:buNone/>
            </a:pPr>
            <a:r>
              <a:rPr lang="en-US" sz="3600">
                <a:solidFill>
                  <a:srgbClr val="595959"/>
                </a:solidFill>
              </a:rPr>
              <a:t> </a:t>
            </a:r>
            <a:endParaRPr/>
          </a:p>
          <a:p>
            <a:pPr indent="0" lvl="0" marL="0" rtl="0" algn="l">
              <a:lnSpc>
                <a:spcPct val="90000"/>
              </a:lnSpc>
              <a:spcBef>
                <a:spcPts val="1000"/>
              </a:spcBef>
              <a:spcAft>
                <a:spcPts val="0"/>
              </a:spcAft>
              <a:buClr>
                <a:srgbClr val="888888"/>
              </a:buClr>
              <a:buSzPts val="2400"/>
              <a:buNone/>
            </a:pPr>
            <a:r>
              <a:t/>
            </a:r>
            <a:endParaRPr/>
          </a:p>
        </p:txBody>
      </p:sp>
      <p:sp>
        <p:nvSpPr>
          <p:cNvPr id="281" name="Google Shape;281;g1323d5627eb_0_8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txBox="1"/>
          <p:nvPr>
            <p:ph type="title"/>
          </p:nvPr>
        </p:nvSpPr>
        <p:spPr>
          <a:xfrm>
            <a:off x="2133600" y="1106905"/>
            <a:ext cx="8458200" cy="89835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5400"/>
              <a:t>Human Resources</a:t>
            </a:r>
            <a:endParaRPr/>
          </a:p>
        </p:txBody>
      </p:sp>
      <p:sp>
        <p:nvSpPr>
          <p:cNvPr id="288" name="Google Shape;288;p30"/>
          <p:cNvSpPr txBox="1"/>
          <p:nvPr>
            <p:ph idx="1" type="body"/>
          </p:nvPr>
        </p:nvSpPr>
        <p:spPr>
          <a:xfrm>
            <a:off x="2286000" y="2733676"/>
            <a:ext cx="7772400" cy="2736682"/>
          </a:xfrm>
          <a:prstGeom prst="rect">
            <a:avLst/>
          </a:prstGeom>
          <a:noFill/>
          <a:ln>
            <a:noFill/>
          </a:ln>
        </p:spPr>
        <p:txBody>
          <a:bodyPr anchorCtr="0" anchor="t" bIns="45700" lIns="91425" spcFirstLastPara="1" rIns="91425" wrap="square" tIns="45700">
            <a:noAutofit/>
          </a:bodyPr>
          <a:lstStyle/>
          <a:p>
            <a:pPr indent="-280988" lvl="0" marL="457200" rtl="0" algn="l">
              <a:lnSpc>
                <a:spcPct val="90000"/>
              </a:lnSpc>
              <a:spcBef>
                <a:spcPts val="0"/>
              </a:spcBef>
              <a:spcAft>
                <a:spcPts val="0"/>
              </a:spcAft>
              <a:buClr>
                <a:schemeClr val="dk1"/>
              </a:buClr>
              <a:buSzPts val="2800"/>
              <a:buFont typeface="Arial"/>
              <a:buChar char="•"/>
            </a:pPr>
            <a:r>
              <a:rPr lang="en-US" sz="2800">
                <a:solidFill>
                  <a:schemeClr val="dk1"/>
                </a:solidFill>
              </a:rPr>
              <a:t>Staff Employment Services</a:t>
            </a:r>
            <a:endParaRPr/>
          </a:p>
          <a:p>
            <a:pPr indent="-280988" lvl="0" marL="457200" rtl="0" algn="l">
              <a:lnSpc>
                <a:spcPct val="90000"/>
              </a:lnSpc>
              <a:spcBef>
                <a:spcPts val="1000"/>
              </a:spcBef>
              <a:spcAft>
                <a:spcPts val="0"/>
              </a:spcAft>
              <a:buClr>
                <a:schemeClr val="dk1"/>
              </a:buClr>
              <a:buSzPts val="2800"/>
              <a:buFont typeface="Arial"/>
              <a:buChar char="•"/>
            </a:pPr>
            <a:r>
              <a:rPr lang="en-US" sz="2800">
                <a:solidFill>
                  <a:schemeClr val="dk1"/>
                </a:solidFill>
              </a:rPr>
              <a:t>Academic Employment Services</a:t>
            </a:r>
            <a:endParaRPr/>
          </a:p>
          <a:p>
            <a:pPr indent="-280988" lvl="0" marL="457200" rtl="0" algn="l">
              <a:lnSpc>
                <a:spcPct val="90000"/>
              </a:lnSpc>
              <a:spcBef>
                <a:spcPts val="1000"/>
              </a:spcBef>
              <a:spcAft>
                <a:spcPts val="0"/>
              </a:spcAft>
              <a:buClr>
                <a:schemeClr val="dk1"/>
              </a:buClr>
              <a:buSzPts val="2800"/>
              <a:buFont typeface="Arial"/>
              <a:buChar char="•"/>
            </a:pPr>
            <a:r>
              <a:rPr lang="en-US" sz="2800">
                <a:solidFill>
                  <a:schemeClr val="dk1"/>
                </a:solidFill>
              </a:rPr>
              <a:t>Payroll Services</a:t>
            </a:r>
            <a:endParaRPr/>
          </a:p>
          <a:p>
            <a:pPr indent="-280988" lvl="0" marL="457200" rtl="0" algn="l">
              <a:lnSpc>
                <a:spcPct val="90000"/>
              </a:lnSpc>
              <a:spcBef>
                <a:spcPts val="1000"/>
              </a:spcBef>
              <a:spcAft>
                <a:spcPts val="0"/>
              </a:spcAft>
              <a:buClr>
                <a:schemeClr val="dk1"/>
              </a:buClr>
              <a:buSzPts val="2800"/>
              <a:buFont typeface="Arial"/>
              <a:buChar char="•"/>
            </a:pPr>
            <a:r>
              <a:rPr lang="en-US" sz="2800">
                <a:solidFill>
                  <a:schemeClr val="dk1"/>
                </a:solidFill>
              </a:rPr>
              <a:t>HR Information Services</a:t>
            </a:r>
            <a:endParaRPr/>
          </a:p>
          <a:p>
            <a:pPr indent="-280988" lvl="0" marL="457200" rtl="0" algn="l">
              <a:lnSpc>
                <a:spcPct val="90000"/>
              </a:lnSpc>
              <a:spcBef>
                <a:spcPts val="1000"/>
              </a:spcBef>
              <a:spcAft>
                <a:spcPts val="0"/>
              </a:spcAft>
              <a:buClr>
                <a:schemeClr val="dk1"/>
              </a:buClr>
              <a:buSzPts val="2800"/>
              <a:buFont typeface="Arial"/>
              <a:buChar char="•"/>
            </a:pPr>
            <a:r>
              <a:rPr lang="en-US" sz="2800">
                <a:solidFill>
                  <a:schemeClr val="dk1"/>
                </a:solidFill>
              </a:rPr>
              <a:t>Benefit Services</a:t>
            </a:r>
            <a:endParaRPr/>
          </a:p>
          <a:p>
            <a:pPr indent="-103187" lvl="0" marL="457200" rtl="0" algn="l">
              <a:lnSpc>
                <a:spcPct val="90000"/>
              </a:lnSpc>
              <a:spcBef>
                <a:spcPts val="1000"/>
              </a:spcBef>
              <a:spcAft>
                <a:spcPts val="0"/>
              </a:spcAft>
              <a:buClr>
                <a:srgbClr val="888888"/>
              </a:buClr>
              <a:buSzPts val="2800"/>
              <a:buFont typeface="Arial"/>
              <a:buNone/>
            </a:pPr>
            <a:r>
              <a:t/>
            </a:r>
            <a:endParaRPr sz="2800">
              <a:solidFill>
                <a:srgbClr val="7F7F7F"/>
              </a:solidFill>
            </a:endParaRPr>
          </a:p>
        </p:txBody>
      </p:sp>
      <p:sp>
        <p:nvSpPr>
          <p:cNvPr id="289" name="Google Shape;289;p3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txBox="1"/>
          <p:nvPr>
            <p:ph type="ctrTitle"/>
          </p:nvPr>
        </p:nvSpPr>
        <p:spPr>
          <a:xfrm>
            <a:off x="2209800" y="990602"/>
            <a:ext cx="7772400" cy="88632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en-US" sz="4800"/>
              <a:t>Staff Employment Services</a:t>
            </a:r>
            <a:endParaRPr/>
          </a:p>
        </p:txBody>
      </p:sp>
      <p:sp>
        <p:nvSpPr>
          <p:cNvPr id="296" name="Google Shape;296;p33"/>
          <p:cNvSpPr txBox="1"/>
          <p:nvPr>
            <p:ph idx="1" type="subTitle"/>
          </p:nvPr>
        </p:nvSpPr>
        <p:spPr>
          <a:xfrm>
            <a:off x="2209800" y="2213811"/>
            <a:ext cx="7620000" cy="1977189"/>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400"/>
              <a:buFont typeface="Arial"/>
              <a:buChar char="•"/>
            </a:pPr>
            <a:r>
              <a:rPr lang="en-US"/>
              <a:t>Catherine Burns, Manager of Staff Employment</a:t>
            </a:r>
            <a:endParaRPr/>
          </a:p>
          <a:p>
            <a:pPr indent="-457200" lvl="0" marL="457200" rtl="0" algn="l">
              <a:lnSpc>
                <a:spcPct val="90000"/>
              </a:lnSpc>
              <a:spcBef>
                <a:spcPts val="1000"/>
              </a:spcBef>
              <a:spcAft>
                <a:spcPts val="0"/>
              </a:spcAft>
              <a:buClr>
                <a:schemeClr val="dk1"/>
              </a:buClr>
              <a:buSzPts val="2400"/>
              <a:buFont typeface="Arial"/>
              <a:buChar char="•"/>
            </a:pPr>
            <a:r>
              <a:rPr lang="en-US"/>
              <a:t>Megan Goke, HR Generalist</a:t>
            </a:r>
            <a:endParaRPr/>
          </a:p>
          <a:p>
            <a:pPr indent="-457200" lvl="0" marL="457200" rtl="0" algn="l">
              <a:lnSpc>
                <a:spcPct val="90000"/>
              </a:lnSpc>
              <a:spcBef>
                <a:spcPts val="1000"/>
              </a:spcBef>
              <a:spcAft>
                <a:spcPts val="0"/>
              </a:spcAft>
              <a:buClr>
                <a:schemeClr val="dk1"/>
              </a:buClr>
              <a:buSzPts val="2400"/>
              <a:buFont typeface="Arial"/>
              <a:buChar char="•"/>
            </a:pPr>
            <a:r>
              <a:rPr lang="en-US"/>
              <a:t>Laura Baril, Administrative Aide</a:t>
            </a:r>
            <a:endParaRPr/>
          </a:p>
          <a:p>
            <a:pPr indent="-304800" lvl="0" marL="457200" rtl="0" algn="l">
              <a:lnSpc>
                <a:spcPct val="90000"/>
              </a:lnSpc>
              <a:spcBef>
                <a:spcPts val="1000"/>
              </a:spcBef>
              <a:spcAft>
                <a:spcPts val="0"/>
              </a:spcAft>
              <a:buClr>
                <a:schemeClr val="dk1"/>
              </a:buClr>
              <a:buSzPts val="2400"/>
              <a:buFont typeface="Arial"/>
              <a:buNone/>
            </a:pPr>
            <a:r>
              <a:t/>
            </a:r>
            <a:endParaRPr>
              <a:solidFill>
                <a:schemeClr val="dk1"/>
              </a:solidFill>
            </a:endParaRPr>
          </a:p>
        </p:txBody>
      </p:sp>
      <p:sp>
        <p:nvSpPr>
          <p:cNvPr id="297" name="Google Shape;297;p33"/>
          <p:cNvSpPr txBox="1"/>
          <p:nvPr/>
        </p:nvSpPr>
        <p:spPr>
          <a:xfrm>
            <a:off x="2209800" y="4648201"/>
            <a:ext cx="6858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www.mtu.edu/hr/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Human Resources, Lakeshore Center 2</a:t>
            </a:r>
            <a:r>
              <a:rPr baseline="30000" lang="en-US" sz="1800">
                <a:solidFill>
                  <a:schemeClr val="dk1"/>
                </a:solidFill>
                <a:latin typeface="Calibri"/>
                <a:ea typeface="Calibri"/>
                <a:cs typeface="Calibri"/>
                <a:sym typeface="Calibri"/>
              </a:rPr>
              <a:t>nd</a:t>
            </a:r>
            <a:r>
              <a:rPr lang="en-US" sz="1800">
                <a:solidFill>
                  <a:schemeClr val="dk1"/>
                </a:solidFill>
                <a:latin typeface="Calibri"/>
                <a:ea typeface="Calibri"/>
                <a:cs typeface="Calibri"/>
                <a:sym typeface="Calibri"/>
              </a:rPr>
              <a:t> Floor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906-487-2280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3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2"/>
          <p:cNvSpPr txBox="1"/>
          <p:nvPr>
            <p:ph type="ctrTitle"/>
          </p:nvPr>
        </p:nvSpPr>
        <p:spPr>
          <a:xfrm>
            <a:off x="2170289" y="1010654"/>
            <a:ext cx="7772400" cy="64168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4000"/>
              <a:t>Staff Employment Services</a:t>
            </a:r>
            <a:endParaRPr/>
          </a:p>
        </p:txBody>
      </p:sp>
      <p:sp>
        <p:nvSpPr>
          <p:cNvPr id="305" name="Google Shape;305;p32"/>
          <p:cNvSpPr txBox="1"/>
          <p:nvPr>
            <p:ph idx="1" type="subTitle"/>
          </p:nvPr>
        </p:nvSpPr>
        <p:spPr>
          <a:xfrm>
            <a:off x="2133600" y="2181726"/>
            <a:ext cx="7391400" cy="4295274"/>
          </a:xfrm>
          <a:prstGeom prst="rect">
            <a:avLst/>
          </a:prstGeom>
          <a:noFill/>
          <a:ln>
            <a:noFill/>
          </a:ln>
        </p:spPr>
        <p:txBody>
          <a:bodyPr anchorCtr="0" anchor="t" bIns="45700" lIns="91425" spcFirstLastPara="1" rIns="91425" wrap="square" tIns="45700">
            <a:noAutofit/>
          </a:bodyPr>
          <a:lstStyle/>
          <a:p>
            <a:pPr indent="-342900" lvl="1" marL="342900" rtl="0" algn="l">
              <a:lnSpc>
                <a:spcPct val="90000"/>
              </a:lnSpc>
              <a:spcBef>
                <a:spcPts val="0"/>
              </a:spcBef>
              <a:spcAft>
                <a:spcPts val="0"/>
              </a:spcAft>
              <a:buClr>
                <a:schemeClr val="dk1"/>
              </a:buClr>
              <a:buSzPts val="2400"/>
              <a:buFont typeface="Arial"/>
              <a:buChar char="•"/>
            </a:pPr>
            <a:r>
              <a:rPr lang="en-US" sz="2400"/>
              <a:t>Staff Hiring, Status Changes, &amp; Processing </a:t>
            </a:r>
            <a:endParaRPr/>
          </a:p>
          <a:p>
            <a:pPr indent="-342900" lvl="2" marL="800100" rtl="0" algn="l">
              <a:lnSpc>
                <a:spcPct val="90000"/>
              </a:lnSpc>
              <a:spcBef>
                <a:spcPts val="500"/>
              </a:spcBef>
              <a:spcAft>
                <a:spcPts val="0"/>
              </a:spcAft>
              <a:buClr>
                <a:schemeClr val="dk1"/>
              </a:buClr>
              <a:buSzPts val="2000"/>
              <a:buFont typeface="Calibri"/>
              <a:buChar char="─"/>
            </a:pPr>
            <a:r>
              <a:rPr lang="en-US" sz="2000"/>
              <a:t>Staff (Union &amp; Non-Union), </a:t>
            </a:r>
            <a:endParaRPr/>
          </a:p>
          <a:p>
            <a:pPr indent="-342900" lvl="2" marL="800100" rtl="0" algn="l">
              <a:lnSpc>
                <a:spcPct val="90000"/>
              </a:lnSpc>
              <a:spcBef>
                <a:spcPts val="500"/>
              </a:spcBef>
              <a:spcAft>
                <a:spcPts val="0"/>
              </a:spcAft>
              <a:buClr>
                <a:schemeClr val="dk1"/>
              </a:buClr>
              <a:buSzPts val="2000"/>
              <a:buFont typeface="Calibri"/>
              <a:buChar char="─"/>
            </a:pPr>
            <a:r>
              <a:rPr lang="en-US" sz="2000"/>
              <a:t>Short-Term/Casual Employees (Temps)</a:t>
            </a:r>
            <a:endParaRPr/>
          </a:p>
          <a:p>
            <a:pPr indent="-342900" lvl="1" marL="342900" rtl="0" algn="l">
              <a:lnSpc>
                <a:spcPct val="90000"/>
              </a:lnSpc>
              <a:spcBef>
                <a:spcPts val="500"/>
              </a:spcBef>
              <a:spcAft>
                <a:spcPts val="0"/>
              </a:spcAft>
              <a:buClr>
                <a:schemeClr val="dk1"/>
              </a:buClr>
              <a:buSzPts val="2400"/>
              <a:buFont typeface="Arial"/>
              <a:buChar char="•"/>
            </a:pPr>
            <a:r>
              <a:rPr lang="en-US" sz="2400"/>
              <a:t>Progress Reports and Performance Management</a:t>
            </a:r>
            <a:endParaRPr/>
          </a:p>
          <a:p>
            <a:pPr indent="-342900" lvl="1" marL="342900" rtl="0" algn="l">
              <a:lnSpc>
                <a:spcPct val="90000"/>
              </a:lnSpc>
              <a:spcBef>
                <a:spcPts val="500"/>
              </a:spcBef>
              <a:spcAft>
                <a:spcPts val="0"/>
              </a:spcAft>
              <a:buClr>
                <a:schemeClr val="dk1"/>
              </a:buClr>
              <a:buSzPts val="2400"/>
              <a:buFont typeface="Arial"/>
              <a:buChar char="•"/>
            </a:pPr>
            <a:r>
              <a:rPr lang="en-US" sz="2400"/>
              <a:t>Unions – Contract negotiations, Grievances</a:t>
            </a:r>
            <a:r>
              <a:rPr lang="en-US" sz="2400"/>
              <a:t>, Contract administration</a:t>
            </a:r>
            <a:endParaRPr/>
          </a:p>
          <a:p>
            <a:pPr indent="-342900" lvl="1" marL="342900" rtl="0" algn="l">
              <a:lnSpc>
                <a:spcPct val="90000"/>
              </a:lnSpc>
              <a:spcBef>
                <a:spcPts val="500"/>
              </a:spcBef>
              <a:spcAft>
                <a:spcPts val="0"/>
              </a:spcAft>
              <a:buClr>
                <a:schemeClr val="dk1"/>
              </a:buClr>
              <a:buSzPts val="2400"/>
              <a:buFont typeface="Arial"/>
              <a:buChar char="•"/>
            </a:pPr>
            <a:r>
              <a:rPr lang="en-US" sz="2400"/>
              <a:t>Classification (Exempt/Non-Exempt)</a:t>
            </a:r>
            <a:endParaRPr sz="2400"/>
          </a:p>
          <a:p>
            <a:pPr indent="-342900" lvl="1" marL="342900" rtl="0" algn="l">
              <a:lnSpc>
                <a:spcPct val="90000"/>
              </a:lnSpc>
              <a:spcBef>
                <a:spcPts val="500"/>
              </a:spcBef>
              <a:spcAft>
                <a:spcPts val="0"/>
              </a:spcAft>
              <a:buClr>
                <a:schemeClr val="dk1"/>
              </a:buClr>
              <a:buSzPts val="2400"/>
              <a:buFont typeface="Arial"/>
              <a:buChar char="•"/>
            </a:pPr>
            <a:r>
              <a:rPr lang="en-US" sz="2400"/>
              <a:t>Compensation</a:t>
            </a:r>
            <a:endParaRPr sz="2400"/>
          </a:p>
          <a:p>
            <a:pPr indent="-152400" lvl="2" marL="914400" rtl="0" algn="l">
              <a:lnSpc>
                <a:spcPct val="90000"/>
              </a:lnSpc>
              <a:spcBef>
                <a:spcPts val="500"/>
              </a:spcBef>
              <a:spcAft>
                <a:spcPts val="0"/>
              </a:spcAft>
              <a:buSzPts val="2400"/>
              <a:buChar char="─"/>
            </a:pPr>
            <a:r>
              <a:rPr lang="en-US" sz="2400"/>
              <a:t>Benchmarking</a:t>
            </a:r>
            <a:endParaRPr sz="2400"/>
          </a:p>
          <a:p>
            <a:pPr indent="-342900" lvl="1" marL="342900" rtl="0" algn="l">
              <a:lnSpc>
                <a:spcPct val="90000"/>
              </a:lnSpc>
              <a:spcBef>
                <a:spcPts val="500"/>
              </a:spcBef>
              <a:spcAft>
                <a:spcPts val="0"/>
              </a:spcAft>
              <a:buSzPts val="2400"/>
              <a:buChar char="•"/>
            </a:pPr>
            <a:r>
              <a:rPr lang="en-US" sz="2400"/>
              <a:t>Independent Contractors</a:t>
            </a:r>
            <a:endParaRPr sz="2400"/>
          </a:p>
          <a:p>
            <a:pPr indent="0" lvl="0" marL="457200" rtl="0" algn="l">
              <a:lnSpc>
                <a:spcPct val="90000"/>
              </a:lnSpc>
              <a:spcBef>
                <a:spcPts val="500"/>
              </a:spcBef>
              <a:spcAft>
                <a:spcPts val="0"/>
              </a:spcAft>
              <a:buNone/>
            </a:pPr>
            <a:r>
              <a:rPr lang="en-US" sz="2400"/>
              <a:t> </a:t>
            </a:r>
            <a:endParaRPr/>
          </a:p>
          <a:p>
            <a:pPr indent="0" lvl="1" marL="457200" rtl="0" algn="ctr">
              <a:lnSpc>
                <a:spcPct val="90000"/>
              </a:lnSpc>
              <a:spcBef>
                <a:spcPts val="500"/>
              </a:spcBef>
              <a:spcAft>
                <a:spcPts val="0"/>
              </a:spcAft>
              <a:buClr>
                <a:schemeClr val="dk1"/>
              </a:buClr>
              <a:buSzPts val="2000"/>
              <a:buNone/>
            </a:pPr>
            <a:r>
              <a:t/>
            </a:r>
            <a:endParaRPr/>
          </a:p>
        </p:txBody>
      </p:sp>
      <p:sp>
        <p:nvSpPr>
          <p:cNvPr id="306" name="Google Shape;306;p3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25e7996b02_1_0"/>
          <p:cNvSpPr txBox="1"/>
          <p:nvPr>
            <p:ph type="title"/>
          </p:nvPr>
        </p:nvSpPr>
        <p:spPr>
          <a:xfrm>
            <a:off x="838200" y="365126"/>
            <a:ext cx="105156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Search Committee Training</a:t>
            </a:r>
            <a:endParaRPr/>
          </a:p>
        </p:txBody>
      </p:sp>
      <p:sp>
        <p:nvSpPr>
          <p:cNvPr id="313" name="Google Shape;313;g125e7996b02_1_0"/>
          <p:cNvSpPr txBox="1"/>
          <p:nvPr>
            <p:ph idx="1" type="body"/>
          </p:nvPr>
        </p:nvSpPr>
        <p:spPr>
          <a:xfrm>
            <a:off x="838200" y="1571925"/>
            <a:ext cx="5156100" cy="5149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u="sng">
                <a:solidFill>
                  <a:schemeClr val="hlink"/>
                </a:solidFill>
                <a:hlinkClick r:id="rId3"/>
              </a:rPr>
              <a:t>Staff Hiring Process Training Program</a:t>
            </a:r>
            <a:endParaRPr/>
          </a:p>
          <a:p>
            <a:pPr indent="-381000" lvl="0" marL="457200" rtl="0" algn="l">
              <a:spcBef>
                <a:spcPts val="1000"/>
              </a:spcBef>
              <a:spcAft>
                <a:spcPts val="0"/>
              </a:spcAft>
              <a:buSzPts val="2400"/>
              <a:buFont typeface="Calibri"/>
              <a:buChar char="●"/>
            </a:pPr>
            <a:r>
              <a:rPr lang="en-US" sz="2400"/>
              <a:t>To be completed every 4 years</a:t>
            </a:r>
            <a:endParaRPr sz="2400"/>
          </a:p>
          <a:p>
            <a:pPr indent="-381000" lvl="0" marL="457200" rtl="0" algn="l">
              <a:spcBef>
                <a:spcPts val="0"/>
              </a:spcBef>
              <a:spcAft>
                <a:spcPts val="0"/>
              </a:spcAft>
              <a:buSzPts val="2400"/>
              <a:buFont typeface="Calibri"/>
              <a:buChar char="●"/>
            </a:pPr>
            <a:r>
              <a:rPr lang="en-US" sz="2400"/>
              <a:t>5 part course covers best practices and legal aspects of conducting a dynamic search</a:t>
            </a:r>
            <a:endParaRPr sz="2400"/>
          </a:p>
          <a:p>
            <a:pPr indent="0" lvl="0" marL="0" rtl="0" algn="l">
              <a:spcBef>
                <a:spcPts val="1000"/>
              </a:spcBef>
              <a:spcAft>
                <a:spcPts val="0"/>
              </a:spcAft>
              <a:buClr>
                <a:schemeClr val="dk1"/>
              </a:buClr>
              <a:buSzPts val="1100"/>
              <a:buFont typeface="Arial"/>
              <a:buNone/>
            </a:pPr>
            <a:r>
              <a:rPr lang="en-US"/>
              <a:t>Staff Legal Aspects Refresher </a:t>
            </a:r>
            <a:endParaRPr/>
          </a:p>
          <a:p>
            <a:pPr indent="-381000" lvl="0" marL="457200" rtl="0" algn="l">
              <a:spcBef>
                <a:spcPts val="1000"/>
              </a:spcBef>
              <a:spcAft>
                <a:spcPts val="0"/>
              </a:spcAft>
              <a:buSzPts val="2400"/>
              <a:buFont typeface="Calibri"/>
              <a:buChar char="●"/>
            </a:pPr>
            <a:r>
              <a:rPr lang="en-US" sz="2400"/>
              <a:t>Reviews the Legal Aspects section of the Staff Hiring Process Training Program</a:t>
            </a:r>
            <a:endParaRPr sz="2400"/>
          </a:p>
          <a:p>
            <a:pPr indent="-381000" lvl="0" marL="457200" rtl="0" algn="l">
              <a:spcBef>
                <a:spcPts val="0"/>
              </a:spcBef>
              <a:spcAft>
                <a:spcPts val="0"/>
              </a:spcAft>
              <a:buSzPts val="2400"/>
              <a:buFont typeface="Calibri"/>
              <a:buChar char="●"/>
            </a:pPr>
            <a:r>
              <a:rPr lang="en-US" sz="2400"/>
              <a:t>Completed each time someone serves on a search committee (but not more than once per year)</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400"/>
              <a:t>	</a:t>
            </a:r>
            <a:endParaRPr sz="2400" u="sng">
              <a:solidFill>
                <a:srgbClr val="1155CC"/>
              </a:solidFill>
              <a:highlight>
                <a:schemeClr val="lt1"/>
              </a:highlight>
            </a:endParaRPr>
          </a:p>
          <a:p>
            <a:pPr indent="0" lvl="0" marL="0" rtl="0" algn="l">
              <a:spcBef>
                <a:spcPts val="1000"/>
              </a:spcBef>
              <a:spcAft>
                <a:spcPts val="0"/>
              </a:spcAft>
              <a:buNone/>
            </a:pPr>
            <a:r>
              <a:t/>
            </a:r>
            <a:endParaRPr/>
          </a:p>
        </p:txBody>
      </p:sp>
      <p:sp>
        <p:nvSpPr>
          <p:cNvPr id="314" name="Google Shape;314;g125e7996b02_1_0"/>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15" name="Google Shape;315;g125e7996b02_1_0"/>
          <p:cNvSpPr txBox="1"/>
          <p:nvPr>
            <p:ph idx="2" type="body"/>
          </p:nvPr>
        </p:nvSpPr>
        <p:spPr>
          <a:xfrm>
            <a:off x="6197600" y="1571925"/>
            <a:ext cx="5156100" cy="5149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600" u="sng">
                <a:solidFill>
                  <a:schemeClr val="hlink"/>
                </a:solidFill>
                <a:highlight>
                  <a:schemeClr val="lt1"/>
                </a:highlight>
                <a:hlinkClick r:id="rId4"/>
              </a:rPr>
              <a:t>Faculty Diversity Literacy Training (DLOW) and Faculty Legal Aspects</a:t>
            </a:r>
            <a:endParaRPr sz="3000"/>
          </a:p>
          <a:p>
            <a:pPr indent="-381000" lvl="0" marL="457200" rtl="0" algn="l">
              <a:spcBef>
                <a:spcPts val="1000"/>
              </a:spcBef>
              <a:spcAft>
                <a:spcPts val="0"/>
              </a:spcAft>
              <a:buSzPts val="2400"/>
              <a:buFont typeface="Calibri"/>
              <a:buChar char="●"/>
            </a:pPr>
            <a:r>
              <a:rPr lang="en-US" sz="2400"/>
              <a:t>To be completed every 4 years</a:t>
            </a:r>
            <a:endParaRPr sz="2400"/>
          </a:p>
          <a:p>
            <a:pPr indent="-381000" lvl="0" marL="457200" rtl="0" algn="l">
              <a:spcBef>
                <a:spcPts val="0"/>
              </a:spcBef>
              <a:spcAft>
                <a:spcPts val="0"/>
              </a:spcAft>
              <a:buSzPts val="2400"/>
              <a:buFont typeface="Calibri"/>
              <a:buChar char="●"/>
            </a:pPr>
            <a:r>
              <a:rPr lang="en-US" sz="2400"/>
              <a:t>Focuses on understanding, recognizing, and responding to unconscious bias </a:t>
            </a:r>
            <a:endParaRPr sz="2400"/>
          </a:p>
          <a:p>
            <a:pPr indent="-381000" lvl="0" marL="457200" rtl="0" algn="l">
              <a:spcBef>
                <a:spcPts val="0"/>
              </a:spcBef>
              <a:spcAft>
                <a:spcPts val="0"/>
              </a:spcAft>
              <a:buSzPts val="2400"/>
              <a:buFont typeface="Calibri"/>
              <a:buChar char="●"/>
            </a:pPr>
            <a:r>
              <a:rPr lang="en-US" sz="2400"/>
              <a:t>Covers best practices in faculty hiring</a:t>
            </a:r>
            <a:endParaRPr sz="2400"/>
          </a:p>
          <a:p>
            <a:pPr indent="0" lvl="0" marL="0" rtl="0" algn="l">
              <a:spcBef>
                <a:spcPts val="1000"/>
              </a:spcBef>
              <a:spcAft>
                <a:spcPts val="0"/>
              </a:spcAft>
              <a:buNone/>
            </a:pPr>
            <a:r>
              <a:rPr lang="en-US"/>
              <a:t>Faculty Legal Aspects Refresher</a:t>
            </a:r>
            <a:endParaRPr/>
          </a:p>
          <a:p>
            <a:pPr indent="-381000" lvl="0" marL="457200" rtl="0" algn="l">
              <a:spcBef>
                <a:spcPts val="1000"/>
              </a:spcBef>
              <a:spcAft>
                <a:spcPts val="0"/>
              </a:spcAft>
              <a:buSzPts val="2400"/>
              <a:buFont typeface="Calibri"/>
              <a:buChar char="●"/>
            </a:pPr>
            <a:r>
              <a:rPr lang="en-US" sz="2400"/>
              <a:t>Completed each time someone serves on a search committee (but not more than once per year)</a:t>
            </a:r>
            <a:endParaRPr sz="2400"/>
          </a:p>
          <a:p>
            <a:pPr indent="0" lvl="0" marL="0" rtl="0" algn="l">
              <a:spcBef>
                <a:spcPts val="100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838200" y="1070043"/>
            <a:ext cx="10515600" cy="62064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Supervisor Training Sessions</a:t>
            </a:r>
            <a:endParaRPr b="1"/>
          </a:p>
        </p:txBody>
      </p:sp>
      <p:sp>
        <p:nvSpPr>
          <p:cNvPr id="106" name="Google Shape;106;p3"/>
          <p:cNvSpPr txBox="1"/>
          <p:nvPr>
            <p:ph idx="1" type="body"/>
          </p:nvPr>
        </p:nvSpPr>
        <p:spPr>
          <a:xfrm>
            <a:off x="633125" y="1825625"/>
            <a:ext cx="10720800" cy="4351200"/>
          </a:xfrm>
          <a:prstGeom prst="rect">
            <a:avLst/>
          </a:prstGeom>
          <a:noFill/>
          <a:ln>
            <a:noFill/>
          </a:ln>
        </p:spPr>
        <p:txBody>
          <a:bodyPr anchorCtr="0" anchor="t" bIns="45700" lIns="91425" spcFirstLastPara="1" rIns="91425" wrap="square" tIns="45700">
            <a:noAutofit/>
          </a:bodyPr>
          <a:lstStyle/>
          <a:p>
            <a:pPr indent="-25400" lvl="0" marL="228600" rtl="0" algn="l">
              <a:lnSpc>
                <a:spcPct val="90000"/>
              </a:lnSpc>
              <a:spcBef>
                <a:spcPts val="0"/>
              </a:spcBef>
              <a:spcAft>
                <a:spcPts val="0"/>
              </a:spcAft>
              <a:buClr>
                <a:schemeClr val="dk1"/>
              </a:buClr>
              <a:buSzPts val="3200"/>
              <a:buNone/>
            </a:pPr>
            <a:r>
              <a:t/>
            </a:r>
            <a:endParaRPr b="1" sz="3200"/>
          </a:p>
          <a:p>
            <a:pPr indent="-228600" lvl="0" marL="228600" rtl="0" algn="l">
              <a:lnSpc>
                <a:spcPct val="90000"/>
              </a:lnSpc>
              <a:spcBef>
                <a:spcPts val="1000"/>
              </a:spcBef>
              <a:spcAft>
                <a:spcPts val="0"/>
              </a:spcAft>
              <a:buClr>
                <a:schemeClr val="dk1"/>
              </a:buClr>
              <a:buSzPts val="3200"/>
              <a:buChar char="•"/>
            </a:pPr>
            <a:r>
              <a:rPr b="1" lang="en-US" sz="3200"/>
              <a:t>Part One</a:t>
            </a:r>
            <a:r>
              <a:rPr lang="en-US" sz="3200"/>
              <a:t>: </a:t>
            </a:r>
            <a:r>
              <a:rPr lang="en-US"/>
              <a:t>Services and Functions of Human Resources and  </a:t>
            </a:r>
            <a:endParaRPr/>
          </a:p>
          <a:p>
            <a:pPr indent="0" lvl="0" marL="685800" rtl="0" algn="l">
              <a:lnSpc>
                <a:spcPct val="90000"/>
              </a:lnSpc>
              <a:spcBef>
                <a:spcPts val="1000"/>
              </a:spcBef>
              <a:spcAft>
                <a:spcPts val="0"/>
              </a:spcAft>
              <a:buNone/>
            </a:pPr>
            <a:r>
              <a:rPr lang="en-US"/>
              <a:t>Equal Opportunity </a:t>
            </a:r>
            <a:r>
              <a:rPr lang="en-US"/>
              <a:t>Compliance</a:t>
            </a:r>
            <a:r>
              <a:rPr lang="en-US"/>
              <a:t> and Title IX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3200"/>
              <a:buChar char="•"/>
            </a:pPr>
            <a:r>
              <a:rPr b="1" lang="en-US" sz="3200"/>
              <a:t>Part Two: </a:t>
            </a:r>
            <a:r>
              <a:rPr lang="en-US"/>
              <a:t>Day to Day Supervision</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3200"/>
              <a:buChar char="•"/>
            </a:pPr>
            <a:r>
              <a:rPr b="1" lang="en-US" sz="3200"/>
              <a:t>Part Three</a:t>
            </a:r>
            <a:r>
              <a:rPr b="1" lang="en-US"/>
              <a:t>: </a:t>
            </a:r>
            <a:r>
              <a:rPr lang="en-US"/>
              <a:t>Maximizing Performance</a:t>
            </a:r>
            <a:endParaRPr/>
          </a:p>
          <a:p>
            <a:pPr indent="0" lvl="0" marL="0" rtl="0" algn="l">
              <a:lnSpc>
                <a:spcPct val="90000"/>
              </a:lnSpc>
              <a:spcBef>
                <a:spcPts val="1000"/>
              </a:spcBef>
              <a:spcAft>
                <a:spcPts val="0"/>
              </a:spcAft>
              <a:buClr>
                <a:schemeClr val="dk1"/>
              </a:buClr>
              <a:buSzPts val="2800"/>
              <a:buNone/>
            </a:pPr>
            <a:r>
              <a:t/>
            </a:r>
            <a:endParaRPr/>
          </a:p>
        </p:txBody>
      </p:sp>
      <p:sp>
        <p:nvSpPr>
          <p:cNvPr id="107" name="Google Shape;107;p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ph type="title"/>
          </p:nvPr>
        </p:nvSpPr>
        <p:spPr>
          <a:xfrm>
            <a:off x="1981200" y="1066800"/>
            <a:ext cx="82296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Huskies New Employee Orientation</a:t>
            </a:r>
            <a:endParaRPr/>
          </a:p>
        </p:txBody>
      </p:sp>
      <p:sp>
        <p:nvSpPr>
          <p:cNvPr id="322" name="Google Shape;322;p31"/>
          <p:cNvSpPr txBox="1"/>
          <p:nvPr>
            <p:ph idx="1" type="body"/>
          </p:nvPr>
        </p:nvSpPr>
        <p:spPr>
          <a:xfrm>
            <a:off x="1828800" y="1981200"/>
            <a:ext cx="8534400" cy="457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All new employees will attend Huskies New Employee Orientation </a:t>
            </a:r>
            <a:endParaRPr/>
          </a:p>
          <a:p>
            <a:pPr indent="0" lvl="0" marL="0" rtl="0" algn="l">
              <a:lnSpc>
                <a:spcPct val="90000"/>
              </a:lnSpc>
              <a:spcBef>
                <a:spcPts val="1000"/>
              </a:spcBef>
              <a:spcAft>
                <a:spcPts val="0"/>
              </a:spcAft>
              <a:buClr>
                <a:schemeClr val="dk1"/>
              </a:buClr>
              <a:buSzPts val="2000"/>
              <a:buNone/>
            </a:pPr>
            <a:r>
              <a:rPr lang="en-US" sz="2000"/>
              <a:t>    Orientation Includes:	</a:t>
            </a:r>
            <a:endParaRPr/>
          </a:p>
          <a:p>
            <a:pPr indent="-228600" lvl="1" marL="685800" rtl="0" algn="l">
              <a:lnSpc>
                <a:spcPct val="90000"/>
              </a:lnSpc>
              <a:spcBef>
                <a:spcPts val="500"/>
              </a:spcBef>
              <a:spcAft>
                <a:spcPts val="0"/>
              </a:spcAft>
              <a:buClr>
                <a:schemeClr val="dk1"/>
              </a:buClr>
              <a:buSzPts val="2000"/>
              <a:buFont typeface="Arial"/>
              <a:buChar char="•"/>
            </a:pPr>
            <a:r>
              <a:rPr lang="en-US" sz="2000"/>
              <a:t>Completing new hire paperwork</a:t>
            </a:r>
            <a:endParaRPr/>
          </a:p>
          <a:p>
            <a:pPr indent="-228600" lvl="1" marL="685800" rtl="0" algn="l">
              <a:lnSpc>
                <a:spcPct val="90000"/>
              </a:lnSpc>
              <a:spcBef>
                <a:spcPts val="500"/>
              </a:spcBef>
              <a:spcAft>
                <a:spcPts val="0"/>
              </a:spcAft>
              <a:buClr>
                <a:schemeClr val="dk1"/>
              </a:buClr>
              <a:buSzPts val="2000"/>
              <a:buFont typeface="Arial"/>
              <a:buChar char="•"/>
            </a:pPr>
            <a:r>
              <a:rPr lang="en-US" sz="2000"/>
              <a:t>Receives M#, User-ID (email), University ID card, and parking pass</a:t>
            </a:r>
            <a:endParaRPr/>
          </a:p>
          <a:p>
            <a:pPr indent="-228600" lvl="1" marL="685800" rtl="0" algn="l">
              <a:lnSpc>
                <a:spcPct val="90000"/>
              </a:lnSpc>
              <a:spcBef>
                <a:spcPts val="500"/>
              </a:spcBef>
              <a:spcAft>
                <a:spcPts val="0"/>
              </a:spcAft>
              <a:buClr>
                <a:schemeClr val="dk1"/>
              </a:buClr>
              <a:buSzPts val="2000"/>
              <a:buFont typeface="Arial"/>
              <a:buChar char="•"/>
            </a:pPr>
            <a:r>
              <a:rPr lang="en-US" sz="2000"/>
              <a:t>Safety Training, Anti-harassment and Title IX information, and Annual Data Security Overview</a:t>
            </a:r>
            <a:endParaRPr/>
          </a:p>
          <a:p>
            <a:pPr indent="-228600" lvl="1" marL="685800" rtl="0" algn="l">
              <a:lnSpc>
                <a:spcPct val="90000"/>
              </a:lnSpc>
              <a:spcBef>
                <a:spcPts val="500"/>
              </a:spcBef>
              <a:spcAft>
                <a:spcPts val="0"/>
              </a:spcAft>
              <a:buClr>
                <a:schemeClr val="dk1"/>
              </a:buClr>
              <a:buSzPts val="2000"/>
              <a:buFont typeface="Arial"/>
              <a:buChar char="•"/>
            </a:pPr>
            <a:r>
              <a:rPr lang="en-US" sz="2000"/>
              <a:t>Safety on campus  </a:t>
            </a:r>
            <a:endParaRPr/>
          </a:p>
          <a:p>
            <a:pPr indent="-228600" lvl="1" marL="685800" rtl="0" algn="l">
              <a:lnSpc>
                <a:spcPct val="90000"/>
              </a:lnSpc>
              <a:spcBef>
                <a:spcPts val="500"/>
              </a:spcBef>
              <a:spcAft>
                <a:spcPts val="0"/>
              </a:spcAft>
              <a:buClr>
                <a:schemeClr val="dk1"/>
              </a:buClr>
              <a:buSzPts val="2000"/>
              <a:buFont typeface="Arial"/>
              <a:buChar char="•"/>
            </a:pPr>
            <a:r>
              <a:rPr lang="en-US" sz="2000"/>
              <a:t>Michigan Tech Traditions </a:t>
            </a:r>
            <a:endParaRPr/>
          </a:p>
          <a:p>
            <a:pPr indent="-228600" lvl="1" marL="685800" rtl="0" algn="l">
              <a:lnSpc>
                <a:spcPct val="90000"/>
              </a:lnSpc>
              <a:spcBef>
                <a:spcPts val="500"/>
              </a:spcBef>
              <a:spcAft>
                <a:spcPts val="0"/>
              </a:spcAft>
              <a:buClr>
                <a:schemeClr val="dk1"/>
              </a:buClr>
              <a:buSzPts val="2000"/>
              <a:buFont typeface="Arial"/>
              <a:buChar char="•"/>
            </a:pPr>
            <a:r>
              <a:rPr lang="en-US" sz="2000"/>
              <a:t>Campus Wellness Initiatives</a:t>
            </a:r>
            <a:endParaRPr/>
          </a:p>
          <a:p>
            <a:pPr indent="-228600" lvl="1" marL="685800" rtl="0" algn="l">
              <a:lnSpc>
                <a:spcPct val="90000"/>
              </a:lnSpc>
              <a:spcBef>
                <a:spcPts val="500"/>
              </a:spcBef>
              <a:spcAft>
                <a:spcPts val="0"/>
              </a:spcAft>
              <a:buClr>
                <a:schemeClr val="dk1"/>
              </a:buClr>
              <a:buSzPts val="2000"/>
              <a:buFont typeface="Arial"/>
              <a:buChar char="•"/>
            </a:pPr>
            <a:r>
              <a:rPr lang="en-US" sz="2000"/>
              <a:t>And more</a:t>
            </a:r>
            <a:endParaRPr/>
          </a:p>
          <a:p>
            <a:pPr indent="0" lvl="0" marL="57150" rtl="0" algn="l">
              <a:lnSpc>
                <a:spcPct val="90000"/>
              </a:lnSpc>
              <a:spcBef>
                <a:spcPts val="1000"/>
              </a:spcBef>
              <a:spcAft>
                <a:spcPts val="0"/>
              </a:spcAft>
              <a:buClr>
                <a:schemeClr val="dk1"/>
              </a:buClr>
              <a:buSzPts val="2000"/>
              <a:buNone/>
            </a:pPr>
            <a:r>
              <a:rPr lang="en-US" sz="2000"/>
              <a:t>Human Resources also provides an onboarding checklist for new staff for all departments</a:t>
            </a:r>
            <a:endParaRPr/>
          </a:p>
          <a:p>
            <a:pPr indent="-101600" lvl="1" marL="685800" rtl="0" algn="l">
              <a:lnSpc>
                <a:spcPct val="90000"/>
              </a:lnSpc>
              <a:spcBef>
                <a:spcPts val="500"/>
              </a:spcBef>
              <a:spcAft>
                <a:spcPts val="0"/>
              </a:spcAft>
              <a:buClr>
                <a:schemeClr val="dk1"/>
              </a:buClr>
              <a:buSzPts val="2000"/>
              <a:buFont typeface="Noto Sans Symbols"/>
              <a:buNone/>
            </a:pPr>
            <a:r>
              <a:t/>
            </a:r>
            <a:endParaRPr sz="2000"/>
          </a:p>
          <a:p>
            <a:pPr indent="0" lvl="1" marL="0" rtl="0" algn="l">
              <a:lnSpc>
                <a:spcPct val="90000"/>
              </a:lnSpc>
              <a:spcBef>
                <a:spcPts val="500"/>
              </a:spcBef>
              <a:spcAft>
                <a:spcPts val="0"/>
              </a:spcAft>
              <a:buClr>
                <a:schemeClr val="dk1"/>
              </a:buClr>
              <a:buSzPts val="2400"/>
              <a:buNone/>
            </a:pPr>
            <a:r>
              <a:rPr lang="en-US"/>
              <a:t> </a:t>
            </a:r>
            <a:endParaRPr/>
          </a:p>
        </p:txBody>
      </p:sp>
      <p:sp>
        <p:nvSpPr>
          <p:cNvPr id="323" name="Google Shape;323;p3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4"/>
          <p:cNvSpPr txBox="1"/>
          <p:nvPr>
            <p:ph type="title"/>
          </p:nvPr>
        </p:nvSpPr>
        <p:spPr>
          <a:xfrm>
            <a:off x="1981200" y="1371600"/>
            <a:ext cx="8229600" cy="762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en-US" sz="3600"/>
              <a:t>Employment Services Representatives</a:t>
            </a:r>
            <a:endParaRPr/>
          </a:p>
        </p:txBody>
      </p:sp>
      <p:sp>
        <p:nvSpPr>
          <p:cNvPr id="330" name="Google Shape;330;p34"/>
          <p:cNvSpPr txBox="1"/>
          <p:nvPr>
            <p:ph idx="1" type="body"/>
          </p:nvPr>
        </p:nvSpPr>
        <p:spPr>
          <a:xfrm>
            <a:off x="1828800" y="2045989"/>
            <a:ext cx="8534400" cy="160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Each department on campus has an </a:t>
            </a:r>
            <a:r>
              <a:rPr lang="en-US" sz="2000" u="sng">
                <a:solidFill>
                  <a:schemeClr val="hlink"/>
                </a:solidFill>
                <a:hlinkClick r:id="rId3"/>
              </a:rPr>
              <a:t>Employment Services Representative </a:t>
            </a:r>
            <a:r>
              <a:rPr lang="en-US" sz="2000"/>
              <a:t>who will work with them for all hiring and employment needs</a:t>
            </a:r>
            <a:endParaRPr/>
          </a:p>
          <a:p>
            <a:pPr indent="0" lvl="0" marL="0" rtl="0" algn="l">
              <a:lnSpc>
                <a:spcPct val="90000"/>
              </a:lnSpc>
              <a:spcBef>
                <a:spcPts val="1000"/>
              </a:spcBef>
              <a:spcAft>
                <a:spcPts val="0"/>
              </a:spcAft>
              <a:buClr>
                <a:schemeClr val="dk1"/>
              </a:buClr>
              <a:buSzPts val="1100"/>
              <a:buNone/>
            </a:pPr>
            <a:r>
              <a:t/>
            </a:r>
            <a:endParaRPr sz="1100"/>
          </a:p>
          <a:p>
            <a:pPr indent="0" lvl="0" marL="0" rtl="0" algn="l">
              <a:lnSpc>
                <a:spcPct val="90000"/>
              </a:lnSpc>
              <a:spcBef>
                <a:spcPts val="1000"/>
              </a:spcBef>
              <a:spcAft>
                <a:spcPts val="0"/>
              </a:spcAft>
              <a:buClr>
                <a:schemeClr val="dk1"/>
              </a:buClr>
              <a:buSzPts val="2800"/>
              <a:buNone/>
            </a:pPr>
            <a:r>
              <a:rPr lang="en-US"/>
              <a:t>Representatives include:</a:t>
            </a:r>
            <a:endParaRPr/>
          </a:p>
          <a:p>
            <a:pPr indent="0" lvl="0" marL="0" rtl="0" algn="l">
              <a:lnSpc>
                <a:spcPct val="90000"/>
              </a:lnSpc>
              <a:spcBef>
                <a:spcPts val="1000"/>
              </a:spcBef>
              <a:spcAft>
                <a:spcPts val="0"/>
              </a:spcAft>
              <a:buClr>
                <a:schemeClr val="dk1"/>
              </a:buClr>
              <a:buSzPts val="2000"/>
              <a:buNone/>
            </a:pPr>
            <a:r>
              <a:t/>
            </a:r>
            <a:endParaRPr sz="2000"/>
          </a:p>
        </p:txBody>
      </p:sp>
      <p:sp>
        <p:nvSpPr>
          <p:cNvPr id="331" name="Google Shape;331;p34"/>
          <p:cNvSpPr txBox="1"/>
          <p:nvPr/>
        </p:nvSpPr>
        <p:spPr>
          <a:xfrm>
            <a:off x="1828800" y="3710977"/>
            <a:ext cx="5029200" cy="237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Catherine Burns</a:t>
            </a:r>
            <a:endParaRPr/>
          </a:p>
          <a:p>
            <a:pPr indent="-285750" lvl="1" marL="742950" marR="0" rtl="0" algn="l">
              <a:spcBef>
                <a:spcPts val="0"/>
              </a:spcBef>
              <a:spcAft>
                <a:spcPts val="0"/>
              </a:spcAft>
              <a:buClr>
                <a:schemeClr val="dk1"/>
              </a:buClr>
              <a:buSzPts val="1400"/>
              <a:buFont typeface="Arial"/>
              <a:buChar char="•"/>
            </a:pPr>
            <a:r>
              <a:rPr lang="en-US">
                <a:solidFill>
                  <a:schemeClr val="dk1"/>
                </a:solidFill>
                <a:latin typeface="Calibri"/>
                <a:ea typeface="Calibri"/>
                <a:cs typeface="Calibri"/>
                <a:sym typeface="Calibri"/>
              </a:rPr>
              <a:t>CFO &amp; Sr. </a:t>
            </a:r>
            <a:r>
              <a:rPr b="0" i="0" lang="en-US" sz="1400" u="none" cap="none" strike="noStrike">
                <a:solidFill>
                  <a:schemeClr val="dk1"/>
                </a:solidFill>
                <a:latin typeface="Calibri"/>
                <a:ea typeface="Calibri"/>
                <a:cs typeface="Calibri"/>
                <a:sym typeface="Calibri"/>
              </a:rPr>
              <a:t>Vice President for Administration</a:t>
            </a:r>
            <a:endParaRPr/>
          </a:p>
          <a:p>
            <a:pPr indent="-285750" lvl="1" marL="7429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Vice President University Relations &amp; Enrollment</a:t>
            </a:r>
            <a:endParaRPr/>
          </a:p>
          <a:p>
            <a:pPr indent="-285750" lvl="1" marL="742950" marR="0" rtl="0" algn="l">
              <a:spcBef>
                <a:spcPts val="0"/>
              </a:spcBef>
              <a:spcAft>
                <a:spcPts val="0"/>
              </a:spcAft>
              <a:buClr>
                <a:schemeClr val="dk1"/>
              </a:buClr>
              <a:buSzPts val="1400"/>
              <a:buFont typeface="Arial"/>
              <a:buChar char="•"/>
            </a:pPr>
            <a:r>
              <a:rPr lang="en-US">
                <a:solidFill>
                  <a:schemeClr val="dk1"/>
                </a:solidFill>
                <a:latin typeface="Calibri"/>
                <a:ea typeface="Calibri"/>
                <a:cs typeface="Calibri"/>
                <a:sym typeface="Calibri"/>
              </a:rPr>
              <a:t>Dean of Students and Vice President for </a:t>
            </a:r>
            <a:r>
              <a:rPr b="0" i="0" lang="en-US" sz="1400" u="none" cap="none" strike="noStrike">
                <a:solidFill>
                  <a:schemeClr val="dk1"/>
                </a:solidFill>
                <a:latin typeface="Calibri"/>
                <a:ea typeface="Calibri"/>
                <a:cs typeface="Calibri"/>
                <a:sym typeface="Calibri"/>
              </a:rPr>
              <a:t>Student Affairs </a:t>
            </a:r>
            <a:endParaRPr>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Vice President for Advancement &amp; Alumni Engagement</a:t>
            </a:r>
            <a:endParaRPr>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Athletics</a:t>
            </a:r>
            <a:endParaRPr/>
          </a:p>
          <a:p>
            <a:pPr indent="0" lvl="1" marL="0" marR="0" rtl="0" algn="l">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Megan Goke</a:t>
            </a:r>
            <a:endParaRPr/>
          </a:p>
          <a:p>
            <a:pPr indent="-285750" lvl="1" marL="7429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Provost and Vice President for Academic Affairs </a:t>
            </a:r>
            <a:r>
              <a:rPr b="0" i="0" lang="en-US" sz="1100" u="none" cap="none" strike="noStrike">
                <a:solidFill>
                  <a:schemeClr val="dk1"/>
                </a:solidFill>
                <a:latin typeface="Calibri"/>
                <a:ea typeface="Calibri"/>
                <a:cs typeface="Calibri"/>
                <a:sym typeface="Calibri"/>
              </a:rPr>
              <a:t>(Staff Only)</a:t>
            </a:r>
            <a:endParaRPr sz="1100"/>
          </a:p>
          <a:p>
            <a:pPr indent="-285750" lvl="1" marL="7429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Vice President for Research</a:t>
            </a:r>
            <a:endParaRPr/>
          </a:p>
        </p:txBody>
      </p:sp>
      <p:sp>
        <p:nvSpPr>
          <p:cNvPr id="332" name="Google Shape;332;p34"/>
          <p:cNvSpPr txBox="1"/>
          <p:nvPr/>
        </p:nvSpPr>
        <p:spPr>
          <a:xfrm>
            <a:off x="6858000" y="3581400"/>
            <a:ext cx="3276600" cy="215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Renee Ozanich </a:t>
            </a:r>
            <a:endParaRPr/>
          </a:p>
          <a:p>
            <a:pPr indent="-285750" lvl="1" marL="742950" marR="0" rtl="0" algn="l">
              <a:spcBef>
                <a:spcPts val="0"/>
              </a:spcBef>
              <a:spcAft>
                <a:spcPts val="0"/>
              </a:spcAft>
              <a:buClr>
                <a:schemeClr val="dk1"/>
              </a:buClr>
              <a:buSzPts val="1400"/>
              <a:buFont typeface="Arial"/>
              <a:buChar char="•"/>
            </a:pPr>
            <a:r>
              <a:rPr lang="en-US">
                <a:solidFill>
                  <a:schemeClr val="dk1"/>
                </a:solidFill>
                <a:latin typeface="Calibri"/>
                <a:ea typeface="Calibri"/>
                <a:cs typeface="Calibri"/>
                <a:sym typeface="Calibri"/>
              </a:rPr>
              <a:t>Provost and Vice President for Academic Affairs</a:t>
            </a:r>
            <a:endParaRPr>
              <a:solidFill>
                <a:schemeClr val="dk1"/>
              </a:solidFill>
              <a:latin typeface="Calibri"/>
              <a:ea typeface="Calibri"/>
              <a:cs typeface="Calibri"/>
              <a:sym typeface="Calibri"/>
            </a:endParaRPr>
          </a:p>
          <a:p>
            <a:pPr indent="-317500" lvl="2" marL="1371600" marR="0" rtl="0" algn="l">
              <a:spcBef>
                <a:spcPts val="0"/>
              </a:spcBef>
              <a:spcAft>
                <a:spcPts val="0"/>
              </a:spcAft>
              <a:buClr>
                <a:schemeClr val="dk1"/>
              </a:buClr>
              <a:buSzPts val="1400"/>
              <a:buFont typeface="Arial"/>
              <a:buChar char="■"/>
            </a:pPr>
            <a:r>
              <a:rPr lang="en-US">
                <a:solidFill>
                  <a:schemeClr val="dk1"/>
                </a:solidFill>
                <a:latin typeface="Calibri"/>
                <a:ea typeface="Calibri"/>
                <a:cs typeface="Calibri"/>
                <a:sym typeface="Calibri"/>
              </a:rPr>
              <a:t>Department Chairs, a</a:t>
            </a:r>
            <a:r>
              <a:rPr b="0" i="0" lang="en-US" sz="1400" u="none" cap="none" strike="noStrike">
                <a:solidFill>
                  <a:schemeClr val="dk1"/>
                </a:solidFill>
                <a:latin typeface="Calibri"/>
                <a:ea typeface="Calibri"/>
                <a:cs typeface="Calibri"/>
                <a:sym typeface="Calibri"/>
              </a:rPr>
              <a:t>ll Faculty and Post</a:t>
            </a:r>
            <a:r>
              <a:rPr lang="en-US">
                <a:solidFill>
                  <a:schemeClr val="dk1"/>
                </a:solidFill>
                <a:latin typeface="Calibri"/>
                <a:ea typeface="Calibri"/>
                <a:cs typeface="Calibri"/>
                <a:sym typeface="Calibri"/>
              </a:rPr>
              <a:t>doctoral Scholars</a:t>
            </a:r>
            <a:endParaRPr/>
          </a:p>
          <a:p>
            <a:pPr indent="-196850" lvl="1" marL="742950" marR="0" rtl="0" algn="l">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914400" marR="0" rtl="0" algn="l">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3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6"/>
          <p:cNvSpPr txBox="1"/>
          <p:nvPr>
            <p:ph type="title"/>
          </p:nvPr>
        </p:nvSpPr>
        <p:spPr>
          <a:xfrm>
            <a:off x="1981200" y="1066800"/>
            <a:ext cx="8229600" cy="61762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4000"/>
              <a:t>Employee</a:t>
            </a:r>
            <a:r>
              <a:rPr lang="en-US"/>
              <a:t> </a:t>
            </a:r>
            <a:r>
              <a:rPr lang="en-US" sz="4000"/>
              <a:t>Progress Reports</a:t>
            </a:r>
            <a:endParaRPr/>
          </a:p>
        </p:txBody>
      </p:sp>
      <p:sp>
        <p:nvSpPr>
          <p:cNvPr id="340" name="Google Shape;340;p36"/>
          <p:cNvSpPr txBox="1"/>
          <p:nvPr>
            <p:ph idx="1" type="body"/>
          </p:nvPr>
        </p:nvSpPr>
        <p:spPr>
          <a:xfrm>
            <a:off x="1828800" y="1981200"/>
            <a:ext cx="8534400" cy="4724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600"/>
              <a:buChar char="•"/>
            </a:pPr>
            <a:r>
              <a:rPr lang="en-US" sz="2600"/>
              <a:t>Why are they important?</a:t>
            </a:r>
            <a:endParaRPr/>
          </a:p>
          <a:p>
            <a:pPr indent="-228600" lvl="0" marL="228600" rtl="0" algn="l">
              <a:lnSpc>
                <a:spcPct val="90000"/>
              </a:lnSpc>
              <a:spcBef>
                <a:spcPts val="1000"/>
              </a:spcBef>
              <a:spcAft>
                <a:spcPts val="0"/>
              </a:spcAft>
              <a:buClr>
                <a:schemeClr val="dk1"/>
              </a:buClr>
              <a:buSzPts val="2600"/>
              <a:buChar char="•"/>
            </a:pPr>
            <a:r>
              <a:rPr lang="en-US" sz="2600"/>
              <a:t>Three (3) progress reports submitted to Human Resources</a:t>
            </a:r>
            <a:endParaRPr/>
          </a:p>
          <a:p>
            <a:pPr indent="-228600" lvl="0" marL="228600" rtl="0" algn="l">
              <a:lnSpc>
                <a:spcPct val="90000"/>
              </a:lnSpc>
              <a:spcBef>
                <a:spcPts val="1000"/>
              </a:spcBef>
              <a:spcAft>
                <a:spcPts val="0"/>
              </a:spcAft>
              <a:buClr>
                <a:schemeClr val="dk1"/>
              </a:buClr>
              <a:buSzPts val="2600"/>
              <a:buChar char="•"/>
            </a:pPr>
            <a:r>
              <a:rPr lang="en-US" sz="2600"/>
              <a:t>Our Goal: Eliminate completion by default</a:t>
            </a:r>
            <a:endParaRPr/>
          </a:p>
          <a:p>
            <a:pPr indent="-228600" lvl="0" marL="228600" rtl="0" algn="l">
              <a:lnSpc>
                <a:spcPct val="90000"/>
              </a:lnSpc>
              <a:spcBef>
                <a:spcPts val="1000"/>
              </a:spcBef>
              <a:spcAft>
                <a:spcPts val="0"/>
              </a:spcAft>
              <a:buClr>
                <a:schemeClr val="dk1"/>
              </a:buClr>
              <a:buSzPts val="2600"/>
              <a:buChar char="•"/>
            </a:pPr>
            <a:r>
              <a:rPr lang="en-US" sz="2600"/>
              <a:t>Probation Periods:</a:t>
            </a:r>
            <a:endParaRPr/>
          </a:p>
          <a:p>
            <a:pPr indent="-228600" lvl="1" marL="685800" rtl="0" algn="l">
              <a:lnSpc>
                <a:spcPct val="90000"/>
              </a:lnSpc>
              <a:spcBef>
                <a:spcPts val="500"/>
              </a:spcBef>
              <a:spcAft>
                <a:spcPts val="0"/>
              </a:spcAft>
              <a:buClr>
                <a:schemeClr val="dk1"/>
              </a:buClr>
              <a:buSzPts val="2000"/>
              <a:buChar char="•"/>
            </a:pPr>
            <a:r>
              <a:rPr lang="en-US" sz="2000"/>
              <a:t>Non Union Employees: 270 days</a:t>
            </a:r>
            <a:endParaRPr/>
          </a:p>
          <a:p>
            <a:pPr indent="-228600" lvl="1" marL="685800" rtl="0" algn="l">
              <a:lnSpc>
                <a:spcPct val="90000"/>
              </a:lnSpc>
              <a:spcBef>
                <a:spcPts val="500"/>
              </a:spcBef>
              <a:spcAft>
                <a:spcPts val="0"/>
              </a:spcAft>
              <a:buClr>
                <a:schemeClr val="dk1"/>
              </a:buClr>
              <a:buSzPts val="2000"/>
              <a:buChar char="•"/>
            </a:pPr>
            <a:r>
              <a:rPr lang="en-US" sz="2000"/>
              <a:t>AFSCME Employees: 120 days</a:t>
            </a:r>
            <a:endParaRPr/>
          </a:p>
          <a:p>
            <a:pPr indent="-228600" lvl="1" marL="685800" rtl="0" algn="l">
              <a:lnSpc>
                <a:spcPct val="90000"/>
              </a:lnSpc>
              <a:spcBef>
                <a:spcPts val="500"/>
              </a:spcBef>
              <a:spcAft>
                <a:spcPts val="0"/>
              </a:spcAft>
              <a:buClr>
                <a:schemeClr val="dk1"/>
              </a:buClr>
              <a:buSzPts val="2000"/>
              <a:buChar char="•"/>
            </a:pPr>
            <a:r>
              <a:rPr lang="en-US" sz="2000"/>
              <a:t>POA Employees: 270 days</a:t>
            </a:r>
            <a:endParaRPr/>
          </a:p>
          <a:p>
            <a:pPr indent="-228600" lvl="1" marL="685800" rtl="0" algn="l">
              <a:lnSpc>
                <a:spcPct val="90000"/>
              </a:lnSpc>
              <a:spcBef>
                <a:spcPts val="500"/>
              </a:spcBef>
              <a:spcAft>
                <a:spcPts val="0"/>
              </a:spcAft>
              <a:buClr>
                <a:schemeClr val="dk1"/>
              </a:buClr>
              <a:buSzPts val="2000"/>
              <a:buChar char="•"/>
            </a:pPr>
            <a:r>
              <a:rPr lang="en-US" sz="2000"/>
              <a:t>UAW Employees: 90 days</a:t>
            </a:r>
            <a:endParaRPr/>
          </a:p>
          <a:p>
            <a:pPr indent="-101600" lvl="1" marL="685800" rtl="0" algn="l">
              <a:lnSpc>
                <a:spcPct val="90000"/>
              </a:lnSpc>
              <a:spcBef>
                <a:spcPts val="500"/>
              </a:spcBef>
              <a:spcAft>
                <a:spcPts val="0"/>
              </a:spcAft>
              <a:buClr>
                <a:schemeClr val="dk1"/>
              </a:buClr>
              <a:buSzPts val="2000"/>
              <a:buNone/>
            </a:pPr>
            <a:r>
              <a:t/>
            </a:r>
            <a:endParaRPr sz="2000"/>
          </a:p>
          <a:p>
            <a:pPr indent="0" lvl="1" marL="457200" rtl="0" algn="l">
              <a:lnSpc>
                <a:spcPct val="90000"/>
              </a:lnSpc>
              <a:spcBef>
                <a:spcPts val="500"/>
              </a:spcBef>
              <a:spcAft>
                <a:spcPts val="0"/>
              </a:spcAft>
              <a:buClr>
                <a:schemeClr val="dk1"/>
              </a:buClr>
              <a:buSzPts val="2000"/>
              <a:buNone/>
            </a:pPr>
            <a:r>
              <a:rPr lang="en-US" sz="2000" u="sng">
                <a:solidFill>
                  <a:schemeClr val="hlink"/>
                </a:solidFill>
                <a:hlinkClick r:id="rId3"/>
              </a:rPr>
              <a:t>Progress Report Non-Exempt or Union Employees</a:t>
            </a:r>
            <a:endParaRPr sz="2000"/>
          </a:p>
          <a:p>
            <a:pPr indent="0" lvl="1" marL="457200" rtl="0" algn="l">
              <a:lnSpc>
                <a:spcPct val="90000"/>
              </a:lnSpc>
              <a:spcBef>
                <a:spcPts val="500"/>
              </a:spcBef>
              <a:spcAft>
                <a:spcPts val="0"/>
              </a:spcAft>
              <a:buClr>
                <a:schemeClr val="dk1"/>
              </a:buClr>
              <a:buSzPts val="2000"/>
              <a:buNone/>
            </a:pPr>
            <a:r>
              <a:rPr lang="en-US" sz="2000" u="sng">
                <a:solidFill>
                  <a:schemeClr val="hlink"/>
                </a:solidFill>
                <a:hlinkClick r:id="rId4"/>
              </a:rPr>
              <a:t>Progress Report Exempt Employees</a:t>
            </a:r>
            <a:endParaRPr sz="2000"/>
          </a:p>
          <a:p>
            <a:pPr indent="-114300" lvl="1" marL="685800" rtl="0" algn="l">
              <a:lnSpc>
                <a:spcPct val="90000"/>
              </a:lnSpc>
              <a:spcBef>
                <a:spcPts val="500"/>
              </a:spcBef>
              <a:spcAft>
                <a:spcPts val="0"/>
              </a:spcAft>
              <a:buClr>
                <a:schemeClr val="dk1"/>
              </a:buClr>
              <a:buSzPts val="1800"/>
              <a:buNone/>
            </a:pPr>
            <a:r>
              <a:t/>
            </a:r>
            <a:endParaRPr sz="1800"/>
          </a:p>
        </p:txBody>
      </p:sp>
      <p:sp>
        <p:nvSpPr>
          <p:cNvPr id="341" name="Google Shape;341;p3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7"/>
          <p:cNvSpPr txBox="1"/>
          <p:nvPr>
            <p:ph type="title"/>
          </p:nvPr>
        </p:nvSpPr>
        <p:spPr>
          <a:xfrm>
            <a:off x="1981200" y="1143000"/>
            <a:ext cx="8229600" cy="685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Performance Management</a:t>
            </a:r>
            <a:endParaRPr/>
          </a:p>
        </p:txBody>
      </p:sp>
      <p:sp>
        <p:nvSpPr>
          <p:cNvPr id="348" name="Google Shape;348;p37"/>
          <p:cNvSpPr txBox="1"/>
          <p:nvPr>
            <p:ph idx="1" type="body"/>
          </p:nvPr>
        </p:nvSpPr>
        <p:spPr>
          <a:xfrm>
            <a:off x="1981200" y="2209800"/>
            <a:ext cx="82296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Initial goal setting and discussion</a:t>
            </a:r>
            <a:endParaRPr/>
          </a:p>
          <a:p>
            <a:pPr indent="-228600" lvl="0" marL="228600" rtl="0" algn="l">
              <a:lnSpc>
                <a:spcPct val="90000"/>
              </a:lnSpc>
              <a:spcBef>
                <a:spcPts val="1000"/>
              </a:spcBef>
              <a:spcAft>
                <a:spcPts val="0"/>
              </a:spcAft>
              <a:buClr>
                <a:schemeClr val="dk1"/>
              </a:buClr>
              <a:buSzPts val="2800"/>
              <a:buChar char="•"/>
            </a:pPr>
            <a:r>
              <a:rPr lang="en-US"/>
              <a:t>Mid-Year check in to discuss progress or edit goals</a:t>
            </a:r>
            <a:endParaRPr/>
          </a:p>
          <a:p>
            <a:pPr indent="-228600" lvl="0" marL="228600" rtl="0" algn="l">
              <a:lnSpc>
                <a:spcPct val="90000"/>
              </a:lnSpc>
              <a:spcBef>
                <a:spcPts val="1000"/>
              </a:spcBef>
              <a:spcAft>
                <a:spcPts val="0"/>
              </a:spcAft>
              <a:buClr>
                <a:schemeClr val="dk1"/>
              </a:buClr>
              <a:buSzPts val="2800"/>
              <a:buChar char="•"/>
            </a:pPr>
            <a:r>
              <a:rPr lang="en-US"/>
              <a:t>Self-assessment completed by employee</a:t>
            </a:r>
            <a:endParaRPr/>
          </a:p>
          <a:p>
            <a:pPr indent="-228600" lvl="0" marL="228600" rtl="0" algn="l">
              <a:lnSpc>
                <a:spcPct val="90000"/>
              </a:lnSpc>
              <a:spcBef>
                <a:spcPts val="1000"/>
              </a:spcBef>
              <a:spcAft>
                <a:spcPts val="0"/>
              </a:spcAft>
              <a:buClr>
                <a:schemeClr val="dk1"/>
              </a:buClr>
              <a:buSzPts val="2800"/>
              <a:buChar char="•"/>
            </a:pPr>
            <a:r>
              <a:rPr lang="en-US"/>
              <a:t>Year-end review</a:t>
            </a:r>
            <a:endParaRPr/>
          </a:p>
          <a:p>
            <a:pPr indent="-228600" lvl="0" marL="228600" rtl="0" algn="l">
              <a:lnSpc>
                <a:spcPct val="90000"/>
              </a:lnSpc>
              <a:spcBef>
                <a:spcPts val="1000"/>
              </a:spcBef>
              <a:spcAft>
                <a:spcPts val="0"/>
              </a:spcAft>
              <a:buSzPts val="2800"/>
              <a:buChar char="•"/>
            </a:pPr>
            <a:r>
              <a:rPr lang="en-US"/>
              <a:t>Competency</a:t>
            </a:r>
            <a:r>
              <a:rPr lang="en-US"/>
              <a:t> discussion</a:t>
            </a:r>
            <a:endParaRPr/>
          </a:p>
          <a:p>
            <a:pPr indent="-228600" lvl="0" marL="228600" rtl="0" algn="l">
              <a:lnSpc>
                <a:spcPct val="90000"/>
              </a:lnSpc>
              <a:spcBef>
                <a:spcPts val="1000"/>
              </a:spcBef>
              <a:spcAft>
                <a:spcPts val="0"/>
              </a:spcAft>
              <a:buSzPts val="2800"/>
              <a:buChar char="•"/>
            </a:pPr>
            <a:r>
              <a:rPr lang="en-US"/>
              <a:t>New Hire &amp; Transfer Employees</a:t>
            </a:r>
            <a:endParaRPr/>
          </a:p>
          <a:p>
            <a:pPr indent="-228600" lvl="0" marL="228600" rtl="0" algn="l">
              <a:lnSpc>
                <a:spcPct val="90000"/>
              </a:lnSpc>
              <a:spcBef>
                <a:spcPts val="1000"/>
              </a:spcBef>
              <a:spcAft>
                <a:spcPts val="0"/>
              </a:spcAft>
              <a:buClr>
                <a:schemeClr val="dk1"/>
              </a:buClr>
              <a:buSzPts val="2800"/>
              <a:buChar char="•"/>
            </a:pPr>
            <a:r>
              <a:rPr lang="en-US"/>
              <a:t>Timeline</a:t>
            </a:r>
            <a:endParaRPr/>
          </a:p>
          <a:p>
            <a:pPr indent="-228600" lvl="1" marL="685800" rtl="0" algn="l">
              <a:lnSpc>
                <a:spcPct val="90000"/>
              </a:lnSpc>
              <a:spcBef>
                <a:spcPts val="500"/>
              </a:spcBef>
              <a:spcAft>
                <a:spcPts val="0"/>
              </a:spcAft>
              <a:buClr>
                <a:schemeClr val="dk1"/>
              </a:buClr>
              <a:buSzPts val="2400"/>
              <a:buChar char="•"/>
            </a:pPr>
            <a:r>
              <a:rPr lang="en-US"/>
              <a:t>April 15 - April 14</a:t>
            </a:r>
            <a:endParaRPr/>
          </a:p>
          <a:p>
            <a:pPr indent="0" lvl="1" marL="457200" rtl="0" algn="l">
              <a:lnSpc>
                <a:spcPct val="90000"/>
              </a:lnSpc>
              <a:spcBef>
                <a:spcPts val="500"/>
              </a:spcBef>
              <a:spcAft>
                <a:spcPts val="0"/>
              </a:spcAft>
              <a:buClr>
                <a:schemeClr val="dk1"/>
              </a:buClr>
              <a:buSzPts val="1600"/>
              <a:buNone/>
            </a:pPr>
            <a:r>
              <a:rPr lang="en-US" sz="1600" u="sng">
                <a:solidFill>
                  <a:schemeClr val="hlink"/>
                </a:solidFill>
                <a:hlinkClick r:id="rId3"/>
              </a:rPr>
              <a:t>https://www.mtu.edu/hr/current/performance/</a:t>
            </a:r>
            <a:endParaRPr sz="1600"/>
          </a:p>
        </p:txBody>
      </p:sp>
      <p:sp>
        <p:nvSpPr>
          <p:cNvPr id="349" name="Google Shape;349;p3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txBox="1"/>
          <p:nvPr>
            <p:ph type="title"/>
          </p:nvPr>
        </p:nvSpPr>
        <p:spPr>
          <a:xfrm>
            <a:off x="1981200" y="1219200"/>
            <a:ext cx="8229600" cy="67376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Employee Status Changes</a:t>
            </a:r>
            <a:endParaRPr/>
          </a:p>
        </p:txBody>
      </p:sp>
      <p:sp>
        <p:nvSpPr>
          <p:cNvPr id="356" name="Google Shape;356;p38"/>
          <p:cNvSpPr txBox="1"/>
          <p:nvPr>
            <p:ph idx="1" type="body"/>
          </p:nvPr>
        </p:nvSpPr>
        <p:spPr>
          <a:xfrm>
            <a:off x="1981200" y="2209801"/>
            <a:ext cx="8229600" cy="390224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Most employee changes are processed via the </a:t>
            </a:r>
            <a:r>
              <a:rPr lang="en-US" u="sng">
                <a:solidFill>
                  <a:schemeClr val="hlink"/>
                </a:solidFill>
                <a:hlinkClick r:id="rId3"/>
              </a:rPr>
              <a:t>Employee Status Change form</a:t>
            </a:r>
            <a:r>
              <a:rPr lang="en-US"/>
              <a:t>  </a:t>
            </a:r>
            <a:endParaRPr/>
          </a:p>
          <a:p>
            <a:pPr indent="-228600" lvl="1" marL="685800" rtl="0" algn="l">
              <a:lnSpc>
                <a:spcPct val="90000"/>
              </a:lnSpc>
              <a:spcBef>
                <a:spcPts val="500"/>
              </a:spcBef>
              <a:spcAft>
                <a:spcPts val="0"/>
              </a:spcAft>
              <a:buClr>
                <a:schemeClr val="dk1"/>
              </a:buClr>
              <a:buSzPts val="2000"/>
              <a:buChar char="•"/>
            </a:pPr>
            <a:r>
              <a:rPr lang="en-US" sz="2000"/>
              <a:t>EPAFs are used for index changes, time entry changes, and ending an employee job (not for job transfers)*</a:t>
            </a:r>
            <a:endParaRPr/>
          </a:p>
          <a:p>
            <a:pPr indent="0" lvl="1" marL="457200" rtl="0" algn="l">
              <a:lnSpc>
                <a:spcPct val="90000"/>
              </a:lnSpc>
              <a:spcBef>
                <a:spcPts val="500"/>
              </a:spcBef>
              <a:spcAft>
                <a:spcPts val="0"/>
              </a:spcAft>
              <a:buClr>
                <a:schemeClr val="dk1"/>
              </a:buClr>
              <a:buSzPts val="1200"/>
              <a:buNone/>
            </a:pPr>
            <a:r>
              <a:rPr lang="en-US" sz="1200"/>
              <a:t>*Supervisor changes are made using the Employee Status Change Form.  Time Entry changes (EPAFs) do not change the supervisor.</a:t>
            </a:r>
            <a:endParaRPr/>
          </a:p>
          <a:p>
            <a:pPr indent="-228600" lvl="0" marL="228600" rtl="0" algn="l">
              <a:lnSpc>
                <a:spcPct val="90000"/>
              </a:lnSpc>
              <a:spcBef>
                <a:spcPts val="1000"/>
              </a:spcBef>
              <a:spcAft>
                <a:spcPts val="0"/>
              </a:spcAft>
              <a:buClr>
                <a:schemeClr val="dk1"/>
              </a:buClr>
              <a:buSzPts val="2800"/>
              <a:buChar char="•"/>
            </a:pPr>
            <a:r>
              <a:rPr lang="en-US"/>
              <a:t>Employee Terminations and Transfers</a:t>
            </a:r>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hlinkClick r:id="rId4"/>
              </a:rPr>
              <a:t>Termination Checklist</a:t>
            </a:r>
            <a:r>
              <a:rPr lang="en-US"/>
              <a:t> </a:t>
            </a:r>
            <a:r>
              <a:rPr lang="en-US" sz="1400"/>
              <a:t>(linked to checklist)</a:t>
            </a:r>
            <a:endParaRPr/>
          </a:p>
          <a:p>
            <a:pPr indent="-228600" lvl="1" marL="685800" rtl="0" algn="l">
              <a:lnSpc>
                <a:spcPct val="90000"/>
              </a:lnSpc>
              <a:spcBef>
                <a:spcPts val="500"/>
              </a:spcBef>
              <a:spcAft>
                <a:spcPts val="0"/>
              </a:spcAft>
              <a:buClr>
                <a:schemeClr val="dk1"/>
              </a:buClr>
              <a:buSzPts val="2400"/>
              <a:buChar char="•"/>
            </a:pPr>
            <a:r>
              <a:rPr lang="en-US"/>
              <a:t>Used to off-board someone from a position</a:t>
            </a:r>
            <a:endParaRPr/>
          </a:p>
          <a:p>
            <a:pPr indent="-228600" lvl="1" marL="685800" rtl="0" algn="l">
              <a:lnSpc>
                <a:spcPct val="90000"/>
              </a:lnSpc>
              <a:spcBef>
                <a:spcPts val="500"/>
              </a:spcBef>
              <a:spcAft>
                <a:spcPts val="0"/>
              </a:spcAft>
              <a:buClr>
                <a:schemeClr val="dk1"/>
              </a:buClr>
              <a:buSzPts val="2400"/>
              <a:buChar char="•"/>
            </a:pPr>
            <a:r>
              <a:rPr lang="en-US"/>
              <a:t>Reduce exposure to data and security risk</a:t>
            </a:r>
            <a:endParaRPr/>
          </a:p>
          <a:p>
            <a:pPr indent="-228600" lvl="1" marL="685800" rtl="0" algn="l">
              <a:lnSpc>
                <a:spcPct val="90000"/>
              </a:lnSpc>
              <a:spcBef>
                <a:spcPts val="500"/>
              </a:spcBef>
              <a:spcAft>
                <a:spcPts val="0"/>
              </a:spcAft>
              <a:buSzPts val="2400"/>
              <a:buChar char="•"/>
            </a:pPr>
            <a:r>
              <a:rPr lang="en-US"/>
              <a:t>Maintains data for accurate employee reporting\</a:t>
            </a:r>
            <a:endParaRPr/>
          </a:p>
          <a:p>
            <a:pPr indent="-228600" lvl="1" marL="685800" rtl="0" algn="l">
              <a:lnSpc>
                <a:spcPct val="90000"/>
              </a:lnSpc>
              <a:spcBef>
                <a:spcPts val="500"/>
              </a:spcBef>
              <a:spcAft>
                <a:spcPts val="0"/>
              </a:spcAft>
              <a:buSzPts val="2400"/>
              <a:buChar char="•"/>
            </a:pPr>
            <a:r>
              <a:rPr lang="en-US"/>
              <a:t>To Terminate a job, please make sure to submit a EPAF </a:t>
            </a:r>
            <a:endParaRPr/>
          </a:p>
          <a:p>
            <a:pPr indent="0" lvl="1" marL="457200" rtl="0" algn="l">
              <a:lnSpc>
                <a:spcPct val="90000"/>
              </a:lnSpc>
              <a:spcBef>
                <a:spcPts val="500"/>
              </a:spcBef>
              <a:spcAft>
                <a:spcPts val="0"/>
              </a:spcAft>
              <a:buClr>
                <a:schemeClr val="dk1"/>
              </a:buClr>
              <a:buSzPts val="2400"/>
              <a:buNone/>
            </a:pPr>
            <a:r>
              <a:t/>
            </a:r>
            <a:endParaRPr/>
          </a:p>
        </p:txBody>
      </p:sp>
      <p:sp>
        <p:nvSpPr>
          <p:cNvPr id="357" name="Google Shape;357;p3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0"/>
          <p:cNvSpPr txBox="1"/>
          <p:nvPr>
            <p:ph type="title"/>
          </p:nvPr>
        </p:nvSpPr>
        <p:spPr>
          <a:xfrm>
            <a:off x="2054578" y="1143000"/>
            <a:ext cx="8229600" cy="65371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FLSA Classification Definitions</a:t>
            </a:r>
            <a:endParaRPr/>
          </a:p>
        </p:txBody>
      </p:sp>
      <p:sp>
        <p:nvSpPr>
          <p:cNvPr id="364" name="Google Shape;364;p40"/>
          <p:cNvSpPr txBox="1"/>
          <p:nvPr>
            <p:ph idx="1" type="body"/>
          </p:nvPr>
        </p:nvSpPr>
        <p:spPr>
          <a:xfrm>
            <a:off x="1828801" y="2133600"/>
            <a:ext cx="8540045" cy="4114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sz="2200"/>
              <a:t>For most employees, whether they are exempt or nonexempt depends on</a:t>
            </a:r>
            <a:r>
              <a:rPr lang="en-US" sz="2000"/>
              <a:t> </a:t>
            </a:r>
            <a:endParaRPr/>
          </a:p>
          <a:p>
            <a:pPr indent="-228600" lvl="1" marL="685800" rtl="0" algn="l">
              <a:lnSpc>
                <a:spcPct val="90000"/>
              </a:lnSpc>
              <a:spcBef>
                <a:spcPts val="500"/>
              </a:spcBef>
              <a:spcAft>
                <a:spcPts val="0"/>
              </a:spcAft>
              <a:buClr>
                <a:schemeClr val="dk1"/>
              </a:buClr>
              <a:buSzPts val="1800"/>
              <a:buChar char="•"/>
            </a:pPr>
            <a:r>
              <a:rPr lang="en-US" sz="1800"/>
              <a:t>How much they are paid (current threshold $684 per week)</a:t>
            </a:r>
            <a:endParaRPr/>
          </a:p>
          <a:p>
            <a:pPr indent="-228600" lvl="1" marL="685800" rtl="0" algn="l">
              <a:lnSpc>
                <a:spcPct val="90000"/>
              </a:lnSpc>
              <a:spcBef>
                <a:spcPts val="500"/>
              </a:spcBef>
              <a:spcAft>
                <a:spcPts val="0"/>
              </a:spcAft>
              <a:buClr>
                <a:schemeClr val="dk1"/>
              </a:buClr>
              <a:buSzPts val="1800"/>
              <a:buChar char="•"/>
            </a:pPr>
            <a:r>
              <a:rPr lang="en-US" sz="1800"/>
              <a:t>What kind of work they do </a:t>
            </a:r>
            <a:endParaRPr sz="1800"/>
          </a:p>
          <a:p>
            <a:pPr indent="0" lvl="0" marL="685800" rtl="0" algn="l">
              <a:lnSpc>
                <a:spcPct val="90000"/>
              </a:lnSpc>
              <a:spcBef>
                <a:spcPts val="500"/>
              </a:spcBef>
              <a:spcAft>
                <a:spcPts val="0"/>
              </a:spcAft>
              <a:buNone/>
            </a:pPr>
            <a:r>
              <a:t/>
            </a:r>
            <a:endParaRPr sz="1800"/>
          </a:p>
          <a:p>
            <a:pPr indent="-311150" lvl="0" marL="457200" rtl="0" algn="l">
              <a:lnSpc>
                <a:spcPct val="90000"/>
              </a:lnSpc>
              <a:spcBef>
                <a:spcPts val="500"/>
              </a:spcBef>
              <a:spcAft>
                <a:spcPts val="0"/>
              </a:spcAft>
              <a:buSzPts val="1300"/>
              <a:buChar char="●"/>
            </a:pPr>
            <a:r>
              <a:rPr lang="en-US" sz="2200"/>
              <a:t>Classification is determined by your Employment Services Representative based on the job description</a:t>
            </a:r>
            <a:endParaRPr sz="2200"/>
          </a:p>
          <a:p>
            <a:pPr indent="-228600" lvl="0" marL="228600" rtl="0" algn="l">
              <a:lnSpc>
                <a:spcPct val="90000"/>
              </a:lnSpc>
              <a:spcBef>
                <a:spcPts val="1000"/>
              </a:spcBef>
              <a:spcAft>
                <a:spcPts val="0"/>
              </a:spcAft>
              <a:buClr>
                <a:schemeClr val="dk1"/>
              </a:buClr>
              <a:buSzPts val="2200"/>
              <a:buChar char="•"/>
            </a:pPr>
            <a:r>
              <a:rPr lang="en-US" sz="2200"/>
              <a:t>Exempt employees are not paid overtime</a:t>
            </a:r>
            <a:endParaRPr/>
          </a:p>
          <a:p>
            <a:pPr indent="-228600" lvl="0" marL="228600" rtl="0" algn="l">
              <a:lnSpc>
                <a:spcPct val="90000"/>
              </a:lnSpc>
              <a:spcBef>
                <a:spcPts val="1000"/>
              </a:spcBef>
              <a:spcAft>
                <a:spcPts val="0"/>
              </a:spcAft>
              <a:buClr>
                <a:schemeClr val="dk1"/>
              </a:buClr>
              <a:buSzPts val="2200"/>
              <a:buChar char="•"/>
            </a:pPr>
            <a:r>
              <a:rPr lang="en-US" sz="2200"/>
              <a:t>Overtime pay is due to all non-exempt employees</a:t>
            </a:r>
            <a:endParaRPr/>
          </a:p>
          <a:p>
            <a:pPr indent="-228600" lvl="1" marL="685800" rtl="0" algn="l">
              <a:lnSpc>
                <a:spcPct val="90000"/>
              </a:lnSpc>
              <a:spcBef>
                <a:spcPts val="500"/>
              </a:spcBef>
              <a:spcAft>
                <a:spcPts val="0"/>
              </a:spcAft>
              <a:buClr>
                <a:schemeClr val="dk1"/>
              </a:buClr>
              <a:buSzPts val="1800"/>
              <a:buChar char="•"/>
            </a:pPr>
            <a:r>
              <a:rPr lang="en-US" sz="1800"/>
              <a:t>For all hours actually “worked” over 40 in a workweek</a:t>
            </a:r>
            <a:endParaRPr/>
          </a:p>
          <a:p>
            <a:pPr indent="-228600" lvl="1" marL="685800" rtl="0" algn="l">
              <a:lnSpc>
                <a:spcPct val="90000"/>
              </a:lnSpc>
              <a:spcBef>
                <a:spcPts val="500"/>
              </a:spcBef>
              <a:spcAft>
                <a:spcPts val="0"/>
              </a:spcAft>
              <a:buClr>
                <a:schemeClr val="dk1"/>
              </a:buClr>
              <a:buSzPts val="1800"/>
              <a:buChar char="•"/>
            </a:pPr>
            <a:r>
              <a:rPr lang="en-US" sz="1800"/>
              <a:t>At rate of 1.5 times employee’s “regular hourly rate” of pay</a:t>
            </a:r>
            <a:endParaRPr/>
          </a:p>
          <a:p>
            <a:pPr indent="0" lvl="0" marL="685800" rtl="0" algn="l">
              <a:lnSpc>
                <a:spcPct val="90000"/>
              </a:lnSpc>
              <a:spcBef>
                <a:spcPts val="500"/>
              </a:spcBef>
              <a:spcAft>
                <a:spcPts val="0"/>
              </a:spcAft>
              <a:buNone/>
            </a:pPr>
            <a:r>
              <a:t/>
            </a:r>
            <a:endParaRPr/>
          </a:p>
        </p:txBody>
      </p:sp>
      <p:sp>
        <p:nvSpPr>
          <p:cNvPr id="365" name="Google Shape;365;p4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1"/>
          <p:cNvSpPr txBox="1"/>
          <p:nvPr>
            <p:ph type="title"/>
          </p:nvPr>
        </p:nvSpPr>
        <p:spPr>
          <a:xfrm>
            <a:off x="2019300" y="1066800"/>
            <a:ext cx="8229600" cy="64970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Independent Contractors</a:t>
            </a:r>
            <a:endParaRPr/>
          </a:p>
        </p:txBody>
      </p:sp>
      <p:sp>
        <p:nvSpPr>
          <p:cNvPr id="372" name="Google Shape;372;p41"/>
          <p:cNvSpPr txBox="1"/>
          <p:nvPr>
            <p:ph idx="1" type="body"/>
          </p:nvPr>
        </p:nvSpPr>
        <p:spPr>
          <a:xfrm>
            <a:off x="1828800" y="2057400"/>
            <a:ext cx="8610600" cy="4343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500"/>
              <a:buChar char="•"/>
            </a:pPr>
            <a:r>
              <a:rPr lang="en-US" sz="2500"/>
              <a:t>An individual or sole proprietor who is contracted to perform work for the university utilizing their own methods</a:t>
            </a:r>
            <a:endParaRPr/>
          </a:p>
          <a:p>
            <a:pPr indent="-228600" lvl="1" marL="685800" rtl="0" algn="l">
              <a:lnSpc>
                <a:spcPct val="90000"/>
              </a:lnSpc>
              <a:spcBef>
                <a:spcPts val="500"/>
              </a:spcBef>
              <a:spcAft>
                <a:spcPts val="0"/>
              </a:spcAft>
              <a:buClr>
                <a:schemeClr val="dk1"/>
              </a:buClr>
              <a:buSzPts val="2200"/>
              <a:buChar char="•"/>
            </a:pPr>
            <a:r>
              <a:rPr lang="en-US" sz="2200"/>
              <a:t>The independent contractor is normally engaged in an established business, trade or profession.  </a:t>
            </a:r>
            <a:endParaRPr/>
          </a:p>
          <a:p>
            <a:pPr indent="-228600" lvl="1" marL="685800" rtl="0" algn="l">
              <a:lnSpc>
                <a:spcPct val="90000"/>
              </a:lnSpc>
              <a:spcBef>
                <a:spcPts val="500"/>
              </a:spcBef>
              <a:spcAft>
                <a:spcPts val="0"/>
              </a:spcAft>
              <a:buClr>
                <a:schemeClr val="dk1"/>
              </a:buClr>
              <a:buSzPts val="2200"/>
              <a:buChar char="•"/>
            </a:pPr>
            <a:r>
              <a:rPr lang="en-US" sz="2200"/>
              <a:t>Is treated differently with respect to tax withholdings, employee benefits and payment methods.  </a:t>
            </a:r>
            <a:endParaRPr/>
          </a:p>
          <a:p>
            <a:pPr indent="-228600" lvl="0" marL="228600" rtl="0" algn="l">
              <a:lnSpc>
                <a:spcPct val="90000"/>
              </a:lnSpc>
              <a:spcBef>
                <a:spcPts val="1000"/>
              </a:spcBef>
              <a:spcAft>
                <a:spcPts val="0"/>
              </a:spcAft>
              <a:buClr>
                <a:schemeClr val="dk1"/>
              </a:buClr>
              <a:buSzPts val="2500"/>
              <a:buChar char="•"/>
            </a:pPr>
            <a:r>
              <a:rPr lang="en-US" sz="2500" u="sng">
                <a:solidFill>
                  <a:schemeClr val="hlink"/>
                </a:solidFill>
                <a:hlinkClick r:id="rId3"/>
              </a:rPr>
              <a:t>Independent Contractor Questionnaire </a:t>
            </a:r>
            <a:r>
              <a:rPr lang="en-US" sz="2500"/>
              <a:t>(ICQ) assists in determining whether individuals performing services should be hired as an employee or an independent contractor</a:t>
            </a:r>
            <a:endParaRPr/>
          </a:p>
          <a:p>
            <a:pPr indent="-228600" lvl="0" marL="228600" rtl="0" algn="l">
              <a:lnSpc>
                <a:spcPct val="90000"/>
              </a:lnSpc>
              <a:spcBef>
                <a:spcPts val="1000"/>
              </a:spcBef>
              <a:spcAft>
                <a:spcPts val="0"/>
              </a:spcAft>
              <a:buClr>
                <a:schemeClr val="dk1"/>
              </a:buClr>
              <a:buSzPts val="2500"/>
              <a:buChar char="•"/>
            </a:pPr>
            <a:r>
              <a:rPr lang="en-US" sz="2500"/>
              <a:t>Must be submitted and approved by HR before any work is performed</a:t>
            </a:r>
            <a:endParaRPr/>
          </a:p>
        </p:txBody>
      </p:sp>
      <p:sp>
        <p:nvSpPr>
          <p:cNvPr id="373" name="Google Shape;373;p4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2"/>
          <p:cNvSpPr txBox="1"/>
          <p:nvPr>
            <p:ph type="ctrTitle"/>
          </p:nvPr>
        </p:nvSpPr>
        <p:spPr>
          <a:xfrm>
            <a:off x="2209800" y="990602"/>
            <a:ext cx="7772400" cy="74194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sz="4400"/>
              <a:t>Academic Employment Services</a:t>
            </a:r>
            <a:endParaRPr/>
          </a:p>
        </p:txBody>
      </p:sp>
      <p:sp>
        <p:nvSpPr>
          <p:cNvPr id="380" name="Google Shape;380;p42"/>
          <p:cNvSpPr txBox="1"/>
          <p:nvPr>
            <p:ph idx="1" type="subTitle"/>
          </p:nvPr>
        </p:nvSpPr>
        <p:spPr>
          <a:xfrm>
            <a:off x="1443789" y="2197768"/>
            <a:ext cx="9111916" cy="2221832"/>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400"/>
              <a:buFont typeface="Arial"/>
              <a:buChar char="•"/>
            </a:pPr>
            <a:r>
              <a:rPr lang="en-US"/>
              <a:t>Renee Ozanich, Manager of Academic Employment</a:t>
            </a:r>
            <a:endParaRPr/>
          </a:p>
          <a:p>
            <a:pPr indent="-457200" lvl="0" marL="457200" rtl="0" algn="l">
              <a:lnSpc>
                <a:spcPct val="90000"/>
              </a:lnSpc>
              <a:spcBef>
                <a:spcPts val="1000"/>
              </a:spcBef>
              <a:spcAft>
                <a:spcPts val="0"/>
              </a:spcAft>
              <a:buClr>
                <a:schemeClr val="dk1"/>
              </a:buClr>
              <a:buSzPts val="2400"/>
              <a:buFont typeface="Arial"/>
              <a:buChar char="•"/>
            </a:pPr>
            <a:r>
              <a:rPr lang="en-US"/>
              <a:t>Madeline Mercado Voelker, Senior Immigration &amp; Visa Services Specialist</a:t>
            </a:r>
            <a:endParaRPr/>
          </a:p>
          <a:p>
            <a:pPr indent="-457200" lvl="0" marL="457200" rtl="0" algn="l">
              <a:lnSpc>
                <a:spcPct val="90000"/>
              </a:lnSpc>
              <a:spcBef>
                <a:spcPts val="1000"/>
              </a:spcBef>
              <a:spcAft>
                <a:spcPts val="0"/>
              </a:spcAft>
              <a:buClr>
                <a:schemeClr val="dk1"/>
              </a:buClr>
              <a:buSzPts val="2400"/>
              <a:buFont typeface="Arial"/>
              <a:buChar char="•"/>
            </a:pPr>
            <a:r>
              <a:rPr lang="en-US"/>
              <a:t>Lori Hardyniec, Administrative Aide </a:t>
            </a:r>
            <a:endParaRPr/>
          </a:p>
          <a:p>
            <a:pPr indent="0" lvl="0" marL="0" rtl="0" algn="l">
              <a:lnSpc>
                <a:spcPct val="90000"/>
              </a:lnSpc>
              <a:spcBef>
                <a:spcPts val="1000"/>
              </a:spcBef>
              <a:spcAft>
                <a:spcPts val="0"/>
              </a:spcAft>
              <a:buNone/>
            </a:pPr>
            <a:r>
              <a:t/>
            </a:r>
            <a:endParaRPr/>
          </a:p>
          <a:p>
            <a:pPr indent="-304800" lvl="0" marL="457200" rtl="0" algn="l">
              <a:lnSpc>
                <a:spcPct val="90000"/>
              </a:lnSpc>
              <a:spcBef>
                <a:spcPts val="1000"/>
              </a:spcBef>
              <a:spcAft>
                <a:spcPts val="0"/>
              </a:spcAft>
              <a:buClr>
                <a:schemeClr val="dk1"/>
              </a:buClr>
              <a:buSzPts val="2400"/>
              <a:buFont typeface="Arial"/>
              <a:buNone/>
            </a:pPr>
            <a:r>
              <a:t/>
            </a:r>
            <a:endParaRPr>
              <a:solidFill>
                <a:schemeClr val="dk1"/>
              </a:solidFill>
            </a:endParaRPr>
          </a:p>
        </p:txBody>
      </p:sp>
      <p:sp>
        <p:nvSpPr>
          <p:cNvPr id="381" name="Google Shape;381;p42"/>
          <p:cNvSpPr txBox="1"/>
          <p:nvPr/>
        </p:nvSpPr>
        <p:spPr>
          <a:xfrm>
            <a:off x="1443789" y="4876801"/>
            <a:ext cx="777641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www.mtu.edu/hr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Human Resources, Lakeshore Center 2</a:t>
            </a:r>
            <a:r>
              <a:rPr baseline="30000" lang="en-US" sz="1800">
                <a:solidFill>
                  <a:schemeClr val="dk1"/>
                </a:solidFill>
                <a:latin typeface="Calibri"/>
                <a:ea typeface="Calibri"/>
                <a:cs typeface="Calibri"/>
                <a:sym typeface="Calibri"/>
              </a:rPr>
              <a:t>nd</a:t>
            </a:r>
            <a:r>
              <a:rPr lang="en-US" sz="1800">
                <a:solidFill>
                  <a:schemeClr val="dk1"/>
                </a:solidFill>
                <a:latin typeface="Calibri"/>
                <a:ea typeface="Calibri"/>
                <a:cs typeface="Calibri"/>
                <a:sym typeface="Calibri"/>
              </a:rPr>
              <a:t> Floor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906-487-2280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4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3"/>
          <p:cNvSpPr txBox="1"/>
          <p:nvPr>
            <p:ph type="title"/>
          </p:nvPr>
        </p:nvSpPr>
        <p:spPr>
          <a:xfrm>
            <a:off x="838200" y="1379620"/>
            <a:ext cx="10515600" cy="68981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Academic Employment Services</a:t>
            </a:r>
            <a:endParaRPr/>
          </a:p>
        </p:txBody>
      </p:sp>
      <p:sp>
        <p:nvSpPr>
          <p:cNvPr id="389" name="Google Shape;389;p43"/>
          <p:cNvSpPr txBox="1"/>
          <p:nvPr>
            <p:ph idx="1" type="body"/>
          </p:nvPr>
        </p:nvSpPr>
        <p:spPr>
          <a:xfrm>
            <a:off x="1981200" y="2438401"/>
            <a:ext cx="8229600" cy="3535363"/>
          </a:xfrm>
          <a:prstGeom prst="rect">
            <a:avLst/>
          </a:prstGeom>
          <a:noFill/>
          <a:ln>
            <a:noFill/>
          </a:ln>
        </p:spPr>
        <p:txBody>
          <a:bodyPr anchorCtr="0" anchor="t" bIns="45700" lIns="91425" spcFirstLastPara="1" rIns="91425" wrap="square" tIns="45700">
            <a:noAutofit/>
          </a:bodyPr>
          <a:lstStyle/>
          <a:p>
            <a:pPr indent="-203200" lvl="0" marL="228600" rtl="0" algn="l">
              <a:lnSpc>
                <a:spcPct val="80000"/>
              </a:lnSpc>
              <a:spcBef>
                <a:spcPts val="0"/>
              </a:spcBef>
              <a:spcAft>
                <a:spcPts val="0"/>
              </a:spcAft>
              <a:buClr>
                <a:schemeClr val="dk1"/>
              </a:buClr>
              <a:buSzPts val="2400"/>
              <a:buChar char="•"/>
            </a:pPr>
            <a:r>
              <a:rPr lang="en-US" sz="2400"/>
              <a:t>Support/</a:t>
            </a:r>
            <a:r>
              <a:rPr lang="en-US" sz="2400"/>
              <a:t>Liaison</a:t>
            </a:r>
            <a:r>
              <a:rPr lang="en-US" sz="2400"/>
              <a:t> for Provost and Academic Departments</a:t>
            </a:r>
            <a:endParaRPr sz="2400"/>
          </a:p>
          <a:p>
            <a:pPr indent="0" lvl="0" marL="228600" rtl="0" algn="l">
              <a:lnSpc>
                <a:spcPct val="80000"/>
              </a:lnSpc>
              <a:spcBef>
                <a:spcPts val="0"/>
              </a:spcBef>
              <a:spcAft>
                <a:spcPts val="0"/>
              </a:spcAft>
              <a:buNone/>
            </a:pPr>
            <a:r>
              <a:t/>
            </a:r>
            <a:endParaRPr sz="2400"/>
          </a:p>
          <a:p>
            <a:pPr indent="-203200" lvl="0" marL="228600" rtl="0" algn="l">
              <a:lnSpc>
                <a:spcPct val="80000"/>
              </a:lnSpc>
              <a:spcBef>
                <a:spcPts val="0"/>
              </a:spcBef>
              <a:spcAft>
                <a:spcPts val="0"/>
              </a:spcAft>
              <a:buSzPts val="2400"/>
              <a:buChar char="•"/>
            </a:pPr>
            <a:r>
              <a:rPr lang="en-US" sz="2400"/>
              <a:t>Searches/Postings for Faculty, Department Chairs and Postdocs</a:t>
            </a:r>
            <a:endParaRPr sz="2400"/>
          </a:p>
          <a:p>
            <a:pPr indent="0" lvl="0" marL="228600" rtl="0" algn="l">
              <a:lnSpc>
                <a:spcPct val="80000"/>
              </a:lnSpc>
              <a:spcBef>
                <a:spcPts val="0"/>
              </a:spcBef>
              <a:spcAft>
                <a:spcPts val="0"/>
              </a:spcAft>
              <a:buNone/>
            </a:pPr>
            <a:r>
              <a:t/>
            </a:r>
            <a:endParaRPr sz="2400"/>
          </a:p>
          <a:p>
            <a:pPr indent="-203200" lvl="0" marL="228600" rtl="0" algn="l">
              <a:lnSpc>
                <a:spcPct val="80000"/>
              </a:lnSpc>
              <a:spcBef>
                <a:spcPts val="0"/>
              </a:spcBef>
              <a:spcAft>
                <a:spcPts val="0"/>
              </a:spcAft>
              <a:buSzPts val="2400"/>
              <a:buChar char="•"/>
            </a:pPr>
            <a:r>
              <a:rPr lang="en-US" sz="2400"/>
              <a:t>Promotion &amp; Tenure Process and Faculty Review</a:t>
            </a:r>
            <a:endParaRPr sz="2400"/>
          </a:p>
          <a:p>
            <a:pPr indent="0" lvl="0" marL="228600" rtl="0" algn="l">
              <a:lnSpc>
                <a:spcPct val="80000"/>
              </a:lnSpc>
              <a:spcBef>
                <a:spcPts val="0"/>
              </a:spcBef>
              <a:spcAft>
                <a:spcPts val="0"/>
              </a:spcAft>
              <a:buNone/>
            </a:pPr>
            <a:r>
              <a:t/>
            </a:r>
            <a:endParaRPr sz="2400"/>
          </a:p>
          <a:p>
            <a:pPr indent="-203200" lvl="0" marL="228600" rtl="0" algn="l">
              <a:lnSpc>
                <a:spcPct val="80000"/>
              </a:lnSpc>
              <a:spcBef>
                <a:spcPts val="0"/>
              </a:spcBef>
              <a:spcAft>
                <a:spcPts val="0"/>
              </a:spcAft>
              <a:buSzPts val="2400"/>
              <a:buChar char="•"/>
            </a:pPr>
            <a:r>
              <a:rPr lang="en-US" sz="2400"/>
              <a:t>Employee Status Changes</a:t>
            </a:r>
            <a:endParaRPr sz="2400"/>
          </a:p>
          <a:p>
            <a:pPr indent="0" lvl="0" marL="228600" rtl="0" algn="l">
              <a:lnSpc>
                <a:spcPct val="80000"/>
              </a:lnSpc>
              <a:spcBef>
                <a:spcPts val="0"/>
              </a:spcBef>
              <a:spcAft>
                <a:spcPts val="0"/>
              </a:spcAft>
              <a:buNone/>
            </a:pPr>
            <a:r>
              <a:t/>
            </a:r>
            <a:endParaRPr sz="2400"/>
          </a:p>
          <a:p>
            <a:pPr indent="-203200" lvl="0" marL="228600" rtl="0" algn="l">
              <a:lnSpc>
                <a:spcPct val="80000"/>
              </a:lnSpc>
              <a:spcBef>
                <a:spcPts val="0"/>
              </a:spcBef>
              <a:spcAft>
                <a:spcPts val="0"/>
              </a:spcAft>
              <a:buSzPts val="2400"/>
              <a:buChar char="•"/>
            </a:pPr>
            <a:r>
              <a:rPr lang="en-US" sz="2400"/>
              <a:t>Summer Teaching, Research, and other Services</a:t>
            </a:r>
            <a:endParaRPr sz="2400"/>
          </a:p>
          <a:p>
            <a:pPr indent="0" lvl="0" marL="228600" rtl="0" algn="l">
              <a:lnSpc>
                <a:spcPct val="80000"/>
              </a:lnSpc>
              <a:spcBef>
                <a:spcPts val="0"/>
              </a:spcBef>
              <a:spcAft>
                <a:spcPts val="0"/>
              </a:spcAft>
              <a:buNone/>
            </a:pPr>
            <a:r>
              <a:t/>
            </a:r>
            <a:endParaRPr sz="2400"/>
          </a:p>
          <a:p>
            <a:pPr indent="-203200" lvl="0" marL="228600" rtl="0" algn="l">
              <a:lnSpc>
                <a:spcPct val="80000"/>
              </a:lnSpc>
              <a:spcBef>
                <a:spcPts val="0"/>
              </a:spcBef>
              <a:spcAft>
                <a:spcPts val="0"/>
              </a:spcAft>
              <a:buSzPts val="2400"/>
              <a:buChar char="•"/>
            </a:pPr>
            <a:r>
              <a:rPr lang="en-US" sz="2400"/>
              <a:t>Immigration Services</a:t>
            </a:r>
            <a:endParaRPr sz="2400"/>
          </a:p>
          <a:p>
            <a:pPr indent="0" lvl="0" marL="1143000" rtl="0" algn="l">
              <a:lnSpc>
                <a:spcPct val="90000"/>
              </a:lnSpc>
              <a:spcBef>
                <a:spcPts val="500"/>
              </a:spcBef>
              <a:spcAft>
                <a:spcPts val="0"/>
              </a:spcAft>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90" name="Google Shape;390;p4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4"/>
          <p:cNvSpPr txBox="1"/>
          <p:nvPr>
            <p:ph type="title"/>
          </p:nvPr>
        </p:nvSpPr>
        <p:spPr>
          <a:xfrm>
            <a:off x="838200" y="1459832"/>
            <a:ext cx="10515600" cy="60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Academic Employment Services</a:t>
            </a:r>
            <a:endParaRPr/>
          </a:p>
        </p:txBody>
      </p:sp>
      <p:sp>
        <p:nvSpPr>
          <p:cNvPr id="397" name="Google Shape;397;p44"/>
          <p:cNvSpPr txBox="1"/>
          <p:nvPr>
            <p:ph idx="1" type="body"/>
          </p:nvPr>
        </p:nvSpPr>
        <p:spPr>
          <a:xfrm>
            <a:off x="838200" y="2358201"/>
            <a:ext cx="10515600" cy="3998100"/>
          </a:xfrm>
          <a:prstGeom prst="rect">
            <a:avLst/>
          </a:prstGeom>
          <a:noFill/>
          <a:ln>
            <a:noFill/>
          </a:ln>
        </p:spPr>
        <p:txBody>
          <a:bodyPr anchorCtr="0" anchor="t" bIns="45700" lIns="91425" spcFirstLastPara="1" rIns="91425" wrap="square" tIns="45700">
            <a:noAutofit/>
          </a:bodyPr>
          <a:lstStyle/>
          <a:p>
            <a:pPr indent="0" lvl="0" marL="685800" rtl="0" algn="l">
              <a:lnSpc>
                <a:spcPct val="90000"/>
              </a:lnSpc>
              <a:spcBef>
                <a:spcPts val="0"/>
              </a:spcBef>
              <a:spcAft>
                <a:spcPts val="0"/>
              </a:spcAft>
              <a:buNone/>
            </a:pPr>
            <a:r>
              <a:t/>
            </a:r>
            <a:endParaRPr/>
          </a:p>
          <a:p>
            <a:pPr indent="-228600" lvl="1" marL="685800" rtl="0" algn="l">
              <a:lnSpc>
                <a:spcPct val="90000"/>
              </a:lnSpc>
              <a:spcBef>
                <a:spcPts val="0"/>
              </a:spcBef>
              <a:spcAft>
                <a:spcPts val="0"/>
              </a:spcAft>
              <a:buClr>
                <a:schemeClr val="dk1"/>
              </a:buClr>
              <a:buSzPts val="2400"/>
              <a:buChar char="•"/>
            </a:pPr>
            <a:r>
              <a:rPr lang="en-US"/>
              <a:t>Searches/Postings for Faculty, Department Chairs and Postdocs</a:t>
            </a:r>
            <a:endParaRPr/>
          </a:p>
          <a:p>
            <a:pPr indent="-228600" lvl="2" marL="1143000" rtl="0" algn="l">
              <a:lnSpc>
                <a:spcPct val="90000"/>
              </a:lnSpc>
              <a:spcBef>
                <a:spcPts val="0"/>
              </a:spcBef>
              <a:spcAft>
                <a:spcPts val="0"/>
              </a:spcAft>
              <a:buSzPts val="2000"/>
              <a:buChar char="•"/>
            </a:pPr>
            <a:r>
              <a:rPr lang="en-US"/>
              <a:t>Advise and assist search committees on hiring steps</a:t>
            </a:r>
            <a:endParaRPr/>
          </a:p>
          <a:p>
            <a:pPr indent="0" lvl="0" marL="1143000" rtl="0" algn="l">
              <a:lnSpc>
                <a:spcPct val="90000"/>
              </a:lnSpc>
              <a:spcBef>
                <a:spcPts val="0"/>
              </a:spcBef>
              <a:spcAft>
                <a:spcPts val="0"/>
              </a:spcAft>
              <a:buNone/>
            </a:pPr>
            <a:r>
              <a:t/>
            </a:r>
            <a:endParaRPr/>
          </a:p>
          <a:p>
            <a:pPr indent="-323850" lvl="2" marL="685800" rtl="0" algn="l">
              <a:lnSpc>
                <a:spcPct val="90000"/>
              </a:lnSpc>
              <a:spcBef>
                <a:spcPts val="0"/>
              </a:spcBef>
              <a:spcAft>
                <a:spcPts val="0"/>
              </a:spcAft>
              <a:buSzPts val="2400"/>
              <a:buChar char="•"/>
            </a:pPr>
            <a:r>
              <a:rPr lang="en-US" sz="2400"/>
              <a:t>Promotion &amp; Tenure Process and Faculty Review</a:t>
            </a:r>
            <a:endParaRPr sz="2400"/>
          </a:p>
          <a:p>
            <a:pPr indent="-228600" lvl="2" marL="1143000" rtl="0" algn="l">
              <a:lnSpc>
                <a:spcPct val="90000"/>
              </a:lnSpc>
              <a:spcBef>
                <a:spcPts val="0"/>
              </a:spcBef>
              <a:spcAft>
                <a:spcPts val="0"/>
              </a:spcAft>
              <a:buSzPts val="2000"/>
              <a:buChar char="•"/>
            </a:pPr>
            <a:r>
              <a:rPr lang="en-US"/>
              <a:t>Work in conjunction with the provost’s office on facilitating faculty reviews</a:t>
            </a:r>
            <a:endParaRPr/>
          </a:p>
          <a:p>
            <a:pPr indent="0" lvl="0" marL="1143000" rtl="0" algn="l">
              <a:lnSpc>
                <a:spcPct val="90000"/>
              </a:lnSpc>
              <a:spcBef>
                <a:spcPts val="0"/>
              </a:spcBef>
              <a:spcAft>
                <a:spcPts val="0"/>
              </a:spcAft>
              <a:buNone/>
            </a:pPr>
            <a:r>
              <a:t/>
            </a:r>
            <a:endParaRPr/>
          </a:p>
          <a:p>
            <a:pPr indent="-228600" lvl="1" marL="685800" rtl="0" algn="l">
              <a:lnSpc>
                <a:spcPct val="115000"/>
              </a:lnSpc>
              <a:spcBef>
                <a:spcPts val="500"/>
              </a:spcBef>
              <a:spcAft>
                <a:spcPts val="0"/>
              </a:spcAft>
              <a:buClr>
                <a:schemeClr val="dk1"/>
              </a:buClr>
              <a:buSzPts val="2400"/>
              <a:buChar char="•"/>
            </a:pPr>
            <a:r>
              <a:rPr lang="en-US"/>
              <a:t>Hiring, Status Changes, &amp; processing of those requests</a:t>
            </a:r>
            <a:endParaRPr/>
          </a:p>
          <a:p>
            <a:pPr indent="0" lvl="0" marL="228600" rtl="0" algn="l">
              <a:lnSpc>
                <a:spcPct val="90000"/>
              </a:lnSpc>
              <a:spcBef>
                <a:spcPts val="500"/>
              </a:spcBef>
              <a:spcAft>
                <a:spcPts val="0"/>
              </a:spcAft>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398" name="Google Shape;398;p4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838200" y="1074821"/>
            <a:ext cx="10515600" cy="61586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Today’s Agenda</a:t>
            </a:r>
            <a:endParaRPr/>
          </a:p>
        </p:txBody>
      </p:sp>
      <p:sp>
        <p:nvSpPr>
          <p:cNvPr id="113" name="Google Shape;113;p4"/>
          <p:cNvSpPr txBox="1"/>
          <p:nvPr>
            <p:ph idx="1" type="body"/>
          </p:nvPr>
        </p:nvSpPr>
        <p:spPr>
          <a:xfrm>
            <a:off x="838200" y="1825625"/>
            <a:ext cx="10515600" cy="465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b="1"/>
          </a:p>
          <a:p>
            <a:pPr indent="0" lvl="0" marL="0" rtl="0" algn="l">
              <a:lnSpc>
                <a:spcPct val="90000"/>
              </a:lnSpc>
              <a:spcBef>
                <a:spcPts val="0"/>
              </a:spcBef>
              <a:spcAft>
                <a:spcPts val="0"/>
              </a:spcAft>
              <a:buClr>
                <a:schemeClr val="dk1"/>
              </a:buClr>
              <a:buSzPts val="2400"/>
              <a:buNone/>
            </a:pPr>
            <a:r>
              <a:rPr b="1" lang="en-US"/>
              <a:t>Part One: Services and Functions of Human Resources and </a:t>
            </a:r>
            <a:endParaRPr b="1"/>
          </a:p>
          <a:p>
            <a:pPr indent="0" lvl="0" marL="0" rtl="0" algn="l">
              <a:lnSpc>
                <a:spcPct val="90000"/>
              </a:lnSpc>
              <a:spcBef>
                <a:spcPts val="0"/>
              </a:spcBef>
              <a:spcAft>
                <a:spcPts val="0"/>
              </a:spcAft>
              <a:buClr>
                <a:schemeClr val="dk1"/>
              </a:buClr>
              <a:buSzPts val="2400"/>
              <a:buNone/>
            </a:pPr>
            <a:r>
              <a:rPr b="1" lang="en-US"/>
              <a:t>Equal </a:t>
            </a:r>
            <a:r>
              <a:rPr b="1" lang="en-US"/>
              <a:t>Opportunity</a:t>
            </a:r>
            <a:r>
              <a:rPr b="1" lang="en-US"/>
              <a:t> </a:t>
            </a:r>
            <a:r>
              <a:rPr b="1" lang="en-US"/>
              <a:t>Compliance</a:t>
            </a:r>
            <a:r>
              <a:rPr b="1" lang="en-US"/>
              <a:t> and Title IX </a:t>
            </a:r>
            <a:endParaRPr/>
          </a:p>
          <a:p>
            <a:pPr indent="-254000" lvl="0" marL="792163" rtl="0" algn="l">
              <a:lnSpc>
                <a:spcPct val="90000"/>
              </a:lnSpc>
              <a:spcBef>
                <a:spcPts val="1000"/>
              </a:spcBef>
              <a:spcAft>
                <a:spcPts val="0"/>
              </a:spcAft>
              <a:buClr>
                <a:schemeClr val="dk1"/>
              </a:buClr>
              <a:buSzPts val="2800"/>
              <a:buChar char="•"/>
            </a:pPr>
            <a:r>
              <a:rPr lang="en-US"/>
              <a:t>Equal </a:t>
            </a:r>
            <a:r>
              <a:rPr lang="en-US"/>
              <a:t>Opportunity</a:t>
            </a:r>
            <a:r>
              <a:rPr lang="en-US"/>
              <a:t> </a:t>
            </a:r>
            <a:r>
              <a:rPr lang="en-US"/>
              <a:t>Compliance</a:t>
            </a:r>
            <a:r>
              <a:rPr lang="en-US"/>
              <a:t> and Title IX </a:t>
            </a:r>
            <a:endParaRPr/>
          </a:p>
          <a:p>
            <a:pPr indent="-254000" lvl="1" marL="1143000" rtl="0" algn="l">
              <a:lnSpc>
                <a:spcPct val="90000"/>
              </a:lnSpc>
              <a:spcBef>
                <a:spcPts val="500"/>
              </a:spcBef>
              <a:spcAft>
                <a:spcPts val="0"/>
              </a:spcAft>
              <a:buClr>
                <a:schemeClr val="dk1"/>
              </a:buClr>
              <a:buSzPts val="2400"/>
              <a:buChar char="•"/>
            </a:pPr>
            <a:r>
              <a:rPr lang="en-US"/>
              <a:t>Overview of Functions</a:t>
            </a:r>
            <a:endParaRPr sz="2800"/>
          </a:p>
          <a:p>
            <a:pPr indent="-368300" lvl="1" marL="792163" rtl="0" algn="l">
              <a:lnSpc>
                <a:spcPct val="90000"/>
              </a:lnSpc>
              <a:spcBef>
                <a:spcPts val="500"/>
              </a:spcBef>
              <a:spcAft>
                <a:spcPts val="0"/>
              </a:spcAft>
              <a:buClr>
                <a:schemeClr val="dk1"/>
              </a:buClr>
              <a:buSzPts val="2800"/>
              <a:buFont typeface="Arial"/>
              <a:buChar char="•"/>
            </a:pPr>
            <a:r>
              <a:rPr lang="en-US" sz="2800"/>
              <a:t>Human Resources</a:t>
            </a:r>
            <a:endParaRPr sz="2800"/>
          </a:p>
          <a:p>
            <a:pPr indent="-254000" lvl="1" marL="1143000" rtl="0" algn="l">
              <a:lnSpc>
                <a:spcPct val="90000"/>
              </a:lnSpc>
              <a:spcBef>
                <a:spcPts val="500"/>
              </a:spcBef>
              <a:spcAft>
                <a:spcPts val="0"/>
              </a:spcAft>
              <a:buClr>
                <a:schemeClr val="dk1"/>
              </a:buClr>
              <a:buSzPts val="2400"/>
              <a:buChar char="•"/>
            </a:pPr>
            <a:r>
              <a:rPr lang="en-US"/>
              <a:t>Employment Services</a:t>
            </a:r>
            <a:endParaRPr/>
          </a:p>
          <a:p>
            <a:pPr indent="-254000" lvl="1" marL="1143000" rtl="0" algn="l">
              <a:lnSpc>
                <a:spcPct val="90000"/>
              </a:lnSpc>
              <a:spcBef>
                <a:spcPts val="500"/>
              </a:spcBef>
              <a:spcAft>
                <a:spcPts val="0"/>
              </a:spcAft>
              <a:buClr>
                <a:schemeClr val="dk1"/>
              </a:buClr>
              <a:buSzPts val="2400"/>
              <a:buChar char="•"/>
            </a:pPr>
            <a:r>
              <a:rPr lang="en-US"/>
              <a:t>Academic Employment Services</a:t>
            </a:r>
            <a:endParaRPr/>
          </a:p>
          <a:p>
            <a:pPr indent="-254000" lvl="1" marL="1143000" rtl="0" algn="l">
              <a:lnSpc>
                <a:spcPct val="90000"/>
              </a:lnSpc>
              <a:spcBef>
                <a:spcPts val="500"/>
              </a:spcBef>
              <a:spcAft>
                <a:spcPts val="0"/>
              </a:spcAft>
              <a:buClr>
                <a:schemeClr val="dk1"/>
              </a:buClr>
              <a:buSzPts val="2400"/>
              <a:buChar char="•"/>
            </a:pPr>
            <a:r>
              <a:rPr lang="en-US"/>
              <a:t>Payroll Services</a:t>
            </a:r>
            <a:endParaRPr/>
          </a:p>
          <a:p>
            <a:pPr indent="-254000" lvl="1" marL="1143000" rtl="0" algn="l">
              <a:lnSpc>
                <a:spcPct val="90000"/>
              </a:lnSpc>
              <a:spcBef>
                <a:spcPts val="500"/>
              </a:spcBef>
              <a:spcAft>
                <a:spcPts val="0"/>
              </a:spcAft>
              <a:buClr>
                <a:schemeClr val="dk1"/>
              </a:buClr>
              <a:buSzPts val="2400"/>
              <a:buChar char="•"/>
            </a:pPr>
            <a:r>
              <a:rPr lang="en-US"/>
              <a:t>HR Information Services</a:t>
            </a:r>
            <a:endParaRPr/>
          </a:p>
          <a:p>
            <a:pPr indent="-254000" lvl="1" marL="1143000" rtl="0" algn="l">
              <a:lnSpc>
                <a:spcPct val="90000"/>
              </a:lnSpc>
              <a:spcBef>
                <a:spcPts val="500"/>
              </a:spcBef>
              <a:spcAft>
                <a:spcPts val="0"/>
              </a:spcAft>
              <a:buClr>
                <a:schemeClr val="dk1"/>
              </a:buClr>
              <a:buSzPts val="2400"/>
              <a:buChar char="•"/>
            </a:pPr>
            <a:r>
              <a:rPr lang="en-US"/>
              <a:t>Benefit Services</a:t>
            </a:r>
            <a:endParaRPr/>
          </a:p>
          <a:p>
            <a:pPr indent="0" lvl="0" marL="0" rtl="0" algn="l">
              <a:lnSpc>
                <a:spcPct val="90000"/>
              </a:lnSpc>
              <a:spcBef>
                <a:spcPts val="1000"/>
              </a:spcBef>
              <a:spcAft>
                <a:spcPts val="0"/>
              </a:spcAft>
              <a:buClr>
                <a:schemeClr val="dk1"/>
              </a:buClr>
              <a:buSzPts val="2800"/>
              <a:buNone/>
            </a:pPr>
            <a:r>
              <a:t/>
            </a:r>
            <a:endParaRPr/>
          </a:p>
        </p:txBody>
      </p:sp>
      <p:sp>
        <p:nvSpPr>
          <p:cNvPr id="114" name="Google Shape;114;p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12f32bfe779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685800" rtl="0" algn="l">
              <a:spcBef>
                <a:spcPts val="1000"/>
              </a:spcBef>
              <a:spcAft>
                <a:spcPts val="0"/>
              </a:spcAft>
              <a:buNone/>
            </a:pPr>
            <a:r>
              <a:t/>
            </a:r>
            <a:endParaRPr/>
          </a:p>
          <a:p>
            <a:pPr indent="-228600" lvl="1" marL="685800" rtl="0" algn="l">
              <a:spcBef>
                <a:spcPts val="500"/>
              </a:spcBef>
              <a:spcAft>
                <a:spcPts val="0"/>
              </a:spcAft>
              <a:buSzPts val="2400"/>
              <a:buChar char="•"/>
            </a:pPr>
            <a:r>
              <a:rPr lang="en-US"/>
              <a:t>Summer Teaching, Research, and other Services</a:t>
            </a:r>
            <a:endParaRPr/>
          </a:p>
          <a:p>
            <a:pPr indent="-228600" lvl="2" marL="1143000" rtl="0" algn="l">
              <a:lnSpc>
                <a:spcPct val="90000"/>
              </a:lnSpc>
              <a:spcBef>
                <a:spcPts val="500"/>
              </a:spcBef>
              <a:spcAft>
                <a:spcPts val="0"/>
              </a:spcAft>
              <a:buSzPts val="2000"/>
              <a:buChar char="•"/>
            </a:pPr>
            <a:r>
              <a:rPr lang="en-US"/>
              <a:t>EPAFs are used for regular faculty to receive summer pay</a:t>
            </a:r>
            <a:endParaRPr/>
          </a:p>
          <a:p>
            <a:pPr indent="0" lvl="0" marL="1143000" rtl="0" algn="l">
              <a:lnSpc>
                <a:spcPct val="90000"/>
              </a:lnSpc>
              <a:spcBef>
                <a:spcPts val="500"/>
              </a:spcBef>
              <a:spcAft>
                <a:spcPts val="0"/>
              </a:spcAft>
              <a:buNone/>
            </a:pPr>
            <a:r>
              <a:t/>
            </a:r>
            <a:endParaRPr/>
          </a:p>
          <a:p>
            <a:pPr indent="-228600" lvl="1" marL="685800" rtl="0" algn="l">
              <a:lnSpc>
                <a:spcPct val="90000"/>
              </a:lnSpc>
              <a:spcBef>
                <a:spcPts val="500"/>
              </a:spcBef>
              <a:spcAft>
                <a:spcPts val="0"/>
              </a:spcAft>
              <a:buSzPts val="2400"/>
              <a:buChar char="•"/>
            </a:pPr>
            <a:r>
              <a:rPr lang="en-US"/>
              <a:t>Immigration Services</a:t>
            </a:r>
            <a:endParaRPr/>
          </a:p>
          <a:p>
            <a:pPr indent="-228600" lvl="2" marL="1143000" rtl="0" algn="l">
              <a:lnSpc>
                <a:spcPct val="90000"/>
              </a:lnSpc>
              <a:spcBef>
                <a:spcPts val="500"/>
              </a:spcBef>
              <a:spcAft>
                <a:spcPts val="0"/>
              </a:spcAft>
              <a:buSzPts val="2000"/>
              <a:buChar char="•"/>
            </a:pPr>
            <a:r>
              <a:rPr lang="en-US"/>
              <a:t>Oversees and provides immigration services for faculty including family members</a:t>
            </a:r>
            <a:endParaRPr/>
          </a:p>
          <a:p>
            <a:pPr indent="0" lvl="0" marL="0" rtl="0" algn="l">
              <a:lnSpc>
                <a:spcPct val="90000"/>
              </a:lnSpc>
              <a:spcBef>
                <a:spcPts val="500"/>
              </a:spcBef>
              <a:spcAft>
                <a:spcPts val="0"/>
              </a:spcAft>
              <a:buNone/>
            </a:pPr>
            <a:r>
              <a:t/>
            </a:r>
            <a:endParaRPr/>
          </a:p>
        </p:txBody>
      </p:sp>
      <p:sp>
        <p:nvSpPr>
          <p:cNvPr id="405" name="Google Shape;405;g12f32bfe779_0_0"/>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06" name="Google Shape;406;g12f32bfe779_0_0"/>
          <p:cNvSpPr txBox="1"/>
          <p:nvPr/>
        </p:nvSpPr>
        <p:spPr>
          <a:xfrm>
            <a:off x="2676550" y="1203900"/>
            <a:ext cx="6191400" cy="857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4400"/>
              <a:buFont typeface="Calibri"/>
              <a:buNone/>
            </a:pPr>
            <a:r>
              <a:rPr lang="en-US" sz="3300">
                <a:solidFill>
                  <a:schemeClr val="dk1"/>
                </a:solidFill>
                <a:latin typeface="Calibri"/>
                <a:ea typeface="Calibri"/>
                <a:cs typeface="Calibri"/>
                <a:sym typeface="Calibri"/>
              </a:rPr>
              <a:t>Academic Employment Services</a:t>
            </a:r>
            <a:endParaRPr sz="33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5"/>
          <p:cNvSpPr txBox="1"/>
          <p:nvPr>
            <p:ph type="ctrTitle"/>
          </p:nvPr>
        </p:nvSpPr>
        <p:spPr>
          <a:xfrm>
            <a:off x="2085100" y="2632377"/>
            <a:ext cx="7772400" cy="950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Payroll Services</a:t>
            </a:r>
            <a:endParaRPr/>
          </a:p>
        </p:txBody>
      </p:sp>
      <p:sp>
        <p:nvSpPr>
          <p:cNvPr id="413" name="Google Shape;413;p45"/>
          <p:cNvSpPr txBox="1"/>
          <p:nvPr/>
        </p:nvSpPr>
        <p:spPr>
          <a:xfrm>
            <a:off x="2209800" y="4724400"/>
            <a:ext cx="72390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www.mtu.edu/hr/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Human Resources, Lakeshore Center 2</a:t>
            </a:r>
            <a:r>
              <a:rPr baseline="30000" lang="en-US" sz="1800">
                <a:solidFill>
                  <a:schemeClr val="dk1"/>
                </a:solidFill>
                <a:latin typeface="Calibri"/>
                <a:ea typeface="Calibri"/>
                <a:cs typeface="Calibri"/>
                <a:sym typeface="Calibri"/>
              </a:rPr>
              <a:t>nd</a:t>
            </a:r>
            <a:r>
              <a:rPr lang="en-US" sz="1800">
                <a:solidFill>
                  <a:schemeClr val="dk1"/>
                </a:solidFill>
                <a:latin typeface="Calibri"/>
                <a:ea typeface="Calibri"/>
                <a:cs typeface="Calibri"/>
                <a:sym typeface="Calibri"/>
              </a:rPr>
              <a:t> Floor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906-487-2130</a:t>
            </a:r>
            <a:endParaRPr/>
          </a:p>
          <a:p>
            <a:pPr indent="0" lvl="0" marL="0" marR="0" rtl="0" algn="l">
              <a:spcBef>
                <a:spcPts val="0"/>
              </a:spcBef>
              <a:spcAft>
                <a:spcPts val="0"/>
              </a:spcAft>
              <a:buNone/>
            </a:pPr>
            <a:r>
              <a:rPr lang="en-US" sz="1800" u="sng">
                <a:solidFill>
                  <a:srgbClr val="0000FF"/>
                </a:solidFill>
                <a:latin typeface="Calibri"/>
                <a:ea typeface="Calibri"/>
                <a:cs typeface="Calibri"/>
                <a:sym typeface="Calibri"/>
              </a:rPr>
              <a:t>payroll@mtu.edu</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4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6"/>
          <p:cNvSpPr txBox="1"/>
          <p:nvPr>
            <p:ph type="ctrTitle"/>
          </p:nvPr>
        </p:nvSpPr>
        <p:spPr>
          <a:xfrm>
            <a:off x="2209800" y="994611"/>
            <a:ext cx="7772400" cy="93044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Payroll Services</a:t>
            </a:r>
            <a:endParaRPr/>
          </a:p>
        </p:txBody>
      </p:sp>
      <p:sp>
        <p:nvSpPr>
          <p:cNvPr id="420" name="Google Shape;420;p46"/>
          <p:cNvSpPr txBox="1"/>
          <p:nvPr>
            <p:ph idx="1" type="subTitle"/>
          </p:nvPr>
        </p:nvSpPr>
        <p:spPr>
          <a:xfrm>
            <a:off x="3015500" y="2518950"/>
            <a:ext cx="6400800" cy="355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sz="2800">
                <a:solidFill>
                  <a:srgbClr val="111111"/>
                </a:solidFill>
              </a:rPr>
              <a:t>Payroll Services oversees all University payroll and time reporting for faculty, staff, and student employees.  Our goal is to provide timely and accurate payroll services in accordance with all applicable laws and policies.</a:t>
            </a:r>
            <a:endParaRPr sz="2800"/>
          </a:p>
          <a:p>
            <a:pPr indent="-304800" lvl="0" marL="457200" rtl="0" algn="l">
              <a:lnSpc>
                <a:spcPct val="90000"/>
              </a:lnSpc>
              <a:spcBef>
                <a:spcPts val="1000"/>
              </a:spcBef>
              <a:spcAft>
                <a:spcPts val="0"/>
              </a:spcAft>
              <a:buClr>
                <a:schemeClr val="dk1"/>
              </a:buClr>
              <a:buSzPts val="2400"/>
              <a:buFont typeface="Arial"/>
              <a:buNone/>
            </a:pPr>
            <a:r>
              <a:t/>
            </a:r>
            <a:endParaRPr>
              <a:solidFill>
                <a:srgbClr val="595959"/>
              </a:solidFill>
            </a:endParaRPr>
          </a:p>
        </p:txBody>
      </p:sp>
      <p:sp>
        <p:nvSpPr>
          <p:cNvPr id="421" name="Google Shape;421;p4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26a896d9d7_0_7"/>
          <p:cNvSpPr txBox="1"/>
          <p:nvPr>
            <p:ph type="ctrTitle"/>
          </p:nvPr>
        </p:nvSpPr>
        <p:spPr>
          <a:xfrm>
            <a:off x="2209800" y="994611"/>
            <a:ext cx="7772400" cy="930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Payroll Services</a:t>
            </a:r>
            <a:endParaRPr/>
          </a:p>
        </p:txBody>
      </p:sp>
      <p:sp>
        <p:nvSpPr>
          <p:cNvPr id="427" name="Google Shape;427;g126a896d9d7_0_7"/>
          <p:cNvSpPr txBox="1"/>
          <p:nvPr>
            <p:ph idx="1" type="subTitle"/>
          </p:nvPr>
        </p:nvSpPr>
        <p:spPr>
          <a:xfrm>
            <a:off x="3048000" y="2362200"/>
            <a:ext cx="6400800" cy="41910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Arial"/>
              <a:buChar char="•"/>
            </a:pPr>
            <a:r>
              <a:rPr lang="en-US" sz="2800"/>
              <a:t>Tax Withholdings</a:t>
            </a:r>
            <a:endParaRPr/>
          </a:p>
          <a:p>
            <a:pPr indent="-457200" lvl="0" marL="457200" rtl="0" algn="l">
              <a:lnSpc>
                <a:spcPct val="90000"/>
              </a:lnSpc>
              <a:spcBef>
                <a:spcPts val="1000"/>
              </a:spcBef>
              <a:spcAft>
                <a:spcPts val="0"/>
              </a:spcAft>
              <a:buClr>
                <a:schemeClr val="dk1"/>
              </a:buClr>
              <a:buSzPts val="2800"/>
              <a:buFont typeface="Arial"/>
              <a:buChar char="•"/>
            </a:pPr>
            <a:r>
              <a:rPr lang="en-US" sz="2800"/>
              <a:t>Time/Leave Reporting</a:t>
            </a:r>
            <a:endParaRPr/>
          </a:p>
          <a:p>
            <a:pPr indent="-457200" lvl="0" marL="457200" rtl="0" algn="l">
              <a:lnSpc>
                <a:spcPct val="90000"/>
              </a:lnSpc>
              <a:spcBef>
                <a:spcPts val="1000"/>
              </a:spcBef>
              <a:spcAft>
                <a:spcPts val="0"/>
              </a:spcAft>
              <a:buClr>
                <a:schemeClr val="dk1"/>
              </a:buClr>
              <a:buSzPts val="2800"/>
              <a:buFont typeface="Arial"/>
              <a:buChar char="•"/>
            </a:pPr>
            <a:r>
              <a:rPr lang="en-US" sz="2800"/>
              <a:t>Deductions </a:t>
            </a:r>
            <a:endParaRPr/>
          </a:p>
          <a:p>
            <a:pPr indent="-457200" lvl="1" marL="914400" rtl="0" algn="l">
              <a:lnSpc>
                <a:spcPct val="90000"/>
              </a:lnSpc>
              <a:spcBef>
                <a:spcPts val="500"/>
              </a:spcBef>
              <a:spcAft>
                <a:spcPts val="0"/>
              </a:spcAft>
              <a:buClr>
                <a:schemeClr val="dk1"/>
              </a:buClr>
              <a:buSzPts val="2400"/>
              <a:buFont typeface="Arial"/>
              <a:buChar char="•"/>
            </a:pPr>
            <a:r>
              <a:rPr lang="en-US" sz="2400"/>
              <a:t>Involuntary - Garnishments</a:t>
            </a:r>
            <a:endParaRPr/>
          </a:p>
          <a:p>
            <a:pPr indent="-457200" lvl="1" marL="914400" rtl="0" algn="l">
              <a:lnSpc>
                <a:spcPct val="90000"/>
              </a:lnSpc>
              <a:spcBef>
                <a:spcPts val="500"/>
              </a:spcBef>
              <a:spcAft>
                <a:spcPts val="0"/>
              </a:spcAft>
              <a:buClr>
                <a:schemeClr val="dk1"/>
              </a:buClr>
              <a:buSzPts val="2400"/>
              <a:buFont typeface="Arial"/>
              <a:buChar char="•"/>
            </a:pPr>
            <a:r>
              <a:rPr lang="en-US" sz="2400"/>
              <a:t>Voluntary - Parking</a:t>
            </a:r>
            <a:endParaRPr/>
          </a:p>
          <a:p>
            <a:pPr indent="-457200" lvl="0" marL="457200" rtl="0" algn="l">
              <a:lnSpc>
                <a:spcPct val="90000"/>
              </a:lnSpc>
              <a:spcBef>
                <a:spcPts val="1000"/>
              </a:spcBef>
              <a:spcAft>
                <a:spcPts val="0"/>
              </a:spcAft>
              <a:buClr>
                <a:schemeClr val="dk1"/>
              </a:buClr>
              <a:buSzPts val="2800"/>
              <a:buFont typeface="Arial"/>
              <a:buChar char="•"/>
            </a:pPr>
            <a:r>
              <a:rPr lang="en-US" sz="2800"/>
              <a:t>W-2 Forms</a:t>
            </a:r>
            <a:endParaRPr/>
          </a:p>
          <a:p>
            <a:pPr indent="-457200" lvl="0" marL="457200" rtl="0" algn="l">
              <a:lnSpc>
                <a:spcPct val="90000"/>
              </a:lnSpc>
              <a:spcBef>
                <a:spcPts val="1000"/>
              </a:spcBef>
              <a:spcAft>
                <a:spcPts val="0"/>
              </a:spcAft>
              <a:buClr>
                <a:schemeClr val="dk1"/>
              </a:buClr>
              <a:buSzPts val="2800"/>
              <a:buFont typeface="Arial"/>
              <a:buChar char="•"/>
            </a:pPr>
            <a:r>
              <a:rPr lang="en-US" sz="2800"/>
              <a:t>Labor Reallocations</a:t>
            </a:r>
            <a:endParaRPr/>
          </a:p>
          <a:p>
            <a:pPr indent="-304800" lvl="0" marL="457200" rtl="0" algn="l">
              <a:lnSpc>
                <a:spcPct val="90000"/>
              </a:lnSpc>
              <a:spcBef>
                <a:spcPts val="1000"/>
              </a:spcBef>
              <a:spcAft>
                <a:spcPts val="0"/>
              </a:spcAft>
              <a:buClr>
                <a:schemeClr val="dk1"/>
              </a:buClr>
              <a:buSzPts val="2400"/>
              <a:buFont typeface="Arial"/>
              <a:buNone/>
            </a:pPr>
            <a:r>
              <a:t/>
            </a:r>
            <a:endParaRPr>
              <a:solidFill>
                <a:srgbClr val="595959"/>
              </a:solidFill>
            </a:endParaRPr>
          </a:p>
        </p:txBody>
      </p:sp>
      <p:sp>
        <p:nvSpPr>
          <p:cNvPr id="428" name="Google Shape;428;g126a896d9d7_0_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7"/>
          <p:cNvSpPr txBox="1"/>
          <p:nvPr>
            <p:ph type="title"/>
          </p:nvPr>
        </p:nvSpPr>
        <p:spPr>
          <a:xfrm>
            <a:off x="838200" y="1090863"/>
            <a:ext cx="10515600" cy="59982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Tax Withholdings</a:t>
            </a:r>
            <a:endParaRPr i="1"/>
          </a:p>
        </p:txBody>
      </p:sp>
      <p:sp>
        <p:nvSpPr>
          <p:cNvPr id="435" name="Google Shape;435;p47"/>
          <p:cNvSpPr txBox="1"/>
          <p:nvPr>
            <p:ph idx="1" type="body"/>
          </p:nvPr>
        </p:nvSpPr>
        <p:spPr>
          <a:xfrm>
            <a:off x="2057400" y="2005263"/>
            <a:ext cx="8229600" cy="46241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Federal and State income tax withheld from employees' wages and paid directly to the government by the employer</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b="0" lang="en-US"/>
              <a:t>Employees who live and/or work outside of Michigan</a:t>
            </a:r>
            <a:endParaRPr/>
          </a:p>
          <a:p>
            <a:pPr indent="-228600" lvl="1" marL="685800" rtl="0" algn="l">
              <a:lnSpc>
                <a:spcPct val="90000"/>
              </a:lnSpc>
              <a:spcBef>
                <a:spcPts val="500"/>
              </a:spcBef>
              <a:spcAft>
                <a:spcPts val="0"/>
              </a:spcAft>
              <a:buClr>
                <a:schemeClr val="dk1"/>
              </a:buClr>
              <a:buSzPts val="2600"/>
              <a:buChar char="•"/>
            </a:pPr>
            <a:r>
              <a:rPr lang="en-US" sz="2600"/>
              <a:t>Need to be reviewed for tax withholding as well as unemployment and workers comp purposes</a:t>
            </a:r>
            <a:endParaRPr/>
          </a:p>
          <a:p>
            <a:pPr indent="-228600" lvl="1" marL="685800" rtl="0" algn="l">
              <a:lnSpc>
                <a:spcPct val="90000"/>
              </a:lnSpc>
              <a:spcBef>
                <a:spcPts val="500"/>
              </a:spcBef>
              <a:spcAft>
                <a:spcPts val="0"/>
              </a:spcAft>
              <a:buClr>
                <a:schemeClr val="dk1"/>
              </a:buClr>
              <a:buSzPts val="2600"/>
              <a:buChar char="•"/>
            </a:pPr>
            <a:r>
              <a:rPr lang="en-US" sz="2600"/>
              <a:t>In most situations, withholding is for the state in which the employee works</a:t>
            </a:r>
            <a:endParaRPr/>
          </a:p>
        </p:txBody>
      </p:sp>
      <p:sp>
        <p:nvSpPr>
          <p:cNvPr id="436" name="Google Shape;436;p4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8"/>
          <p:cNvSpPr txBox="1"/>
          <p:nvPr>
            <p:ph type="title"/>
          </p:nvPr>
        </p:nvSpPr>
        <p:spPr>
          <a:xfrm>
            <a:off x="1905000" y="1371600"/>
            <a:ext cx="8229600" cy="6336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Time Entry Methods</a:t>
            </a:r>
            <a:endParaRPr/>
          </a:p>
        </p:txBody>
      </p:sp>
      <p:sp>
        <p:nvSpPr>
          <p:cNvPr id="443" name="Google Shape;443;p48"/>
          <p:cNvSpPr txBox="1"/>
          <p:nvPr>
            <p:ph idx="1" type="body"/>
          </p:nvPr>
        </p:nvSpPr>
        <p:spPr>
          <a:xfrm>
            <a:off x="2667000" y="2590800"/>
            <a:ext cx="6553200" cy="3124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Four Types of Time Entry:</a:t>
            </a:r>
            <a:endParaRPr/>
          </a:p>
          <a:p>
            <a:pPr indent="-228600" lvl="1" marL="685800" rtl="0" algn="l">
              <a:lnSpc>
                <a:spcPct val="90000"/>
              </a:lnSpc>
              <a:spcBef>
                <a:spcPts val="500"/>
              </a:spcBef>
              <a:spcAft>
                <a:spcPts val="0"/>
              </a:spcAft>
              <a:buClr>
                <a:schemeClr val="dk1"/>
              </a:buClr>
              <a:buSzPts val="2400"/>
              <a:buChar char="•"/>
            </a:pPr>
            <a:r>
              <a:rPr lang="en-US"/>
              <a:t>Payroll (paper) Time Entry (Individual and Organizational)</a:t>
            </a:r>
            <a:endParaRPr/>
          </a:p>
          <a:p>
            <a:pPr indent="-228600" lvl="1" marL="685800" rtl="0" algn="l">
              <a:lnSpc>
                <a:spcPct val="90000"/>
              </a:lnSpc>
              <a:spcBef>
                <a:spcPts val="500"/>
              </a:spcBef>
              <a:spcAft>
                <a:spcPts val="0"/>
              </a:spcAft>
              <a:buClr>
                <a:schemeClr val="dk1"/>
              </a:buClr>
              <a:buSzPts val="2400"/>
              <a:buChar char="•"/>
            </a:pPr>
            <a:r>
              <a:rPr lang="en-US"/>
              <a:t>Web Time Entry </a:t>
            </a:r>
            <a:endParaRPr/>
          </a:p>
          <a:p>
            <a:pPr indent="-228600" lvl="1" marL="685800" rtl="0" algn="l">
              <a:lnSpc>
                <a:spcPct val="90000"/>
              </a:lnSpc>
              <a:spcBef>
                <a:spcPts val="500"/>
              </a:spcBef>
              <a:spcAft>
                <a:spcPts val="0"/>
              </a:spcAft>
              <a:buClr>
                <a:schemeClr val="dk1"/>
              </a:buClr>
              <a:buSzPts val="2400"/>
              <a:buChar char="•"/>
            </a:pPr>
            <a:r>
              <a:rPr lang="en-US"/>
              <a:t>Department Time Entry</a:t>
            </a:r>
            <a:endParaRPr/>
          </a:p>
          <a:p>
            <a:pPr indent="-228600" lvl="1" marL="685800" rtl="0" algn="l">
              <a:lnSpc>
                <a:spcPct val="90000"/>
              </a:lnSpc>
              <a:spcBef>
                <a:spcPts val="500"/>
              </a:spcBef>
              <a:spcAft>
                <a:spcPts val="0"/>
              </a:spcAft>
              <a:buClr>
                <a:schemeClr val="dk1"/>
              </a:buClr>
              <a:buSzPts val="2400"/>
              <a:buChar char="•"/>
            </a:pPr>
            <a:r>
              <a:rPr lang="en-US"/>
              <a:t>Time Clock Plus</a:t>
            </a:r>
            <a:endParaRPr sz="2000"/>
          </a:p>
        </p:txBody>
      </p:sp>
      <p:sp>
        <p:nvSpPr>
          <p:cNvPr id="444" name="Google Shape;444;p48"/>
          <p:cNvSpPr txBox="1"/>
          <p:nvPr/>
        </p:nvSpPr>
        <p:spPr>
          <a:xfrm>
            <a:off x="2464444" y="5830654"/>
            <a:ext cx="82035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Deadlines: Time submission – noon Monday, Approval – 5 pm Monday</a:t>
            </a:r>
            <a:endParaRPr/>
          </a:p>
        </p:txBody>
      </p:sp>
      <p:sp>
        <p:nvSpPr>
          <p:cNvPr id="445" name="Google Shape;445;p4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9"/>
          <p:cNvSpPr txBox="1"/>
          <p:nvPr>
            <p:ph type="title"/>
          </p:nvPr>
        </p:nvSpPr>
        <p:spPr>
          <a:xfrm>
            <a:off x="2017889" y="1066800"/>
            <a:ext cx="8229600" cy="72991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Time Reporting</a:t>
            </a:r>
            <a:endParaRPr i="1"/>
          </a:p>
        </p:txBody>
      </p:sp>
      <p:sp>
        <p:nvSpPr>
          <p:cNvPr id="452" name="Google Shape;452;p49"/>
          <p:cNvSpPr txBox="1"/>
          <p:nvPr>
            <p:ph idx="1" type="body"/>
          </p:nvPr>
        </p:nvSpPr>
        <p:spPr>
          <a:xfrm>
            <a:off x="1905000" y="2209800"/>
            <a:ext cx="8229600" cy="39624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b="0" lang="en-US"/>
              <a:t>Departmental responsibility includes maintaining effective systems of monitoring to ensure the accuracy of its payroll</a:t>
            </a:r>
            <a:endParaRPr/>
          </a:p>
          <a:p>
            <a:pPr indent="-228600" lvl="0" marL="228600" rtl="0" algn="l">
              <a:lnSpc>
                <a:spcPct val="90000"/>
              </a:lnSpc>
              <a:spcBef>
                <a:spcPts val="1000"/>
              </a:spcBef>
              <a:spcAft>
                <a:spcPts val="0"/>
              </a:spcAft>
              <a:buClr>
                <a:srgbClr val="000000"/>
              </a:buClr>
              <a:buSzPts val="2800"/>
              <a:buChar char="•"/>
            </a:pPr>
            <a:r>
              <a:rPr b="0" lang="en-US">
                <a:solidFill>
                  <a:srgbClr val="000000"/>
                </a:solidFill>
              </a:rPr>
              <a:t>Payroll Services Standard Practice Guide:</a:t>
            </a:r>
            <a:endParaRPr/>
          </a:p>
          <a:p>
            <a:pPr indent="-228600" lvl="1" marL="685800" rtl="0" algn="l">
              <a:lnSpc>
                <a:spcPct val="90000"/>
              </a:lnSpc>
              <a:spcBef>
                <a:spcPts val="500"/>
              </a:spcBef>
              <a:spcAft>
                <a:spcPts val="0"/>
              </a:spcAft>
              <a:buClr>
                <a:schemeClr val="dk1"/>
              </a:buClr>
              <a:buSzPts val="2400"/>
              <a:buChar char="•"/>
            </a:pPr>
            <a:r>
              <a:rPr b="0" lang="en-US"/>
              <a:t>This guide standardizes the payroll procedures and internal controls that should be applied by departments for paying all employees.  Compensation represents the largest expense of the University, approximately $5,000,000 per pay period.</a:t>
            </a:r>
            <a:endParaRPr/>
          </a:p>
          <a:p>
            <a:pPr indent="0" lvl="1" marL="457200" rtl="0" algn="l">
              <a:lnSpc>
                <a:spcPct val="90000"/>
              </a:lnSpc>
              <a:spcBef>
                <a:spcPts val="500"/>
              </a:spcBef>
              <a:spcAft>
                <a:spcPts val="0"/>
              </a:spcAft>
              <a:buClr>
                <a:schemeClr val="dk1"/>
              </a:buClr>
              <a:buSzPts val="2400"/>
              <a:buNone/>
            </a:pPr>
            <a:r>
              <a:t/>
            </a:r>
            <a:endParaRPr u="sng">
              <a:solidFill>
                <a:schemeClr val="hlink"/>
              </a:solidFill>
              <a:hlinkClick r:id="rId3"/>
            </a:endParaRPr>
          </a:p>
          <a:p>
            <a:pPr indent="0" lvl="1" marL="457200" rtl="0" algn="l">
              <a:lnSpc>
                <a:spcPct val="90000"/>
              </a:lnSpc>
              <a:spcBef>
                <a:spcPts val="500"/>
              </a:spcBef>
              <a:spcAft>
                <a:spcPts val="0"/>
              </a:spcAft>
              <a:buClr>
                <a:schemeClr val="dk1"/>
              </a:buClr>
              <a:buSzPts val="2400"/>
              <a:buNone/>
            </a:pPr>
            <a:r>
              <a:rPr lang="en-US" u="sng">
                <a:solidFill>
                  <a:schemeClr val="hlink"/>
                </a:solidFill>
                <a:hlinkClick r:id="rId4"/>
              </a:rPr>
              <a:t>Payroll Services Standard Guide</a:t>
            </a:r>
            <a:endParaRPr b="0"/>
          </a:p>
        </p:txBody>
      </p:sp>
      <p:sp>
        <p:nvSpPr>
          <p:cNvPr id="453" name="Google Shape;453;p4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0"/>
          <p:cNvSpPr txBox="1"/>
          <p:nvPr>
            <p:ph type="title"/>
          </p:nvPr>
        </p:nvSpPr>
        <p:spPr>
          <a:xfrm>
            <a:off x="1981200" y="1447800"/>
            <a:ext cx="8229600" cy="80803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Leave Reporting/Exception Time</a:t>
            </a:r>
            <a:endParaRPr/>
          </a:p>
        </p:txBody>
      </p:sp>
      <p:sp>
        <p:nvSpPr>
          <p:cNvPr id="460" name="Google Shape;460;p50"/>
          <p:cNvSpPr txBox="1"/>
          <p:nvPr>
            <p:ph idx="1" type="body"/>
          </p:nvPr>
        </p:nvSpPr>
        <p:spPr>
          <a:xfrm>
            <a:off x="1203158" y="2651919"/>
            <a:ext cx="3597442" cy="35353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Leave Reporting</a:t>
            </a:r>
            <a:endParaRPr/>
          </a:p>
          <a:p>
            <a:pPr indent="-228600" lvl="1" marL="685800" rtl="0" algn="l">
              <a:lnSpc>
                <a:spcPct val="90000"/>
              </a:lnSpc>
              <a:spcBef>
                <a:spcPts val="500"/>
              </a:spcBef>
              <a:spcAft>
                <a:spcPts val="0"/>
              </a:spcAft>
              <a:buClr>
                <a:schemeClr val="dk1"/>
              </a:buClr>
              <a:buSzPts val="2400"/>
              <a:buChar char="•"/>
            </a:pPr>
            <a:r>
              <a:rPr lang="en-US"/>
              <a:t>Does not allow negative balances</a:t>
            </a:r>
            <a:endParaRPr/>
          </a:p>
          <a:p>
            <a:pPr indent="0" lvl="1" marL="457200" rtl="0" algn="l">
              <a:lnSpc>
                <a:spcPct val="90000"/>
              </a:lnSpc>
              <a:spcBef>
                <a:spcPts val="50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dk1"/>
              </a:buClr>
              <a:buSzPts val="2400"/>
              <a:buChar char="•"/>
            </a:pPr>
            <a:r>
              <a:rPr lang="en-US"/>
              <a:t>Will take from other leave balances if available</a:t>
            </a:r>
            <a:endParaRPr sz="3200"/>
          </a:p>
          <a:p>
            <a:pPr indent="0" lvl="0" marL="0" rtl="0" algn="l">
              <a:lnSpc>
                <a:spcPct val="90000"/>
              </a:lnSpc>
              <a:spcBef>
                <a:spcPts val="1000"/>
              </a:spcBef>
              <a:spcAft>
                <a:spcPts val="0"/>
              </a:spcAft>
              <a:buClr>
                <a:schemeClr val="dk1"/>
              </a:buClr>
              <a:buSzPts val="2800"/>
              <a:buNone/>
            </a:pPr>
            <a:r>
              <a:t/>
            </a:r>
            <a:endParaRPr/>
          </a:p>
        </p:txBody>
      </p:sp>
      <p:sp>
        <p:nvSpPr>
          <p:cNvPr id="461" name="Google Shape;461;p50"/>
          <p:cNvSpPr/>
          <p:nvPr/>
        </p:nvSpPr>
        <p:spPr>
          <a:xfrm>
            <a:off x="4800600" y="3689684"/>
            <a:ext cx="990600" cy="2101516"/>
          </a:xfrm>
          <a:prstGeom prst="leftBrace">
            <a:avLst>
              <a:gd fmla="val 8333" name="adj1"/>
              <a:gd fmla="val 50000"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50"/>
          <p:cNvSpPr txBox="1"/>
          <p:nvPr/>
        </p:nvSpPr>
        <p:spPr>
          <a:xfrm>
            <a:off x="5791200" y="3801979"/>
            <a:ext cx="4800600" cy="206542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200"/>
              <a:buFont typeface="Arial"/>
              <a:buNone/>
            </a:pPr>
            <a:r>
              <a:rPr lang="en-US" sz="2200">
                <a:solidFill>
                  <a:schemeClr val="dk1"/>
                </a:solidFill>
                <a:latin typeface="Calibri"/>
                <a:ea typeface="Calibri"/>
                <a:cs typeface="Calibri"/>
                <a:sym typeface="Calibri"/>
              </a:rPr>
              <a:t>Sick &gt; Personal &gt; Vacation &gt; Doc Pay</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440"/>
              </a:spcBef>
              <a:spcAft>
                <a:spcPts val="0"/>
              </a:spcAft>
              <a:buClr>
                <a:schemeClr val="dk1"/>
              </a:buClr>
              <a:buSzPts val="2200"/>
              <a:buFont typeface="Arial"/>
              <a:buNone/>
            </a:pPr>
            <a:r>
              <a:rPr lang="en-US" sz="2200">
                <a:solidFill>
                  <a:schemeClr val="dk1"/>
                </a:solidFill>
                <a:latin typeface="Calibri"/>
                <a:ea typeface="Calibri"/>
                <a:cs typeface="Calibri"/>
                <a:sym typeface="Calibri"/>
              </a:rPr>
              <a:t>Personal &gt; Vacation &gt; Doc Pay</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440"/>
              </a:spcBef>
              <a:spcAft>
                <a:spcPts val="0"/>
              </a:spcAft>
              <a:buClr>
                <a:schemeClr val="dk1"/>
              </a:buClr>
              <a:buSzPts val="2200"/>
              <a:buFont typeface="Arial"/>
              <a:buNone/>
            </a:pPr>
            <a:r>
              <a:rPr lang="en-US" sz="2200">
                <a:solidFill>
                  <a:schemeClr val="dk1"/>
                </a:solidFill>
                <a:latin typeface="Calibri"/>
                <a:ea typeface="Calibri"/>
                <a:cs typeface="Calibri"/>
                <a:sym typeface="Calibri"/>
              </a:rPr>
              <a:t>Vacation &gt; Personal &gt; Doc Pay</a:t>
            </a:r>
            <a:endParaRPr/>
          </a:p>
          <a:p>
            <a:pPr indent="-203200" lvl="0" marL="342900" marR="0" rtl="0" algn="l">
              <a:spcBef>
                <a:spcPts val="44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sp>
        <p:nvSpPr>
          <p:cNvPr id="463" name="Google Shape;463;p5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2"/>
          <p:cNvSpPr txBox="1"/>
          <p:nvPr>
            <p:ph type="ctrTitle"/>
          </p:nvPr>
        </p:nvSpPr>
        <p:spPr>
          <a:xfrm>
            <a:off x="2133600" y="1600201"/>
            <a:ext cx="7772400" cy="79007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Important tips</a:t>
            </a:r>
            <a:endParaRPr/>
          </a:p>
        </p:txBody>
      </p:sp>
      <p:sp>
        <p:nvSpPr>
          <p:cNvPr id="469" name="Google Shape;469;p52"/>
          <p:cNvSpPr txBox="1"/>
          <p:nvPr>
            <p:ph idx="1" type="subTitle"/>
          </p:nvPr>
        </p:nvSpPr>
        <p:spPr>
          <a:xfrm>
            <a:off x="2209800" y="2727158"/>
            <a:ext cx="7696200" cy="3140242"/>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400"/>
              <a:buFont typeface="Arial"/>
              <a:buChar char="•"/>
            </a:pPr>
            <a:r>
              <a:rPr lang="en-US">
                <a:solidFill>
                  <a:schemeClr val="dk1"/>
                </a:solidFill>
              </a:rPr>
              <a:t>Meet deadlines</a:t>
            </a:r>
            <a:endParaRPr>
              <a:solidFill>
                <a:schemeClr val="dk1"/>
              </a:solidFill>
            </a:endParaRPr>
          </a:p>
          <a:p>
            <a:pPr indent="0" lvl="2" marL="914400" rtl="0" algn="l">
              <a:lnSpc>
                <a:spcPct val="90000"/>
              </a:lnSpc>
              <a:spcBef>
                <a:spcPts val="0"/>
              </a:spcBef>
              <a:spcAft>
                <a:spcPts val="0"/>
              </a:spcAft>
              <a:buSzPts val="1800"/>
              <a:buNone/>
            </a:pPr>
            <a:r>
              <a:rPr lang="en-US" u="sng">
                <a:solidFill>
                  <a:schemeClr val="hlink"/>
                </a:solidFill>
                <a:hlinkClick r:id="rId3"/>
              </a:rPr>
              <a:t>Deadlines Affecting Payroll Processes</a:t>
            </a:r>
            <a:endParaRPr/>
          </a:p>
          <a:p>
            <a:pPr indent="-457200" lvl="0" marL="457200" rtl="0" algn="l">
              <a:lnSpc>
                <a:spcPct val="90000"/>
              </a:lnSpc>
              <a:spcBef>
                <a:spcPts val="1000"/>
              </a:spcBef>
              <a:spcAft>
                <a:spcPts val="0"/>
              </a:spcAft>
              <a:buClr>
                <a:schemeClr val="dk1"/>
              </a:buClr>
              <a:buSzPts val="2400"/>
              <a:buFont typeface="Arial"/>
              <a:buChar char="•"/>
            </a:pPr>
            <a:r>
              <a:rPr lang="en-US"/>
              <a:t>Review and a</a:t>
            </a:r>
            <a:r>
              <a:rPr lang="en-US">
                <a:solidFill>
                  <a:schemeClr val="dk1"/>
                </a:solidFill>
              </a:rPr>
              <a:t>pprove all time worked, for pay period in which work occurred</a:t>
            </a:r>
            <a:endParaRPr/>
          </a:p>
          <a:p>
            <a:pPr indent="-457200" lvl="0" marL="457200" rtl="0" algn="l">
              <a:lnSpc>
                <a:spcPct val="90000"/>
              </a:lnSpc>
              <a:spcBef>
                <a:spcPts val="1000"/>
              </a:spcBef>
              <a:spcAft>
                <a:spcPts val="0"/>
              </a:spcAft>
              <a:buClr>
                <a:schemeClr val="dk1"/>
              </a:buClr>
              <a:buSzPts val="2400"/>
              <a:buFont typeface="Arial"/>
              <a:buChar char="•"/>
            </a:pPr>
            <a:r>
              <a:rPr lang="en-US">
                <a:solidFill>
                  <a:schemeClr val="dk1"/>
                </a:solidFill>
              </a:rPr>
              <a:t>Contact Payroll Services with questions</a:t>
            </a:r>
            <a:endParaRPr/>
          </a:p>
        </p:txBody>
      </p:sp>
      <p:sp>
        <p:nvSpPr>
          <p:cNvPr id="470" name="Google Shape;470;p5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3"/>
          <p:cNvSpPr txBox="1"/>
          <p:nvPr>
            <p:ph type="ctrTitle"/>
          </p:nvPr>
        </p:nvSpPr>
        <p:spPr>
          <a:xfrm>
            <a:off x="2438400" y="1371602"/>
            <a:ext cx="7772400" cy="85825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HR Information Services</a:t>
            </a:r>
            <a:endParaRPr/>
          </a:p>
        </p:txBody>
      </p:sp>
      <p:sp>
        <p:nvSpPr>
          <p:cNvPr id="477" name="Google Shape;477;p53"/>
          <p:cNvSpPr/>
          <p:nvPr/>
        </p:nvSpPr>
        <p:spPr>
          <a:xfrm>
            <a:off x="2209800" y="5029201"/>
            <a:ext cx="60198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www.mtu.edu/hr/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Human Resources, Lakeshore Center 2</a:t>
            </a:r>
            <a:r>
              <a:rPr baseline="30000" lang="en-US" sz="1800">
                <a:solidFill>
                  <a:schemeClr val="dk1"/>
                </a:solidFill>
                <a:latin typeface="Calibri"/>
                <a:ea typeface="Calibri"/>
                <a:cs typeface="Calibri"/>
                <a:sym typeface="Calibri"/>
              </a:rPr>
              <a:t>nd</a:t>
            </a:r>
            <a:r>
              <a:rPr lang="en-US" sz="1800">
                <a:solidFill>
                  <a:schemeClr val="dk1"/>
                </a:solidFill>
                <a:latin typeface="Calibri"/>
                <a:ea typeface="Calibri"/>
                <a:cs typeface="Calibri"/>
                <a:sym typeface="Calibri"/>
              </a:rPr>
              <a:t> Floor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906-487-2280</a:t>
            </a:r>
            <a:endParaRPr/>
          </a:p>
          <a:p>
            <a:pPr indent="0" lvl="0" marL="0" marR="0" rtl="0" algn="l">
              <a:spcBef>
                <a:spcPts val="0"/>
              </a:spcBef>
              <a:spcAft>
                <a:spcPts val="0"/>
              </a:spcAft>
              <a:buNone/>
            </a:pPr>
            <a:r>
              <a:rPr lang="en-US" sz="1800" u="sng">
                <a:solidFill>
                  <a:srgbClr val="1716F8"/>
                </a:solidFill>
                <a:latin typeface="Calibri"/>
                <a:ea typeface="Calibri"/>
                <a:cs typeface="Calibri"/>
                <a:sym typeface="Calibri"/>
              </a:rPr>
              <a:t>hris-l@mtu.edu</a:t>
            </a:r>
            <a:endParaRPr/>
          </a:p>
        </p:txBody>
      </p:sp>
      <p:sp>
        <p:nvSpPr>
          <p:cNvPr id="478" name="Google Shape;478;p53"/>
          <p:cNvSpPr txBox="1"/>
          <p:nvPr>
            <p:ph idx="1" type="subTitle"/>
          </p:nvPr>
        </p:nvSpPr>
        <p:spPr>
          <a:xfrm>
            <a:off x="2209800" y="2518611"/>
            <a:ext cx="7620000" cy="2143347"/>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0"/>
              </a:spcBef>
              <a:spcAft>
                <a:spcPts val="0"/>
              </a:spcAft>
              <a:buClr>
                <a:schemeClr val="dk1"/>
              </a:buClr>
              <a:buSzPts val="2400"/>
              <a:buFont typeface="Arial"/>
              <a:buChar char="•"/>
            </a:pPr>
            <a:r>
              <a:rPr lang="en-US"/>
              <a:t>Jim Harden</a:t>
            </a:r>
            <a:r>
              <a:rPr lang="en-US"/>
              <a:t>, Manager, HR Information Systems</a:t>
            </a:r>
            <a:endParaRPr/>
          </a:p>
          <a:p>
            <a:pPr indent="-457200" lvl="0" marL="457200" rtl="0" algn="l">
              <a:lnSpc>
                <a:spcPct val="115000"/>
              </a:lnSpc>
              <a:spcBef>
                <a:spcPts val="0"/>
              </a:spcBef>
              <a:spcAft>
                <a:spcPts val="0"/>
              </a:spcAft>
              <a:buSzPts val="2400"/>
              <a:buChar char="•"/>
            </a:pPr>
            <a:r>
              <a:rPr lang="en-US"/>
              <a:t>Jess Palek, HR Coordinator</a:t>
            </a:r>
            <a:endParaRPr/>
          </a:p>
          <a:p>
            <a:pPr indent="-457200" lvl="0" marL="457200" rtl="0" algn="l">
              <a:lnSpc>
                <a:spcPct val="115000"/>
              </a:lnSpc>
              <a:spcBef>
                <a:spcPts val="0"/>
              </a:spcBef>
              <a:spcAft>
                <a:spcPts val="0"/>
              </a:spcAft>
              <a:buSzPts val="2400"/>
              <a:buChar char="•"/>
            </a:pPr>
            <a:r>
              <a:rPr lang="en-US"/>
              <a:t>Michelle Reed, Administrative Aide</a:t>
            </a:r>
            <a:endParaRPr/>
          </a:p>
          <a:p>
            <a:pPr indent="0" lvl="0" marL="0" rtl="0" algn="l">
              <a:lnSpc>
                <a:spcPct val="90000"/>
              </a:lnSpc>
              <a:spcBef>
                <a:spcPts val="1000"/>
              </a:spcBef>
              <a:spcAft>
                <a:spcPts val="0"/>
              </a:spcAft>
              <a:buNone/>
            </a:pPr>
            <a:r>
              <a:t/>
            </a:r>
            <a:endParaRPr/>
          </a:p>
          <a:p>
            <a:pPr indent="-304800" lvl="0" marL="457200" rtl="0" algn="l">
              <a:lnSpc>
                <a:spcPct val="90000"/>
              </a:lnSpc>
              <a:spcBef>
                <a:spcPts val="1000"/>
              </a:spcBef>
              <a:spcAft>
                <a:spcPts val="0"/>
              </a:spcAft>
              <a:buClr>
                <a:schemeClr val="dk1"/>
              </a:buClr>
              <a:buSzPts val="2400"/>
              <a:buFont typeface="Arial"/>
              <a:buNone/>
            </a:pPr>
            <a:r>
              <a:t/>
            </a:r>
            <a:endParaRPr>
              <a:solidFill>
                <a:schemeClr val="dk1"/>
              </a:solidFill>
            </a:endParaRPr>
          </a:p>
        </p:txBody>
      </p:sp>
      <p:sp>
        <p:nvSpPr>
          <p:cNvPr id="479" name="Google Shape;479;p5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type="title"/>
          </p:nvPr>
        </p:nvSpPr>
        <p:spPr>
          <a:xfrm>
            <a:off x="838200" y="1367074"/>
            <a:ext cx="10515600" cy="5097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000">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US"/>
              <a:t>Equal Opportunity Compliance</a:t>
            </a:r>
            <a:endParaRPr/>
          </a:p>
          <a:p>
            <a:pPr indent="0" lvl="0" marL="0" rtl="0" algn="ctr">
              <a:spcBef>
                <a:spcPts val="0"/>
              </a:spcBef>
              <a:spcAft>
                <a:spcPts val="0"/>
              </a:spcAft>
              <a:buClr>
                <a:schemeClr val="dk1"/>
              </a:buClr>
              <a:buSzPts val="1100"/>
              <a:buFont typeface="Arial"/>
              <a:buNone/>
            </a:pPr>
            <a:r>
              <a:rPr lang="en-US"/>
              <a:t>and Title IX</a:t>
            </a:r>
            <a:endParaRPr/>
          </a:p>
          <a:p>
            <a:pPr indent="0" lvl="0" marL="0" rtl="0" algn="ctr">
              <a:spcBef>
                <a:spcPts val="0"/>
              </a:spcBef>
              <a:spcAft>
                <a:spcPts val="0"/>
              </a:spcAft>
              <a:buNone/>
            </a:pPr>
            <a:r>
              <a:rPr lang="en-US" sz="2200"/>
              <a:t>(formerly known as Institutional Equity)</a:t>
            </a:r>
            <a:endParaRPr sz="2200"/>
          </a:p>
          <a:p>
            <a:pPr indent="0" lvl="0" marL="0" rtl="0" algn="ctr">
              <a:spcBef>
                <a:spcPts val="0"/>
              </a:spcBef>
              <a:spcAft>
                <a:spcPts val="0"/>
              </a:spcAft>
              <a:buNone/>
            </a:pPr>
            <a:r>
              <a:t/>
            </a:r>
            <a:endParaRPr sz="2800"/>
          </a:p>
          <a:p>
            <a:pPr indent="0" lvl="0" marL="0" rtl="0" algn="ctr">
              <a:spcBef>
                <a:spcPts val="1000"/>
              </a:spcBef>
              <a:spcAft>
                <a:spcPts val="0"/>
              </a:spcAft>
              <a:buNone/>
            </a:pPr>
            <a:r>
              <a:t/>
            </a:r>
            <a:endParaRPr sz="2800"/>
          </a:p>
          <a:p>
            <a:pPr indent="457200" lvl="0" marL="2743200" rtl="0" algn="l">
              <a:spcBef>
                <a:spcPts val="1000"/>
              </a:spcBef>
              <a:spcAft>
                <a:spcPts val="0"/>
              </a:spcAft>
              <a:buClr>
                <a:schemeClr val="dk1"/>
              </a:buClr>
              <a:buSzPts val="1100"/>
              <a:buFont typeface="Arial"/>
              <a:buNone/>
            </a:pPr>
            <a:r>
              <a:rPr lang="en-US" sz="2800"/>
              <a:t>310 Administration Building</a:t>
            </a:r>
            <a:endParaRPr sz="2800"/>
          </a:p>
          <a:p>
            <a:pPr indent="0" lvl="0" marL="0" rtl="0" algn="ctr">
              <a:spcBef>
                <a:spcPts val="0"/>
              </a:spcBef>
              <a:spcAft>
                <a:spcPts val="0"/>
              </a:spcAft>
              <a:buNone/>
            </a:pPr>
            <a:r>
              <a:rPr lang="en-US" sz="2800"/>
              <a:t>906-487-3310</a:t>
            </a:r>
            <a:endParaRPr sz="2800"/>
          </a:p>
          <a:p>
            <a:pPr indent="0" lvl="0" marL="0" rtl="0" algn="ctr">
              <a:spcBef>
                <a:spcPts val="0"/>
              </a:spcBef>
              <a:spcAft>
                <a:spcPts val="0"/>
              </a:spcAft>
              <a:buNone/>
            </a:pPr>
            <a:r>
              <a:rPr lang="en-US" sz="2800">
                <a:uFill>
                  <a:noFill/>
                </a:uFill>
                <a:hlinkClick r:id="rId3"/>
              </a:rPr>
              <a:t>www.mtu.edu/eo-compliance</a:t>
            </a:r>
            <a:r>
              <a:rPr lang="en-US" sz="2800"/>
              <a:t> - </a:t>
            </a:r>
            <a:r>
              <a:rPr lang="en-US" sz="2800">
                <a:uFill>
                  <a:noFill/>
                </a:uFill>
                <a:hlinkClick r:id="rId4"/>
              </a:rPr>
              <a:t>www.mtu.edu/titleix</a:t>
            </a:r>
            <a:r>
              <a:rPr lang="en-US" sz="2800"/>
              <a:t> </a:t>
            </a:r>
            <a:endParaRPr sz="2800"/>
          </a:p>
          <a:p>
            <a:pPr indent="0" lvl="0" marL="0" rtl="0" algn="ctr">
              <a:spcBef>
                <a:spcPts val="0"/>
              </a:spcBef>
              <a:spcAft>
                <a:spcPts val="0"/>
              </a:spcAft>
              <a:buClr>
                <a:srgbClr val="595959"/>
              </a:buClr>
              <a:buSzPts val="3600"/>
              <a:buFont typeface="Arial"/>
              <a:buNone/>
            </a:pPr>
            <a:r>
              <a:rPr lang="en-US" sz="2800">
                <a:uFill>
                  <a:noFill/>
                </a:uFill>
                <a:hlinkClick r:id="rId5"/>
              </a:rPr>
              <a:t>eocompliance@mtu.edu</a:t>
            </a:r>
            <a:r>
              <a:rPr lang="en-US" sz="2800"/>
              <a:t> - </a:t>
            </a:r>
            <a:r>
              <a:rPr lang="en-US" sz="2800">
                <a:uFill>
                  <a:noFill/>
                </a:uFill>
                <a:hlinkClick r:id="rId6"/>
              </a:rPr>
              <a:t>titleix@mtu.edu</a:t>
            </a:r>
            <a:r>
              <a:rPr lang="en-US" sz="2800"/>
              <a:t> - </a:t>
            </a:r>
            <a:r>
              <a:rPr lang="en-US" sz="2800">
                <a:uFill>
                  <a:noFill/>
                </a:uFill>
                <a:hlinkClick r:id="rId7"/>
              </a:rPr>
              <a:t>adacoordinator@mtu.edu</a:t>
            </a:r>
            <a:r>
              <a:rPr lang="en-US" sz="2800"/>
              <a:t> </a:t>
            </a:r>
            <a:endParaRPr sz="2800"/>
          </a:p>
          <a:p>
            <a:pPr indent="0" lvl="0" marL="0" rtl="0" algn="ctr">
              <a:spcBef>
                <a:spcPts val="0"/>
              </a:spcBef>
              <a:spcAft>
                <a:spcPts val="0"/>
              </a:spcAft>
              <a:buNone/>
            </a:pPr>
            <a:r>
              <a:t/>
            </a:r>
            <a:endParaRPr sz="2800"/>
          </a:p>
          <a:p>
            <a:pPr indent="0" lvl="0" marL="0" rtl="0" algn="ctr">
              <a:spcBef>
                <a:spcPts val="0"/>
              </a:spcBef>
              <a:spcAft>
                <a:spcPts val="0"/>
              </a:spcAft>
              <a:buNone/>
            </a:pPr>
            <a:r>
              <a:rPr lang="en-US" sz="800"/>
              <a:t>April 2022</a:t>
            </a:r>
            <a:endParaRPr sz="800"/>
          </a:p>
        </p:txBody>
      </p:sp>
      <p:sp>
        <p:nvSpPr>
          <p:cNvPr id="120" name="Google Shape;120;p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4"/>
          <p:cNvSpPr txBox="1"/>
          <p:nvPr>
            <p:ph type="title"/>
          </p:nvPr>
        </p:nvSpPr>
        <p:spPr>
          <a:xfrm>
            <a:off x="1971869" y="990600"/>
            <a:ext cx="8229600" cy="66173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About HRIS</a:t>
            </a:r>
            <a:endParaRPr/>
          </a:p>
        </p:txBody>
      </p:sp>
      <p:sp>
        <p:nvSpPr>
          <p:cNvPr id="486" name="Google Shape;486;p54"/>
          <p:cNvSpPr txBox="1"/>
          <p:nvPr>
            <p:ph idx="1" type="body"/>
          </p:nvPr>
        </p:nvSpPr>
        <p:spPr>
          <a:xfrm>
            <a:off x="1981199" y="1780674"/>
            <a:ext cx="8229600" cy="48487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None/>
            </a:pPr>
            <a:r>
              <a:rPr lang="en-US" sz="3600"/>
              <a:t>How can HRIS assist you?</a:t>
            </a:r>
            <a:endParaRPr/>
          </a:p>
          <a:p>
            <a:pPr indent="-228600" lvl="0" marL="228600" rtl="0" algn="l">
              <a:lnSpc>
                <a:spcPct val="90000"/>
              </a:lnSpc>
              <a:spcBef>
                <a:spcPts val="1000"/>
              </a:spcBef>
              <a:spcAft>
                <a:spcPts val="0"/>
              </a:spcAft>
              <a:buClr>
                <a:schemeClr val="dk1"/>
              </a:buClr>
              <a:buSzPts val="2800"/>
              <a:buChar char="•"/>
            </a:pPr>
            <a:r>
              <a:rPr lang="en-US"/>
              <a:t>Human Resource data access (banner, reports)</a:t>
            </a:r>
            <a:br>
              <a:rPr lang="en-US"/>
            </a:br>
            <a:r>
              <a:rPr lang="en-US" sz="1400" u="sng">
                <a:solidFill>
                  <a:schemeClr val="hlink"/>
                </a:solidFill>
                <a:hlinkClick r:id="rId3"/>
              </a:rPr>
              <a:t>http://www.mtu.edu/banner-reporting/banner/access-support/</a:t>
            </a:r>
            <a:endParaRPr sz="1400"/>
          </a:p>
          <a:p>
            <a:pPr indent="-228600" lvl="0" marL="228600" rtl="0" algn="l">
              <a:lnSpc>
                <a:spcPct val="90000"/>
              </a:lnSpc>
              <a:spcBef>
                <a:spcPts val="1000"/>
              </a:spcBef>
              <a:spcAft>
                <a:spcPts val="0"/>
              </a:spcAft>
              <a:buClr>
                <a:schemeClr val="dk1"/>
              </a:buClr>
              <a:buSzPts val="2800"/>
              <a:buChar char="•"/>
            </a:pPr>
            <a:r>
              <a:rPr lang="en-US"/>
              <a:t>Develop department specific reports on employee / earnings data</a:t>
            </a:r>
            <a:endParaRPr/>
          </a:p>
          <a:p>
            <a:pPr indent="-228600" lvl="0" marL="228600" rtl="0" algn="l">
              <a:lnSpc>
                <a:spcPct val="90000"/>
              </a:lnSpc>
              <a:spcBef>
                <a:spcPts val="1000"/>
              </a:spcBef>
              <a:spcAft>
                <a:spcPts val="0"/>
              </a:spcAft>
              <a:buClr>
                <a:schemeClr val="dk1"/>
              </a:buClr>
              <a:buSzPts val="2800"/>
              <a:buChar char="•"/>
            </a:pPr>
            <a:r>
              <a:rPr lang="en-US"/>
              <a:t>Generate mass emails</a:t>
            </a:r>
            <a:endParaRPr/>
          </a:p>
          <a:p>
            <a:pPr indent="-228600" lvl="0" marL="228600" rtl="0" algn="l">
              <a:lnSpc>
                <a:spcPct val="90000"/>
              </a:lnSpc>
              <a:spcBef>
                <a:spcPts val="1000"/>
              </a:spcBef>
              <a:spcAft>
                <a:spcPts val="0"/>
              </a:spcAft>
              <a:buClr>
                <a:schemeClr val="dk1"/>
              </a:buClr>
              <a:buSzPts val="2800"/>
              <a:buChar char="•"/>
            </a:pPr>
            <a:r>
              <a:rPr lang="en-US"/>
              <a:t>Train and support Electronic Personnel Action Forms (EPAF)</a:t>
            </a:r>
            <a:endParaRPr/>
          </a:p>
          <a:p>
            <a:pPr indent="-228600" lvl="0" marL="228600" rtl="0" algn="l">
              <a:lnSpc>
                <a:spcPct val="90000"/>
              </a:lnSpc>
              <a:spcBef>
                <a:spcPts val="1000"/>
              </a:spcBef>
              <a:spcAft>
                <a:spcPts val="0"/>
              </a:spcAft>
              <a:buClr>
                <a:schemeClr val="dk1"/>
              </a:buClr>
              <a:buSzPts val="1400"/>
              <a:buChar char="•"/>
            </a:pPr>
            <a:r>
              <a:rPr lang="en-US" sz="1400" u="sng">
                <a:solidFill>
                  <a:schemeClr val="hlink"/>
                </a:solidFill>
                <a:hlinkClick r:id="rId4"/>
              </a:rPr>
              <a:t>http://www.mtu.edu/hr/supervisors-admins/epaf-resources/</a:t>
            </a:r>
            <a:endParaRPr sz="1400"/>
          </a:p>
          <a:p>
            <a:pPr indent="-50800" lvl="0" marL="228600" rtl="0" algn="l">
              <a:lnSpc>
                <a:spcPct val="90000"/>
              </a:lnSpc>
              <a:spcBef>
                <a:spcPts val="1000"/>
              </a:spcBef>
              <a:spcAft>
                <a:spcPts val="0"/>
              </a:spcAft>
              <a:buClr>
                <a:schemeClr val="dk1"/>
              </a:buClr>
              <a:buSzPts val="2800"/>
              <a:buNone/>
            </a:pPr>
            <a:r>
              <a:t/>
            </a:r>
            <a:endParaRPr/>
          </a:p>
        </p:txBody>
      </p:sp>
      <p:sp>
        <p:nvSpPr>
          <p:cNvPr id="487" name="Google Shape;487;p5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5"/>
          <p:cNvSpPr txBox="1"/>
          <p:nvPr>
            <p:ph type="ctrTitle"/>
          </p:nvPr>
        </p:nvSpPr>
        <p:spPr>
          <a:xfrm>
            <a:off x="1379621" y="1055739"/>
            <a:ext cx="9669379" cy="87158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Benefit Services</a:t>
            </a:r>
            <a:endParaRPr/>
          </a:p>
        </p:txBody>
      </p:sp>
      <p:sp>
        <p:nvSpPr>
          <p:cNvPr id="494" name="Google Shape;494;p55"/>
          <p:cNvSpPr txBox="1"/>
          <p:nvPr/>
        </p:nvSpPr>
        <p:spPr>
          <a:xfrm>
            <a:off x="2226733" y="4953000"/>
            <a:ext cx="6019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Human Resources, Lakeshore Center 2</a:t>
            </a:r>
            <a:r>
              <a:rPr baseline="30000" lang="en-US" sz="1800">
                <a:solidFill>
                  <a:schemeClr val="dk1"/>
                </a:solidFill>
                <a:latin typeface="Calibri"/>
                <a:ea typeface="Calibri"/>
                <a:cs typeface="Calibri"/>
                <a:sym typeface="Calibri"/>
              </a:rPr>
              <a:t>nd</a:t>
            </a:r>
            <a:r>
              <a:rPr lang="en-US" sz="1800">
                <a:solidFill>
                  <a:schemeClr val="dk1"/>
                </a:solidFill>
                <a:latin typeface="Calibri"/>
                <a:ea typeface="Calibri"/>
                <a:cs typeface="Calibri"/>
                <a:sym typeface="Calibri"/>
              </a:rPr>
              <a:t> Floor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906-487-2517</a:t>
            </a:r>
            <a:endParaRPr/>
          </a:p>
          <a:p>
            <a:pPr indent="0" lvl="0" marL="0" marR="0" rtl="0" algn="l">
              <a:spcBef>
                <a:spcPts val="0"/>
              </a:spcBef>
              <a:spcAft>
                <a:spcPts val="0"/>
              </a:spcAft>
              <a:buNone/>
            </a:pPr>
            <a:r>
              <a:rPr lang="en-US" sz="1800" u="sng">
                <a:solidFill>
                  <a:schemeClr val="dk2"/>
                </a:solidFill>
                <a:latin typeface="Calibri"/>
                <a:ea typeface="Calibri"/>
                <a:cs typeface="Calibri"/>
                <a:sym typeface="Calibri"/>
              </a:rPr>
              <a:t>benefits@mtu.edu</a:t>
            </a:r>
            <a:endParaRPr/>
          </a:p>
        </p:txBody>
      </p:sp>
      <p:sp>
        <p:nvSpPr>
          <p:cNvPr id="495" name="Google Shape;495;p55"/>
          <p:cNvSpPr txBox="1"/>
          <p:nvPr>
            <p:ph idx="1" type="subTitle"/>
          </p:nvPr>
        </p:nvSpPr>
        <p:spPr>
          <a:xfrm>
            <a:off x="2226733" y="2658979"/>
            <a:ext cx="7620000" cy="20766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400"/>
              <a:buFont typeface="Arial"/>
              <a:buChar char="•"/>
            </a:pPr>
            <a:r>
              <a:rPr lang="en-US"/>
              <a:t>Joanne Chalgren, Manager of Benefits Services</a:t>
            </a:r>
            <a:endParaRPr/>
          </a:p>
          <a:p>
            <a:pPr indent="-457200" lvl="0" marL="457200" rtl="0" algn="l">
              <a:lnSpc>
                <a:spcPct val="90000"/>
              </a:lnSpc>
              <a:spcBef>
                <a:spcPts val="1000"/>
              </a:spcBef>
              <a:spcAft>
                <a:spcPts val="0"/>
              </a:spcAft>
              <a:buClr>
                <a:schemeClr val="dk1"/>
              </a:buClr>
              <a:buSzPts val="2400"/>
              <a:buFont typeface="Arial"/>
              <a:buChar char="•"/>
            </a:pPr>
            <a:r>
              <a:rPr lang="en-US"/>
              <a:t>Allison Sturos, Benefits Specialist</a:t>
            </a:r>
            <a:endParaRPr/>
          </a:p>
          <a:p>
            <a:pPr indent="-304800" lvl="0" marL="457200" rtl="0" algn="l">
              <a:lnSpc>
                <a:spcPct val="90000"/>
              </a:lnSpc>
              <a:spcBef>
                <a:spcPts val="1000"/>
              </a:spcBef>
              <a:spcAft>
                <a:spcPts val="0"/>
              </a:spcAft>
              <a:buClr>
                <a:schemeClr val="dk1"/>
              </a:buClr>
              <a:buSzPts val="2400"/>
              <a:buFont typeface="Arial"/>
              <a:buNone/>
            </a:pPr>
            <a:r>
              <a:t/>
            </a:r>
            <a:endParaRPr>
              <a:solidFill>
                <a:schemeClr val="dk1"/>
              </a:solidFill>
            </a:endParaRPr>
          </a:p>
        </p:txBody>
      </p:sp>
      <p:sp>
        <p:nvSpPr>
          <p:cNvPr id="496" name="Google Shape;496;p5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6"/>
          <p:cNvSpPr txBox="1"/>
          <p:nvPr>
            <p:ph type="title"/>
          </p:nvPr>
        </p:nvSpPr>
        <p:spPr>
          <a:xfrm>
            <a:off x="838200" y="1010653"/>
            <a:ext cx="10515600" cy="68003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Benefit Services</a:t>
            </a:r>
            <a:endParaRPr/>
          </a:p>
        </p:txBody>
      </p:sp>
      <p:sp>
        <p:nvSpPr>
          <p:cNvPr id="503" name="Google Shape;503;p56"/>
          <p:cNvSpPr txBox="1"/>
          <p:nvPr>
            <p:ph idx="1" type="body"/>
          </p:nvPr>
        </p:nvSpPr>
        <p:spPr>
          <a:xfrm>
            <a:off x="1981200" y="1844843"/>
            <a:ext cx="3581400" cy="428132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3F3F3F"/>
              </a:buClr>
              <a:buSzPts val="2800"/>
              <a:buChar char="•"/>
            </a:pPr>
            <a:r>
              <a:rPr lang="en-US">
                <a:solidFill>
                  <a:srgbClr val="3F3F3F"/>
                </a:solidFill>
              </a:rPr>
              <a:t>Medical Plans</a:t>
            </a:r>
            <a:endParaRPr/>
          </a:p>
          <a:p>
            <a:pPr indent="-228600" lvl="1" marL="685800" rtl="0" algn="l">
              <a:lnSpc>
                <a:spcPct val="90000"/>
              </a:lnSpc>
              <a:spcBef>
                <a:spcPts val="500"/>
              </a:spcBef>
              <a:spcAft>
                <a:spcPts val="0"/>
              </a:spcAft>
              <a:buClr>
                <a:srgbClr val="3F3F3F"/>
              </a:buClr>
              <a:buSzPts val="2400"/>
              <a:buChar char="•"/>
            </a:pPr>
            <a:r>
              <a:rPr lang="en-US">
                <a:solidFill>
                  <a:srgbClr val="3F3F3F"/>
                </a:solidFill>
              </a:rPr>
              <a:t>PPO and HDHP</a:t>
            </a:r>
            <a:endParaRPr/>
          </a:p>
          <a:p>
            <a:pPr indent="-228600" lvl="1" marL="685800" rtl="0" algn="l">
              <a:lnSpc>
                <a:spcPct val="90000"/>
              </a:lnSpc>
              <a:spcBef>
                <a:spcPts val="500"/>
              </a:spcBef>
              <a:spcAft>
                <a:spcPts val="0"/>
              </a:spcAft>
              <a:buClr>
                <a:srgbClr val="3F3F3F"/>
              </a:buClr>
              <a:buSzPts val="2400"/>
              <a:buChar char="•"/>
            </a:pPr>
            <a:r>
              <a:rPr lang="en-US">
                <a:solidFill>
                  <a:srgbClr val="3F3F3F"/>
                </a:solidFill>
              </a:rPr>
              <a:t>Health Savings Acct. </a:t>
            </a:r>
            <a:endParaRPr/>
          </a:p>
          <a:p>
            <a:pPr indent="-228600" lvl="1" marL="685800" rtl="0" algn="l">
              <a:lnSpc>
                <a:spcPct val="90000"/>
              </a:lnSpc>
              <a:spcBef>
                <a:spcPts val="500"/>
              </a:spcBef>
              <a:spcAft>
                <a:spcPts val="0"/>
              </a:spcAft>
              <a:buClr>
                <a:srgbClr val="3F3F3F"/>
              </a:buClr>
              <a:buSzPts val="2400"/>
              <a:buChar char="•"/>
            </a:pPr>
            <a:r>
              <a:rPr lang="en-US">
                <a:solidFill>
                  <a:srgbClr val="3F3F3F"/>
                </a:solidFill>
              </a:rPr>
              <a:t>Flexible Spending Accounts</a:t>
            </a:r>
            <a:endParaRPr/>
          </a:p>
          <a:p>
            <a:pPr indent="-228600" lvl="0" marL="228600" rtl="0" algn="l">
              <a:lnSpc>
                <a:spcPct val="90000"/>
              </a:lnSpc>
              <a:spcBef>
                <a:spcPts val="1000"/>
              </a:spcBef>
              <a:spcAft>
                <a:spcPts val="0"/>
              </a:spcAft>
              <a:buClr>
                <a:srgbClr val="3F3F3F"/>
              </a:buClr>
              <a:buSzPts val="2800"/>
              <a:buChar char="•"/>
            </a:pPr>
            <a:r>
              <a:rPr lang="en-US">
                <a:solidFill>
                  <a:srgbClr val="3F3F3F"/>
                </a:solidFill>
              </a:rPr>
              <a:t>Wellness Programs</a:t>
            </a:r>
            <a:endParaRPr/>
          </a:p>
          <a:p>
            <a:pPr indent="-228600" lvl="1" marL="685800" rtl="0" algn="l">
              <a:lnSpc>
                <a:spcPct val="90000"/>
              </a:lnSpc>
              <a:spcBef>
                <a:spcPts val="500"/>
              </a:spcBef>
              <a:spcAft>
                <a:spcPts val="0"/>
              </a:spcAft>
              <a:buClr>
                <a:srgbClr val="3F3F3F"/>
              </a:buClr>
              <a:buSzPts val="2400"/>
              <a:buChar char="•"/>
            </a:pPr>
            <a:r>
              <a:rPr lang="en-US">
                <a:solidFill>
                  <a:srgbClr val="3F3F3F"/>
                </a:solidFill>
              </a:rPr>
              <a:t>Husky Health</a:t>
            </a:r>
            <a:endParaRPr/>
          </a:p>
          <a:p>
            <a:pPr indent="-228600" lvl="1" marL="685800" rtl="0" algn="l">
              <a:lnSpc>
                <a:spcPct val="90000"/>
              </a:lnSpc>
              <a:spcBef>
                <a:spcPts val="500"/>
              </a:spcBef>
              <a:spcAft>
                <a:spcPts val="0"/>
              </a:spcAft>
              <a:buClr>
                <a:srgbClr val="3F3F3F"/>
              </a:buClr>
              <a:buSzPts val="2400"/>
              <a:buChar char="•"/>
            </a:pPr>
            <a:r>
              <a:rPr lang="en-US">
                <a:solidFill>
                  <a:srgbClr val="3F3F3F"/>
                </a:solidFill>
              </a:rPr>
              <a:t>Smoking Cessation</a:t>
            </a:r>
            <a:endParaRPr>
              <a:solidFill>
                <a:srgbClr val="3F3F3F"/>
              </a:solidFill>
            </a:endParaRPr>
          </a:p>
          <a:p>
            <a:pPr indent="-228600" lvl="1" marL="685800" rtl="0" algn="l">
              <a:lnSpc>
                <a:spcPct val="90000"/>
              </a:lnSpc>
              <a:spcBef>
                <a:spcPts val="500"/>
              </a:spcBef>
              <a:spcAft>
                <a:spcPts val="0"/>
              </a:spcAft>
              <a:buClr>
                <a:srgbClr val="3F3F3F"/>
              </a:buClr>
              <a:buSzPts val="2400"/>
              <a:buChar char="•"/>
            </a:pPr>
            <a:r>
              <a:rPr lang="en-US">
                <a:solidFill>
                  <a:srgbClr val="3F3F3F"/>
                </a:solidFill>
              </a:rPr>
              <a:t>Wondr Health</a:t>
            </a:r>
            <a:endParaRPr>
              <a:solidFill>
                <a:srgbClr val="3F3F3F"/>
              </a:solidFill>
            </a:endParaRPr>
          </a:p>
        </p:txBody>
      </p:sp>
      <p:sp>
        <p:nvSpPr>
          <p:cNvPr id="504" name="Google Shape;504;p56"/>
          <p:cNvSpPr txBox="1"/>
          <p:nvPr/>
        </p:nvSpPr>
        <p:spPr>
          <a:xfrm>
            <a:off x="5791200" y="1844844"/>
            <a:ext cx="4114800" cy="4251158"/>
          </a:xfrm>
          <a:prstGeom prst="rect">
            <a:avLst/>
          </a:prstGeom>
          <a:noFill/>
          <a:ln>
            <a:noFill/>
          </a:ln>
        </p:spPr>
        <p:txBody>
          <a:bodyPr anchorCtr="0" anchor="t" bIns="45700" lIns="91425" spcFirstLastPara="1" rIns="91425" wrap="square" tIns="45700">
            <a:noAutofit/>
          </a:bodyPr>
          <a:lstStyle/>
          <a:p>
            <a:pPr indent="-342900" lvl="1" marL="342900" marR="0" rtl="0" algn="l">
              <a:spcBef>
                <a:spcPts val="0"/>
              </a:spcBef>
              <a:spcAft>
                <a:spcPts val="0"/>
              </a:spcAft>
              <a:buClr>
                <a:srgbClr val="3F3F3F"/>
              </a:buClr>
              <a:buSzPts val="2800"/>
              <a:buFont typeface="Arial"/>
              <a:buChar char="•"/>
            </a:pPr>
            <a:r>
              <a:rPr b="0" i="0" lang="en-US" sz="2800" u="none" cap="none" strike="noStrike">
                <a:solidFill>
                  <a:srgbClr val="3F3F3F"/>
                </a:solidFill>
                <a:latin typeface="Calibri"/>
                <a:ea typeface="Calibri"/>
                <a:cs typeface="Calibri"/>
                <a:sym typeface="Calibri"/>
              </a:rPr>
              <a:t>Retirement Programs</a:t>
            </a:r>
            <a:endParaRPr/>
          </a:p>
          <a:p>
            <a:pPr indent="-285750" lvl="1" marL="742950" marR="0" rtl="0" algn="l">
              <a:spcBef>
                <a:spcPts val="480"/>
              </a:spcBef>
              <a:spcAft>
                <a:spcPts val="0"/>
              </a:spcAft>
              <a:buClr>
                <a:srgbClr val="3F3F3F"/>
              </a:buClr>
              <a:buSzPts val="2400"/>
              <a:buFont typeface="Arial"/>
              <a:buChar char="–"/>
            </a:pPr>
            <a:r>
              <a:rPr b="0" i="0" lang="en-US" sz="2400" u="none" cap="none" strike="noStrike">
                <a:solidFill>
                  <a:srgbClr val="3F3F3F"/>
                </a:solidFill>
                <a:latin typeface="Calibri"/>
                <a:ea typeface="Calibri"/>
                <a:cs typeface="Calibri"/>
                <a:sym typeface="Calibri"/>
              </a:rPr>
              <a:t>MPSERS</a:t>
            </a:r>
            <a:endParaRPr/>
          </a:p>
          <a:p>
            <a:pPr indent="-285750" lvl="1" marL="742950" marR="0" rtl="0" algn="l">
              <a:spcBef>
                <a:spcPts val="480"/>
              </a:spcBef>
              <a:spcAft>
                <a:spcPts val="0"/>
              </a:spcAft>
              <a:buClr>
                <a:srgbClr val="3F3F3F"/>
              </a:buClr>
              <a:buSzPts val="2400"/>
              <a:buFont typeface="Arial"/>
              <a:buChar char="–"/>
            </a:pPr>
            <a:r>
              <a:rPr b="0" i="0" lang="en-US" sz="2400" u="none" cap="none" strike="noStrike">
                <a:solidFill>
                  <a:srgbClr val="3F3F3F"/>
                </a:solidFill>
                <a:latin typeface="Calibri"/>
                <a:ea typeface="Calibri"/>
                <a:cs typeface="Calibri"/>
                <a:sym typeface="Calibri"/>
              </a:rPr>
              <a:t>Matching Retirement Plans</a:t>
            </a:r>
            <a:endParaRPr/>
          </a:p>
          <a:p>
            <a:pPr indent="-285750" lvl="1" marL="742950" marR="0" rtl="0" algn="l">
              <a:spcBef>
                <a:spcPts val="480"/>
              </a:spcBef>
              <a:spcAft>
                <a:spcPts val="0"/>
              </a:spcAft>
              <a:buClr>
                <a:srgbClr val="3F3F3F"/>
              </a:buClr>
              <a:buSzPts val="2400"/>
              <a:buFont typeface="Arial"/>
              <a:buChar char="–"/>
            </a:pPr>
            <a:r>
              <a:rPr b="0" i="0" lang="en-US" sz="2400" u="none" cap="none" strike="noStrike">
                <a:solidFill>
                  <a:srgbClr val="3F3F3F"/>
                </a:solidFill>
                <a:latin typeface="Calibri"/>
                <a:ea typeface="Calibri"/>
                <a:cs typeface="Calibri"/>
                <a:sym typeface="Calibri"/>
              </a:rPr>
              <a:t>RSVP (Retiree Supplemental Voluntary Program)</a:t>
            </a:r>
            <a:endParaRPr/>
          </a:p>
          <a:p>
            <a:pPr indent="-285750" lvl="1" marL="742950" marR="0" rtl="0" algn="l">
              <a:spcBef>
                <a:spcPts val="480"/>
              </a:spcBef>
              <a:spcAft>
                <a:spcPts val="0"/>
              </a:spcAft>
              <a:buClr>
                <a:srgbClr val="3F3F3F"/>
              </a:buClr>
              <a:buSzPts val="2400"/>
              <a:buFont typeface="Arial"/>
              <a:buChar char="–"/>
            </a:pPr>
            <a:r>
              <a:rPr b="0" i="0" lang="en-US" sz="2400" u="none" cap="none" strike="noStrike">
                <a:solidFill>
                  <a:srgbClr val="3F3F3F"/>
                </a:solidFill>
                <a:latin typeface="Calibri"/>
                <a:ea typeface="Calibri"/>
                <a:cs typeface="Calibri"/>
                <a:sym typeface="Calibri"/>
              </a:rPr>
              <a:t>Retiree Insurance</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505" name="Google Shape;505;p5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7"/>
          <p:cNvSpPr txBox="1"/>
          <p:nvPr>
            <p:ph type="title"/>
          </p:nvPr>
        </p:nvSpPr>
        <p:spPr>
          <a:xfrm>
            <a:off x="1981200" y="1524000"/>
            <a:ext cx="8229600" cy="68981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i="1" lang="en-US" sz="4000"/>
              <a:t>Did you know we also handle?</a:t>
            </a:r>
            <a:endParaRPr i="1" sz="5400"/>
          </a:p>
        </p:txBody>
      </p:sp>
      <p:sp>
        <p:nvSpPr>
          <p:cNvPr id="512" name="Google Shape;512;p57"/>
          <p:cNvSpPr txBox="1"/>
          <p:nvPr>
            <p:ph idx="1" type="body"/>
          </p:nvPr>
        </p:nvSpPr>
        <p:spPr>
          <a:xfrm>
            <a:off x="1981200" y="2539559"/>
            <a:ext cx="3581400" cy="4082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Time-Off Policies </a:t>
            </a:r>
            <a:endParaRPr/>
          </a:p>
          <a:p>
            <a:pPr indent="-228600" lvl="0" marL="228600" rtl="0" algn="l">
              <a:lnSpc>
                <a:spcPct val="90000"/>
              </a:lnSpc>
              <a:spcBef>
                <a:spcPts val="1000"/>
              </a:spcBef>
              <a:spcAft>
                <a:spcPts val="0"/>
              </a:spcAft>
              <a:buClr>
                <a:schemeClr val="dk1"/>
              </a:buClr>
              <a:buSzPts val="2800"/>
              <a:buChar char="•"/>
            </a:pPr>
            <a:r>
              <a:rPr lang="en-US"/>
              <a:t>Student Insurance</a:t>
            </a:r>
            <a:endParaRPr/>
          </a:p>
          <a:p>
            <a:pPr indent="-228600" lvl="0" marL="228600" rtl="0" algn="l">
              <a:lnSpc>
                <a:spcPct val="90000"/>
              </a:lnSpc>
              <a:spcBef>
                <a:spcPts val="1000"/>
              </a:spcBef>
              <a:spcAft>
                <a:spcPts val="0"/>
              </a:spcAft>
              <a:buClr>
                <a:schemeClr val="dk1"/>
              </a:buClr>
              <a:buSzPts val="2800"/>
              <a:buChar char="•"/>
            </a:pPr>
            <a:r>
              <a:rPr lang="en-US"/>
              <a:t>Workers Compensation</a:t>
            </a:r>
            <a:endParaRPr/>
          </a:p>
          <a:p>
            <a:pPr indent="0" lvl="0" marL="228600" rtl="0" algn="l">
              <a:lnSpc>
                <a:spcPct val="90000"/>
              </a:lnSpc>
              <a:spcBef>
                <a:spcPts val="1000"/>
              </a:spcBef>
              <a:spcAft>
                <a:spcPts val="0"/>
              </a:spcAft>
              <a:buNone/>
            </a:pPr>
            <a:r>
              <a:t/>
            </a:r>
            <a:endParaRPr/>
          </a:p>
        </p:txBody>
      </p:sp>
      <p:sp>
        <p:nvSpPr>
          <p:cNvPr id="513" name="Google Shape;513;p57"/>
          <p:cNvSpPr txBox="1"/>
          <p:nvPr/>
        </p:nvSpPr>
        <p:spPr>
          <a:xfrm>
            <a:off x="5791200" y="2470485"/>
            <a:ext cx="4114800" cy="4052554"/>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Educational Benefits</a:t>
            </a:r>
            <a:endParaRPr/>
          </a:p>
          <a:p>
            <a:pPr indent="-457200" lvl="0" marL="457200" marR="0" rtl="0" algn="l">
              <a:spcBef>
                <a:spcPts val="64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Benefit Exit Meetings</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514" name="Google Shape;514;p5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descr="C:\Users\wendy-adm\AppData\Local\Microsoft\Windows\Temporary Internet Files\Content.IE5\XIUV4PW0\MP900382995[1].jpg" id="520" name="Google Shape;520;p58"/>
          <p:cNvPicPr preferRelativeResize="0"/>
          <p:nvPr/>
        </p:nvPicPr>
        <p:blipFill rotWithShape="1">
          <a:blip r:embed="rId3">
            <a:alphaModFix/>
          </a:blip>
          <a:srcRect b="0" l="0" r="0" t="0"/>
          <a:stretch/>
        </p:blipFill>
        <p:spPr>
          <a:xfrm>
            <a:off x="1918322" y="4235116"/>
            <a:ext cx="2203703" cy="1838205"/>
          </a:xfrm>
          <a:prstGeom prst="rect">
            <a:avLst/>
          </a:prstGeom>
          <a:noFill/>
          <a:ln>
            <a:noFill/>
          </a:ln>
        </p:spPr>
      </p:pic>
      <p:pic>
        <p:nvPicPr>
          <p:cNvPr descr="C:\Users\wendy-adm\AppData\Local\Microsoft\Windows\Temporary Internet Files\Content.IE5\M1MGR7Q4\MP900442364[1].jpg" id="521" name="Google Shape;521;p58"/>
          <p:cNvPicPr preferRelativeResize="0"/>
          <p:nvPr/>
        </p:nvPicPr>
        <p:blipFill rotWithShape="1">
          <a:blip r:embed="rId4">
            <a:alphaModFix/>
          </a:blip>
          <a:srcRect b="10518" l="0" r="0" t="0"/>
          <a:stretch/>
        </p:blipFill>
        <p:spPr>
          <a:xfrm>
            <a:off x="3793068" y="4235116"/>
            <a:ext cx="1526660" cy="2069431"/>
          </a:xfrm>
          <a:prstGeom prst="rect">
            <a:avLst/>
          </a:prstGeom>
          <a:noFill/>
          <a:ln>
            <a:noFill/>
          </a:ln>
        </p:spPr>
      </p:pic>
      <p:sp>
        <p:nvSpPr>
          <p:cNvPr id="522" name="Google Shape;522;p58"/>
          <p:cNvSpPr txBox="1"/>
          <p:nvPr>
            <p:ph type="title"/>
          </p:nvPr>
        </p:nvSpPr>
        <p:spPr>
          <a:xfrm>
            <a:off x="838200" y="924585"/>
            <a:ext cx="10515600" cy="76610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Types of Leaves of Absence</a:t>
            </a:r>
            <a:endParaRPr/>
          </a:p>
        </p:txBody>
      </p:sp>
      <p:sp>
        <p:nvSpPr>
          <p:cNvPr id="523" name="Google Shape;523;p58"/>
          <p:cNvSpPr txBox="1"/>
          <p:nvPr>
            <p:ph idx="1" type="body"/>
          </p:nvPr>
        </p:nvSpPr>
        <p:spPr>
          <a:xfrm>
            <a:off x="5486400" y="2005263"/>
            <a:ext cx="4953000" cy="447173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sz="2200"/>
              <a:t>Medical Leave - Family Medical Leave Act (FMLA)</a:t>
            </a:r>
            <a:endParaRPr/>
          </a:p>
          <a:p>
            <a:pPr indent="-228600" lvl="1" marL="685800" rtl="0" algn="l">
              <a:lnSpc>
                <a:spcPct val="90000"/>
              </a:lnSpc>
              <a:spcBef>
                <a:spcPts val="500"/>
              </a:spcBef>
              <a:spcAft>
                <a:spcPts val="0"/>
              </a:spcAft>
              <a:buClr>
                <a:schemeClr val="dk1"/>
              </a:buClr>
              <a:buSzPts val="1900"/>
              <a:buChar char="•"/>
            </a:pPr>
            <a:r>
              <a:rPr lang="en-US" sz="1900"/>
              <a:t>Sick leave</a:t>
            </a:r>
            <a:endParaRPr/>
          </a:p>
          <a:p>
            <a:pPr indent="-228600" lvl="1" marL="685800" rtl="0" algn="l">
              <a:lnSpc>
                <a:spcPct val="90000"/>
              </a:lnSpc>
              <a:spcBef>
                <a:spcPts val="500"/>
              </a:spcBef>
              <a:spcAft>
                <a:spcPts val="0"/>
              </a:spcAft>
              <a:buClr>
                <a:schemeClr val="dk1"/>
              </a:buClr>
              <a:buSzPts val="1900"/>
              <a:buChar char="•"/>
            </a:pPr>
            <a:r>
              <a:rPr lang="en-US" sz="1900"/>
              <a:t>Short-term Disability</a:t>
            </a:r>
            <a:endParaRPr/>
          </a:p>
          <a:p>
            <a:pPr indent="-228600" lvl="1" marL="685800" rtl="0" algn="l">
              <a:lnSpc>
                <a:spcPct val="90000"/>
              </a:lnSpc>
              <a:spcBef>
                <a:spcPts val="500"/>
              </a:spcBef>
              <a:spcAft>
                <a:spcPts val="0"/>
              </a:spcAft>
              <a:buClr>
                <a:schemeClr val="dk1"/>
              </a:buClr>
              <a:buSzPts val="1900"/>
              <a:buChar char="•"/>
            </a:pPr>
            <a:r>
              <a:rPr lang="en-US" sz="1900"/>
              <a:t>Long-term Disability</a:t>
            </a:r>
            <a:endParaRPr/>
          </a:p>
          <a:p>
            <a:pPr indent="-171450" lvl="0" marL="228600" rtl="0" algn="l">
              <a:lnSpc>
                <a:spcPct val="90000"/>
              </a:lnSpc>
              <a:spcBef>
                <a:spcPts val="500"/>
              </a:spcBef>
              <a:spcAft>
                <a:spcPts val="0"/>
              </a:spcAft>
              <a:buClr>
                <a:schemeClr val="dk1"/>
              </a:buClr>
              <a:buSzPts val="1900"/>
              <a:buChar char="•"/>
            </a:pPr>
            <a:r>
              <a:rPr lang="en-US" sz="2200"/>
              <a:t>Parental Leave </a:t>
            </a:r>
            <a:endParaRPr/>
          </a:p>
          <a:p>
            <a:pPr indent="-228600" lvl="0" marL="228600" rtl="0" algn="l">
              <a:lnSpc>
                <a:spcPct val="90000"/>
              </a:lnSpc>
              <a:spcBef>
                <a:spcPts val="1000"/>
              </a:spcBef>
              <a:spcAft>
                <a:spcPts val="0"/>
              </a:spcAft>
              <a:buClr>
                <a:schemeClr val="dk1"/>
              </a:buClr>
              <a:buSzPts val="2200"/>
              <a:buChar char="•"/>
            </a:pPr>
            <a:r>
              <a:rPr lang="en-US" sz="2200"/>
              <a:t>Military Leave</a:t>
            </a:r>
            <a:endParaRPr/>
          </a:p>
          <a:p>
            <a:pPr indent="-228600" lvl="0" marL="228600" rtl="0" algn="l">
              <a:lnSpc>
                <a:spcPct val="90000"/>
              </a:lnSpc>
              <a:spcBef>
                <a:spcPts val="1000"/>
              </a:spcBef>
              <a:spcAft>
                <a:spcPts val="0"/>
              </a:spcAft>
              <a:buClr>
                <a:schemeClr val="dk1"/>
              </a:buClr>
              <a:buSzPts val="2200"/>
              <a:buChar char="•"/>
            </a:pPr>
            <a:r>
              <a:rPr lang="en-US" sz="2200"/>
              <a:t>Personal Leave</a:t>
            </a:r>
            <a:endParaRPr/>
          </a:p>
          <a:p>
            <a:pPr indent="-228600" lvl="0" marL="228600" rtl="0" algn="l">
              <a:lnSpc>
                <a:spcPct val="90000"/>
              </a:lnSpc>
              <a:spcBef>
                <a:spcPts val="1000"/>
              </a:spcBef>
              <a:spcAft>
                <a:spcPts val="0"/>
              </a:spcAft>
              <a:buClr>
                <a:schemeClr val="dk1"/>
              </a:buClr>
              <a:buSzPts val="2200"/>
              <a:buChar char="•"/>
            </a:pPr>
            <a:r>
              <a:rPr lang="en-US" sz="2200"/>
              <a:t>Professional Development Leave</a:t>
            </a:r>
            <a:endParaRPr/>
          </a:p>
          <a:p>
            <a:pPr indent="-228600" lvl="0" marL="228600" rtl="0" algn="l">
              <a:lnSpc>
                <a:spcPct val="90000"/>
              </a:lnSpc>
              <a:spcBef>
                <a:spcPts val="1000"/>
              </a:spcBef>
              <a:spcAft>
                <a:spcPts val="0"/>
              </a:spcAft>
              <a:buClr>
                <a:schemeClr val="dk1"/>
              </a:buClr>
              <a:buSzPts val="2200"/>
              <a:buChar char="•"/>
            </a:pPr>
            <a:r>
              <a:rPr lang="en-US" sz="2200"/>
              <a:t>Entrepreneurial Leave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524" name="Google Shape;524;p58"/>
          <p:cNvPicPr preferRelativeResize="0"/>
          <p:nvPr/>
        </p:nvPicPr>
        <p:blipFill rotWithShape="1">
          <a:blip r:embed="rId5">
            <a:alphaModFix/>
          </a:blip>
          <a:srcRect b="0" l="0" r="0" t="0"/>
          <a:stretch/>
        </p:blipFill>
        <p:spPr>
          <a:xfrm>
            <a:off x="3807827" y="2277979"/>
            <a:ext cx="1511901" cy="2471821"/>
          </a:xfrm>
          <a:prstGeom prst="rect">
            <a:avLst/>
          </a:prstGeom>
          <a:noFill/>
          <a:ln>
            <a:noFill/>
          </a:ln>
          <a:effectLst>
            <a:outerShdw blurRad="292100" rotWithShape="0" algn="tl" dir="2700000" dist="139700">
              <a:srgbClr val="333333">
                <a:alpha val="64705"/>
              </a:srgbClr>
            </a:outerShdw>
          </a:effectLst>
        </p:spPr>
      </p:pic>
      <p:pic>
        <p:nvPicPr>
          <p:cNvPr descr="C:\Users\wendy-adm\AppData\Local\Microsoft\Windows\Temporary Internet Files\Content.IE5\M1MGR7Q4\MP900409360[1].jpg" id="525" name="Google Shape;525;p58"/>
          <p:cNvPicPr preferRelativeResize="0"/>
          <p:nvPr/>
        </p:nvPicPr>
        <p:blipFill rotWithShape="1">
          <a:blip r:embed="rId6">
            <a:alphaModFix/>
          </a:blip>
          <a:srcRect b="23246" l="0" r="0" t="0"/>
          <a:stretch/>
        </p:blipFill>
        <p:spPr>
          <a:xfrm>
            <a:off x="2044382" y="2117558"/>
            <a:ext cx="1765619" cy="2397292"/>
          </a:xfrm>
          <a:prstGeom prst="rect">
            <a:avLst/>
          </a:prstGeom>
          <a:noFill/>
          <a:ln>
            <a:noFill/>
          </a:ln>
        </p:spPr>
      </p:pic>
      <p:sp>
        <p:nvSpPr>
          <p:cNvPr id="526" name="Google Shape;526;p5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9"/>
          <p:cNvSpPr txBox="1"/>
          <p:nvPr>
            <p:ph type="title"/>
          </p:nvPr>
        </p:nvSpPr>
        <p:spPr>
          <a:xfrm>
            <a:off x="838200" y="962526"/>
            <a:ext cx="10515600" cy="7281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Family Medical Leave Act (FMLA)</a:t>
            </a:r>
            <a:endParaRPr/>
          </a:p>
        </p:txBody>
      </p:sp>
      <p:sp>
        <p:nvSpPr>
          <p:cNvPr id="532" name="Google Shape;532;p59"/>
          <p:cNvSpPr txBox="1"/>
          <p:nvPr>
            <p:ph idx="1" type="body"/>
          </p:nvPr>
        </p:nvSpPr>
        <p:spPr>
          <a:xfrm>
            <a:off x="838200" y="2165683"/>
            <a:ext cx="10515600" cy="401127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What you need to know:</a:t>
            </a:r>
            <a:endParaRPr/>
          </a:p>
          <a:p>
            <a:pPr indent="-228600" lvl="1" marL="685800" rtl="0" algn="l">
              <a:lnSpc>
                <a:spcPct val="90000"/>
              </a:lnSpc>
              <a:spcBef>
                <a:spcPts val="500"/>
              </a:spcBef>
              <a:spcAft>
                <a:spcPts val="0"/>
              </a:spcAft>
              <a:buClr>
                <a:schemeClr val="dk1"/>
              </a:buClr>
              <a:buSzPts val="2700"/>
              <a:buChar char="•"/>
            </a:pPr>
            <a:r>
              <a:rPr lang="en-US" sz="2700"/>
              <a:t>Employee Eligibility</a:t>
            </a:r>
            <a:endParaRPr/>
          </a:p>
          <a:p>
            <a:pPr indent="-228600" lvl="1" marL="685800" rtl="0" algn="l">
              <a:lnSpc>
                <a:spcPct val="90000"/>
              </a:lnSpc>
              <a:spcBef>
                <a:spcPts val="500"/>
              </a:spcBef>
              <a:spcAft>
                <a:spcPts val="0"/>
              </a:spcAft>
              <a:buClr>
                <a:schemeClr val="dk1"/>
              </a:buClr>
              <a:buSzPts val="2700"/>
              <a:buChar char="•"/>
            </a:pPr>
            <a:r>
              <a:rPr lang="en-US" sz="2700"/>
              <a:t>What does FMLA provide?</a:t>
            </a:r>
            <a:endParaRPr/>
          </a:p>
          <a:p>
            <a:pPr indent="-228600" lvl="1" marL="685800" rtl="0" algn="l">
              <a:lnSpc>
                <a:spcPct val="90000"/>
              </a:lnSpc>
              <a:spcBef>
                <a:spcPts val="500"/>
              </a:spcBef>
              <a:spcAft>
                <a:spcPts val="0"/>
              </a:spcAft>
              <a:buClr>
                <a:schemeClr val="dk1"/>
              </a:buClr>
              <a:buSzPts val="2700"/>
              <a:buChar char="•"/>
            </a:pPr>
            <a:r>
              <a:rPr lang="en-US" sz="2700"/>
              <a:t>Protections Under FMLA</a:t>
            </a:r>
            <a:endParaRPr/>
          </a:p>
          <a:p>
            <a:pPr indent="-228600" lvl="1" marL="685800" rtl="0" algn="l">
              <a:lnSpc>
                <a:spcPct val="90000"/>
              </a:lnSpc>
              <a:spcBef>
                <a:spcPts val="500"/>
              </a:spcBef>
              <a:spcAft>
                <a:spcPts val="0"/>
              </a:spcAft>
              <a:buClr>
                <a:schemeClr val="dk1"/>
              </a:buClr>
              <a:buSzPts val="2700"/>
              <a:buChar char="•"/>
            </a:pPr>
            <a:r>
              <a:rPr lang="en-US" sz="2700"/>
              <a:t>Responsibility of:</a:t>
            </a:r>
            <a:endParaRPr/>
          </a:p>
          <a:p>
            <a:pPr indent="-228600" lvl="2" marL="1143000" rtl="0" algn="l">
              <a:lnSpc>
                <a:spcPct val="90000"/>
              </a:lnSpc>
              <a:spcBef>
                <a:spcPts val="500"/>
              </a:spcBef>
              <a:spcAft>
                <a:spcPts val="0"/>
              </a:spcAft>
              <a:buClr>
                <a:schemeClr val="dk1"/>
              </a:buClr>
              <a:buSzPts val="2000"/>
              <a:buChar char="•"/>
            </a:pPr>
            <a:r>
              <a:rPr lang="en-US"/>
              <a:t>Employee</a:t>
            </a:r>
            <a:endParaRPr/>
          </a:p>
          <a:p>
            <a:pPr indent="-228600" lvl="2" marL="1143000" rtl="0" algn="l">
              <a:lnSpc>
                <a:spcPct val="90000"/>
              </a:lnSpc>
              <a:spcBef>
                <a:spcPts val="500"/>
              </a:spcBef>
              <a:spcAft>
                <a:spcPts val="0"/>
              </a:spcAft>
              <a:buClr>
                <a:schemeClr val="dk1"/>
              </a:buClr>
              <a:buSzPts val="2000"/>
              <a:buChar char="•"/>
            </a:pPr>
            <a:r>
              <a:rPr lang="en-US"/>
              <a:t>Supervisor</a:t>
            </a:r>
            <a:endParaRPr/>
          </a:p>
          <a:p>
            <a:pPr indent="-228600" lvl="2" marL="1143000" rtl="0" algn="l">
              <a:lnSpc>
                <a:spcPct val="90000"/>
              </a:lnSpc>
              <a:spcBef>
                <a:spcPts val="500"/>
              </a:spcBef>
              <a:spcAft>
                <a:spcPts val="0"/>
              </a:spcAft>
              <a:buClr>
                <a:schemeClr val="dk1"/>
              </a:buClr>
              <a:buSzPts val="2000"/>
              <a:buChar char="•"/>
            </a:pPr>
            <a:r>
              <a:rPr lang="en-US"/>
              <a:t>Employer</a:t>
            </a:r>
            <a:endParaRPr/>
          </a:p>
          <a:p>
            <a:pPr indent="-76200" lvl="1" marL="685800" rtl="0" algn="l">
              <a:lnSpc>
                <a:spcPct val="90000"/>
              </a:lnSpc>
              <a:spcBef>
                <a:spcPts val="500"/>
              </a:spcBef>
              <a:spcAft>
                <a:spcPts val="0"/>
              </a:spcAft>
              <a:buClr>
                <a:schemeClr val="dk1"/>
              </a:buClr>
              <a:buSzPts val="2400"/>
              <a:buNone/>
            </a:pPr>
            <a:r>
              <a:t/>
            </a:r>
            <a:endParaRPr/>
          </a:p>
        </p:txBody>
      </p:sp>
      <p:pic>
        <p:nvPicPr>
          <p:cNvPr id="533" name="Google Shape;533;p59"/>
          <p:cNvPicPr preferRelativeResize="0"/>
          <p:nvPr/>
        </p:nvPicPr>
        <p:blipFill rotWithShape="1">
          <a:blip r:embed="rId3">
            <a:alphaModFix/>
          </a:blip>
          <a:srcRect b="0" l="0" r="0" t="0"/>
          <a:stretch/>
        </p:blipFill>
        <p:spPr>
          <a:xfrm>
            <a:off x="6972300" y="2406316"/>
            <a:ext cx="3238500" cy="251861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534" name="Google Shape;534;p5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0"/>
          <p:cNvSpPr txBox="1"/>
          <p:nvPr>
            <p:ph type="title"/>
          </p:nvPr>
        </p:nvSpPr>
        <p:spPr>
          <a:xfrm>
            <a:off x="2362200" y="609600"/>
            <a:ext cx="8229600" cy="11430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Calibri"/>
              <a:buNone/>
            </a:pPr>
            <a:r>
              <a:rPr b="1" lang="en-US" sz="2800"/>
              <a:t>Leave of Absence Process</a:t>
            </a:r>
            <a:endParaRPr/>
          </a:p>
        </p:txBody>
      </p:sp>
      <p:grpSp>
        <p:nvGrpSpPr>
          <p:cNvPr id="540" name="Google Shape;540;p60"/>
          <p:cNvGrpSpPr/>
          <p:nvPr/>
        </p:nvGrpSpPr>
        <p:grpSpPr>
          <a:xfrm>
            <a:off x="1905920" y="1299411"/>
            <a:ext cx="7791580" cy="5036856"/>
            <a:chOff x="920" y="0"/>
            <a:chExt cx="7791580" cy="5036856"/>
          </a:xfrm>
        </p:grpSpPr>
        <p:sp>
          <p:nvSpPr>
            <p:cNvPr id="541" name="Google Shape;541;p60"/>
            <p:cNvSpPr/>
            <p:nvPr/>
          </p:nvSpPr>
          <p:spPr>
            <a:xfrm>
              <a:off x="920" y="0"/>
              <a:ext cx="2407743" cy="2164453"/>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0"/>
            <p:cNvSpPr txBox="1"/>
            <p:nvPr/>
          </p:nvSpPr>
          <p:spPr>
            <a:xfrm>
              <a:off x="353526" y="316977"/>
              <a:ext cx="1702531" cy="153049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lang="en-US" sz="2000">
                  <a:solidFill>
                    <a:schemeClr val="lt1"/>
                  </a:solidFill>
                  <a:latin typeface="Calibri"/>
                  <a:ea typeface="Calibri"/>
                  <a:cs typeface="Calibri"/>
                  <a:sym typeface="Calibri"/>
                </a:rPr>
                <a:t>Employee submits written request for leave to supervisor</a:t>
              </a:r>
              <a:endParaRPr/>
            </a:p>
          </p:txBody>
        </p:sp>
        <p:sp>
          <p:nvSpPr>
            <p:cNvPr id="543" name="Google Shape;543;p60"/>
            <p:cNvSpPr/>
            <p:nvPr/>
          </p:nvSpPr>
          <p:spPr>
            <a:xfrm rot="10764581">
              <a:off x="917105" y="2195163"/>
              <a:ext cx="532696" cy="525981"/>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0"/>
            <p:cNvSpPr/>
            <p:nvPr/>
          </p:nvSpPr>
          <p:spPr>
            <a:xfrm>
              <a:off x="76204" y="2871808"/>
              <a:ext cx="2316359" cy="2165048"/>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60"/>
            <p:cNvSpPr txBox="1"/>
            <p:nvPr/>
          </p:nvSpPr>
          <p:spPr>
            <a:xfrm>
              <a:off x="415427" y="3188872"/>
              <a:ext cx="1637913" cy="153092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lang="en-US" sz="2000">
                  <a:solidFill>
                    <a:schemeClr val="lt1"/>
                  </a:solidFill>
                  <a:latin typeface="Calibri"/>
                  <a:ea typeface="Calibri"/>
                  <a:cs typeface="Calibri"/>
                  <a:sym typeface="Calibri"/>
                </a:rPr>
                <a:t>Supervisor completes </a:t>
              </a:r>
              <a:r>
                <a:rPr b="1" lang="en-US" sz="2000">
                  <a:solidFill>
                    <a:schemeClr val="lt1"/>
                  </a:solidFill>
                  <a:latin typeface="Calibri"/>
                  <a:ea typeface="Calibri"/>
                  <a:cs typeface="Calibri"/>
                  <a:sym typeface="Calibri"/>
                </a:rPr>
                <a:t>Status Change Form </a:t>
              </a:r>
              <a:r>
                <a:rPr b="0" lang="en-US" sz="2000">
                  <a:solidFill>
                    <a:schemeClr val="lt1"/>
                  </a:solidFill>
                  <a:latin typeface="Calibri"/>
                  <a:ea typeface="Calibri"/>
                  <a:cs typeface="Calibri"/>
                  <a:sym typeface="Calibri"/>
                </a:rPr>
                <a:t>(gold) with 2-deep signature*</a:t>
              </a:r>
              <a:endParaRPr/>
            </a:p>
          </p:txBody>
        </p:sp>
        <p:sp>
          <p:nvSpPr>
            <p:cNvPr id="546" name="Google Shape;546;p60"/>
            <p:cNvSpPr/>
            <p:nvPr/>
          </p:nvSpPr>
          <p:spPr>
            <a:xfrm rot="3709757">
              <a:off x="2309565" y="2919244"/>
              <a:ext cx="532696" cy="633296"/>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0"/>
            <p:cNvSpPr/>
            <p:nvPr/>
          </p:nvSpPr>
          <p:spPr>
            <a:xfrm>
              <a:off x="2741218" y="1367272"/>
              <a:ext cx="2413663" cy="2267580"/>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0"/>
            <p:cNvSpPr txBox="1"/>
            <p:nvPr/>
          </p:nvSpPr>
          <p:spPr>
            <a:xfrm>
              <a:off x="3094691" y="1699351"/>
              <a:ext cx="1706717" cy="160342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lang="en-US" sz="2000">
                  <a:solidFill>
                    <a:schemeClr val="lt1"/>
                  </a:solidFill>
                  <a:latin typeface="Calibri"/>
                  <a:ea typeface="Calibri"/>
                  <a:cs typeface="Calibri"/>
                  <a:sym typeface="Calibri"/>
                </a:rPr>
                <a:t>Documents (&amp; other pertinent info) sent to Human Resources</a:t>
              </a:r>
              <a:endParaRPr/>
            </a:p>
          </p:txBody>
        </p:sp>
        <p:sp>
          <p:nvSpPr>
            <p:cNvPr id="549" name="Google Shape;549;p60"/>
            <p:cNvSpPr/>
            <p:nvPr/>
          </p:nvSpPr>
          <p:spPr>
            <a:xfrm rot="3754151">
              <a:off x="5040416" y="1517017"/>
              <a:ext cx="532696" cy="557653"/>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0"/>
            <p:cNvSpPr/>
            <p:nvPr/>
          </p:nvSpPr>
          <p:spPr>
            <a:xfrm>
              <a:off x="5442813" y="41973"/>
              <a:ext cx="2349687" cy="2146948"/>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0"/>
            <p:cNvSpPr txBox="1"/>
            <p:nvPr/>
          </p:nvSpPr>
          <p:spPr>
            <a:xfrm>
              <a:off x="5786917" y="356386"/>
              <a:ext cx="1661479" cy="151812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lang="en-US" sz="2000">
                  <a:solidFill>
                    <a:schemeClr val="lt1"/>
                  </a:solidFill>
                  <a:latin typeface="Calibri"/>
                  <a:ea typeface="Calibri"/>
                  <a:cs typeface="Calibri"/>
                  <a:sym typeface="Calibri"/>
                </a:rPr>
                <a:t>Approval from Benefit Services sent to employee; copied to supervisor</a:t>
              </a:r>
              <a:endParaRPr/>
            </a:p>
          </p:txBody>
        </p:sp>
        <p:sp>
          <p:nvSpPr>
            <p:cNvPr id="552" name="Google Shape;552;p60"/>
            <p:cNvSpPr/>
            <p:nvPr/>
          </p:nvSpPr>
          <p:spPr>
            <a:xfrm rot="-10743620">
              <a:off x="6329574" y="2202836"/>
              <a:ext cx="532696" cy="475425"/>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60"/>
            <p:cNvSpPr/>
            <p:nvPr/>
          </p:nvSpPr>
          <p:spPr>
            <a:xfrm>
              <a:off x="5442812" y="2677525"/>
              <a:ext cx="2265361" cy="2017185"/>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0"/>
            <p:cNvSpPr txBox="1"/>
            <p:nvPr/>
          </p:nvSpPr>
          <p:spPr>
            <a:xfrm>
              <a:off x="5774566" y="2972935"/>
              <a:ext cx="1601853" cy="142636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lang="en-US" sz="2000">
                  <a:solidFill>
                    <a:schemeClr val="lt1"/>
                  </a:solidFill>
                  <a:latin typeface="Calibri"/>
                  <a:ea typeface="Calibri"/>
                  <a:cs typeface="Calibri"/>
                  <a:sym typeface="Calibri"/>
                </a:rPr>
                <a:t>Follow up or extension requests forwarded to Human Resources</a:t>
              </a:r>
              <a:endParaRPr/>
            </a:p>
          </p:txBody>
        </p:sp>
      </p:grpSp>
      <p:sp>
        <p:nvSpPr>
          <p:cNvPr id="555" name="Google Shape;555;p60"/>
          <p:cNvSpPr txBox="1"/>
          <p:nvPr/>
        </p:nvSpPr>
        <p:spPr>
          <a:xfrm>
            <a:off x="3886200" y="6336268"/>
            <a:ext cx="4038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For </a:t>
            </a:r>
            <a:r>
              <a:rPr lang="en-US">
                <a:solidFill>
                  <a:schemeClr val="dk1"/>
                </a:solidFill>
                <a:latin typeface="Calibri"/>
                <a:ea typeface="Calibri"/>
                <a:cs typeface="Calibri"/>
                <a:sym typeface="Calibri"/>
              </a:rPr>
              <a:t>Parental </a:t>
            </a:r>
            <a:r>
              <a:rPr lang="en-US" sz="1400">
                <a:solidFill>
                  <a:schemeClr val="dk1"/>
                </a:solidFill>
                <a:latin typeface="Calibri"/>
                <a:ea typeface="Calibri"/>
                <a:cs typeface="Calibri"/>
                <a:sym typeface="Calibri"/>
              </a:rPr>
              <a:t>and Academic leaves</a:t>
            </a:r>
            <a:endParaRPr/>
          </a:p>
        </p:txBody>
      </p:sp>
      <p:sp>
        <p:nvSpPr>
          <p:cNvPr id="556" name="Google Shape;556;p60"/>
          <p:cNvSpPr/>
          <p:nvPr/>
        </p:nvSpPr>
        <p:spPr>
          <a:xfrm rot="7198348">
            <a:off x="4175150" y="2872509"/>
            <a:ext cx="562068" cy="607093"/>
          </a:xfrm>
          <a:prstGeom prst="triangle">
            <a:avLst>
              <a:gd fmla="val 50000" name="adj"/>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6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1"/>
          <p:cNvSpPr txBox="1"/>
          <p:nvPr>
            <p:ph type="title"/>
          </p:nvPr>
        </p:nvSpPr>
        <p:spPr>
          <a:xfrm>
            <a:off x="838200" y="1090863"/>
            <a:ext cx="10515600" cy="59982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4000"/>
              <a:t>Supervisor Responsibilities for LOA</a:t>
            </a:r>
            <a:endParaRPr i="1"/>
          </a:p>
        </p:txBody>
      </p:sp>
      <p:sp>
        <p:nvSpPr>
          <p:cNvPr id="564" name="Google Shape;564;p61"/>
          <p:cNvSpPr txBox="1"/>
          <p:nvPr>
            <p:ph idx="1" type="body"/>
          </p:nvPr>
        </p:nvSpPr>
        <p:spPr>
          <a:xfrm>
            <a:off x="2133600" y="1941095"/>
            <a:ext cx="8001000" cy="4231105"/>
          </a:xfrm>
          <a:prstGeom prst="rect">
            <a:avLst/>
          </a:prstGeom>
          <a:noFill/>
          <a:ln>
            <a:noFill/>
          </a:ln>
        </p:spPr>
        <p:txBody>
          <a:bodyPr anchorCtr="0" anchor="t" bIns="45700" lIns="91425" spcFirstLastPara="1" rIns="91425" wrap="square" tIns="45700">
            <a:normAutofit/>
          </a:bodyPr>
          <a:lstStyle/>
          <a:p>
            <a:pPr indent="-223838" lvl="0" marL="223838" rtl="0" algn="l">
              <a:lnSpc>
                <a:spcPct val="90000"/>
              </a:lnSpc>
              <a:spcBef>
                <a:spcPts val="0"/>
              </a:spcBef>
              <a:spcAft>
                <a:spcPts val="0"/>
              </a:spcAft>
              <a:buClr>
                <a:schemeClr val="dk1"/>
              </a:buClr>
              <a:buSzPts val="2800"/>
              <a:buChar char="•"/>
            </a:pPr>
            <a:r>
              <a:rPr b="0" lang="en-US"/>
              <a:t>Obtain a written request for leave from the employee, regardless of the type of leave, if possible. </a:t>
            </a:r>
            <a:endParaRPr/>
          </a:p>
          <a:p>
            <a:pPr indent="-220662" lvl="1" marL="625475" rtl="0" algn="l">
              <a:lnSpc>
                <a:spcPct val="90000"/>
              </a:lnSpc>
              <a:spcBef>
                <a:spcPts val="500"/>
              </a:spcBef>
              <a:spcAft>
                <a:spcPts val="0"/>
              </a:spcAft>
              <a:buClr>
                <a:schemeClr val="dk1"/>
              </a:buClr>
              <a:buSzPts val="2400"/>
              <a:buChar char="•"/>
            </a:pPr>
            <a:r>
              <a:rPr b="0" lang="en-US"/>
              <a:t>It may not always be possible if medical emergency</a:t>
            </a:r>
            <a:endParaRPr/>
          </a:p>
          <a:p>
            <a:pPr indent="-220662" lvl="1" marL="625475" rtl="0" algn="l">
              <a:lnSpc>
                <a:spcPct val="90000"/>
              </a:lnSpc>
              <a:spcBef>
                <a:spcPts val="500"/>
              </a:spcBef>
              <a:spcAft>
                <a:spcPts val="0"/>
              </a:spcAft>
              <a:buClr>
                <a:schemeClr val="dk1"/>
              </a:buClr>
              <a:buSzPts val="2400"/>
              <a:buChar char="•"/>
            </a:pPr>
            <a:r>
              <a:rPr b="0" lang="en-US"/>
              <a:t>It should include their start date and return date if known and reason for leave</a:t>
            </a:r>
            <a:endParaRPr/>
          </a:p>
          <a:p>
            <a:pPr indent="-220662" lvl="1" marL="625475" rtl="0" algn="l">
              <a:lnSpc>
                <a:spcPct val="90000"/>
              </a:lnSpc>
              <a:spcBef>
                <a:spcPts val="500"/>
              </a:spcBef>
              <a:spcAft>
                <a:spcPts val="0"/>
              </a:spcAft>
              <a:buClr>
                <a:schemeClr val="dk1"/>
              </a:buClr>
              <a:buSzPts val="2400"/>
              <a:buChar char="•"/>
            </a:pPr>
            <a:r>
              <a:rPr b="0" lang="en-US"/>
              <a:t>Forward the leave request along with an Employee Status Change Form, if applicable, to Benefit Services</a:t>
            </a:r>
            <a:endParaRPr/>
          </a:p>
        </p:txBody>
      </p:sp>
      <p:sp>
        <p:nvSpPr>
          <p:cNvPr id="565" name="Google Shape;565;p6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2"/>
          <p:cNvSpPr txBox="1"/>
          <p:nvPr>
            <p:ph type="title"/>
          </p:nvPr>
        </p:nvSpPr>
        <p:spPr>
          <a:xfrm>
            <a:off x="838200" y="994611"/>
            <a:ext cx="10515600" cy="69607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4000"/>
              <a:t>Supervisor Responsibilities for LOA</a:t>
            </a:r>
            <a:endParaRPr i="1"/>
          </a:p>
        </p:txBody>
      </p:sp>
      <p:sp>
        <p:nvSpPr>
          <p:cNvPr id="572" name="Google Shape;572;p62"/>
          <p:cNvSpPr txBox="1"/>
          <p:nvPr>
            <p:ph idx="1" type="body"/>
          </p:nvPr>
        </p:nvSpPr>
        <p:spPr>
          <a:xfrm>
            <a:off x="2057400" y="1876926"/>
            <a:ext cx="8001000" cy="4752474"/>
          </a:xfrm>
          <a:prstGeom prst="rect">
            <a:avLst/>
          </a:prstGeom>
          <a:noFill/>
          <a:ln>
            <a:noFill/>
          </a:ln>
        </p:spPr>
        <p:txBody>
          <a:bodyPr anchorCtr="0" anchor="t" bIns="45700" lIns="91425" spcFirstLastPara="1" rIns="91425" wrap="square" tIns="45700">
            <a:normAutofit/>
          </a:bodyPr>
          <a:lstStyle/>
          <a:p>
            <a:pPr indent="-223838" lvl="0" marL="223838" rtl="0" algn="l">
              <a:lnSpc>
                <a:spcPct val="90000"/>
              </a:lnSpc>
              <a:spcBef>
                <a:spcPts val="0"/>
              </a:spcBef>
              <a:spcAft>
                <a:spcPts val="0"/>
              </a:spcAft>
              <a:buClr>
                <a:schemeClr val="dk1"/>
              </a:buClr>
              <a:buSzPts val="2600"/>
              <a:buChar char="•"/>
            </a:pPr>
            <a:r>
              <a:rPr lang="en-US" sz="2600"/>
              <a:t>Requests for Medical Leave of Absence must be forwarded to Benefit Services within 3 days of receipt</a:t>
            </a:r>
            <a:endParaRPr/>
          </a:p>
          <a:p>
            <a:pPr indent="-284163" lvl="1" marL="914400" rtl="0" algn="l">
              <a:lnSpc>
                <a:spcPct val="90000"/>
              </a:lnSpc>
              <a:spcBef>
                <a:spcPts val="500"/>
              </a:spcBef>
              <a:spcAft>
                <a:spcPts val="0"/>
              </a:spcAft>
              <a:buClr>
                <a:schemeClr val="dk1"/>
              </a:buClr>
              <a:buSzPts val="2200"/>
              <a:buChar char="•"/>
            </a:pPr>
            <a:r>
              <a:rPr lang="en-US" sz="2200"/>
              <a:t>By law, Human Resources has 5 days to respond to the employee to let them know if they are eligible for FMLA  </a:t>
            </a:r>
            <a:endParaRPr/>
          </a:p>
          <a:p>
            <a:pPr indent="-284163" lvl="1" marL="914400" rtl="0" algn="l">
              <a:lnSpc>
                <a:spcPct val="90000"/>
              </a:lnSpc>
              <a:spcBef>
                <a:spcPts val="500"/>
              </a:spcBef>
              <a:spcAft>
                <a:spcPts val="0"/>
              </a:spcAft>
              <a:buClr>
                <a:schemeClr val="dk1"/>
              </a:buClr>
              <a:buSzPts val="2200"/>
              <a:buChar char="•"/>
            </a:pPr>
            <a:r>
              <a:rPr lang="en-US" sz="2200"/>
              <a:t>Medical leave requests to the supervisor do not need to be specific as to diagnosis or reason (this is protected information and it's Benefit Services responsibility to obtain the medical nature)</a:t>
            </a:r>
            <a:endParaRPr/>
          </a:p>
          <a:p>
            <a:pPr indent="-223838" lvl="0" marL="223838" rtl="0" algn="l">
              <a:lnSpc>
                <a:spcPct val="90000"/>
              </a:lnSpc>
              <a:spcBef>
                <a:spcPts val="0"/>
              </a:spcBef>
              <a:spcAft>
                <a:spcPts val="0"/>
              </a:spcAft>
              <a:buClr>
                <a:schemeClr val="dk1"/>
              </a:buClr>
              <a:buSzPts val="2600"/>
              <a:buChar char="•"/>
            </a:pPr>
            <a:r>
              <a:rPr lang="en-US" sz="2600"/>
              <a:t>Reference contracts as applicable</a:t>
            </a:r>
            <a:endParaRPr/>
          </a:p>
          <a:p>
            <a:pPr indent="-223838" lvl="0" marL="223838" rtl="0" algn="l">
              <a:lnSpc>
                <a:spcPct val="90000"/>
              </a:lnSpc>
              <a:spcBef>
                <a:spcPts val="0"/>
              </a:spcBef>
              <a:spcAft>
                <a:spcPts val="0"/>
              </a:spcAft>
              <a:buClr>
                <a:schemeClr val="dk1"/>
              </a:buClr>
              <a:buSzPts val="2600"/>
              <a:buChar char="•"/>
            </a:pPr>
            <a:r>
              <a:rPr lang="en-US" sz="2600"/>
              <a:t>Contact Benefit Services with questions</a:t>
            </a:r>
            <a:endParaRPr/>
          </a:p>
          <a:p>
            <a:pPr indent="-223838" lvl="0" marL="223838" rtl="0" algn="l">
              <a:lnSpc>
                <a:spcPct val="90000"/>
              </a:lnSpc>
              <a:spcBef>
                <a:spcPts val="0"/>
              </a:spcBef>
              <a:spcAft>
                <a:spcPts val="0"/>
              </a:spcAft>
              <a:buClr>
                <a:schemeClr val="dk1"/>
              </a:buClr>
              <a:buSzPts val="2600"/>
              <a:buChar char="•"/>
            </a:pPr>
            <a:r>
              <a:rPr lang="en-US" sz="2600"/>
              <a:t>Benefit Services will copy the supervisor on letters to employee</a:t>
            </a:r>
            <a:endParaRPr/>
          </a:p>
        </p:txBody>
      </p:sp>
      <p:sp>
        <p:nvSpPr>
          <p:cNvPr id="573" name="Google Shape;573;p6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3"/>
          <p:cNvSpPr txBox="1"/>
          <p:nvPr>
            <p:ph type="title"/>
          </p:nvPr>
        </p:nvSpPr>
        <p:spPr>
          <a:xfrm>
            <a:off x="838200" y="994611"/>
            <a:ext cx="10515600" cy="6960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Parental Leave</a:t>
            </a:r>
            <a:endParaRPr strike="sngStrike"/>
          </a:p>
        </p:txBody>
      </p:sp>
      <p:sp>
        <p:nvSpPr>
          <p:cNvPr id="579" name="Google Shape;579;p63"/>
          <p:cNvSpPr txBox="1"/>
          <p:nvPr>
            <p:ph idx="1" type="body"/>
          </p:nvPr>
        </p:nvSpPr>
        <p:spPr>
          <a:xfrm>
            <a:off x="5486400" y="2197769"/>
            <a:ext cx="4724400" cy="374583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Employee eligibility</a:t>
            </a:r>
            <a:endParaRPr/>
          </a:p>
          <a:p>
            <a:pPr indent="-228600" lvl="0" marL="228600" rtl="0" algn="l">
              <a:lnSpc>
                <a:spcPct val="90000"/>
              </a:lnSpc>
              <a:spcBef>
                <a:spcPts val="1000"/>
              </a:spcBef>
              <a:spcAft>
                <a:spcPts val="0"/>
              </a:spcAft>
              <a:buClr>
                <a:schemeClr val="dk1"/>
              </a:buClr>
              <a:buSzPts val="2800"/>
              <a:buChar char="•"/>
            </a:pPr>
            <a:r>
              <a:rPr lang="en-US"/>
              <a:t>Full 6 weeks paid time or part-time return to work</a:t>
            </a:r>
            <a:endParaRPr/>
          </a:p>
          <a:p>
            <a:pPr indent="-228600" lvl="0" marL="228600" rtl="0" algn="l">
              <a:lnSpc>
                <a:spcPct val="90000"/>
              </a:lnSpc>
              <a:spcBef>
                <a:spcPts val="1000"/>
              </a:spcBef>
              <a:spcAft>
                <a:spcPts val="0"/>
              </a:spcAft>
              <a:buClr>
                <a:schemeClr val="dk1"/>
              </a:buClr>
              <a:buSzPts val="2800"/>
              <a:buChar char="•"/>
            </a:pPr>
            <a:r>
              <a:rPr lang="en-US"/>
              <a:t>Time paid is centrally funded and does not get charged to department.</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art1" id="580" name="Google Shape;580;p63"/>
          <p:cNvPicPr preferRelativeResize="0"/>
          <p:nvPr/>
        </p:nvPicPr>
        <p:blipFill rotWithShape="1">
          <a:blip r:embed="rId3">
            <a:alphaModFix/>
          </a:blip>
          <a:srcRect b="0" l="0" r="0" t="0"/>
          <a:stretch/>
        </p:blipFill>
        <p:spPr>
          <a:xfrm>
            <a:off x="1905000" y="2069432"/>
            <a:ext cx="3413524" cy="3874168"/>
          </a:xfrm>
          <a:prstGeom prst="rect">
            <a:avLst/>
          </a:prstGeom>
          <a:noFill/>
          <a:ln>
            <a:noFill/>
          </a:ln>
        </p:spPr>
      </p:pic>
      <p:sp>
        <p:nvSpPr>
          <p:cNvPr id="581" name="Google Shape;581;p6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22394fbf64_0_4"/>
          <p:cNvSpPr txBox="1"/>
          <p:nvPr>
            <p:ph type="title"/>
          </p:nvPr>
        </p:nvSpPr>
        <p:spPr>
          <a:xfrm>
            <a:off x="976750" y="1068575"/>
            <a:ext cx="10377000" cy="7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Mission </a:t>
            </a:r>
            <a:endParaRPr/>
          </a:p>
        </p:txBody>
      </p:sp>
      <p:sp>
        <p:nvSpPr>
          <p:cNvPr id="127" name="Google Shape;127;g122394fbf64_0_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a:p>
          <a:p>
            <a:pPr indent="0" lvl="0" marL="0" rtl="0" algn="ctr">
              <a:spcBef>
                <a:spcPts val="1000"/>
              </a:spcBef>
              <a:spcAft>
                <a:spcPts val="0"/>
              </a:spcAft>
              <a:buClr>
                <a:schemeClr val="dk1"/>
              </a:buClr>
              <a:buSzPts val="1100"/>
              <a:buFont typeface="Arial"/>
              <a:buNone/>
            </a:pPr>
            <a:r>
              <a:rPr lang="en-US"/>
              <a:t>S</a:t>
            </a:r>
            <a:r>
              <a:rPr lang="en-US"/>
              <a:t>trengthen Michigan Tech's commitment to</a:t>
            </a:r>
            <a:endParaRPr/>
          </a:p>
          <a:p>
            <a:pPr indent="0" lvl="0" marL="0" rtl="0" algn="ctr">
              <a:spcBef>
                <a:spcPts val="1000"/>
              </a:spcBef>
              <a:spcAft>
                <a:spcPts val="0"/>
              </a:spcAft>
              <a:buClr>
                <a:schemeClr val="dk1"/>
              </a:buClr>
              <a:buSzPts val="1100"/>
              <a:buFont typeface="Arial"/>
              <a:buNone/>
            </a:pPr>
            <a:r>
              <a:rPr lang="en-US"/>
              <a:t>a just and respectful community that is accessible to</a:t>
            </a:r>
            <a:endParaRPr/>
          </a:p>
          <a:p>
            <a:pPr indent="0" lvl="0" marL="0" rtl="0" algn="ctr">
              <a:spcBef>
                <a:spcPts val="1000"/>
              </a:spcBef>
              <a:spcAft>
                <a:spcPts val="0"/>
              </a:spcAft>
              <a:buClr>
                <a:schemeClr val="dk1"/>
              </a:buClr>
              <a:buSzPts val="1100"/>
              <a:buFont typeface="Arial"/>
              <a:buNone/>
            </a:pPr>
            <a:r>
              <a:rPr lang="en-US"/>
              <a:t> all individuals and free from discrimination,</a:t>
            </a:r>
            <a:endParaRPr/>
          </a:p>
          <a:p>
            <a:pPr indent="0" lvl="0" marL="0" rtl="0" algn="ctr">
              <a:spcBef>
                <a:spcPts val="1000"/>
              </a:spcBef>
              <a:spcAft>
                <a:spcPts val="0"/>
              </a:spcAft>
              <a:buClr>
                <a:schemeClr val="dk1"/>
              </a:buClr>
              <a:buSzPts val="1100"/>
              <a:buFont typeface="Arial"/>
              <a:buNone/>
            </a:pPr>
            <a:r>
              <a:rPr lang="en-US"/>
              <a:t> harassment, and sexual misconduct</a:t>
            </a:r>
            <a:endParaRPr/>
          </a:p>
          <a:p>
            <a:pPr indent="0" lvl="0" marL="0" rtl="0" algn="l">
              <a:spcBef>
                <a:spcPts val="1000"/>
              </a:spcBef>
              <a:spcAft>
                <a:spcPts val="0"/>
              </a:spcAft>
              <a:buNone/>
            </a:pPr>
            <a:r>
              <a:t/>
            </a:r>
            <a:endParaRPr/>
          </a:p>
        </p:txBody>
      </p:sp>
      <p:sp>
        <p:nvSpPr>
          <p:cNvPr id="128" name="Google Shape;128;g122394fbf64_0_4"/>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4"/>
          <p:cNvSpPr txBox="1"/>
          <p:nvPr>
            <p:ph type="title"/>
          </p:nvPr>
        </p:nvSpPr>
        <p:spPr>
          <a:xfrm>
            <a:off x="838200" y="1042737"/>
            <a:ext cx="10515600" cy="64795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Sick Leave Policy</a:t>
            </a:r>
            <a:endParaRPr/>
          </a:p>
        </p:txBody>
      </p:sp>
      <p:sp>
        <p:nvSpPr>
          <p:cNvPr id="587" name="Google Shape;587;p64"/>
          <p:cNvSpPr txBox="1"/>
          <p:nvPr>
            <p:ph idx="1" type="body"/>
          </p:nvPr>
        </p:nvSpPr>
        <p:spPr>
          <a:xfrm>
            <a:off x="1981200" y="1925053"/>
            <a:ext cx="4572000" cy="420111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Amount of sick days available.</a:t>
            </a:r>
            <a:endParaRPr/>
          </a:p>
          <a:p>
            <a:pPr indent="-228600" lvl="0" marL="228600" rtl="0" algn="l">
              <a:lnSpc>
                <a:spcPct val="90000"/>
              </a:lnSpc>
              <a:spcBef>
                <a:spcPts val="1000"/>
              </a:spcBef>
              <a:spcAft>
                <a:spcPts val="0"/>
              </a:spcAft>
              <a:buClr>
                <a:schemeClr val="dk1"/>
              </a:buClr>
              <a:buSzPts val="2800"/>
              <a:buChar char="•"/>
            </a:pPr>
            <a:r>
              <a:rPr lang="en-US"/>
              <a:t>When does FMLA come into play?</a:t>
            </a:r>
            <a:endParaRPr/>
          </a:p>
          <a:p>
            <a:pPr indent="-228600" lvl="0" marL="228600" rtl="0" algn="l">
              <a:lnSpc>
                <a:spcPct val="90000"/>
              </a:lnSpc>
              <a:spcBef>
                <a:spcPts val="1000"/>
              </a:spcBef>
              <a:spcAft>
                <a:spcPts val="0"/>
              </a:spcAft>
              <a:buClr>
                <a:schemeClr val="dk1"/>
              </a:buClr>
              <a:buSzPts val="2800"/>
              <a:buChar char="•"/>
            </a:pPr>
            <a:r>
              <a:rPr lang="en-US"/>
              <a:t>Can you require physician documentation?</a:t>
            </a:r>
            <a:endParaRPr/>
          </a:p>
          <a:p>
            <a:pPr indent="-228600" lvl="0" marL="228600" rtl="0" algn="l">
              <a:lnSpc>
                <a:spcPct val="90000"/>
              </a:lnSpc>
              <a:spcBef>
                <a:spcPts val="1000"/>
              </a:spcBef>
              <a:spcAft>
                <a:spcPts val="0"/>
              </a:spcAft>
              <a:buClr>
                <a:schemeClr val="dk1"/>
              </a:buClr>
              <a:buSzPts val="2800"/>
              <a:buChar char="•"/>
            </a:pPr>
            <a:r>
              <a:rPr lang="en-US"/>
              <a:t>What if employee is off an extended period of time?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MP900423046.JPG" id="588" name="Google Shape;588;p64"/>
          <p:cNvPicPr preferRelativeResize="0"/>
          <p:nvPr/>
        </p:nvPicPr>
        <p:blipFill rotWithShape="1">
          <a:blip r:embed="rId3">
            <a:alphaModFix/>
          </a:blip>
          <a:srcRect b="0" l="0" r="0" t="0"/>
          <a:stretch/>
        </p:blipFill>
        <p:spPr>
          <a:xfrm>
            <a:off x="6858000" y="1925053"/>
            <a:ext cx="3200400" cy="359343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589" name="Google Shape;589;p6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5"/>
          <p:cNvSpPr txBox="1"/>
          <p:nvPr>
            <p:ph type="title"/>
          </p:nvPr>
        </p:nvSpPr>
        <p:spPr>
          <a:xfrm>
            <a:off x="838200" y="1090863"/>
            <a:ext cx="10515600" cy="59982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Short-Term Disability Policy</a:t>
            </a:r>
            <a:endParaRPr/>
          </a:p>
        </p:txBody>
      </p:sp>
      <p:sp>
        <p:nvSpPr>
          <p:cNvPr id="596" name="Google Shape;596;p65"/>
          <p:cNvSpPr txBox="1"/>
          <p:nvPr>
            <p:ph idx="1" type="body"/>
          </p:nvPr>
        </p:nvSpPr>
        <p:spPr>
          <a:xfrm>
            <a:off x="4876800" y="2053389"/>
            <a:ext cx="5638800" cy="39203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When does an employee get short-term disability?</a:t>
            </a:r>
            <a:endParaRPr/>
          </a:p>
          <a:p>
            <a:pPr indent="-228600" lvl="0" marL="228600" rtl="0" algn="l">
              <a:lnSpc>
                <a:spcPct val="90000"/>
              </a:lnSpc>
              <a:spcBef>
                <a:spcPts val="1000"/>
              </a:spcBef>
              <a:spcAft>
                <a:spcPts val="0"/>
              </a:spcAft>
              <a:buClr>
                <a:schemeClr val="dk1"/>
              </a:buClr>
              <a:buSzPts val="2800"/>
              <a:buChar char="•"/>
            </a:pPr>
            <a:r>
              <a:rPr lang="en-US"/>
              <a:t>Importance of timely application for short-term disability</a:t>
            </a:r>
            <a:endParaRPr/>
          </a:p>
          <a:p>
            <a:pPr indent="-228600" lvl="0" marL="228600" rtl="0" algn="l">
              <a:lnSpc>
                <a:spcPct val="90000"/>
              </a:lnSpc>
              <a:spcBef>
                <a:spcPts val="1000"/>
              </a:spcBef>
              <a:spcAft>
                <a:spcPts val="0"/>
              </a:spcAft>
              <a:buClr>
                <a:schemeClr val="dk1"/>
              </a:buClr>
              <a:buSzPts val="2800"/>
              <a:buChar char="•"/>
            </a:pPr>
            <a:r>
              <a:rPr lang="en-US"/>
              <a:t>Can employees use sick time during this time period?</a:t>
            </a:r>
            <a:endParaRPr/>
          </a:p>
          <a:p>
            <a:pPr indent="-228600" lvl="0" marL="228600" rtl="0" algn="l">
              <a:lnSpc>
                <a:spcPct val="90000"/>
              </a:lnSpc>
              <a:spcBef>
                <a:spcPts val="1000"/>
              </a:spcBef>
              <a:spcAft>
                <a:spcPts val="0"/>
              </a:spcAft>
              <a:buClr>
                <a:schemeClr val="dk1"/>
              </a:buClr>
              <a:buSzPts val="2800"/>
              <a:buChar char="•"/>
            </a:pPr>
            <a:r>
              <a:rPr lang="en-US"/>
              <a:t>Time paid is centrally funded and does not get charged to department.</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597" name="Google Shape;597;p65"/>
          <p:cNvPicPr preferRelativeResize="0"/>
          <p:nvPr/>
        </p:nvPicPr>
        <p:blipFill rotWithShape="1">
          <a:blip r:embed="rId3">
            <a:alphaModFix/>
          </a:blip>
          <a:srcRect b="0" l="0" r="0" t="0"/>
          <a:stretch/>
        </p:blipFill>
        <p:spPr>
          <a:xfrm>
            <a:off x="1828800" y="2053389"/>
            <a:ext cx="2819400" cy="373781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598" name="Google Shape;598;p6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6"/>
          <p:cNvSpPr txBox="1"/>
          <p:nvPr>
            <p:ph type="title"/>
          </p:nvPr>
        </p:nvSpPr>
        <p:spPr>
          <a:xfrm>
            <a:off x="1981200" y="1295400"/>
            <a:ext cx="8229600" cy="64569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en-US" sz="3600"/>
              <a:t>Communicating with Human Resources</a:t>
            </a:r>
            <a:endParaRPr/>
          </a:p>
        </p:txBody>
      </p:sp>
      <p:sp>
        <p:nvSpPr>
          <p:cNvPr id="605" name="Google Shape;605;p66"/>
          <p:cNvSpPr txBox="1"/>
          <p:nvPr>
            <p:ph idx="1" type="body"/>
          </p:nvPr>
        </p:nvSpPr>
        <p:spPr>
          <a:xfrm>
            <a:off x="4495800" y="2101516"/>
            <a:ext cx="5715000" cy="4223084"/>
          </a:xfrm>
          <a:prstGeom prst="rect">
            <a:avLst/>
          </a:prstGeom>
          <a:noFill/>
          <a:ln>
            <a:noFill/>
          </a:ln>
        </p:spPr>
        <p:txBody>
          <a:bodyPr anchorCtr="0" anchor="t" bIns="45700" lIns="91425" spcFirstLastPara="1" rIns="91425" wrap="square" tIns="45700">
            <a:noAutofit/>
          </a:bodyPr>
          <a:lstStyle/>
          <a:p>
            <a:pPr indent="-342900" lvl="1" marL="342900" rtl="0" algn="l">
              <a:lnSpc>
                <a:spcPct val="90000"/>
              </a:lnSpc>
              <a:spcBef>
                <a:spcPts val="0"/>
              </a:spcBef>
              <a:spcAft>
                <a:spcPts val="0"/>
              </a:spcAft>
              <a:buClr>
                <a:schemeClr val="dk1"/>
              </a:buClr>
              <a:buSzPts val="2400"/>
              <a:buFont typeface="Arial"/>
              <a:buChar char="•"/>
            </a:pPr>
            <a:r>
              <a:rPr lang="en-US"/>
              <a:t>Do </a:t>
            </a:r>
            <a:r>
              <a:rPr lang="en-US" u="sng"/>
              <a:t>not</a:t>
            </a:r>
            <a:r>
              <a:rPr lang="en-US"/>
              <a:t> email identifying information, such as, Social Security cards, bank information, medical information, etc. </a:t>
            </a:r>
            <a:endParaRPr/>
          </a:p>
          <a:p>
            <a:pPr indent="-228600" lvl="0" marL="228600" rtl="0" algn="l">
              <a:lnSpc>
                <a:spcPct val="90000"/>
              </a:lnSpc>
              <a:spcBef>
                <a:spcPts val="1000"/>
              </a:spcBef>
              <a:spcAft>
                <a:spcPts val="0"/>
              </a:spcAft>
              <a:buClr>
                <a:schemeClr val="dk1"/>
              </a:buClr>
              <a:buSzPts val="2800"/>
              <a:buChar char="•"/>
            </a:pPr>
            <a:r>
              <a:rPr lang="en-US"/>
              <a:t>Communicate:</a:t>
            </a:r>
            <a:endParaRPr/>
          </a:p>
          <a:p>
            <a:pPr indent="-228600" lvl="1" marL="685800" rtl="0" algn="l">
              <a:lnSpc>
                <a:spcPct val="90000"/>
              </a:lnSpc>
              <a:spcBef>
                <a:spcPts val="500"/>
              </a:spcBef>
              <a:spcAft>
                <a:spcPts val="0"/>
              </a:spcAft>
              <a:buClr>
                <a:schemeClr val="dk1"/>
              </a:buClr>
              <a:buSzPts val="2400"/>
              <a:buChar char="•"/>
            </a:pPr>
            <a:r>
              <a:rPr lang="en-US"/>
              <a:t>Via Campus Mail</a:t>
            </a:r>
            <a:endParaRPr/>
          </a:p>
          <a:p>
            <a:pPr indent="-228600" lvl="1" marL="685800" rtl="0" algn="l">
              <a:lnSpc>
                <a:spcPct val="90000"/>
              </a:lnSpc>
              <a:spcBef>
                <a:spcPts val="500"/>
              </a:spcBef>
              <a:spcAft>
                <a:spcPts val="0"/>
              </a:spcAft>
              <a:buClr>
                <a:schemeClr val="dk1"/>
              </a:buClr>
              <a:buSzPts val="2400"/>
              <a:buChar char="•"/>
            </a:pPr>
            <a:r>
              <a:rPr lang="en-US"/>
              <a:t>Via Fax</a:t>
            </a:r>
            <a:endParaRPr/>
          </a:p>
          <a:p>
            <a:pPr indent="-228600" lvl="1" marL="685800" rtl="0" algn="l">
              <a:lnSpc>
                <a:spcPct val="90000"/>
              </a:lnSpc>
              <a:spcBef>
                <a:spcPts val="500"/>
              </a:spcBef>
              <a:spcAft>
                <a:spcPts val="0"/>
              </a:spcAft>
              <a:buClr>
                <a:schemeClr val="dk1"/>
              </a:buClr>
              <a:buSzPts val="2400"/>
              <a:buChar char="•"/>
            </a:pPr>
            <a:r>
              <a:rPr lang="en-US"/>
              <a:t>Via ESS (Employee Self Service)</a:t>
            </a:r>
            <a:endParaRPr/>
          </a:p>
        </p:txBody>
      </p:sp>
      <p:pic>
        <p:nvPicPr>
          <p:cNvPr descr="MP900422392.JPG" id="606" name="Google Shape;606;p66"/>
          <p:cNvPicPr preferRelativeResize="0"/>
          <p:nvPr/>
        </p:nvPicPr>
        <p:blipFill rotWithShape="1">
          <a:blip r:embed="rId3">
            <a:alphaModFix/>
          </a:blip>
          <a:srcRect b="0" l="0" r="0" t="0"/>
          <a:stretch/>
        </p:blipFill>
        <p:spPr>
          <a:xfrm>
            <a:off x="1393658" y="2101516"/>
            <a:ext cx="2057400" cy="2310063"/>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607" name="Google Shape;607;p66"/>
          <p:cNvSpPr/>
          <p:nvPr/>
        </p:nvSpPr>
        <p:spPr>
          <a:xfrm>
            <a:off x="3451058" y="2528637"/>
            <a:ext cx="1066800" cy="685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6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7"/>
          <p:cNvSpPr txBox="1"/>
          <p:nvPr>
            <p:ph type="ctrTitle"/>
          </p:nvPr>
        </p:nvSpPr>
        <p:spPr>
          <a:xfrm>
            <a:off x="1524000" y="2326105"/>
            <a:ext cx="9144000" cy="83419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Questions &amp; Answers</a:t>
            </a:r>
            <a:endParaRPr/>
          </a:p>
        </p:txBody>
      </p:sp>
      <p:sp>
        <p:nvSpPr>
          <p:cNvPr id="614" name="Google Shape;614;p67"/>
          <p:cNvSpPr txBox="1"/>
          <p:nvPr>
            <p:ph idx="1" type="subTitle"/>
          </p:nvPr>
        </p:nvSpPr>
        <p:spPr>
          <a:xfrm>
            <a:off x="1909011" y="3505200"/>
            <a:ext cx="8245642" cy="1752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F7F7F"/>
              </a:buClr>
              <a:buSzPts val="2400"/>
              <a:buNone/>
            </a:pPr>
            <a:r>
              <a:rPr lang="en-US">
                <a:solidFill>
                  <a:srgbClr val="7F7F7F"/>
                </a:solidFill>
              </a:rPr>
              <a:t>Please complete an online evaluation of today’s event.</a:t>
            </a:r>
            <a:endParaRPr/>
          </a:p>
          <a:p>
            <a:pPr indent="0" lvl="0" marL="0" rtl="0" algn="ctr">
              <a:lnSpc>
                <a:spcPct val="90000"/>
              </a:lnSpc>
              <a:spcBef>
                <a:spcPts val="1000"/>
              </a:spcBef>
              <a:spcAft>
                <a:spcPts val="0"/>
              </a:spcAft>
              <a:buClr>
                <a:srgbClr val="7F7F7F"/>
              </a:buClr>
              <a:buSzPts val="2400"/>
              <a:buNone/>
            </a:pPr>
            <a:r>
              <a:rPr lang="en-US">
                <a:solidFill>
                  <a:srgbClr val="7F7F7F"/>
                </a:solidFill>
              </a:rPr>
              <a:t>The evaluation link will be emailed out to you soon.</a:t>
            </a:r>
            <a:endParaRPr/>
          </a:p>
          <a:p>
            <a:pPr indent="0" lvl="0" marL="0" rtl="0" algn="ctr">
              <a:lnSpc>
                <a:spcPct val="90000"/>
              </a:lnSpc>
              <a:spcBef>
                <a:spcPts val="1000"/>
              </a:spcBef>
              <a:spcAft>
                <a:spcPts val="0"/>
              </a:spcAft>
              <a:buClr>
                <a:schemeClr val="dk1"/>
              </a:buClr>
              <a:buSzPts val="2400"/>
              <a:buNone/>
            </a:pPr>
            <a:r>
              <a:t/>
            </a:r>
            <a:endParaRPr/>
          </a:p>
        </p:txBody>
      </p:sp>
      <p:sp>
        <p:nvSpPr>
          <p:cNvPr id="615" name="Google Shape;615;p6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22394fbf64_0_226"/>
          <p:cNvSpPr txBox="1"/>
          <p:nvPr>
            <p:ph type="title"/>
          </p:nvPr>
        </p:nvSpPr>
        <p:spPr>
          <a:xfrm>
            <a:off x="976750" y="1070050"/>
            <a:ext cx="10377000" cy="771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Fostering a culture of RESPECT</a:t>
            </a:r>
            <a:endParaRPr/>
          </a:p>
        </p:txBody>
      </p:sp>
      <p:sp>
        <p:nvSpPr>
          <p:cNvPr id="135" name="Google Shape;135;g122394fbf64_0_226"/>
          <p:cNvSpPr txBox="1"/>
          <p:nvPr>
            <p:ph idx="1" type="body"/>
          </p:nvPr>
        </p:nvSpPr>
        <p:spPr>
          <a:xfrm>
            <a:off x="636700" y="1884450"/>
            <a:ext cx="10795500" cy="42924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200"/>
              <a:t> </a:t>
            </a:r>
            <a:r>
              <a:rPr lang="en-US"/>
              <a:t>You are in a special position to model respectful, professional behavior, and you make an impact through the actions and interventions you take.</a:t>
            </a:r>
            <a:endParaRPr/>
          </a:p>
          <a:p>
            <a:pPr indent="0" lvl="0" marL="0" rtl="0" algn="l">
              <a:spcBef>
                <a:spcPts val="1000"/>
              </a:spcBef>
              <a:spcAft>
                <a:spcPts val="0"/>
              </a:spcAft>
              <a:buClr>
                <a:schemeClr val="dk1"/>
              </a:buClr>
              <a:buSzPts val="1100"/>
              <a:buFont typeface="Arial"/>
              <a:buNone/>
            </a:pPr>
            <a:r>
              <a:rPr lang="en-US"/>
              <a:t>A</a:t>
            </a:r>
            <a:r>
              <a:rPr lang="en-US"/>
              <a:t> culture of respect:</a:t>
            </a:r>
            <a:endParaRPr/>
          </a:p>
          <a:p>
            <a:pPr indent="-381000" lvl="0" marL="457200" rtl="0" algn="l">
              <a:spcBef>
                <a:spcPts val="1000"/>
              </a:spcBef>
              <a:spcAft>
                <a:spcPts val="0"/>
              </a:spcAft>
              <a:buSzPts val="2400"/>
              <a:buChar char="•"/>
            </a:pPr>
            <a:r>
              <a:rPr lang="en-US" sz="2400"/>
              <a:t>Treat one another with kindness, thoughtful consideration and respect, whether in person, on the phone, over email, or on social media</a:t>
            </a:r>
            <a:endParaRPr sz="2400"/>
          </a:p>
          <a:p>
            <a:pPr indent="-381000" lvl="0" marL="457200" rtl="0" algn="l">
              <a:spcBef>
                <a:spcPts val="0"/>
              </a:spcBef>
              <a:spcAft>
                <a:spcPts val="0"/>
              </a:spcAft>
              <a:buSzPts val="2400"/>
              <a:buChar char="•"/>
            </a:pPr>
            <a:r>
              <a:rPr lang="en-US" sz="2400"/>
              <a:t>Be generous in attitude towards others</a:t>
            </a:r>
            <a:endParaRPr sz="2400"/>
          </a:p>
          <a:p>
            <a:pPr indent="-381000" lvl="0" marL="457200" rtl="0" algn="l">
              <a:spcBef>
                <a:spcPts val="0"/>
              </a:spcBef>
              <a:spcAft>
                <a:spcPts val="0"/>
              </a:spcAft>
              <a:buSzPts val="2400"/>
              <a:buChar char="•"/>
            </a:pPr>
            <a:r>
              <a:rPr lang="en-US" sz="2400"/>
              <a:t>Encourage and support one another </a:t>
            </a:r>
            <a:endParaRPr sz="2400"/>
          </a:p>
          <a:p>
            <a:pPr indent="-381000" lvl="0" marL="457200" rtl="0" algn="l">
              <a:spcBef>
                <a:spcPts val="0"/>
              </a:spcBef>
              <a:spcAft>
                <a:spcPts val="0"/>
              </a:spcAft>
              <a:buSzPts val="2400"/>
              <a:buChar char="•"/>
            </a:pPr>
            <a:r>
              <a:rPr lang="en-US" sz="2400"/>
              <a:t>Do not </a:t>
            </a:r>
            <a:r>
              <a:rPr lang="en-US" sz="2400"/>
              <a:t>tolerate </a:t>
            </a:r>
            <a:r>
              <a:rPr lang="en-US" sz="2400"/>
              <a:t>unprofessional behavior</a:t>
            </a:r>
            <a:endParaRPr sz="2400"/>
          </a:p>
          <a:p>
            <a:pPr indent="-381000" lvl="0" marL="457200" rtl="0" algn="l">
              <a:spcBef>
                <a:spcPts val="0"/>
              </a:spcBef>
              <a:spcAft>
                <a:spcPts val="0"/>
              </a:spcAft>
              <a:buSzPts val="2400"/>
              <a:buChar char="•"/>
            </a:pPr>
            <a:r>
              <a:rPr lang="en-US" sz="2400"/>
              <a:t>Thank others for speaking up. Ex: “You make a good point. Thanks for speaking up.” </a:t>
            </a:r>
            <a:endParaRPr sz="2400"/>
          </a:p>
          <a:p>
            <a:pPr indent="0" lvl="0" marL="0" rtl="0" algn="l">
              <a:spcBef>
                <a:spcPts val="1000"/>
              </a:spcBef>
              <a:spcAft>
                <a:spcPts val="0"/>
              </a:spcAft>
              <a:buNone/>
            </a:pPr>
            <a:r>
              <a:t/>
            </a:r>
            <a:endParaRPr/>
          </a:p>
        </p:txBody>
      </p:sp>
      <p:sp>
        <p:nvSpPr>
          <p:cNvPr id="136" name="Google Shape;136;g122394fbf64_0_226"/>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22394fbf64_0_21"/>
          <p:cNvSpPr txBox="1"/>
          <p:nvPr>
            <p:ph type="title"/>
          </p:nvPr>
        </p:nvSpPr>
        <p:spPr>
          <a:xfrm>
            <a:off x="838200" y="972875"/>
            <a:ext cx="10515600" cy="129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Compliance: Federal and State Nondiscrimination </a:t>
            </a:r>
            <a:r>
              <a:rPr lang="en-US">
                <a:latin typeface="Arial"/>
                <a:ea typeface="Arial"/>
                <a:cs typeface="Arial"/>
                <a:sym typeface="Arial"/>
                <a:extLst>
                  <a:ext uri="http://customooxmlschemas.google.com/">
                    <go:slidesCustomData xmlns:go="http://customooxmlschemas.google.com/" textRoundtripDataId="0"/>
                  </a:ext>
                </a:extLst>
              </a:rPr>
              <a:t>Laws and Regulations</a:t>
            </a:r>
            <a:endParaRPr>
              <a:latin typeface="Arial"/>
              <a:ea typeface="Arial"/>
              <a:cs typeface="Arial"/>
              <a:sym typeface="Arial"/>
            </a:endParaRPr>
          </a:p>
          <a:p>
            <a:pPr indent="0" lvl="0" marL="0" rtl="0" algn="l">
              <a:spcBef>
                <a:spcPts val="0"/>
              </a:spcBef>
              <a:spcAft>
                <a:spcPts val="0"/>
              </a:spcAft>
              <a:buNone/>
            </a:pPr>
            <a:r>
              <a:t/>
            </a:r>
            <a:endParaRPr/>
          </a:p>
        </p:txBody>
      </p:sp>
      <p:sp>
        <p:nvSpPr>
          <p:cNvPr id="143" name="Google Shape;143;g122394fbf64_0_21"/>
          <p:cNvSpPr txBox="1"/>
          <p:nvPr>
            <p:ph idx="1" type="body"/>
          </p:nvPr>
        </p:nvSpPr>
        <p:spPr>
          <a:xfrm>
            <a:off x="590100" y="2264725"/>
            <a:ext cx="10763700" cy="4456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Some of the laws and regulations include, but are not limited to:</a:t>
            </a:r>
            <a:endParaRPr/>
          </a:p>
          <a:p>
            <a:pPr indent="-381000" lvl="0" marL="457200" rtl="0" algn="l">
              <a:spcBef>
                <a:spcPts val="1000"/>
              </a:spcBef>
              <a:spcAft>
                <a:spcPts val="0"/>
              </a:spcAft>
              <a:buSzPts val="2400"/>
              <a:buChar char="•"/>
            </a:pPr>
            <a:r>
              <a:rPr lang="en-US" sz="2400"/>
              <a:t>Title VII of the Civil Rights Act of 1964</a:t>
            </a:r>
            <a:endParaRPr sz="2400"/>
          </a:p>
          <a:p>
            <a:pPr indent="-381000" lvl="0" marL="457200" rtl="0" algn="l">
              <a:spcBef>
                <a:spcPts val="1000"/>
              </a:spcBef>
              <a:spcAft>
                <a:spcPts val="0"/>
              </a:spcAft>
              <a:buSzPts val="2400"/>
              <a:buChar char="•"/>
            </a:pPr>
            <a:r>
              <a:rPr lang="en-US" sz="2400"/>
              <a:t>Title IX of the Education Amendments of 1972</a:t>
            </a:r>
            <a:endParaRPr sz="2400"/>
          </a:p>
          <a:p>
            <a:pPr indent="-381000" lvl="0" marL="457200" rtl="0" algn="l">
              <a:spcBef>
                <a:spcPts val="1000"/>
              </a:spcBef>
              <a:spcAft>
                <a:spcPts val="0"/>
              </a:spcAft>
              <a:buSzPts val="2400"/>
              <a:buChar char="•"/>
            </a:pPr>
            <a:r>
              <a:rPr lang="en-US" sz="2400"/>
              <a:t>Age Discrimination Act of 1975</a:t>
            </a:r>
            <a:endParaRPr sz="2400"/>
          </a:p>
          <a:p>
            <a:pPr indent="-381000" lvl="0" marL="457200" rtl="0" algn="l">
              <a:spcBef>
                <a:spcPts val="1000"/>
              </a:spcBef>
              <a:spcAft>
                <a:spcPts val="0"/>
              </a:spcAft>
              <a:buSzPts val="2400"/>
              <a:buChar char="•"/>
            </a:pPr>
            <a:r>
              <a:rPr lang="en-US" sz="2400"/>
              <a:t>Americans with Disabilities Act</a:t>
            </a:r>
            <a:endParaRPr sz="2400"/>
          </a:p>
          <a:p>
            <a:pPr indent="-381000" lvl="0" marL="457200" rtl="0" algn="l">
              <a:spcBef>
                <a:spcPts val="1000"/>
              </a:spcBef>
              <a:spcAft>
                <a:spcPts val="0"/>
              </a:spcAft>
              <a:buSzPts val="2400"/>
              <a:buChar char="•"/>
            </a:pPr>
            <a:r>
              <a:rPr lang="en-US" sz="2400"/>
              <a:t>Michigan Civil Rights Initiative</a:t>
            </a:r>
            <a:endParaRPr sz="2400"/>
          </a:p>
          <a:p>
            <a:pPr indent="-381000" lvl="0" marL="457200" rtl="0" algn="l">
              <a:spcBef>
                <a:spcPts val="1000"/>
              </a:spcBef>
              <a:spcAft>
                <a:spcPts val="0"/>
              </a:spcAft>
              <a:buSzPts val="2400"/>
              <a:buChar char="•"/>
            </a:pPr>
            <a:r>
              <a:rPr lang="en-US" sz="2400"/>
              <a:t>Executive Order 11246</a:t>
            </a:r>
            <a:endParaRPr sz="2400"/>
          </a:p>
          <a:p>
            <a:pPr indent="-381000" lvl="0" marL="457200" rtl="0" algn="l">
              <a:spcBef>
                <a:spcPts val="1000"/>
              </a:spcBef>
              <a:spcAft>
                <a:spcPts val="0"/>
              </a:spcAft>
              <a:buSzPts val="2400"/>
              <a:buChar char="•"/>
            </a:pPr>
            <a:r>
              <a:rPr lang="en-US" sz="2400"/>
              <a:t>Section 503 of the Rehabilitation Act of 1973</a:t>
            </a:r>
            <a:endParaRPr sz="2400"/>
          </a:p>
          <a:p>
            <a:pPr indent="-381000" lvl="0" marL="457200" rtl="0" algn="l">
              <a:spcBef>
                <a:spcPts val="1000"/>
              </a:spcBef>
              <a:spcAft>
                <a:spcPts val="0"/>
              </a:spcAft>
              <a:buSzPts val="2400"/>
              <a:buChar char="•"/>
            </a:pPr>
            <a:r>
              <a:rPr lang="en-US" sz="2400"/>
              <a:t>Vietnam-Era Veterans' Readjustment Assistance Act of 1974</a:t>
            </a:r>
            <a:endParaRPr sz="2400"/>
          </a:p>
        </p:txBody>
      </p:sp>
      <p:sp>
        <p:nvSpPr>
          <p:cNvPr id="144" name="Google Shape;144;g122394fbf64_0_21"/>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22394fbf64_0_49"/>
          <p:cNvSpPr txBox="1"/>
          <p:nvPr>
            <p:ph type="title"/>
          </p:nvPr>
        </p:nvSpPr>
        <p:spPr>
          <a:xfrm>
            <a:off x="838200" y="1180225"/>
            <a:ext cx="10515600" cy="99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Equitable Practices  </a:t>
            </a:r>
            <a:endParaRPr/>
          </a:p>
        </p:txBody>
      </p:sp>
      <p:sp>
        <p:nvSpPr>
          <p:cNvPr id="151" name="Google Shape;151;g122394fbf64_0_49"/>
          <p:cNvSpPr txBox="1"/>
          <p:nvPr>
            <p:ph idx="1" type="body"/>
          </p:nvPr>
        </p:nvSpPr>
        <p:spPr>
          <a:xfrm>
            <a:off x="838200" y="2057400"/>
            <a:ext cx="10515600" cy="4119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Michigan Tech complies with all federal and state equal employment opportunity laws in hiring and </a:t>
            </a:r>
            <a:r>
              <a:rPr lang="en-US">
                <a:extLst>
                  <a:ext uri="http://customooxmlschemas.google.com/">
                    <go:slidesCustomData xmlns:go="http://customooxmlschemas.google.com/" textRoundtripDataId="1"/>
                  </a:ext>
                </a:extLst>
              </a:rPr>
              <a:t>employment</a:t>
            </a:r>
            <a:r>
              <a:rPr lang="en-US"/>
              <a:t> practices</a:t>
            </a:r>
            <a:endParaRPr/>
          </a:p>
          <a:p>
            <a:pPr indent="-406400" lvl="0" marL="457200" rtl="0" algn="l">
              <a:spcBef>
                <a:spcPts val="1000"/>
              </a:spcBef>
              <a:spcAft>
                <a:spcPts val="0"/>
              </a:spcAft>
              <a:buSzPts val="2800"/>
              <a:buChar char="•"/>
            </a:pPr>
            <a:r>
              <a:rPr lang="en-US"/>
              <a:t>These laws prohibit discrimination against an employee or job applicant based on </a:t>
            </a:r>
            <a:r>
              <a:rPr lang="en-US"/>
              <a:t>protected</a:t>
            </a:r>
            <a:r>
              <a:rPr lang="en-US"/>
              <a:t> status</a:t>
            </a:r>
            <a:endParaRPr/>
          </a:p>
          <a:p>
            <a:pPr indent="-406400" lvl="0" marL="457200" rtl="0" algn="l">
              <a:spcBef>
                <a:spcPts val="0"/>
              </a:spcBef>
              <a:spcAft>
                <a:spcPts val="0"/>
              </a:spcAft>
              <a:buSzPts val="2800"/>
              <a:buChar char="•"/>
            </a:pPr>
            <a:r>
              <a:rPr lang="en-US"/>
              <a:t>We are required to take affirmative action to ensure all aspects of employment are fair, equitable, and free from discrimination</a:t>
            </a:r>
            <a:endParaRPr/>
          </a:p>
          <a:p>
            <a:pPr indent="-406400" lvl="0" marL="457200" rtl="0" algn="l">
              <a:spcBef>
                <a:spcPts val="0"/>
              </a:spcBef>
              <a:spcAft>
                <a:spcPts val="0"/>
              </a:spcAft>
              <a:buSzPts val="2800"/>
              <a:buChar char="•"/>
            </a:pPr>
            <a:r>
              <a:rPr lang="en-US"/>
              <a:t>We are charged with reporting our efforts to the federal and state agencies, as well as to granting agencies such as NASA, NSF, and USDA</a:t>
            </a:r>
            <a:endParaRPr/>
          </a:p>
        </p:txBody>
      </p:sp>
      <p:sp>
        <p:nvSpPr>
          <p:cNvPr id="152" name="Google Shape;152;g122394fbf64_0_49"/>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2018-10-16T15:35:27Z</dcterms:created>
  <dc:creator>tkcogswe</dc:creator>
</cp:coreProperties>
</file>