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91" r:id="rId2"/>
    <p:sldId id="270" r:id="rId3"/>
    <p:sldId id="258" r:id="rId4"/>
    <p:sldId id="256" r:id="rId5"/>
    <p:sldId id="259" r:id="rId6"/>
    <p:sldId id="260" r:id="rId7"/>
    <p:sldId id="261" r:id="rId8"/>
    <p:sldId id="262" r:id="rId9"/>
    <p:sldId id="271" r:id="rId10"/>
    <p:sldId id="267" r:id="rId11"/>
    <p:sldId id="265" r:id="rId12"/>
    <p:sldId id="268" r:id="rId13"/>
    <p:sldId id="264" r:id="rId14"/>
    <p:sldId id="272" r:id="rId15"/>
    <p:sldId id="269" r:id="rId16"/>
    <p:sldId id="274" r:id="rId17"/>
    <p:sldId id="275" r:id="rId18"/>
    <p:sldId id="276" r:id="rId19"/>
    <p:sldId id="277" r:id="rId20"/>
    <p:sldId id="266" r:id="rId21"/>
    <p:sldId id="278" r:id="rId22"/>
    <p:sldId id="279" r:id="rId23"/>
    <p:sldId id="263" r:id="rId24"/>
    <p:sldId id="280" r:id="rId25"/>
    <p:sldId id="281" r:id="rId26"/>
    <p:sldId id="282" r:id="rId27"/>
    <p:sldId id="283" r:id="rId28"/>
    <p:sldId id="284" r:id="rId29"/>
    <p:sldId id="285" r:id="rId30"/>
    <p:sldId id="286" r:id="rId31"/>
    <p:sldId id="287" r:id="rId32"/>
    <p:sldId id="288" r:id="rId33"/>
    <p:sldId id="289" r:id="rId34"/>
    <p:sldId id="290" r:id="rId35"/>
    <p:sldId id="257" r:id="rId36"/>
    <p:sldId id="292" r:id="rId37"/>
    <p:sldId id="293" r:id="rId38"/>
    <p:sldId id="294" r:id="rId39"/>
    <p:sldId id="295" r:id="rId40"/>
    <p:sldId id="296" r:id="rId41"/>
    <p:sldId id="297" r:id="rId42"/>
    <p:sldId id="298" r:id="rId43"/>
    <p:sldId id="299" r:id="rId44"/>
    <p:sldId id="300" r:id="rId45"/>
    <p:sldId id="301" r:id="rId46"/>
    <p:sldId id="302" r:id="rId47"/>
    <p:sldId id="273" r:id="rId48"/>
    <p:sldId id="303" r:id="rId49"/>
    <p:sldId id="304"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26" autoAdjust="0"/>
    <p:restoredTop sz="62889" autoAdjust="0"/>
  </p:normalViewPr>
  <p:slideViewPr>
    <p:cSldViewPr snapToGrid="0" snapToObjects="1">
      <p:cViewPr varScale="1">
        <p:scale>
          <a:sx n="67" d="100"/>
          <a:sy n="67" d="100"/>
        </p:scale>
        <p:origin x="8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7651D8-D74F-B94E-B71A-AB640CFBB9F1}" type="datetimeFigureOut">
              <a:rPr lang="en-US" smtClean="0"/>
              <a:t>9/15/2021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40E15D-BE88-7249-A336-51C1EE7414A6}" type="slidenum">
              <a:rPr lang="en-US" smtClean="0"/>
              <a:t>‹#›</a:t>
            </a:fld>
            <a:endParaRPr lang="en-US"/>
          </a:p>
        </p:txBody>
      </p:sp>
    </p:spTree>
    <p:extLst>
      <p:ext uri="{BB962C8B-B14F-4D97-AF65-F5344CB8AC3E}">
        <p14:creationId xmlns:p14="http://schemas.microsoft.com/office/powerpoint/2010/main" val="2613351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7CF8A-A424-CB4C-97F1-9CB48459530A}"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F9E6E-3B47-7443-A4C0-59370A13832B}" type="slidenum">
              <a:rPr lang="en-US" smtClean="0"/>
              <a:t>‹#›</a:t>
            </a:fld>
            <a:endParaRPr lang="en-US"/>
          </a:p>
        </p:txBody>
      </p:sp>
    </p:spTree>
    <p:extLst>
      <p:ext uri="{BB962C8B-B14F-4D97-AF65-F5344CB8AC3E}">
        <p14:creationId xmlns:p14="http://schemas.microsoft.com/office/powerpoint/2010/main" val="345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9E6E-3B47-7443-A4C0-59370A13832B}" type="slidenum">
              <a:rPr lang="en-US" smtClean="0"/>
              <a:t>3</a:t>
            </a:fld>
            <a:endParaRPr lang="en-US"/>
          </a:p>
        </p:txBody>
      </p:sp>
    </p:spTree>
    <p:extLst>
      <p:ext uri="{BB962C8B-B14F-4D97-AF65-F5344CB8AC3E}">
        <p14:creationId xmlns:p14="http://schemas.microsoft.com/office/powerpoint/2010/main" val="185921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9E6E-3B47-7443-A4C0-59370A13832B}" type="slidenum">
              <a:rPr lang="en-US" smtClean="0"/>
              <a:t>12</a:t>
            </a:fld>
            <a:endParaRPr lang="en-US"/>
          </a:p>
        </p:txBody>
      </p:sp>
    </p:spTree>
    <p:extLst>
      <p:ext uri="{BB962C8B-B14F-4D97-AF65-F5344CB8AC3E}">
        <p14:creationId xmlns:p14="http://schemas.microsoft.com/office/powerpoint/2010/main" val="2277507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9E6E-3B47-7443-A4C0-59370A13832B}" type="slidenum">
              <a:rPr lang="en-US" smtClean="0"/>
              <a:t>13</a:t>
            </a:fld>
            <a:endParaRPr lang="en-US"/>
          </a:p>
        </p:txBody>
      </p:sp>
    </p:spTree>
    <p:extLst>
      <p:ext uri="{BB962C8B-B14F-4D97-AF65-F5344CB8AC3E}">
        <p14:creationId xmlns:p14="http://schemas.microsoft.com/office/powerpoint/2010/main" val="128924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Help new employees feel welcome; provide access to resources; communicate expectations and introduce other team members</a:t>
            </a:r>
          </a:p>
          <a:p>
            <a:pPr marL="228600" indent="-228600">
              <a:buAutoNum type="arabicPeriod"/>
            </a:pPr>
            <a:r>
              <a:rPr lang="en-US" dirty="0"/>
              <a:t>Walking meetings, coffee shop meetings, new spaces</a:t>
            </a:r>
          </a:p>
          <a:p>
            <a:pPr marL="228600" indent="-228600">
              <a:buAutoNum type="arabicPeriod"/>
            </a:pPr>
            <a:r>
              <a:rPr lang="en-US" dirty="0"/>
              <a:t>Birthdays, community awards, “Pause for Applause”</a:t>
            </a:r>
          </a:p>
          <a:p>
            <a:pPr marL="228600" indent="-228600">
              <a:buAutoNum type="arabicPeriod"/>
            </a:pPr>
            <a:r>
              <a:rPr lang="en-US" dirty="0"/>
              <a:t>Strengths Finders or other similar tests to develop and maximize potential</a:t>
            </a:r>
          </a:p>
          <a:p>
            <a:pPr marL="228600" indent="-228600">
              <a:buAutoNum type="arabicPeriod"/>
            </a:pPr>
            <a:r>
              <a:rPr lang="en-US" dirty="0"/>
              <a:t>Advise, coach, nurture talent</a:t>
            </a:r>
          </a:p>
          <a:p>
            <a:pPr marL="228600" indent="-228600">
              <a:buAutoNum type="arabicPeriod"/>
            </a:pPr>
            <a:r>
              <a:rPr lang="en-US" dirty="0"/>
              <a:t>Allow employees ownership of their role by having them define it; allow for some creativity</a:t>
            </a:r>
          </a:p>
          <a:p>
            <a:pPr marL="228600" indent="-228600">
              <a:buAutoNum type="arabicPeriod"/>
            </a:pPr>
            <a:r>
              <a:rPr lang="en-US" dirty="0"/>
              <a:t>Proofreading, advice, etc. Make sure to follow up on feedback. </a:t>
            </a:r>
          </a:p>
          <a:p>
            <a:pPr marL="228600" indent="-228600">
              <a:buAutoNum type="arabicPeriod"/>
            </a:pPr>
            <a:r>
              <a:rPr lang="en-US" dirty="0"/>
              <a:t>Ask about employees personal lives (favorite color, football team, </a:t>
            </a:r>
            <a:r>
              <a:rPr lang="en-US" dirty="0" err="1"/>
              <a:t>etc</a:t>
            </a:r>
            <a:r>
              <a:rPr lang="en-US" dirty="0"/>
              <a:t>) and what drives them to shine; personality</a:t>
            </a:r>
          </a:p>
          <a:p>
            <a:pPr marL="228600" indent="-228600">
              <a:buAutoNum type="arabicPeriod"/>
            </a:pPr>
            <a:r>
              <a:rPr lang="en-US" dirty="0"/>
              <a:t>Work life balance</a:t>
            </a:r>
          </a:p>
          <a:p>
            <a:pPr marL="228600" indent="-228600">
              <a:buAutoNum type="arabicPeriod"/>
            </a:pPr>
            <a:r>
              <a:rPr lang="en-US" dirty="0"/>
              <a:t>Social events outside of work – holiday parties, team lunches, happy hours, </a:t>
            </a:r>
            <a:r>
              <a:rPr lang="en-US" dirty="0" err="1"/>
              <a:t>etc</a:t>
            </a:r>
            <a:endParaRPr lang="en-US" dirty="0"/>
          </a:p>
          <a:p>
            <a:pPr marL="228600" indent="-228600">
              <a:buAutoNum type="arabicPeriod"/>
            </a:pPr>
            <a:r>
              <a:rPr lang="en-US" dirty="0"/>
              <a:t>A culture coach can help answer questions employees may not feel comfortable asking their supervisor or in front of a group (where can I find this? What does this mean? </a:t>
            </a:r>
            <a:r>
              <a:rPr lang="en-US" dirty="0" err="1"/>
              <a:t>Etc</a:t>
            </a:r>
            <a:r>
              <a:rPr lang="en-US" dirty="0"/>
              <a:t>)</a:t>
            </a:r>
          </a:p>
          <a:p>
            <a:pPr marL="228600" indent="-228600">
              <a:buAutoNum type="arabicPeriod"/>
            </a:pPr>
            <a:r>
              <a:rPr lang="en-US" dirty="0"/>
              <a:t>Use mistakes as an opportunity to show employees you are human</a:t>
            </a:r>
          </a:p>
          <a:p>
            <a:pPr marL="228600" indent="-228600">
              <a:buAutoNum type="arabicPeriod"/>
            </a:pPr>
            <a:r>
              <a:rPr lang="en-US" dirty="0"/>
              <a:t>When possible, if it meets business needs, flexible work hours can be extremely beneficial</a:t>
            </a:r>
          </a:p>
          <a:p>
            <a:pPr marL="228600" indent="-228600">
              <a:buAutoNum type="arabicPeriod"/>
            </a:pPr>
            <a:r>
              <a:rPr lang="en-US" dirty="0"/>
              <a:t>Allows for final goodbyes, shows remaining employees your organization values their team members</a:t>
            </a:r>
          </a:p>
          <a:p>
            <a:pPr marL="228600" indent="-228600">
              <a:buAutoNum type="arabicPeriod"/>
            </a:pPr>
            <a:r>
              <a:rPr lang="en-US" dirty="0"/>
              <a:t>This helps employees feel like they are making a difference, which boost morale. </a:t>
            </a:r>
          </a:p>
          <a:p>
            <a:pPr marL="228600" indent="-228600">
              <a:buAutoNum type="arabicPeriod"/>
            </a:pPr>
            <a:r>
              <a:rPr lang="en-US" dirty="0"/>
              <a:t>Constructive feedback; ask how employees prefer to receive feedback; ask for feedback</a:t>
            </a:r>
          </a:p>
          <a:p>
            <a:pPr marL="228600" indent="-228600">
              <a:buAutoNum type="arabicPeriod"/>
            </a:pPr>
            <a:r>
              <a:rPr lang="en-US" dirty="0"/>
              <a:t>When employees believe they will be recognized, they ae 2.7x more likely to highly engaged; but discovering how an employee prefers to receive it will help you give the most impactful recognition</a:t>
            </a:r>
          </a:p>
          <a:p>
            <a:pPr marL="228600" indent="-228600">
              <a:buAutoNum type="arabicPeriod"/>
            </a:pPr>
            <a:r>
              <a:rPr lang="en-US" dirty="0"/>
              <a:t>Champions motivate others to step up their game</a:t>
            </a:r>
          </a:p>
          <a:p>
            <a:pPr marL="228600" indent="-228600">
              <a:buAutoNum type="arabicPeriod"/>
            </a:pPr>
            <a:r>
              <a:rPr lang="en-US" dirty="0"/>
              <a:t>Lunch room, ping pong table, basketball hoop, or lounge area for breaks to recharge</a:t>
            </a:r>
          </a:p>
          <a:p>
            <a:pPr marL="228600" indent="-228600">
              <a:buAutoNum type="arabicPeriod"/>
            </a:pPr>
            <a:r>
              <a:rPr lang="en-US" dirty="0"/>
              <a:t>Look for opportunities to create shared experiences around giving and receiving feedback</a:t>
            </a:r>
          </a:p>
          <a:p>
            <a:pPr marL="228600" indent="-228600">
              <a:buAutoNum type="arabicPeriod"/>
            </a:pPr>
            <a:endParaRPr lang="en-US" dirty="0"/>
          </a:p>
          <a:p>
            <a:pPr marL="0" indent="0">
              <a:buNone/>
            </a:pPr>
            <a:r>
              <a:rPr lang="en-US" dirty="0"/>
              <a:t>https://www.quantumworkplace.com/future-of-work/employee-engagement-ideas</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818F9E6E-3B47-7443-A4C0-59370A13832B}" type="slidenum">
              <a:rPr lang="en-US" smtClean="0"/>
              <a:t>14</a:t>
            </a:fld>
            <a:endParaRPr lang="en-US"/>
          </a:p>
        </p:txBody>
      </p:sp>
    </p:spTree>
    <p:extLst>
      <p:ext uri="{BB962C8B-B14F-4D97-AF65-F5344CB8AC3E}">
        <p14:creationId xmlns:p14="http://schemas.microsoft.com/office/powerpoint/2010/main" val="141609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Supervisors need to create a welcoming environment.</a:t>
            </a:r>
          </a:p>
          <a:p>
            <a:r>
              <a:rPr lang="en-US" dirty="0"/>
              <a:t>Employees reciprocate with honesty and authenticity. </a:t>
            </a:r>
          </a:p>
          <a:p>
            <a:r>
              <a:rPr lang="en-US" dirty="0"/>
              <a:t>Colleagues need to work together to create a place where everyone feels they belong – a culture coach is a great suggestion. </a:t>
            </a:r>
          </a:p>
          <a:p>
            <a:endParaRPr lang="en-US" dirty="0"/>
          </a:p>
          <a:p>
            <a:r>
              <a:rPr lang="en-US" dirty="0"/>
              <a:t>Turn it over to Communication – Stefanie. </a:t>
            </a:r>
          </a:p>
        </p:txBody>
      </p:sp>
      <p:sp>
        <p:nvSpPr>
          <p:cNvPr id="4" name="Slide Number Placeholder 3"/>
          <p:cNvSpPr>
            <a:spLocks noGrp="1"/>
          </p:cNvSpPr>
          <p:nvPr>
            <p:ph type="sldNum" sz="quarter" idx="5"/>
          </p:nvPr>
        </p:nvSpPr>
        <p:spPr/>
        <p:txBody>
          <a:bodyPr/>
          <a:lstStyle/>
          <a:p>
            <a:fld id="{818F9E6E-3B47-7443-A4C0-59370A13832B}" type="slidenum">
              <a:rPr lang="en-US" smtClean="0"/>
              <a:t>15</a:t>
            </a:fld>
            <a:endParaRPr lang="en-US"/>
          </a:p>
        </p:txBody>
      </p:sp>
    </p:spTree>
    <p:extLst>
      <p:ext uri="{BB962C8B-B14F-4D97-AF65-F5344CB8AC3E}">
        <p14:creationId xmlns:p14="http://schemas.microsoft.com/office/powerpoint/2010/main" val="149398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9E6E-3B47-7443-A4C0-59370A13832B}" type="slidenum">
              <a:rPr lang="en-US" smtClean="0"/>
              <a:t>17</a:t>
            </a:fld>
            <a:endParaRPr lang="en-US"/>
          </a:p>
        </p:txBody>
      </p:sp>
    </p:spTree>
    <p:extLst>
      <p:ext uri="{BB962C8B-B14F-4D97-AF65-F5344CB8AC3E}">
        <p14:creationId xmlns:p14="http://schemas.microsoft.com/office/powerpoint/2010/main" val="1256066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9E6E-3B47-7443-A4C0-59370A13832B}" type="slidenum">
              <a:rPr lang="en-US" smtClean="0"/>
              <a:t>19</a:t>
            </a:fld>
            <a:endParaRPr lang="en-US"/>
          </a:p>
        </p:txBody>
      </p:sp>
    </p:spTree>
    <p:extLst>
      <p:ext uri="{BB962C8B-B14F-4D97-AF65-F5344CB8AC3E}">
        <p14:creationId xmlns:p14="http://schemas.microsoft.com/office/powerpoint/2010/main" val="1782982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will likely develop working relationships with colleagues, including members of your department and your supervisors. You can also create strong professional relationships with your organization’s customers.</a:t>
            </a:r>
          </a:p>
          <a:p>
            <a:pPr marL="0" indent="0">
              <a:buNone/>
            </a:pPr>
            <a:endParaRPr lang="en-US" sz="1200" dirty="0"/>
          </a:p>
          <a:p>
            <a:pPr marL="0" indent="0">
              <a:buNone/>
            </a:pPr>
            <a:endParaRPr lang="en-US" sz="1200" dirty="0"/>
          </a:p>
          <a:p>
            <a:pPr marL="0" indent="0">
              <a:buNone/>
            </a:pPr>
            <a:r>
              <a:rPr lang="en-US" sz="1200" dirty="0"/>
              <a:t>They are also linked to better customer engagement and increased profit. In other words, the better your work relationships are, the better and happier employee you will likely become.</a:t>
            </a:r>
          </a:p>
          <a:p>
            <a:pPr marL="0" indent="0">
              <a:buNone/>
            </a:pPr>
            <a:endParaRPr lang="en-US" sz="1200" dirty="0"/>
          </a:p>
          <a:p>
            <a:pPr marL="0" indent="0">
              <a:buNone/>
            </a:pPr>
            <a:r>
              <a:rPr lang="en-US" sz="1200" b="0" i="0" kern="1200" dirty="0">
                <a:solidFill>
                  <a:schemeClr val="tx1"/>
                </a:solidFill>
                <a:effectLst/>
                <a:latin typeface="+mn-lt"/>
                <a:ea typeface="+mn-ea"/>
                <a:cs typeface="+mn-cs"/>
              </a:rPr>
              <a:t>Relationships in the workplace are the interactions you have with your colleagues. When you have effective relationships with other professionals and team members, you are more likely to enjoy your day-to-day. Building relationships in the workplace is also important for career success. Not only do relationships with colleagues in the workplace assist with networking, but they can also offer you the guidance and encouragement you need to succeed in your role. Workplace relationships offer the following benefits:</a:t>
            </a: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dirty="0"/>
              <a:t>https://www.indeed.com/career-advice/career-development/building-relationships</a:t>
            </a:r>
          </a:p>
        </p:txBody>
      </p:sp>
      <p:sp>
        <p:nvSpPr>
          <p:cNvPr id="4" name="Slide Number Placeholder 3"/>
          <p:cNvSpPr>
            <a:spLocks noGrp="1"/>
          </p:cNvSpPr>
          <p:nvPr>
            <p:ph type="sldNum" sz="quarter" idx="5"/>
          </p:nvPr>
        </p:nvSpPr>
        <p:spPr/>
        <p:txBody>
          <a:bodyPr/>
          <a:lstStyle/>
          <a:p>
            <a:fld id="{211DE5B5-02EC-4EB7-AB99-255B953B94F9}" type="slidenum">
              <a:rPr lang="en-US" smtClean="0"/>
              <a:t>35</a:t>
            </a:fld>
            <a:endParaRPr lang="en-US"/>
          </a:p>
        </p:txBody>
      </p:sp>
    </p:spTree>
    <p:extLst>
      <p:ext uri="{BB962C8B-B14F-4D97-AF65-F5344CB8AC3E}">
        <p14:creationId xmlns:p14="http://schemas.microsoft.com/office/powerpoint/2010/main" val="1214234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E5B5-02EC-4EB7-AB99-255B953B94F9}" type="slidenum">
              <a:rPr lang="en-US" smtClean="0"/>
              <a:t>36</a:t>
            </a:fld>
            <a:endParaRPr lang="en-US"/>
          </a:p>
        </p:txBody>
      </p:sp>
    </p:spTree>
    <p:extLst>
      <p:ext uri="{BB962C8B-B14F-4D97-AF65-F5344CB8AC3E}">
        <p14:creationId xmlns:p14="http://schemas.microsoft.com/office/powerpoint/2010/main" val="3179543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E5B5-02EC-4EB7-AB99-255B953B94F9}" type="slidenum">
              <a:rPr lang="en-US" smtClean="0"/>
              <a:t>37</a:t>
            </a:fld>
            <a:endParaRPr lang="en-US"/>
          </a:p>
        </p:txBody>
      </p:sp>
    </p:spTree>
    <p:extLst>
      <p:ext uri="{BB962C8B-B14F-4D97-AF65-F5344CB8AC3E}">
        <p14:creationId xmlns:p14="http://schemas.microsoft.com/office/powerpoint/2010/main" val="2363768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E5B5-02EC-4EB7-AB99-255B953B94F9}" type="slidenum">
              <a:rPr lang="en-US" smtClean="0"/>
              <a:t>38</a:t>
            </a:fld>
            <a:endParaRPr lang="en-US"/>
          </a:p>
        </p:txBody>
      </p:sp>
    </p:spTree>
    <p:extLst>
      <p:ext uri="{BB962C8B-B14F-4D97-AF65-F5344CB8AC3E}">
        <p14:creationId xmlns:p14="http://schemas.microsoft.com/office/powerpoint/2010/main" val="151755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F9E6E-3B47-7443-A4C0-59370A13832B}" type="slidenum">
              <a:rPr lang="en-US" smtClean="0"/>
              <a:t>4</a:t>
            </a:fld>
            <a:endParaRPr lang="en-US"/>
          </a:p>
        </p:txBody>
      </p:sp>
    </p:spTree>
    <p:extLst>
      <p:ext uri="{BB962C8B-B14F-4D97-AF65-F5344CB8AC3E}">
        <p14:creationId xmlns:p14="http://schemas.microsoft.com/office/powerpoint/2010/main" val="4070918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E5B5-02EC-4EB7-AB99-255B953B94F9}" type="slidenum">
              <a:rPr lang="en-US" smtClean="0"/>
              <a:t>39</a:t>
            </a:fld>
            <a:endParaRPr lang="en-US"/>
          </a:p>
        </p:txBody>
      </p:sp>
    </p:spTree>
    <p:extLst>
      <p:ext uri="{BB962C8B-B14F-4D97-AF65-F5344CB8AC3E}">
        <p14:creationId xmlns:p14="http://schemas.microsoft.com/office/powerpoint/2010/main" val="2597633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E5B5-02EC-4EB7-AB99-255B953B94F9}" type="slidenum">
              <a:rPr lang="en-US" smtClean="0"/>
              <a:t>40</a:t>
            </a:fld>
            <a:endParaRPr lang="en-US"/>
          </a:p>
        </p:txBody>
      </p:sp>
    </p:spTree>
    <p:extLst>
      <p:ext uri="{BB962C8B-B14F-4D97-AF65-F5344CB8AC3E}">
        <p14:creationId xmlns:p14="http://schemas.microsoft.com/office/powerpoint/2010/main" val="3707700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E5B5-02EC-4EB7-AB99-255B953B94F9}" type="slidenum">
              <a:rPr lang="en-US" smtClean="0"/>
              <a:t>41</a:t>
            </a:fld>
            <a:endParaRPr lang="en-US"/>
          </a:p>
        </p:txBody>
      </p:sp>
    </p:spTree>
    <p:extLst>
      <p:ext uri="{BB962C8B-B14F-4D97-AF65-F5344CB8AC3E}">
        <p14:creationId xmlns:p14="http://schemas.microsoft.com/office/powerpoint/2010/main" val="4108274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E5B5-02EC-4EB7-AB99-255B953B94F9}" type="slidenum">
              <a:rPr lang="en-US" smtClean="0"/>
              <a:t>42</a:t>
            </a:fld>
            <a:endParaRPr lang="en-US"/>
          </a:p>
        </p:txBody>
      </p:sp>
    </p:spTree>
    <p:extLst>
      <p:ext uri="{BB962C8B-B14F-4D97-AF65-F5344CB8AC3E}">
        <p14:creationId xmlns:p14="http://schemas.microsoft.com/office/powerpoint/2010/main" val="947319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E5B5-02EC-4EB7-AB99-255B953B94F9}" type="slidenum">
              <a:rPr lang="en-US" smtClean="0"/>
              <a:t>43</a:t>
            </a:fld>
            <a:endParaRPr lang="en-US"/>
          </a:p>
        </p:txBody>
      </p:sp>
    </p:spTree>
    <p:extLst>
      <p:ext uri="{BB962C8B-B14F-4D97-AF65-F5344CB8AC3E}">
        <p14:creationId xmlns:p14="http://schemas.microsoft.com/office/powerpoint/2010/main" val="3250798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E5B5-02EC-4EB7-AB99-255B953B94F9}" type="slidenum">
              <a:rPr lang="en-US" smtClean="0"/>
              <a:t>44</a:t>
            </a:fld>
            <a:endParaRPr lang="en-US"/>
          </a:p>
        </p:txBody>
      </p:sp>
    </p:spTree>
    <p:extLst>
      <p:ext uri="{BB962C8B-B14F-4D97-AF65-F5344CB8AC3E}">
        <p14:creationId xmlns:p14="http://schemas.microsoft.com/office/powerpoint/2010/main" val="4269558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211DE5B5-02EC-4EB7-AB99-255B953B94F9}" type="slidenum">
              <a:rPr lang="en-US" smtClean="0"/>
              <a:t>45</a:t>
            </a:fld>
            <a:endParaRPr lang="en-US"/>
          </a:p>
        </p:txBody>
      </p:sp>
    </p:spTree>
    <p:extLst>
      <p:ext uri="{BB962C8B-B14F-4D97-AF65-F5344CB8AC3E}">
        <p14:creationId xmlns:p14="http://schemas.microsoft.com/office/powerpoint/2010/main" val="1021921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E5B5-02EC-4EB7-AB99-255B953B94F9}" type="slidenum">
              <a:rPr lang="en-US" smtClean="0"/>
              <a:t>46</a:t>
            </a:fld>
            <a:endParaRPr lang="en-US"/>
          </a:p>
        </p:txBody>
      </p:sp>
    </p:spTree>
    <p:extLst>
      <p:ext uri="{BB962C8B-B14F-4D97-AF65-F5344CB8AC3E}">
        <p14:creationId xmlns:p14="http://schemas.microsoft.com/office/powerpoint/2010/main" val="4059241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E5B5-02EC-4EB7-AB99-255B953B94F9}" type="slidenum">
              <a:rPr lang="en-US" smtClean="0"/>
              <a:t>47</a:t>
            </a:fld>
            <a:endParaRPr lang="en-US"/>
          </a:p>
        </p:txBody>
      </p:sp>
    </p:spTree>
    <p:extLst>
      <p:ext uri="{BB962C8B-B14F-4D97-AF65-F5344CB8AC3E}">
        <p14:creationId xmlns:p14="http://schemas.microsoft.com/office/powerpoint/2010/main" val="29527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Separate into groups (minimum of 3/group and break out into at least 3 groups).</a:t>
            </a:r>
          </a:p>
          <a:p>
            <a:r>
              <a:rPr lang="en-US" sz="1200" b="0" i="0" u="none" strike="noStrike" kern="1200" dirty="0">
                <a:solidFill>
                  <a:schemeClr val="tx1"/>
                </a:solidFill>
                <a:effectLst/>
                <a:latin typeface="+mn-lt"/>
                <a:ea typeface="+mn-ea"/>
                <a:cs typeface="+mn-cs"/>
              </a:rPr>
              <a:t>Have everyone use the suggested questions or come up with a list of “what if” questions to ask each other. </a:t>
            </a:r>
          </a:p>
          <a:p>
            <a:r>
              <a:rPr lang="en-US" sz="1200" b="0" i="0" u="none" strike="noStrike" kern="1200" dirty="0">
                <a:solidFill>
                  <a:schemeClr val="tx1"/>
                </a:solidFill>
                <a:effectLst/>
                <a:latin typeface="+mn-lt"/>
                <a:ea typeface="+mn-ea"/>
                <a:cs typeface="+mn-cs"/>
              </a:rPr>
              <a:t>Randomly draw or have a member volunteer from each group to report out on some of the more humorous answers at the end of the </a:t>
            </a:r>
            <a:r>
              <a:rPr lang="en-US" sz="1200" b="0" i="0" u="none" strike="noStrike" kern="1200" dirty="0" err="1">
                <a:solidFill>
                  <a:schemeClr val="tx1"/>
                </a:solidFill>
                <a:effectLst/>
                <a:latin typeface="+mn-lt"/>
                <a:ea typeface="+mn-ea"/>
                <a:cs typeface="+mn-cs"/>
              </a:rPr>
              <a:t>IceBreaker</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818F9E6E-3B47-7443-A4C0-59370A13832B}" type="slidenum">
              <a:rPr lang="en-US" smtClean="0"/>
              <a:t>5</a:t>
            </a:fld>
            <a:endParaRPr lang="en-US"/>
          </a:p>
        </p:txBody>
      </p:sp>
    </p:spTree>
    <p:extLst>
      <p:ext uri="{BB962C8B-B14F-4D97-AF65-F5344CB8AC3E}">
        <p14:creationId xmlns:p14="http://schemas.microsoft.com/office/powerpoint/2010/main" val="366773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https://www.shrm.org/resourcesandtools/tools-and-samples/toolkits/pages/sustainingemployeeengagement.aspx</a:t>
            </a:r>
          </a:p>
          <a:p>
            <a:endParaRPr lang="en-US" dirty="0"/>
          </a:p>
        </p:txBody>
      </p:sp>
      <p:sp>
        <p:nvSpPr>
          <p:cNvPr id="4" name="Slide Number Placeholder 3"/>
          <p:cNvSpPr>
            <a:spLocks noGrp="1"/>
          </p:cNvSpPr>
          <p:nvPr>
            <p:ph type="sldNum" sz="quarter" idx="5"/>
          </p:nvPr>
        </p:nvSpPr>
        <p:spPr/>
        <p:txBody>
          <a:bodyPr/>
          <a:lstStyle/>
          <a:p>
            <a:fld id="{818F9E6E-3B47-7443-A4C0-59370A13832B}" type="slidenum">
              <a:rPr lang="en-US" smtClean="0"/>
              <a:t>6</a:t>
            </a:fld>
            <a:endParaRPr lang="en-US"/>
          </a:p>
        </p:txBody>
      </p:sp>
    </p:spTree>
    <p:extLst>
      <p:ext uri="{BB962C8B-B14F-4D97-AF65-F5344CB8AC3E}">
        <p14:creationId xmlns:p14="http://schemas.microsoft.com/office/powerpoint/2010/main" val="421081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https://employmenthero.com/blog/employee-engagement-statistics/?gclid=CjwKCAjw3_KIBhA2EiwAaAAlivg0vnVByKBsrUzRcFFqKnx4jPd4S_b67WX7Y3tpbjXWTTFbW_jUARoCMuMQAvD_BwE&amp;gclsrc=aw.ds</a:t>
            </a:r>
          </a:p>
          <a:p>
            <a:pPr marL="0" indent="0">
              <a:buClr>
                <a:schemeClr val="tx1"/>
              </a:buClr>
              <a:buNone/>
            </a:pPr>
            <a:endParaRPr lang="en-US" sz="1200" dirty="0">
              <a:latin typeface="Myriad Pro"/>
              <a:cs typeface="Myriad Pro"/>
            </a:endParaRPr>
          </a:p>
          <a:p>
            <a:pPr marL="0" indent="0">
              <a:buClr>
                <a:schemeClr val="tx1"/>
              </a:buClr>
              <a:buNone/>
            </a:pPr>
            <a:r>
              <a:rPr lang="en-US" sz="1200" dirty="0">
                <a:latin typeface="Myriad Pro"/>
                <a:cs typeface="Myriad Pro"/>
              </a:rPr>
              <a:t>Why is employee engagement important?</a:t>
            </a:r>
          </a:p>
          <a:p>
            <a:pPr marL="0" indent="0">
              <a:buClr>
                <a:schemeClr val="tx1"/>
              </a:buClr>
              <a:buNone/>
            </a:pPr>
            <a:r>
              <a:rPr lang="en-US" sz="1200" dirty="0">
                <a:latin typeface="Myriad Pro"/>
                <a:cs typeface="Myriad Pro"/>
              </a:rPr>
              <a:t>High levels of employee engagement promote:</a:t>
            </a:r>
          </a:p>
          <a:p>
            <a:pPr marL="342900" indent="-342900" algn="l">
              <a:buClr>
                <a:schemeClr val="tx1"/>
              </a:buClr>
              <a:buFont typeface="Arial" charset="0"/>
              <a:buChar char="•"/>
            </a:pPr>
            <a:r>
              <a:rPr lang="en-US" sz="1200" dirty="0">
                <a:latin typeface="Myriad Pro"/>
                <a:cs typeface="Myriad Pro"/>
              </a:rPr>
              <a:t>Retention of talent </a:t>
            </a:r>
          </a:p>
          <a:p>
            <a:pPr marL="342900" indent="-342900" algn="l">
              <a:buClr>
                <a:schemeClr val="tx1"/>
              </a:buClr>
              <a:buFont typeface="Arial" charset="0"/>
              <a:buChar char="•"/>
            </a:pPr>
            <a:r>
              <a:rPr lang="en-US" sz="1200" dirty="0">
                <a:latin typeface="Myriad Pro"/>
                <a:cs typeface="Myriad Pro"/>
              </a:rPr>
              <a:t>Foster customer loyalty</a:t>
            </a:r>
          </a:p>
          <a:p>
            <a:pPr marL="342900" indent="-342900" algn="l">
              <a:buClr>
                <a:schemeClr val="tx1"/>
              </a:buClr>
              <a:buFont typeface="Arial" charset="0"/>
              <a:buChar char="•"/>
            </a:pPr>
            <a:r>
              <a:rPr lang="en-US" sz="1200" dirty="0">
                <a:latin typeface="Myriad Pro"/>
                <a:cs typeface="Myriad Pro"/>
              </a:rPr>
              <a:t>Improve organizational performance </a:t>
            </a:r>
          </a:p>
          <a:p>
            <a:endParaRPr lang="en-US" dirty="0"/>
          </a:p>
        </p:txBody>
      </p:sp>
      <p:sp>
        <p:nvSpPr>
          <p:cNvPr id="4" name="Slide Number Placeholder 3"/>
          <p:cNvSpPr>
            <a:spLocks noGrp="1"/>
          </p:cNvSpPr>
          <p:nvPr>
            <p:ph type="sldNum" sz="quarter" idx="5"/>
          </p:nvPr>
        </p:nvSpPr>
        <p:spPr/>
        <p:txBody>
          <a:bodyPr/>
          <a:lstStyle/>
          <a:p>
            <a:fld id="{818F9E6E-3B47-7443-A4C0-59370A13832B}" type="slidenum">
              <a:rPr lang="en-US" smtClean="0"/>
              <a:t>7</a:t>
            </a:fld>
            <a:endParaRPr lang="en-US"/>
          </a:p>
        </p:txBody>
      </p:sp>
    </p:spTree>
    <p:extLst>
      <p:ext uri="{BB962C8B-B14F-4D97-AF65-F5344CB8AC3E}">
        <p14:creationId xmlns:p14="http://schemas.microsoft.com/office/powerpoint/2010/main" val="184549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other behaviors missing from this list?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Employee engagement increases dramatically when the daily experiences of employees include positive relationships with their direct supervisors or managers. </a:t>
            </a:r>
            <a:endParaRPr lang="en-US" dirty="0"/>
          </a:p>
          <a:p>
            <a:endParaRPr lang="en-US" dirty="0"/>
          </a:p>
          <a:p>
            <a:r>
              <a:rPr lang="en-US" dirty="0"/>
              <a:t>https://www.shrm.org/resourcesandtools/tools-and-samples/toolkits/pages/sustainingemployeeengagement.aspx</a:t>
            </a:r>
          </a:p>
        </p:txBody>
      </p:sp>
      <p:sp>
        <p:nvSpPr>
          <p:cNvPr id="4" name="Slide Number Placeholder 3"/>
          <p:cNvSpPr>
            <a:spLocks noGrp="1"/>
          </p:cNvSpPr>
          <p:nvPr>
            <p:ph type="sldNum" sz="quarter" idx="5"/>
          </p:nvPr>
        </p:nvSpPr>
        <p:spPr/>
        <p:txBody>
          <a:bodyPr/>
          <a:lstStyle/>
          <a:p>
            <a:fld id="{818F9E6E-3B47-7443-A4C0-59370A13832B}" type="slidenum">
              <a:rPr lang="en-US" smtClean="0"/>
              <a:t>8</a:t>
            </a:fld>
            <a:endParaRPr lang="en-US"/>
          </a:p>
        </p:txBody>
      </p:sp>
    </p:spTree>
    <p:extLst>
      <p:ext uri="{BB962C8B-B14F-4D97-AF65-F5344CB8AC3E}">
        <p14:creationId xmlns:p14="http://schemas.microsoft.com/office/powerpoint/2010/main" val="130100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for the audience:</a:t>
            </a:r>
          </a:p>
          <a:p>
            <a:r>
              <a:rPr lang="en-US" dirty="0"/>
              <a:t>How do you suggest supervisors</a:t>
            </a:r>
          </a:p>
          <a:p>
            <a:r>
              <a:rPr lang="en-US" dirty="0"/>
              <a:t>1. keep engaged employees engaged;</a:t>
            </a:r>
          </a:p>
          <a:p>
            <a:r>
              <a:rPr lang="en-US" dirty="0"/>
              <a:t>2. engage the disengaged;</a:t>
            </a:r>
          </a:p>
          <a:p>
            <a:r>
              <a:rPr lang="en-US" dirty="0"/>
              <a:t>3. assist enthusiasts; and</a:t>
            </a:r>
          </a:p>
          <a:p>
            <a:r>
              <a:rPr lang="en-US" dirty="0"/>
              <a:t>4. work with renegades?</a:t>
            </a:r>
          </a:p>
          <a:p>
            <a:endParaRPr lang="en-US" dirty="0"/>
          </a:p>
        </p:txBody>
      </p:sp>
      <p:sp>
        <p:nvSpPr>
          <p:cNvPr id="4" name="Slide Number Placeholder 3"/>
          <p:cNvSpPr>
            <a:spLocks noGrp="1"/>
          </p:cNvSpPr>
          <p:nvPr>
            <p:ph type="sldNum" sz="quarter" idx="5"/>
          </p:nvPr>
        </p:nvSpPr>
        <p:spPr/>
        <p:txBody>
          <a:bodyPr/>
          <a:lstStyle/>
          <a:p>
            <a:fld id="{818F9E6E-3B47-7443-A4C0-59370A13832B}" type="slidenum">
              <a:rPr lang="en-US" smtClean="0"/>
              <a:t>9</a:t>
            </a:fld>
            <a:endParaRPr lang="en-US"/>
          </a:p>
        </p:txBody>
      </p:sp>
    </p:spTree>
    <p:extLst>
      <p:ext uri="{BB962C8B-B14F-4D97-AF65-F5344CB8AC3E}">
        <p14:creationId xmlns:p14="http://schemas.microsoft.com/office/powerpoint/2010/main" val="3689834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Joel Vertin, Director of Digital Services in UMC at MTU did a presentation entitled </a:t>
            </a:r>
          </a:p>
          <a:p>
            <a:r>
              <a:rPr lang="en-US" dirty="0"/>
              <a:t>"Be The MVP of Managers" at the 2019 </a:t>
            </a:r>
            <a:r>
              <a:rPr lang="en-US" dirty="0" err="1"/>
              <a:t>HighEdWeb</a:t>
            </a:r>
            <a:r>
              <a:rPr lang="en-US" dirty="0"/>
              <a:t> Annual Conference, which won the award for Best in Conference</a:t>
            </a:r>
          </a:p>
        </p:txBody>
      </p:sp>
      <p:sp>
        <p:nvSpPr>
          <p:cNvPr id="4" name="Slide Number Placeholder 3"/>
          <p:cNvSpPr>
            <a:spLocks noGrp="1"/>
          </p:cNvSpPr>
          <p:nvPr>
            <p:ph type="sldNum" sz="quarter" idx="5"/>
          </p:nvPr>
        </p:nvSpPr>
        <p:spPr/>
        <p:txBody>
          <a:bodyPr/>
          <a:lstStyle/>
          <a:p>
            <a:fld id="{818F9E6E-3B47-7443-A4C0-59370A13832B}" type="slidenum">
              <a:rPr lang="en-US" smtClean="0"/>
              <a:t>10</a:t>
            </a:fld>
            <a:endParaRPr lang="en-US"/>
          </a:p>
        </p:txBody>
      </p:sp>
    </p:spTree>
    <p:extLst>
      <p:ext uri="{BB962C8B-B14F-4D97-AF65-F5344CB8AC3E}">
        <p14:creationId xmlns:p14="http://schemas.microsoft.com/office/powerpoint/2010/main" val="2543447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Ways to Show Your Employees You Love Them, Expressing love to your employees energizes, motivates and inspires them. It'll do the same thing for you. By Levi King</a:t>
            </a:r>
          </a:p>
          <a:p>
            <a:r>
              <a:rPr lang="en-US" sz="1200" b="0" i="0" kern="1200" dirty="0">
                <a:solidFill>
                  <a:schemeClr val="tx1"/>
                </a:solidFill>
                <a:effectLst/>
                <a:latin typeface="+mn-lt"/>
                <a:ea typeface="+mn-ea"/>
                <a:cs typeface="+mn-cs"/>
              </a:rPr>
              <a:t>Levi King is the Executive Chairman and Co-Founder of Nav.</a:t>
            </a:r>
          </a:p>
          <a:p>
            <a:endParaRPr lang="en-US" dirty="0"/>
          </a:p>
          <a:p>
            <a:pPr marL="228600" indent="-228600">
              <a:buAutoNum type="arabicPeriod"/>
            </a:pPr>
            <a:r>
              <a:rPr lang="en-US" dirty="0"/>
              <a:t>Get to know your employees</a:t>
            </a:r>
          </a:p>
          <a:p>
            <a:pPr marL="228600" indent="-228600">
              <a:buAutoNum type="arabicPeriod"/>
            </a:pPr>
            <a:r>
              <a:rPr lang="en-US" dirty="0"/>
              <a:t>Provide kudos; find out how your employees prefer to receive recognition and make sure to praise them in that manner (i.e. avoid public praise if that makes them uncomfortable.)</a:t>
            </a:r>
          </a:p>
          <a:p>
            <a:pPr marL="228600" indent="-228600">
              <a:buAutoNum type="arabicPeriod"/>
            </a:pPr>
            <a:r>
              <a:rPr lang="en-US" dirty="0"/>
              <a:t>Share a meal; this could include grabbing a coffee or having a department potluck.</a:t>
            </a:r>
          </a:p>
          <a:p>
            <a:pPr marL="228600" indent="-228600">
              <a:buAutoNum type="arabicPeriod"/>
            </a:pPr>
            <a:r>
              <a:rPr lang="en-US" dirty="0"/>
              <a:t>Obvious</a:t>
            </a:r>
          </a:p>
          <a:p>
            <a:pPr marL="228600" indent="-228600">
              <a:buAutoNum type="arabicPeriod"/>
            </a:pPr>
            <a:r>
              <a:rPr lang="en-US" dirty="0"/>
              <a:t>Share contact information and touch base.</a:t>
            </a:r>
          </a:p>
          <a:p>
            <a:pPr marL="228600" indent="-228600">
              <a:buAutoNum type="arabicPeriod"/>
            </a:pPr>
            <a:r>
              <a:rPr lang="en-US" dirty="0"/>
              <a:t>“I love you” can be said through holiday cards, or in a variety of ways. I care about you is the message you should be relaying.</a:t>
            </a:r>
          </a:p>
          <a:p>
            <a:pPr marL="228600" indent="-228600">
              <a:buAutoNum type="arabicPeriod"/>
            </a:pPr>
            <a:r>
              <a:rPr lang="en-US" dirty="0"/>
              <a:t>Get to know the people/animals/things your employees love – names and things that bring your employee joy and love.</a:t>
            </a:r>
          </a:p>
          <a:p>
            <a:pPr marL="228600" indent="-228600">
              <a:buAutoNum type="arabicPeriod"/>
            </a:pPr>
            <a:r>
              <a:rPr lang="en-US" dirty="0"/>
              <a:t>Tough love and honesty; if they aren’t performing – be honest.</a:t>
            </a:r>
          </a:p>
          <a:p>
            <a:pPr marL="228600" indent="-228600">
              <a:buAutoNum type="arabicPeriod"/>
            </a:pPr>
            <a:r>
              <a:rPr lang="en-US" dirty="0"/>
              <a:t>Work hard, be honest, and do your best. Own your mistakes and be authentic.</a:t>
            </a:r>
          </a:p>
        </p:txBody>
      </p:sp>
      <p:sp>
        <p:nvSpPr>
          <p:cNvPr id="4" name="Slide Number Placeholder 3"/>
          <p:cNvSpPr>
            <a:spLocks noGrp="1"/>
          </p:cNvSpPr>
          <p:nvPr>
            <p:ph type="sldNum" sz="quarter" idx="5"/>
          </p:nvPr>
        </p:nvSpPr>
        <p:spPr/>
        <p:txBody>
          <a:bodyPr/>
          <a:lstStyle/>
          <a:p>
            <a:fld id="{818F9E6E-3B47-7443-A4C0-59370A13832B}" type="slidenum">
              <a:rPr lang="en-US" smtClean="0"/>
              <a:t>11</a:t>
            </a:fld>
            <a:endParaRPr lang="en-US"/>
          </a:p>
        </p:txBody>
      </p:sp>
    </p:spTree>
    <p:extLst>
      <p:ext uri="{BB962C8B-B14F-4D97-AF65-F5344CB8AC3E}">
        <p14:creationId xmlns:p14="http://schemas.microsoft.com/office/powerpoint/2010/main" val="360489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extBox 14"/>
          <p:cNvSpPr txBox="1"/>
          <p:nvPr userDrawn="1"/>
        </p:nvSpPr>
        <p:spPr>
          <a:xfrm>
            <a:off x="3391382" y="-1342663"/>
            <a:ext cx="184731" cy="369332"/>
          </a:xfrm>
          <a:prstGeom prst="rect">
            <a:avLst/>
          </a:prstGeom>
          <a:noFill/>
        </p:spPr>
        <p:txBody>
          <a:bodyPr wrap="none" rtlCol="0">
            <a:spAutoFit/>
          </a:bodyPr>
          <a:lstStyle/>
          <a:p>
            <a:endParaRPr lang="en-US"/>
          </a:p>
        </p:txBody>
      </p:sp>
      <p:sp>
        <p:nvSpPr>
          <p:cNvPr id="9" name="Title 1"/>
          <p:cNvSpPr>
            <a:spLocks noGrp="1"/>
          </p:cNvSpPr>
          <p:nvPr>
            <p:ph type="ctrTitle"/>
          </p:nvPr>
        </p:nvSpPr>
        <p:spPr>
          <a:xfrm>
            <a:off x="1524000" y="1122363"/>
            <a:ext cx="9144000" cy="2387600"/>
          </a:xfrm>
        </p:spPr>
        <p:txBody>
          <a:bodyPr anchor="b">
            <a:normAutofit/>
          </a:bodyPr>
          <a:lstStyle>
            <a:lvl1pPr algn="ctr">
              <a:defRPr sz="6000"/>
            </a:lvl1pPr>
          </a:lstStyle>
          <a:p>
            <a:r>
              <a:rPr lang="en-US" dirty="0">
                <a:latin typeface="Myriad Pro"/>
                <a:cs typeface="Myriad Pro"/>
              </a:rPr>
              <a:t>Headlines here in upper and lower case</a:t>
            </a:r>
          </a:p>
        </p:txBody>
      </p:sp>
      <p:sp>
        <p:nvSpPr>
          <p:cNvPr id="10" name="Subtitle 2"/>
          <p:cNvSpPr>
            <a:spLocks noGrp="1"/>
          </p:cNvSpPr>
          <p:nvPr>
            <p:ph type="subTitle" idx="1"/>
          </p:nvPr>
        </p:nvSpPr>
        <p:spPr>
          <a:xfrm>
            <a:off x="1524000" y="3602038"/>
            <a:ext cx="9144000" cy="1655762"/>
          </a:xfrm>
        </p:spPr>
        <p:txBody>
          <a:bodyPr>
            <a:normAutofit/>
          </a:bodyPr>
          <a:lstStyle>
            <a:lvl1pPr marL="0" indent="0" algn="ctr">
              <a:buNone/>
              <a:defRPr sz="2400"/>
            </a:lvl1pPr>
          </a:lstStyle>
          <a:p>
            <a:r>
              <a:rPr lang="en-US" dirty="0">
                <a:latin typeface="Myriad Pro"/>
                <a:cs typeface="Myriad Pro"/>
              </a:rPr>
              <a:t>Subheads here in upper and lower case</a:t>
            </a:r>
          </a:p>
        </p:txBody>
      </p:sp>
      <p:sp>
        <p:nvSpPr>
          <p:cNvPr id="13" name="Date Placeholder 10"/>
          <p:cNvSpPr>
            <a:spLocks noGrp="1"/>
          </p:cNvSpPr>
          <p:nvPr>
            <p:ph type="dt" sz="half" idx="2"/>
          </p:nvPr>
        </p:nvSpPr>
        <p:spPr>
          <a:xfrm>
            <a:off x="4667577" y="6319541"/>
            <a:ext cx="2844800" cy="365125"/>
          </a:xfrm>
          <a:prstGeom prst="rect">
            <a:avLst/>
          </a:prstGeom>
        </p:spPr>
        <p:txBody>
          <a:bodyPr vert="horz" lIns="91440" tIns="45720" rIns="91440" bIns="45720" rtlCol="0" anchor="ctr"/>
          <a:lstStyle>
            <a:lvl1pPr algn="ctr">
              <a:defRPr sz="1800">
                <a:solidFill>
                  <a:schemeClr val="tx1">
                    <a:tint val="75000"/>
                  </a:schemeClr>
                </a:solidFill>
                <a:latin typeface="Avenir Next Regular"/>
                <a:cs typeface="Avenir Next Regular"/>
              </a:defRPr>
            </a:lvl1pPr>
          </a:lstStyle>
          <a:p>
            <a:fld id="{F34D29D8-FFB6-F340-895A-2A1396DD2763}" type="datetimeFigureOut">
              <a:rPr lang="en-US" smtClean="0"/>
              <a:pPr/>
              <a:t>9/15/2021</a:t>
            </a:fld>
            <a:endParaRPr lang="en-US"/>
          </a:p>
        </p:txBody>
      </p:sp>
    </p:spTree>
    <p:extLst>
      <p:ext uri="{BB962C8B-B14F-4D97-AF65-F5344CB8AC3E}">
        <p14:creationId xmlns:p14="http://schemas.microsoft.com/office/powerpoint/2010/main" val="19703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ctrTitle"/>
          </p:nvPr>
        </p:nvSpPr>
        <p:spPr>
          <a:xfrm>
            <a:off x="875816" y="613077"/>
            <a:ext cx="10224305" cy="729586"/>
          </a:xfrm>
        </p:spPr>
        <p:txBody>
          <a:bodyPr>
            <a:normAutofit/>
          </a:bodyPr>
          <a:lstStyle/>
          <a:p>
            <a:pPr algn="l"/>
            <a:r>
              <a:rPr lang="en-US" sz="4000" dirty="0">
                <a:latin typeface="Myriad Pro"/>
                <a:cs typeface="Myriad Pro"/>
              </a:rPr>
              <a:t>Headlines case</a:t>
            </a:r>
          </a:p>
        </p:txBody>
      </p:sp>
      <p:sp>
        <p:nvSpPr>
          <p:cNvPr id="9" name="Subtitle 2"/>
          <p:cNvSpPr>
            <a:spLocks noGrp="1"/>
          </p:cNvSpPr>
          <p:nvPr>
            <p:ph type="subTitle" idx="1"/>
          </p:nvPr>
        </p:nvSpPr>
        <p:spPr>
          <a:xfrm>
            <a:off x="1666754" y="1750088"/>
            <a:ext cx="8646289" cy="3504817"/>
          </a:xfrm>
        </p:spPr>
        <p:txBody>
          <a:bodyPr>
            <a:normAutofit/>
          </a:bodyPr>
          <a:lstStyle/>
          <a:p>
            <a:pPr marL="342900" indent="-342900" algn="l">
              <a:buClr>
                <a:srgbClr val="FFC000"/>
              </a:buClr>
              <a:buFont typeface="Arial" charset="0"/>
              <a:buChar char="•"/>
            </a:pPr>
            <a:r>
              <a:rPr lang="en-US" sz="2800" dirty="0">
                <a:latin typeface="Myriad Pro"/>
                <a:cs typeface="Myriad Pro"/>
              </a:rPr>
              <a:t>Bullets in upper and lower case</a:t>
            </a:r>
          </a:p>
          <a:p>
            <a:pPr marL="342900" indent="-342900" algn="l">
              <a:buClr>
                <a:srgbClr val="FFC000"/>
              </a:buClr>
              <a:buFont typeface="Arial" charset="0"/>
              <a:buChar char="•"/>
            </a:pPr>
            <a:r>
              <a:rPr lang="en-US" sz="2800" dirty="0">
                <a:latin typeface="Myriad Pro"/>
                <a:cs typeface="Myriad Pro"/>
              </a:rPr>
              <a:t>No more than 5 bullets on a page</a:t>
            </a:r>
          </a:p>
          <a:p>
            <a:pPr marL="342900" indent="-342900" algn="l">
              <a:buClr>
                <a:srgbClr val="FFC000"/>
              </a:buClr>
              <a:buFont typeface="Arial" charset="0"/>
              <a:buChar char="•"/>
            </a:pPr>
            <a:r>
              <a:rPr lang="en-US" sz="2800" dirty="0">
                <a:latin typeface="Myriad Pro"/>
                <a:cs typeface="Myriad Pro"/>
              </a:rPr>
              <a:t>Bullets in upper and lower in case </a:t>
            </a:r>
          </a:p>
          <a:p>
            <a:pPr marL="342900" indent="-342900" algn="l">
              <a:buClr>
                <a:srgbClr val="FFC000"/>
              </a:buClr>
              <a:buFont typeface="Arial" charset="0"/>
              <a:buChar char="•"/>
            </a:pPr>
            <a:r>
              <a:rPr lang="en-US" sz="2800" dirty="0">
                <a:latin typeface="Myriad Pro"/>
                <a:cs typeface="Myriad Pro"/>
              </a:rPr>
              <a:t>No more than 5 bullets on a page</a:t>
            </a:r>
          </a:p>
          <a:p>
            <a:pPr marL="342900" indent="-342900" algn="l">
              <a:buClr>
                <a:srgbClr val="FFC000"/>
              </a:buClr>
              <a:buFont typeface="Arial" charset="0"/>
              <a:buChar char="•"/>
            </a:pPr>
            <a:r>
              <a:rPr lang="en-US" sz="2800" dirty="0">
                <a:latin typeface="Myriad Pro"/>
                <a:cs typeface="Myriad Pro"/>
              </a:rPr>
              <a:t>Bullets in upper and lower case</a:t>
            </a:r>
          </a:p>
        </p:txBody>
      </p:sp>
      <p:sp>
        <p:nvSpPr>
          <p:cNvPr id="4" name="Date Placeholder 3"/>
          <p:cNvSpPr>
            <a:spLocks noGrp="1"/>
          </p:cNvSpPr>
          <p:nvPr>
            <p:ph type="dt" sz="half" idx="12"/>
          </p:nvPr>
        </p:nvSpPr>
        <p:spPr/>
        <p:txBody>
          <a:bodyPr/>
          <a:lstStyle/>
          <a:p>
            <a:fld id="{F34D29D8-FFB6-F340-895A-2A1396DD2763}" type="datetimeFigureOut">
              <a:rPr lang="en-US" smtClean="0"/>
              <a:pPr/>
              <a:t>9/15/2021</a:t>
            </a:fld>
            <a:endParaRPr lang="en-US"/>
          </a:p>
        </p:txBody>
      </p:sp>
    </p:spTree>
    <p:extLst>
      <p:ext uri="{BB962C8B-B14F-4D97-AF65-F5344CB8AC3E}">
        <p14:creationId xmlns:p14="http://schemas.microsoft.com/office/powerpoint/2010/main" val="136944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12192000" cy="596487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4885769" y="2514226"/>
            <a:ext cx="2262158" cy="369332"/>
          </a:xfrm>
          <a:prstGeom prst="rect">
            <a:avLst/>
          </a:prstGeom>
          <a:noFill/>
        </p:spPr>
        <p:txBody>
          <a:bodyPr wrap="none" rtlCol="0">
            <a:spAutoFit/>
          </a:bodyPr>
          <a:lstStyle/>
          <a:p>
            <a:r>
              <a:rPr lang="en-US" dirty="0">
                <a:latin typeface="Myriad Pro"/>
                <a:cs typeface="Myriad Pro"/>
              </a:rPr>
              <a:t>IMAGE SIZE EXAMPLE</a:t>
            </a:r>
          </a:p>
        </p:txBody>
      </p:sp>
      <p:sp>
        <p:nvSpPr>
          <p:cNvPr id="6" name="Date Placeholder 5"/>
          <p:cNvSpPr>
            <a:spLocks noGrp="1"/>
          </p:cNvSpPr>
          <p:nvPr>
            <p:ph type="dt" sz="half" idx="11"/>
          </p:nvPr>
        </p:nvSpPr>
        <p:spPr/>
        <p:txBody>
          <a:bodyPr/>
          <a:lstStyle/>
          <a:p>
            <a:fld id="{F34D29D8-FFB6-F340-895A-2A1396DD2763}" type="datetimeFigureOut">
              <a:rPr lang="en-US" smtClean="0"/>
              <a:pPr/>
              <a:t>9/15/2021</a:t>
            </a:fld>
            <a:endParaRPr lang="en-US"/>
          </a:p>
        </p:txBody>
      </p:sp>
    </p:spTree>
    <p:extLst>
      <p:ext uri="{BB962C8B-B14F-4D97-AF65-F5344CB8AC3E}">
        <p14:creationId xmlns:p14="http://schemas.microsoft.com/office/powerpoint/2010/main" val="336664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6093595" cy="596487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1460529" y="2514226"/>
            <a:ext cx="3392771" cy="369332"/>
          </a:xfrm>
          <a:prstGeom prst="rect">
            <a:avLst/>
          </a:prstGeom>
          <a:noFill/>
        </p:spPr>
        <p:txBody>
          <a:bodyPr wrap="none" rtlCol="0">
            <a:spAutoFit/>
          </a:bodyPr>
          <a:lstStyle/>
          <a:p>
            <a:r>
              <a:rPr lang="en-US" dirty="0">
                <a:latin typeface="Myriad Pro"/>
                <a:cs typeface="Myriad Pro"/>
              </a:rPr>
              <a:t>HALF PAGE IMAGE SIZE EXAMPLE</a:t>
            </a:r>
          </a:p>
        </p:txBody>
      </p:sp>
      <p:sp>
        <p:nvSpPr>
          <p:cNvPr id="6" name="Title 1"/>
          <p:cNvSpPr>
            <a:spLocks noGrp="1"/>
          </p:cNvSpPr>
          <p:nvPr>
            <p:ph type="ctrTitle"/>
          </p:nvPr>
        </p:nvSpPr>
        <p:spPr>
          <a:xfrm>
            <a:off x="6289366" y="1282156"/>
            <a:ext cx="5139795" cy="729586"/>
          </a:xfrm>
        </p:spPr>
        <p:txBody>
          <a:bodyPr>
            <a:normAutofit fontScale="90000"/>
          </a:bodyPr>
          <a:lstStyle/>
          <a:p>
            <a:pPr algn="l"/>
            <a:r>
              <a:rPr lang="en-US" sz="4000" dirty="0">
                <a:latin typeface="Myriad Pro"/>
                <a:cs typeface="Myriad Pro"/>
              </a:rPr>
              <a:t>Headlines in lower case</a:t>
            </a:r>
          </a:p>
        </p:txBody>
      </p:sp>
      <p:sp>
        <p:nvSpPr>
          <p:cNvPr id="7" name="Subtitle 2"/>
          <p:cNvSpPr>
            <a:spLocks noGrp="1"/>
          </p:cNvSpPr>
          <p:nvPr>
            <p:ph type="subTitle" idx="1"/>
          </p:nvPr>
        </p:nvSpPr>
        <p:spPr>
          <a:xfrm>
            <a:off x="6289366" y="2292510"/>
            <a:ext cx="8646289" cy="3504817"/>
          </a:xfrm>
        </p:spPr>
        <p:txBody>
          <a:bodyPr>
            <a:normAutofit/>
          </a:bodyPr>
          <a:lstStyle/>
          <a:p>
            <a:pPr marL="342900" indent="-342900" algn="l">
              <a:buClr>
                <a:srgbClr val="FFC000"/>
              </a:buClr>
              <a:buFont typeface="Arial" charset="0"/>
              <a:buChar char="•"/>
            </a:pPr>
            <a:r>
              <a:rPr lang="en-US" sz="2800" dirty="0">
                <a:latin typeface="Myriad Pro"/>
                <a:cs typeface="Myriad Pro"/>
              </a:rPr>
              <a:t>Bullets in upper and lower case</a:t>
            </a:r>
          </a:p>
          <a:p>
            <a:pPr marL="342900" indent="-342900" algn="l">
              <a:buClr>
                <a:srgbClr val="FFC000"/>
              </a:buClr>
              <a:buFont typeface="Arial" charset="0"/>
              <a:buChar char="•"/>
            </a:pPr>
            <a:r>
              <a:rPr lang="en-US" sz="2800" dirty="0">
                <a:latin typeface="Myriad Pro"/>
                <a:cs typeface="Myriad Pro"/>
              </a:rPr>
              <a:t>No more than 5 bullets on a page</a:t>
            </a:r>
          </a:p>
          <a:p>
            <a:pPr marL="342900" indent="-342900" algn="l">
              <a:buClr>
                <a:srgbClr val="FFC000"/>
              </a:buClr>
              <a:buFont typeface="Arial" charset="0"/>
              <a:buChar char="•"/>
            </a:pPr>
            <a:r>
              <a:rPr lang="en-US" sz="2800" dirty="0">
                <a:latin typeface="Myriad Pro"/>
                <a:cs typeface="Myriad Pro"/>
              </a:rPr>
              <a:t>Bullets in upper and lower in case </a:t>
            </a:r>
          </a:p>
          <a:p>
            <a:pPr marL="342900" indent="-342900" algn="l">
              <a:buClr>
                <a:srgbClr val="FFC000"/>
              </a:buClr>
              <a:buFont typeface="Arial" charset="0"/>
              <a:buChar char="•"/>
            </a:pPr>
            <a:r>
              <a:rPr lang="en-US" sz="2800" dirty="0">
                <a:latin typeface="Myriad Pro"/>
                <a:cs typeface="Myriad Pro"/>
              </a:rPr>
              <a:t>No more than 5 bullets on a page</a:t>
            </a:r>
          </a:p>
          <a:p>
            <a:pPr marL="342900" indent="-342900" algn="l">
              <a:buClr>
                <a:srgbClr val="FFC000"/>
              </a:buClr>
              <a:buFont typeface="Arial" charset="0"/>
              <a:buChar char="•"/>
            </a:pPr>
            <a:r>
              <a:rPr lang="en-US" sz="2800" dirty="0">
                <a:latin typeface="Myriad Pro"/>
                <a:cs typeface="Myriad Pro"/>
              </a:rPr>
              <a:t>Bullets in upper and lower case</a:t>
            </a:r>
          </a:p>
        </p:txBody>
      </p:sp>
      <p:sp>
        <p:nvSpPr>
          <p:cNvPr id="8" name="Date Placeholder 7"/>
          <p:cNvSpPr>
            <a:spLocks noGrp="1"/>
          </p:cNvSpPr>
          <p:nvPr>
            <p:ph type="dt" sz="half" idx="11"/>
          </p:nvPr>
        </p:nvSpPr>
        <p:spPr/>
        <p:txBody>
          <a:bodyPr/>
          <a:lstStyle/>
          <a:p>
            <a:fld id="{F34D29D8-FFB6-F340-895A-2A1396DD2763}" type="datetimeFigureOut">
              <a:rPr lang="en-US" smtClean="0"/>
              <a:pPr/>
              <a:t>9/15/2021</a:t>
            </a:fld>
            <a:endParaRPr lang="en-US"/>
          </a:p>
        </p:txBody>
      </p:sp>
    </p:spTree>
    <p:extLst>
      <p:ext uri="{BB962C8B-B14F-4D97-AF65-F5344CB8AC3E}">
        <p14:creationId xmlns:p14="http://schemas.microsoft.com/office/powerpoint/2010/main" val="253055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6098405" y="0"/>
            <a:ext cx="6093595" cy="596487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558934" y="2514226"/>
            <a:ext cx="3392771" cy="369332"/>
          </a:xfrm>
          <a:prstGeom prst="rect">
            <a:avLst/>
          </a:prstGeom>
          <a:noFill/>
        </p:spPr>
        <p:txBody>
          <a:bodyPr wrap="none" rtlCol="0">
            <a:spAutoFit/>
          </a:bodyPr>
          <a:lstStyle/>
          <a:p>
            <a:r>
              <a:rPr lang="en-US" dirty="0">
                <a:latin typeface="Myriad Pro"/>
                <a:cs typeface="Myriad Pro"/>
              </a:rPr>
              <a:t>HALF PAGE IMAGE SIZE EXAMPLE</a:t>
            </a:r>
          </a:p>
        </p:txBody>
      </p:sp>
      <p:sp>
        <p:nvSpPr>
          <p:cNvPr id="6" name="Title 1"/>
          <p:cNvSpPr>
            <a:spLocks noGrp="1"/>
          </p:cNvSpPr>
          <p:nvPr>
            <p:ph type="ctrTitle"/>
          </p:nvPr>
        </p:nvSpPr>
        <p:spPr>
          <a:xfrm>
            <a:off x="345766" y="1282156"/>
            <a:ext cx="5139795" cy="729586"/>
          </a:xfrm>
        </p:spPr>
        <p:txBody>
          <a:bodyPr>
            <a:normAutofit fontScale="90000"/>
          </a:bodyPr>
          <a:lstStyle/>
          <a:p>
            <a:pPr algn="l"/>
            <a:r>
              <a:rPr lang="en-US" sz="4000" dirty="0">
                <a:latin typeface="Myriad Pro"/>
                <a:cs typeface="Myriad Pro"/>
              </a:rPr>
              <a:t>Headlines in lower case</a:t>
            </a:r>
          </a:p>
        </p:txBody>
      </p:sp>
      <p:sp>
        <p:nvSpPr>
          <p:cNvPr id="7" name="Subtitle 2"/>
          <p:cNvSpPr>
            <a:spLocks noGrp="1"/>
          </p:cNvSpPr>
          <p:nvPr>
            <p:ph type="subTitle" idx="1"/>
          </p:nvPr>
        </p:nvSpPr>
        <p:spPr>
          <a:xfrm>
            <a:off x="345766" y="2292510"/>
            <a:ext cx="5752639" cy="3504817"/>
          </a:xfrm>
        </p:spPr>
        <p:txBody>
          <a:bodyPr>
            <a:normAutofit/>
          </a:bodyPr>
          <a:lstStyle/>
          <a:p>
            <a:pPr marL="342900" indent="-342900" algn="l">
              <a:buClr>
                <a:srgbClr val="FFC000"/>
              </a:buClr>
              <a:buFont typeface="Arial" charset="0"/>
              <a:buChar char="•"/>
            </a:pPr>
            <a:r>
              <a:rPr lang="en-US" sz="2800" dirty="0">
                <a:latin typeface="Myriad Pro"/>
                <a:cs typeface="Myriad Pro"/>
              </a:rPr>
              <a:t>Bullets in upper and lower case</a:t>
            </a:r>
          </a:p>
          <a:p>
            <a:pPr marL="342900" indent="-342900" algn="l">
              <a:buClr>
                <a:srgbClr val="FFC000"/>
              </a:buClr>
              <a:buFont typeface="Arial" charset="0"/>
              <a:buChar char="•"/>
            </a:pPr>
            <a:r>
              <a:rPr lang="en-US" sz="2800" dirty="0">
                <a:latin typeface="Myriad Pro"/>
                <a:cs typeface="Myriad Pro"/>
              </a:rPr>
              <a:t>No more than 5 bullets on a page</a:t>
            </a:r>
          </a:p>
          <a:p>
            <a:pPr marL="342900" indent="-342900" algn="l">
              <a:buClr>
                <a:srgbClr val="FFC000"/>
              </a:buClr>
              <a:buFont typeface="Arial" charset="0"/>
              <a:buChar char="•"/>
            </a:pPr>
            <a:r>
              <a:rPr lang="en-US" sz="2800" dirty="0">
                <a:latin typeface="Myriad Pro"/>
                <a:cs typeface="Myriad Pro"/>
              </a:rPr>
              <a:t>Bullets in upper and lower in case </a:t>
            </a:r>
          </a:p>
          <a:p>
            <a:pPr marL="342900" indent="-342900" algn="l">
              <a:buClr>
                <a:srgbClr val="FFC000"/>
              </a:buClr>
              <a:buFont typeface="Arial" charset="0"/>
              <a:buChar char="•"/>
            </a:pPr>
            <a:r>
              <a:rPr lang="en-US" sz="2800" dirty="0">
                <a:latin typeface="Myriad Pro"/>
                <a:cs typeface="Myriad Pro"/>
              </a:rPr>
              <a:t>No more than 5 bullets on a page</a:t>
            </a:r>
          </a:p>
          <a:p>
            <a:pPr marL="342900" indent="-342900" algn="l">
              <a:buClr>
                <a:srgbClr val="FFC000"/>
              </a:buClr>
              <a:buFont typeface="Arial" charset="0"/>
              <a:buChar char="•"/>
            </a:pPr>
            <a:r>
              <a:rPr lang="en-US" sz="2800" dirty="0">
                <a:latin typeface="Myriad Pro"/>
                <a:cs typeface="Myriad Pro"/>
              </a:rPr>
              <a:t>Bullets in upper and lower case</a:t>
            </a:r>
          </a:p>
        </p:txBody>
      </p:sp>
      <p:sp>
        <p:nvSpPr>
          <p:cNvPr id="8" name="Date Placeholder 7"/>
          <p:cNvSpPr>
            <a:spLocks noGrp="1"/>
          </p:cNvSpPr>
          <p:nvPr>
            <p:ph type="dt" sz="half" idx="11"/>
          </p:nvPr>
        </p:nvSpPr>
        <p:spPr/>
        <p:txBody>
          <a:bodyPr/>
          <a:lstStyle/>
          <a:p>
            <a:fld id="{F34D29D8-FFB6-F340-895A-2A1396DD2763}" type="datetimeFigureOut">
              <a:rPr lang="en-US" smtClean="0"/>
              <a:pPr/>
              <a:t>9/15/2021</a:t>
            </a:fld>
            <a:endParaRPr lang="en-US"/>
          </a:p>
        </p:txBody>
      </p:sp>
    </p:spTree>
    <p:extLst>
      <p:ext uri="{BB962C8B-B14F-4D97-AF65-F5344CB8AC3E}">
        <p14:creationId xmlns:p14="http://schemas.microsoft.com/office/powerpoint/2010/main" val="873096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z="4000" dirty="0">
                <a:latin typeface="Myriad Pro"/>
                <a:cs typeface="Myriad Pro"/>
              </a:rPr>
              <a:t>Headlines case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342900" indent="-342900" algn="l">
              <a:buClr>
                <a:srgbClr val="FFC000"/>
              </a:buClr>
              <a:buFont typeface="Arial" charset="0"/>
              <a:buChar char="•"/>
            </a:pPr>
            <a:r>
              <a:rPr lang="en-US" sz="2800" dirty="0">
                <a:latin typeface="Myriad Pro"/>
                <a:cs typeface="Myriad Pro"/>
              </a:rPr>
              <a:t>Bullets in upper and lower case</a:t>
            </a:r>
          </a:p>
          <a:p>
            <a:pPr lvl="1"/>
            <a:r>
              <a:rPr lang="en-US" dirty="0"/>
              <a:t>No more then 5 bullets on a page</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2"/>
          </p:nvPr>
        </p:nvSpPr>
        <p:spPr>
          <a:xfrm>
            <a:off x="4667577" y="6319541"/>
            <a:ext cx="2844800" cy="365125"/>
          </a:xfrm>
          <a:prstGeom prst="rect">
            <a:avLst/>
          </a:prstGeom>
        </p:spPr>
        <p:txBody>
          <a:bodyPr vert="horz" lIns="91440" tIns="45720" rIns="91440" bIns="45720" rtlCol="0" anchor="ctr"/>
          <a:lstStyle>
            <a:lvl1pPr algn="ctr">
              <a:defRPr sz="1800">
                <a:solidFill>
                  <a:schemeClr val="tx1">
                    <a:tint val="75000"/>
                  </a:schemeClr>
                </a:solidFill>
                <a:latin typeface="Avenir Next Regular"/>
                <a:cs typeface="Avenir Next Regular"/>
              </a:defRPr>
            </a:lvl1pPr>
          </a:lstStyle>
          <a:p>
            <a:fld id="{F34D29D8-FFB6-F340-895A-2A1396DD2763}" type="datetimeFigureOut">
              <a:rPr lang="en-US" smtClean="0"/>
              <a:pPr/>
              <a:t>9/15/2021</a:t>
            </a:fld>
            <a:endParaRPr lang="en-US"/>
          </a:p>
        </p:txBody>
      </p:sp>
      <p:pic>
        <p:nvPicPr>
          <p:cNvPr id="4" name="Picture 3" descr="MichiganTech_Horizontal_TwoColor.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64845" y="6280062"/>
            <a:ext cx="2280654" cy="461085"/>
          </a:xfrm>
          <a:prstGeom prst="rect">
            <a:avLst/>
          </a:prstGeom>
        </p:spPr>
      </p:pic>
      <p:cxnSp>
        <p:nvCxnSpPr>
          <p:cNvPr id="9" name="Straight Connector 8"/>
          <p:cNvCxnSpPr/>
          <p:nvPr userDrawn="1"/>
        </p:nvCxnSpPr>
        <p:spPr>
          <a:xfrm>
            <a:off x="838200" y="6176963"/>
            <a:ext cx="10515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752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b="1" kern="1200">
          <a:solidFill>
            <a:schemeClr val="tx1"/>
          </a:solidFill>
          <a:latin typeface="Myriad Pro"/>
          <a:ea typeface="+mj-ea"/>
          <a:cs typeface="Myriad Pro"/>
        </a:defRPr>
      </a:lvl1pPr>
    </p:titleStyle>
    <p:bodyStyle>
      <a:lvl1pPr marL="342900" indent="-342900" algn="l" defTabSz="914400" rtl="0" eaLnBrk="1" latinLnBrk="0" hangingPunct="1">
        <a:lnSpc>
          <a:spcPct val="90000"/>
        </a:lnSpc>
        <a:spcBef>
          <a:spcPts val="1000"/>
        </a:spcBef>
        <a:buClr>
          <a:srgbClr val="FFC000"/>
        </a:buClr>
        <a:buFont typeface="Arial" charset="0"/>
        <a:buChar char="•"/>
        <a:defRPr sz="2800" kern="1200">
          <a:solidFill>
            <a:schemeClr val="tx1"/>
          </a:solidFill>
          <a:latin typeface="Myriad Pro"/>
          <a:ea typeface="+mn-ea"/>
          <a:cs typeface="Myriad Pro"/>
        </a:defRPr>
      </a:lvl1pPr>
      <a:lvl2pPr marL="685800" indent="-228600" algn="l" defTabSz="914400" rtl="0" eaLnBrk="1" latinLnBrk="0" hangingPunct="1">
        <a:lnSpc>
          <a:spcPct val="90000"/>
        </a:lnSpc>
        <a:spcBef>
          <a:spcPts val="500"/>
        </a:spcBef>
        <a:buClr>
          <a:srgbClr val="FFC000"/>
        </a:buClr>
        <a:buFont typeface="Arial"/>
        <a:buChar char="•"/>
        <a:defRPr sz="2400" kern="1200">
          <a:solidFill>
            <a:schemeClr val="tx1"/>
          </a:solidFill>
          <a:latin typeface="Myriad Pro"/>
          <a:ea typeface="+mn-ea"/>
          <a:cs typeface="Myriad Pro"/>
        </a:defRPr>
      </a:lvl2pPr>
      <a:lvl3pPr marL="1143000" indent="-228600" algn="l" defTabSz="914400" rtl="0" eaLnBrk="1" latinLnBrk="0" hangingPunct="1">
        <a:lnSpc>
          <a:spcPct val="90000"/>
        </a:lnSpc>
        <a:spcBef>
          <a:spcPts val="500"/>
        </a:spcBef>
        <a:buClr>
          <a:srgbClr val="FFC000"/>
        </a:buClr>
        <a:buFont typeface="Arial"/>
        <a:buChar char="•"/>
        <a:defRPr sz="2000" kern="1200">
          <a:solidFill>
            <a:schemeClr val="tx1"/>
          </a:solidFill>
          <a:latin typeface="Myriad Pro"/>
          <a:ea typeface="+mn-ea"/>
          <a:cs typeface="Myriad Pro"/>
        </a:defRPr>
      </a:lvl3pPr>
      <a:lvl4pPr marL="1600200" indent="-228600" algn="l" defTabSz="914400" rtl="0" eaLnBrk="1" latinLnBrk="0" hangingPunct="1">
        <a:lnSpc>
          <a:spcPct val="90000"/>
        </a:lnSpc>
        <a:spcBef>
          <a:spcPts val="500"/>
        </a:spcBef>
        <a:buClr>
          <a:srgbClr val="FFC000"/>
        </a:buClr>
        <a:buFont typeface="Arial"/>
        <a:buChar char="•"/>
        <a:defRPr sz="1800" kern="1200">
          <a:solidFill>
            <a:schemeClr val="tx1"/>
          </a:solidFill>
          <a:latin typeface="Myriad Pro"/>
          <a:ea typeface="+mn-ea"/>
          <a:cs typeface="Myriad Pro"/>
        </a:defRPr>
      </a:lvl4pPr>
      <a:lvl5pPr marL="2057400" indent="-228600" algn="l" defTabSz="914400" rtl="0" eaLnBrk="1" latinLnBrk="0" hangingPunct="1">
        <a:lnSpc>
          <a:spcPct val="90000"/>
        </a:lnSpc>
        <a:spcBef>
          <a:spcPts val="500"/>
        </a:spcBef>
        <a:buClr>
          <a:srgbClr val="FFC000"/>
        </a:buClr>
        <a:buFont typeface="Arial"/>
        <a:buChar char="•"/>
        <a:defRPr sz="1800" kern="1200">
          <a:solidFill>
            <a:schemeClr val="tx1"/>
          </a:solidFill>
          <a:latin typeface="Myriad Pro"/>
          <a:ea typeface="+mn-ea"/>
          <a:cs typeface="Myriad Pro"/>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c.com/levi-king/9-ways-to-show-your-employees-you-love-them.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app=desktop&amp;v=EtZQT3avFaY"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98F06-FC42-4E5F-8605-90381C3D6F68}"/>
              </a:ext>
            </a:extLst>
          </p:cNvPr>
          <p:cNvSpPr>
            <a:spLocks noGrp="1"/>
          </p:cNvSpPr>
          <p:nvPr>
            <p:ph type="ctrTitle"/>
          </p:nvPr>
        </p:nvSpPr>
        <p:spPr>
          <a:xfrm>
            <a:off x="1524000" y="1122362"/>
            <a:ext cx="9144000" cy="3863975"/>
          </a:xfrm>
        </p:spPr>
        <p:txBody>
          <a:bodyPr anchor="ctr">
            <a:normAutofit/>
          </a:bodyPr>
          <a:lstStyle/>
          <a:p>
            <a:r>
              <a:rPr lang="en-US" dirty="0"/>
              <a:t>Engagement, Communication and Relationship Building</a:t>
            </a:r>
          </a:p>
        </p:txBody>
      </p:sp>
    </p:spTree>
    <p:extLst>
      <p:ext uri="{BB962C8B-B14F-4D97-AF65-F5344CB8AC3E}">
        <p14:creationId xmlns:p14="http://schemas.microsoft.com/office/powerpoint/2010/main" val="232534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7DCEA0-CE78-49C1-BB07-D607C8E0340E}"/>
              </a:ext>
            </a:extLst>
          </p:cNvPr>
          <p:cNvSpPr>
            <a:spLocks noGrp="1"/>
          </p:cNvSpPr>
          <p:nvPr>
            <p:ph type="subTitle" idx="1"/>
          </p:nvPr>
        </p:nvSpPr>
        <p:spPr>
          <a:xfrm>
            <a:off x="1431234" y="1166191"/>
            <a:ext cx="9462053" cy="4161183"/>
          </a:xfrm>
        </p:spPr>
        <p:txBody>
          <a:bodyPr>
            <a:normAutofit/>
          </a:bodyPr>
          <a:lstStyle/>
          <a:p>
            <a:pPr marL="0" indent="0" algn="ctr">
              <a:buNone/>
            </a:pPr>
            <a:r>
              <a:rPr lang="en-US" sz="4000" i="1" dirty="0"/>
              <a:t>“Love" is not a word you often hear uttered in office hallways or conference rooms. And yet, it has a strong influence on workplace outcomes.</a:t>
            </a:r>
          </a:p>
          <a:p>
            <a:pPr marL="0" indent="0">
              <a:buNone/>
            </a:pPr>
            <a:endParaRPr lang="en-US" i="1" dirty="0"/>
          </a:p>
          <a:p>
            <a:pPr marL="0" indent="0">
              <a:buNone/>
            </a:pPr>
            <a:r>
              <a:rPr lang="en-US" i="1" dirty="0"/>
              <a:t>- Harvard Business Review </a:t>
            </a:r>
            <a:endParaRPr lang="en-US" dirty="0"/>
          </a:p>
        </p:txBody>
      </p:sp>
    </p:spTree>
    <p:extLst>
      <p:ext uri="{BB962C8B-B14F-4D97-AF65-F5344CB8AC3E}">
        <p14:creationId xmlns:p14="http://schemas.microsoft.com/office/powerpoint/2010/main" val="11819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BC77-1819-4286-9002-F5D3A83CED70}"/>
              </a:ext>
            </a:extLst>
          </p:cNvPr>
          <p:cNvSpPr>
            <a:spLocks noGrp="1"/>
          </p:cNvSpPr>
          <p:nvPr>
            <p:ph type="ctrTitle"/>
          </p:nvPr>
        </p:nvSpPr>
        <p:spPr>
          <a:xfrm>
            <a:off x="983847" y="5201956"/>
            <a:ext cx="10224305" cy="880792"/>
          </a:xfrm>
        </p:spPr>
        <p:txBody>
          <a:bodyPr>
            <a:normAutofit fontScale="90000"/>
          </a:bodyPr>
          <a:lstStyle/>
          <a:p>
            <a:r>
              <a:rPr lang="en-US" sz="2000" b="0" dirty="0">
                <a:hlinkClick r:id="rId3"/>
              </a:rPr>
              <a:t>https://www.inc.com/levi-king/9-ways-to-show-your-employees-you-love-them.html</a:t>
            </a:r>
            <a:br>
              <a:rPr lang="en-US" sz="2000" b="0" dirty="0"/>
            </a:br>
            <a:endParaRPr lang="en-US" b="0" dirty="0"/>
          </a:p>
        </p:txBody>
      </p:sp>
      <p:sp>
        <p:nvSpPr>
          <p:cNvPr id="3" name="Subtitle 2">
            <a:extLst>
              <a:ext uri="{FF2B5EF4-FFF2-40B4-BE49-F238E27FC236}">
                <a16:creationId xmlns:a16="http://schemas.microsoft.com/office/drawing/2014/main" id="{5D0AEB3F-40EC-4AE5-850B-B2FC15EE8E30}"/>
              </a:ext>
            </a:extLst>
          </p:cNvPr>
          <p:cNvSpPr>
            <a:spLocks noGrp="1"/>
          </p:cNvSpPr>
          <p:nvPr>
            <p:ph type="subTitle" idx="1"/>
          </p:nvPr>
        </p:nvSpPr>
        <p:spPr>
          <a:xfrm>
            <a:off x="875816" y="1750088"/>
            <a:ext cx="5780968" cy="3504817"/>
          </a:xfrm>
        </p:spPr>
        <p:txBody>
          <a:bodyPr>
            <a:normAutofit/>
          </a:bodyPr>
          <a:lstStyle/>
          <a:p>
            <a:pPr marL="0" indent="0">
              <a:buNone/>
            </a:pPr>
            <a:r>
              <a:rPr lang="en-US" dirty="0"/>
              <a:t>1. Learn their stories.</a:t>
            </a:r>
          </a:p>
          <a:p>
            <a:pPr marL="0" indent="0">
              <a:buNone/>
            </a:pPr>
            <a:r>
              <a:rPr lang="en-US" dirty="0"/>
              <a:t>2. Acknowledge their contributions.</a:t>
            </a:r>
          </a:p>
          <a:p>
            <a:pPr marL="0" indent="0">
              <a:buNone/>
            </a:pPr>
            <a:r>
              <a:rPr lang="en-US" dirty="0"/>
              <a:t>3. Wine and dine them.</a:t>
            </a:r>
          </a:p>
          <a:p>
            <a:pPr marL="0" indent="0">
              <a:buNone/>
            </a:pPr>
            <a:r>
              <a:rPr lang="en-US" dirty="0"/>
              <a:t>4. Hold regular one-on-ones.</a:t>
            </a:r>
          </a:p>
          <a:p>
            <a:pPr marL="0" indent="0">
              <a:buNone/>
            </a:pPr>
            <a:r>
              <a:rPr lang="en-US" dirty="0"/>
              <a:t>5. Make yourself available. </a:t>
            </a:r>
          </a:p>
        </p:txBody>
      </p:sp>
      <p:sp>
        <p:nvSpPr>
          <p:cNvPr id="4" name="Subtitle 2">
            <a:extLst>
              <a:ext uri="{FF2B5EF4-FFF2-40B4-BE49-F238E27FC236}">
                <a16:creationId xmlns:a16="http://schemas.microsoft.com/office/drawing/2014/main" id="{AAE62DD7-A64A-4B37-BCE2-9D92D2985F13}"/>
              </a:ext>
            </a:extLst>
          </p:cNvPr>
          <p:cNvSpPr txBox="1">
            <a:spLocks/>
          </p:cNvSpPr>
          <p:nvPr/>
        </p:nvSpPr>
        <p:spPr>
          <a:xfrm>
            <a:off x="6656784" y="1750088"/>
            <a:ext cx="5030795" cy="3504817"/>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FFC000"/>
              </a:buClr>
              <a:buFont typeface="Arial" charset="0"/>
              <a:buChar char="•"/>
              <a:defRPr sz="2800" kern="1200">
                <a:solidFill>
                  <a:schemeClr val="tx1"/>
                </a:solidFill>
                <a:latin typeface="Myriad Pro"/>
                <a:ea typeface="+mn-ea"/>
                <a:cs typeface="Myriad Pro"/>
              </a:defRPr>
            </a:lvl1pPr>
            <a:lvl2pPr marL="685800" indent="-228600" algn="l" defTabSz="914400" rtl="0" eaLnBrk="1" latinLnBrk="0" hangingPunct="1">
              <a:lnSpc>
                <a:spcPct val="90000"/>
              </a:lnSpc>
              <a:spcBef>
                <a:spcPts val="500"/>
              </a:spcBef>
              <a:buClr>
                <a:srgbClr val="FFC000"/>
              </a:buClr>
              <a:buFont typeface="Arial"/>
              <a:buChar char="•"/>
              <a:defRPr sz="2400" kern="1200">
                <a:solidFill>
                  <a:schemeClr val="tx1"/>
                </a:solidFill>
                <a:latin typeface="Myriad Pro"/>
                <a:ea typeface="+mn-ea"/>
                <a:cs typeface="Myriad Pro"/>
              </a:defRPr>
            </a:lvl2pPr>
            <a:lvl3pPr marL="1143000" indent="-228600" algn="l" defTabSz="914400" rtl="0" eaLnBrk="1" latinLnBrk="0" hangingPunct="1">
              <a:lnSpc>
                <a:spcPct val="90000"/>
              </a:lnSpc>
              <a:spcBef>
                <a:spcPts val="500"/>
              </a:spcBef>
              <a:buClr>
                <a:srgbClr val="FFC000"/>
              </a:buClr>
              <a:buFont typeface="Arial"/>
              <a:buChar char="•"/>
              <a:defRPr sz="2000" kern="1200">
                <a:solidFill>
                  <a:schemeClr val="tx1"/>
                </a:solidFill>
                <a:latin typeface="Myriad Pro"/>
                <a:ea typeface="+mn-ea"/>
                <a:cs typeface="Myriad Pro"/>
              </a:defRPr>
            </a:lvl3pPr>
            <a:lvl4pPr marL="1600200" indent="-228600" algn="l" defTabSz="914400" rtl="0" eaLnBrk="1" latinLnBrk="0" hangingPunct="1">
              <a:lnSpc>
                <a:spcPct val="90000"/>
              </a:lnSpc>
              <a:spcBef>
                <a:spcPts val="500"/>
              </a:spcBef>
              <a:buClr>
                <a:srgbClr val="FFC000"/>
              </a:buClr>
              <a:buFont typeface="Arial"/>
              <a:buChar char="•"/>
              <a:defRPr sz="1800" kern="1200">
                <a:solidFill>
                  <a:schemeClr val="tx1"/>
                </a:solidFill>
                <a:latin typeface="Myriad Pro"/>
                <a:ea typeface="+mn-ea"/>
                <a:cs typeface="Myriad Pro"/>
              </a:defRPr>
            </a:lvl4pPr>
            <a:lvl5pPr marL="2057400" indent="-228600" algn="l" defTabSz="914400" rtl="0" eaLnBrk="1" latinLnBrk="0" hangingPunct="1">
              <a:lnSpc>
                <a:spcPct val="90000"/>
              </a:lnSpc>
              <a:spcBef>
                <a:spcPts val="500"/>
              </a:spcBef>
              <a:buClr>
                <a:srgbClr val="FFC000"/>
              </a:buClr>
              <a:buFont typeface="Arial"/>
              <a:buChar char="•"/>
              <a:defRPr sz="1800" kern="1200">
                <a:solidFill>
                  <a:schemeClr val="tx1"/>
                </a:solidFill>
                <a:latin typeface="Myriad Pro"/>
                <a:ea typeface="+mn-ea"/>
                <a:cs typeface="Myriad Pro"/>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6. Tell them you love them.</a:t>
            </a:r>
          </a:p>
          <a:p>
            <a:pPr marL="0" indent="0">
              <a:buNone/>
            </a:pPr>
            <a:r>
              <a:rPr lang="en-US" dirty="0"/>
              <a:t>7. Acknowledge who they love.</a:t>
            </a:r>
          </a:p>
          <a:p>
            <a:pPr marL="0" indent="0">
              <a:buNone/>
            </a:pPr>
            <a:r>
              <a:rPr lang="en-US" dirty="0"/>
              <a:t>8. Be real with them.</a:t>
            </a:r>
          </a:p>
          <a:p>
            <a:pPr marL="0" indent="0">
              <a:buNone/>
            </a:pPr>
            <a:r>
              <a:rPr lang="en-US" dirty="0"/>
              <a:t>9. Work your butt off for them. </a:t>
            </a:r>
          </a:p>
        </p:txBody>
      </p:sp>
      <p:sp>
        <p:nvSpPr>
          <p:cNvPr id="5" name="Title 1">
            <a:extLst>
              <a:ext uri="{FF2B5EF4-FFF2-40B4-BE49-F238E27FC236}">
                <a16:creationId xmlns:a16="http://schemas.microsoft.com/office/drawing/2014/main" id="{74EA88CD-2C81-4CA5-B999-A6F431CED602}"/>
              </a:ext>
            </a:extLst>
          </p:cNvPr>
          <p:cNvSpPr txBox="1">
            <a:spLocks/>
          </p:cNvSpPr>
          <p:nvPr/>
        </p:nvSpPr>
        <p:spPr>
          <a:xfrm>
            <a:off x="983847" y="561665"/>
            <a:ext cx="10224305" cy="10414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Myriad Pro"/>
                <a:ea typeface="+mj-ea"/>
                <a:cs typeface="Myriad Pro"/>
              </a:defRPr>
            </a:lvl1pPr>
          </a:lstStyle>
          <a:p>
            <a:r>
              <a:rPr lang="en-US" dirty="0"/>
              <a:t>How do you show Love?</a:t>
            </a:r>
          </a:p>
        </p:txBody>
      </p:sp>
    </p:spTree>
    <p:extLst>
      <p:ext uri="{BB962C8B-B14F-4D97-AF65-F5344CB8AC3E}">
        <p14:creationId xmlns:p14="http://schemas.microsoft.com/office/powerpoint/2010/main" val="384723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0C1C-EFB2-4C18-A67C-61D737BDB330}"/>
              </a:ext>
            </a:extLst>
          </p:cNvPr>
          <p:cNvSpPr>
            <a:spLocks noGrp="1"/>
          </p:cNvSpPr>
          <p:nvPr>
            <p:ph type="ctrTitle"/>
          </p:nvPr>
        </p:nvSpPr>
        <p:spPr/>
        <p:txBody>
          <a:bodyPr/>
          <a:lstStyle/>
          <a:p>
            <a:r>
              <a:rPr lang="en-US" dirty="0"/>
              <a:t>There is no Right Answer</a:t>
            </a:r>
          </a:p>
        </p:txBody>
      </p:sp>
      <p:sp>
        <p:nvSpPr>
          <p:cNvPr id="3" name="Subtitle 2">
            <a:extLst>
              <a:ext uri="{FF2B5EF4-FFF2-40B4-BE49-F238E27FC236}">
                <a16:creationId xmlns:a16="http://schemas.microsoft.com/office/drawing/2014/main" id="{C71D89B5-B7D9-4D08-9834-5FFBF077969E}"/>
              </a:ext>
            </a:extLst>
          </p:cNvPr>
          <p:cNvSpPr>
            <a:spLocks noGrp="1"/>
          </p:cNvSpPr>
          <p:nvPr>
            <p:ph type="subTitle" idx="1"/>
          </p:nvPr>
        </p:nvSpPr>
        <p:spPr>
          <a:xfrm>
            <a:off x="1033670" y="1750088"/>
            <a:ext cx="10224305" cy="4027860"/>
          </a:xfrm>
        </p:spPr>
        <p:txBody>
          <a:bodyPr>
            <a:normAutofit fontScale="92500"/>
          </a:bodyPr>
          <a:lstStyle/>
          <a:p>
            <a:pPr marL="0" indent="0">
              <a:buNone/>
            </a:pPr>
            <a:r>
              <a:rPr lang="en-US" sz="3600" dirty="0"/>
              <a:t>We all have different personalities and comfort levels.</a:t>
            </a:r>
          </a:p>
          <a:p>
            <a:pPr marL="0" indent="0">
              <a:buNone/>
            </a:pPr>
            <a:endParaRPr lang="en-US" sz="3600" dirty="0"/>
          </a:p>
          <a:p>
            <a:pPr fontAlgn="base"/>
            <a:r>
              <a:rPr lang="en-US" sz="3600" dirty="0"/>
              <a:t>Open v. private</a:t>
            </a:r>
          </a:p>
          <a:p>
            <a:pPr fontAlgn="base"/>
            <a:r>
              <a:rPr lang="en-US" sz="3600" dirty="0"/>
              <a:t>Business v. personal</a:t>
            </a:r>
          </a:p>
          <a:p>
            <a:pPr fontAlgn="base"/>
            <a:r>
              <a:rPr lang="en-US" sz="3600" dirty="0"/>
              <a:t>Shy v. outgoing</a:t>
            </a:r>
          </a:p>
          <a:p>
            <a:pPr marL="0" indent="0">
              <a:buNone/>
            </a:pPr>
            <a:br>
              <a:rPr lang="en-US" sz="3600" dirty="0"/>
            </a:br>
            <a:r>
              <a:rPr lang="en-US" sz="3600" dirty="0"/>
              <a:t>It is most important to be </a:t>
            </a:r>
            <a:r>
              <a:rPr lang="en-US" sz="3600" i="1" u="sng" dirty="0"/>
              <a:t>authentic</a:t>
            </a:r>
            <a:r>
              <a:rPr lang="en-US" sz="3600" dirty="0"/>
              <a:t>.</a:t>
            </a:r>
          </a:p>
        </p:txBody>
      </p:sp>
    </p:spTree>
    <p:extLst>
      <p:ext uri="{BB962C8B-B14F-4D97-AF65-F5344CB8AC3E}">
        <p14:creationId xmlns:p14="http://schemas.microsoft.com/office/powerpoint/2010/main" val="241756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2164-74CA-4EC0-82FD-DBEEB93FF6C0}"/>
              </a:ext>
            </a:extLst>
          </p:cNvPr>
          <p:cNvSpPr>
            <a:spLocks noGrp="1"/>
          </p:cNvSpPr>
          <p:nvPr>
            <p:ph type="ctrTitle"/>
          </p:nvPr>
        </p:nvSpPr>
        <p:spPr>
          <a:xfrm>
            <a:off x="875816" y="613077"/>
            <a:ext cx="10224305" cy="729586"/>
          </a:xfrm>
        </p:spPr>
        <p:txBody>
          <a:bodyPr/>
          <a:lstStyle/>
          <a:p>
            <a:r>
              <a:rPr lang="en-US" dirty="0"/>
              <a:t>Activity</a:t>
            </a:r>
          </a:p>
        </p:txBody>
      </p:sp>
      <p:sp>
        <p:nvSpPr>
          <p:cNvPr id="3" name="Subtitle 2">
            <a:extLst>
              <a:ext uri="{FF2B5EF4-FFF2-40B4-BE49-F238E27FC236}">
                <a16:creationId xmlns:a16="http://schemas.microsoft.com/office/drawing/2014/main" id="{17134D9F-C817-43E3-B2E5-3DCB1AFB2663}"/>
              </a:ext>
            </a:extLst>
          </p:cNvPr>
          <p:cNvSpPr>
            <a:spLocks noGrp="1"/>
          </p:cNvSpPr>
          <p:nvPr>
            <p:ph type="subTitle" idx="1"/>
          </p:nvPr>
        </p:nvSpPr>
        <p:spPr>
          <a:xfrm>
            <a:off x="875816" y="1750088"/>
            <a:ext cx="10507801" cy="3762816"/>
          </a:xfrm>
        </p:spPr>
        <p:txBody>
          <a:bodyPr>
            <a:normAutofit/>
          </a:bodyPr>
          <a:lstStyle/>
          <a:p>
            <a:r>
              <a:rPr lang="en-US" sz="3600" dirty="0"/>
              <a:t>Divide into small groups</a:t>
            </a:r>
          </a:p>
          <a:p>
            <a:r>
              <a:rPr lang="en-US" sz="3600" dirty="0"/>
              <a:t>Based on what you have learned today:</a:t>
            </a:r>
          </a:p>
          <a:p>
            <a:pPr lvl="1"/>
            <a:r>
              <a:rPr lang="en-US" sz="3200" dirty="0"/>
              <a:t>Discuss three (3) things that may negatively impact employee engagement</a:t>
            </a:r>
          </a:p>
          <a:p>
            <a:pPr lvl="1"/>
            <a:r>
              <a:rPr lang="en-US" sz="3200" dirty="0"/>
              <a:t>Discuss three (3) things that could positively impact employee engagement</a:t>
            </a:r>
          </a:p>
        </p:txBody>
      </p:sp>
    </p:spTree>
    <p:extLst>
      <p:ext uri="{BB962C8B-B14F-4D97-AF65-F5344CB8AC3E}">
        <p14:creationId xmlns:p14="http://schemas.microsoft.com/office/powerpoint/2010/main" val="349880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6594-FB60-48B1-9CC2-7F9B3AA8F353}"/>
              </a:ext>
            </a:extLst>
          </p:cNvPr>
          <p:cNvSpPr>
            <a:spLocks noGrp="1"/>
          </p:cNvSpPr>
          <p:nvPr>
            <p:ph type="ctrTitle"/>
          </p:nvPr>
        </p:nvSpPr>
        <p:spPr/>
        <p:txBody>
          <a:bodyPr>
            <a:normAutofit/>
          </a:bodyPr>
          <a:lstStyle/>
          <a:p>
            <a:r>
              <a:rPr lang="en-US" dirty="0"/>
              <a:t>20 Easy Employee Engagement Ideas:</a:t>
            </a:r>
          </a:p>
        </p:txBody>
      </p:sp>
      <p:sp>
        <p:nvSpPr>
          <p:cNvPr id="3" name="Subtitle 2">
            <a:extLst>
              <a:ext uri="{FF2B5EF4-FFF2-40B4-BE49-F238E27FC236}">
                <a16:creationId xmlns:a16="http://schemas.microsoft.com/office/drawing/2014/main" id="{3A35EAE5-5192-4E5C-8B34-B36F72F63098}"/>
              </a:ext>
            </a:extLst>
          </p:cNvPr>
          <p:cNvSpPr>
            <a:spLocks noGrp="1"/>
          </p:cNvSpPr>
          <p:nvPr>
            <p:ph type="subTitle" idx="1"/>
          </p:nvPr>
        </p:nvSpPr>
        <p:spPr>
          <a:xfrm>
            <a:off x="875816" y="1529255"/>
            <a:ext cx="5220185" cy="4679763"/>
          </a:xfrm>
        </p:spPr>
        <p:txBody>
          <a:bodyPr>
            <a:normAutofit fontScale="77500" lnSpcReduction="20000"/>
          </a:bodyPr>
          <a:lstStyle/>
          <a:p>
            <a:pPr marL="274320" indent="-457200">
              <a:buNone/>
            </a:pPr>
            <a:r>
              <a:rPr lang="en-US" dirty="0"/>
              <a:t>1. Create an engaging onboarding experience</a:t>
            </a:r>
          </a:p>
          <a:p>
            <a:pPr marL="274320" indent="-457200">
              <a:buNone/>
            </a:pPr>
            <a:r>
              <a:rPr lang="en-US" dirty="0"/>
              <a:t>2. Spice up the work environment</a:t>
            </a:r>
          </a:p>
          <a:p>
            <a:pPr marL="274320" indent="-457200">
              <a:buNone/>
            </a:pPr>
            <a:r>
              <a:rPr lang="en-US" dirty="0"/>
              <a:t>3. Celebrate your people (not just their work)</a:t>
            </a:r>
          </a:p>
          <a:p>
            <a:pPr marL="274320" indent="-457200">
              <a:buNone/>
            </a:pPr>
            <a:r>
              <a:rPr lang="en-US" dirty="0"/>
              <a:t>4. Do a strengths assessment</a:t>
            </a:r>
          </a:p>
          <a:p>
            <a:pPr marL="274320" indent="-457200">
              <a:buNone/>
            </a:pPr>
            <a:r>
              <a:rPr lang="en-US" dirty="0"/>
              <a:t>5. Be a motivating coach, not a managing boss</a:t>
            </a:r>
          </a:p>
          <a:p>
            <a:pPr marL="274320" indent="-457200">
              <a:buNone/>
            </a:pPr>
            <a:r>
              <a:rPr lang="en-US" dirty="0"/>
              <a:t>6. Ask employees to write their own job description</a:t>
            </a:r>
          </a:p>
          <a:p>
            <a:pPr marL="274320" indent="-457200">
              <a:buNone/>
            </a:pPr>
            <a:r>
              <a:rPr lang="en-US" dirty="0"/>
              <a:t>7. Ask employees for advice</a:t>
            </a:r>
          </a:p>
          <a:p>
            <a:pPr marL="274320" indent="-457200">
              <a:buNone/>
            </a:pPr>
            <a:r>
              <a:rPr lang="en-US" dirty="0"/>
              <a:t>8. Encourage individuality</a:t>
            </a:r>
          </a:p>
          <a:p>
            <a:pPr marL="274320" indent="-457200">
              <a:buNone/>
            </a:pPr>
            <a:r>
              <a:rPr lang="en-US" dirty="0"/>
              <a:t>9. Make sure they’re not overworking</a:t>
            </a:r>
          </a:p>
          <a:p>
            <a:pPr marL="274320" indent="-457200">
              <a:buNone/>
            </a:pPr>
            <a:r>
              <a:rPr lang="en-US" dirty="0"/>
              <a:t>10. Get out of the office and have fun</a:t>
            </a:r>
          </a:p>
        </p:txBody>
      </p:sp>
      <p:sp>
        <p:nvSpPr>
          <p:cNvPr id="4" name="Subtitle 2">
            <a:extLst>
              <a:ext uri="{FF2B5EF4-FFF2-40B4-BE49-F238E27FC236}">
                <a16:creationId xmlns:a16="http://schemas.microsoft.com/office/drawing/2014/main" id="{7489C5E9-5D73-49B6-8F32-9E18371541E1}"/>
              </a:ext>
            </a:extLst>
          </p:cNvPr>
          <p:cNvSpPr txBox="1">
            <a:spLocks/>
          </p:cNvSpPr>
          <p:nvPr/>
        </p:nvSpPr>
        <p:spPr>
          <a:xfrm>
            <a:off x="6096001" y="1529254"/>
            <a:ext cx="5220185" cy="46797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lnSpc>
                <a:spcPct val="90000"/>
              </a:lnSpc>
              <a:spcBef>
                <a:spcPts val="1000"/>
              </a:spcBef>
              <a:buClr>
                <a:srgbClr val="FFC000"/>
              </a:buClr>
              <a:buFont typeface="Arial" charset="0"/>
              <a:buChar char="•"/>
              <a:defRPr sz="2800" kern="1200">
                <a:solidFill>
                  <a:schemeClr val="tx1"/>
                </a:solidFill>
                <a:latin typeface="Myriad Pro"/>
                <a:ea typeface="+mn-ea"/>
                <a:cs typeface="Myriad Pro"/>
              </a:defRPr>
            </a:lvl1pPr>
            <a:lvl2pPr marL="685800" indent="-228600" algn="l" defTabSz="914400" rtl="0" eaLnBrk="1" latinLnBrk="0" hangingPunct="1">
              <a:lnSpc>
                <a:spcPct val="90000"/>
              </a:lnSpc>
              <a:spcBef>
                <a:spcPts val="500"/>
              </a:spcBef>
              <a:buClr>
                <a:srgbClr val="FFC000"/>
              </a:buClr>
              <a:buFont typeface="Arial"/>
              <a:buChar char="•"/>
              <a:defRPr sz="2400" kern="1200">
                <a:solidFill>
                  <a:schemeClr val="tx1"/>
                </a:solidFill>
                <a:latin typeface="Myriad Pro"/>
                <a:ea typeface="+mn-ea"/>
                <a:cs typeface="Myriad Pro"/>
              </a:defRPr>
            </a:lvl2pPr>
            <a:lvl3pPr marL="1143000" indent="-228600" algn="l" defTabSz="914400" rtl="0" eaLnBrk="1" latinLnBrk="0" hangingPunct="1">
              <a:lnSpc>
                <a:spcPct val="90000"/>
              </a:lnSpc>
              <a:spcBef>
                <a:spcPts val="500"/>
              </a:spcBef>
              <a:buClr>
                <a:srgbClr val="FFC000"/>
              </a:buClr>
              <a:buFont typeface="Arial"/>
              <a:buChar char="•"/>
              <a:defRPr sz="2000" kern="1200">
                <a:solidFill>
                  <a:schemeClr val="tx1"/>
                </a:solidFill>
                <a:latin typeface="Myriad Pro"/>
                <a:ea typeface="+mn-ea"/>
                <a:cs typeface="Myriad Pro"/>
              </a:defRPr>
            </a:lvl3pPr>
            <a:lvl4pPr marL="1600200" indent="-228600" algn="l" defTabSz="914400" rtl="0" eaLnBrk="1" latinLnBrk="0" hangingPunct="1">
              <a:lnSpc>
                <a:spcPct val="90000"/>
              </a:lnSpc>
              <a:spcBef>
                <a:spcPts val="500"/>
              </a:spcBef>
              <a:buClr>
                <a:srgbClr val="FFC000"/>
              </a:buClr>
              <a:buFont typeface="Arial"/>
              <a:buChar char="•"/>
              <a:defRPr sz="1800" kern="1200">
                <a:solidFill>
                  <a:schemeClr val="tx1"/>
                </a:solidFill>
                <a:latin typeface="Myriad Pro"/>
                <a:ea typeface="+mn-ea"/>
                <a:cs typeface="Myriad Pro"/>
              </a:defRPr>
            </a:lvl4pPr>
            <a:lvl5pPr marL="2057400" indent="-228600" algn="l" defTabSz="914400" rtl="0" eaLnBrk="1" latinLnBrk="0" hangingPunct="1">
              <a:lnSpc>
                <a:spcPct val="90000"/>
              </a:lnSpc>
              <a:spcBef>
                <a:spcPts val="500"/>
              </a:spcBef>
              <a:buClr>
                <a:srgbClr val="FFC000"/>
              </a:buClr>
              <a:buFont typeface="Arial"/>
              <a:buChar char="•"/>
              <a:defRPr sz="1800" kern="1200">
                <a:solidFill>
                  <a:schemeClr val="tx1"/>
                </a:solidFill>
                <a:latin typeface="Myriad Pro"/>
                <a:ea typeface="+mn-ea"/>
                <a:cs typeface="Myriad Pro"/>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None/>
            </a:pPr>
            <a:r>
              <a:rPr lang="en-US" dirty="0"/>
              <a:t>11. Give new hires a culture coach</a:t>
            </a:r>
          </a:p>
          <a:p>
            <a:pPr marL="457200" indent="-457200">
              <a:buNone/>
            </a:pPr>
            <a:r>
              <a:rPr lang="en-US" dirty="0"/>
              <a:t>12. Encourage leaders to take advantage of failures</a:t>
            </a:r>
          </a:p>
          <a:p>
            <a:pPr marL="457200" indent="-457200">
              <a:buNone/>
            </a:pPr>
            <a:r>
              <a:rPr lang="en-US" dirty="0"/>
              <a:t>13. Provide flexible work hours</a:t>
            </a:r>
          </a:p>
          <a:p>
            <a:pPr marL="457200" indent="-457200">
              <a:buNone/>
            </a:pPr>
            <a:r>
              <a:rPr lang="en-US" dirty="0"/>
              <a:t>14. Throw going away parties for exiting employees</a:t>
            </a:r>
          </a:p>
          <a:p>
            <a:pPr marL="457200" indent="-457200">
              <a:buNone/>
            </a:pPr>
            <a:r>
              <a:rPr lang="en-US" dirty="0"/>
              <a:t>15. Support volunteer programs</a:t>
            </a:r>
          </a:p>
          <a:p>
            <a:pPr marL="457200" indent="-457200">
              <a:buNone/>
            </a:pPr>
            <a:r>
              <a:rPr lang="en-US" dirty="0"/>
              <a:t>16. Create a feedback safe environment </a:t>
            </a:r>
          </a:p>
          <a:p>
            <a:pPr marL="457200" indent="-457200">
              <a:buNone/>
            </a:pPr>
            <a:r>
              <a:rPr lang="en-US" dirty="0"/>
              <a:t>17. Ask employees how they prefer to be recognized</a:t>
            </a:r>
          </a:p>
          <a:p>
            <a:pPr marL="457200" indent="-457200">
              <a:buNone/>
            </a:pPr>
            <a:r>
              <a:rPr lang="en-US" dirty="0"/>
              <a:t>18. Find your champions</a:t>
            </a:r>
          </a:p>
          <a:p>
            <a:pPr marL="457200" indent="-457200">
              <a:buNone/>
            </a:pPr>
            <a:r>
              <a:rPr lang="en-US" dirty="0"/>
              <a:t>19. Make space for socializing</a:t>
            </a:r>
          </a:p>
          <a:p>
            <a:pPr marL="457200" indent="-457200">
              <a:buNone/>
            </a:pPr>
            <a:r>
              <a:rPr lang="en-US" dirty="0"/>
              <a:t>20. Create feedback traditions</a:t>
            </a:r>
          </a:p>
          <a:p>
            <a:pPr marL="0" indent="0">
              <a:buFont typeface="Arial" charset="0"/>
              <a:buNone/>
            </a:pPr>
            <a:endParaRPr lang="en-US" dirty="0"/>
          </a:p>
        </p:txBody>
      </p:sp>
    </p:spTree>
    <p:extLst>
      <p:ext uri="{BB962C8B-B14F-4D97-AF65-F5344CB8AC3E}">
        <p14:creationId xmlns:p14="http://schemas.microsoft.com/office/powerpoint/2010/main" val="82539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BFB9-22E7-4103-8757-C86FEB544180}"/>
              </a:ext>
            </a:extLst>
          </p:cNvPr>
          <p:cNvSpPr>
            <a:spLocks noGrp="1"/>
          </p:cNvSpPr>
          <p:nvPr>
            <p:ph type="ctrTitle"/>
          </p:nvPr>
        </p:nvSpPr>
        <p:spPr>
          <a:xfrm>
            <a:off x="983847" y="2070816"/>
            <a:ext cx="10224305" cy="729586"/>
          </a:xfrm>
        </p:spPr>
        <p:txBody>
          <a:bodyPr>
            <a:normAutofit/>
          </a:bodyPr>
          <a:lstStyle/>
          <a:p>
            <a:r>
              <a:rPr lang="en-US" dirty="0"/>
              <a:t>Employee engagement takes a team!</a:t>
            </a:r>
          </a:p>
        </p:txBody>
      </p:sp>
    </p:spTree>
    <p:extLst>
      <p:ext uri="{BB962C8B-B14F-4D97-AF65-F5344CB8AC3E}">
        <p14:creationId xmlns:p14="http://schemas.microsoft.com/office/powerpoint/2010/main" val="365102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361" y="134856"/>
            <a:ext cx="11947541" cy="592243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lstStyle/>
          <a:p>
            <a:r>
              <a:rPr lang="en-US" dirty="0">
                <a:latin typeface="Myriad Pro"/>
                <a:cs typeface="Myriad Pro"/>
              </a:rPr>
              <a:t>Tools for Effective Communication</a:t>
            </a:r>
          </a:p>
        </p:txBody>
      </p:sp>
      <p:sp>
        <p:nvSpPr>
          <p:cNvPr id="3" name="Subtitle 2"/>
          <p:cNvSpPr>
            <a:spLocks noGrp="1"/>
          </p:cNvSpPr>
          <p:nvPr>
            <p:ph type="subTitle" idx="4294967295"/>
          </p:nvPr>
        </p:nvSpPr>
        <p:spPr>
          <a:xfrm>
            <a:off x="1524000" y="3602038"/>
            <a:ext cx="9144000" cy="1655762"/>
          </a:xfrm>
        </p:spPr>
        <p:txBody>
          <a:bodyPr>
            <a:normAutofit/>
          </a:bodyPr>
          <a:lstStyle/>
          <a:p>
            <a:pPr marL="0" indent="0" algn="ctr">
              <a:buNone/>
            </a:pPr>
            <a:r>
              <a:rPr lang="en-US" sz="2400" dirty="0">
                <a:latin typeface="Myriad Pro"/>
                <a:cs typeface="Myriad Pro"/>
              </a:rPr>
              <a:t>Supervisor Success Series</a:t>
            </a:r>
          </a:p>
          <a:p>
            <a:pPr marL="0" indent="0" algn="ctr">
              <a:buNone/>
            </a:pPr>
            <a:r>
              <a:rPr lang="en-US" sz="1800" dirty="0">
                <a:latin typeface="Myriad Pro"/>
                <a:cs typeface="Myriad Pro"/>
              </a:rPr>
              <a:t>Stefanie Sidortsova, University Marketing and Communications</a:t>
            </a:r>
          </a:p>
        </p:txBody>
      </p:sp>
    </p:spTree>
    <p:extLst>
      <p:ext uri="{BB962C8B-B14F-4D97-AF65-F5344CB8AC3E}">
        <p14:creationId xmlns:p14="http://schemas.microsoft.com/office/powerpoint/2010/main" val="113901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123" b="2958"/>
          <a:stretch/>
        </p:blipFill>
        <p:spPr>
          <a:xfrm>
            <a:off x="0" y="0"/>
            <a:ext cx="12192000" cy="5964873"/>
          </a:xfrm>
          <a:prstGeom prst="rect">
            <a:avLst/>
          </a:prstGeom>
        </p:spPr>
      </p:pic>
      <p:sp>
        <p:nvSpPr>
          <p:cNvPr id="8" name="Rectangle 7" descr="Large image size example."/>
          <p:cNvSpPr/>
          <p:nvPr/>
        </p:nvSpPr>
        <p:spPr>
          <a:xfrm>
            <a:off x="0" y="0"/>
            <a:ext cx="12192000" cy="5964873"/>
          </a:xfrm>
          <a:prstGeom prst="rect">
            <a:avLst/>
          </a:prstGeom>
          <a:solidFill>
            <a:schemeClr val="tx1">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
        <p:nvSpPr>
          <p:cNvPr id="9" name="TextBox 8">
            <a:extLst>
              <a:ext uri="{C183D7F6-B498-43B3-948B-1728B52AA6E4}">
                <adec:decorative xmlns:adec="http://schemas.microsoft.com/office/drawing/2017/decorative" val="1"/>
              </a:ext>
            </a:extLst>
          </p:cNvPr>
          <p:cNvSpPr txBox="1"/>
          <p:nvPr/>
        </p:nvSpPr>
        <p:spPr>
          <a:xfrm>
            <a:off x="1538656" y="2397108"/>
            <a:ext cx="8512792" cy="1446550"/>
          </a:xfrm>
          <a:prstGeom prst="rect">
            <a:avLst/>
          </a:prstGeom>
          <a:noFill/>
        </p:spPr>
        <p:txBody>
          <a:bodyPr wrap="none" rtlCol="0">
            <a:spAutoFit/>
          </a:bodyPr>
          <a:lstStyle/>
          <a:p>
            <a:pPr algn="ctr"/>
            <a:r>
              <a:rPr lang="en-US" sz="2600" b="1" dirty="0">
                <a:solidFill>
                  <a:schemeClr val="bg1"/>
                </a:solidFill>
              </a:rPr>
              <a:t>“The single biggest problem in communication is the illusion </a:t>
            </a:r>
          </a:p>
          <a:p>
            <a:pPr algn="ctr"/>
            <a:r>
              <a:rPr lang="en-US" sz="2600" b="1" dirty="0">
                <a:solidFill>
                  <a:schemeClr val="bg1"/>
                </a:solidFill>
              </a:rPr>
              <a:t>that it has taken place.”</a:t>
            </a:r>
          </a:p>
          <a:p>
            <a:pPr algn="ctr"/>
            <a:endParaRPr lang="en-US" dirty="0">
              <a:solidFill>
                <a:schemeClr val="bg1"/>
              </a:solidFill>
            </a:endParaRPr>
          </a:p>
          <a:p>
            <a:pPr algn="ctr"/>
            <a:r>
              <a:rPr lang="en-US" dirty="0">
                <a:solidFill>
                  <a:schemeClr val="bg1"/>
                </a:solidFill>
              </a:rPr>
              <a:t>— George Bernard Shaw</a:t>
            </a:r>
          </a:p>
        </p:txBody>
      </p:sp>
    </p:spTree>
    <p:extLst>
      <p:ext uri="{BB962C8B-B14F-4D97-AF65-F5344CB8AC3E}">
        <p14:creationId xmlns:p14="http://schemas.microsoft.com/office/powerpoint/2010/main" val="2944041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7"/>
            <a:ext cx="10224305" cy="729586"/>
          </a:xfrm>
        </p:spPr>
        <p:txBody>
          <a:bodyPr>
            <a:normAutofit/>
          </a:bodyPr>
          <a:lstStyle/>
          <a:p>
            <a:pPr algn="l"/>
            <a:r>
              <a:rPr lang="en-US" sz="4000" dirty="0">
                <a:latin typeface="Myriad Pro"/>
                <a:cs typeface="Myriad Pro"/>
              </a:rPr>
              <a:t>Effective Communication in the Workplace</a:t>
            </a:r>
          </a:p>
        </p:txBody>
      </p:sp>
      <p:sp>
        <p:nvSpPr>
          <p:cNvPr id="3" name="Subtitle 2"/>
          <p:cNvSpPr>
            <a:spLocks noGrp="1"/>
          </p:cNvSpPr>
          <p:nvPr>
            <p:ph type="subTitle" idx="4294967295"/>
          </p:nvPr>
        </p:nvSpPr>
        <p:spPr>
          <a:xfrm>
            <a:off x="1018308" y="1750088"/>
            <a:ext cx="9294735" cy="3504817"/>
          </a:xfrm>
        </p:spPr>
        <p:txBody>
          <a:bodyPr>
            <a:normAutofit lnSpcReduction="10000"/>
          </a:bodyPr>
          <a:lstStyle/>
          <a:p>
            <a:pPr marL="0" indent="0" algn="l">
              <a:buClr>
                <a:schemeClr val="tx1"/>
              </a:buClr>
              <a:buNone/>
            </a:pPr>
            <a:r>
              <a:rPr lang="en-US" sz="2800" dirty="0">
                <a:latin typeface="Myriad Pro"/>
                <a:cs typeface="Myriad Pro"/>
              </a:rPr>
              <a:t>“Communication is the lifeblood of an organization.”</a:t>
            </a:r>
          </a:p>
          <a:p>
            <a:pPr marL="0" indent="0" algn="l">
              <a:buClr>
                <a:schemeClr val="tx1"/>
              </a:buClr>
              <a:buNone/>
            </a:pPr>
            <a:endParaRPr lang="en-US" sz="1200" dirty="0">
              <a:latin typeface="Myriad Pro"/>
              <a:cs typeface="Myriad Pro"/>
            </a:endParaRPr>
          </a:p>
          <a:p>
            <a:pPr marL="342900" indent="-342900" algn="l">
              <a:buClr>
                <a:schemeClr val="tx1"/>
              </a:buClr>
              <a:buFont typeface="Arial" charset="0"/>
              <a:buChar char="•"/>
            </a:pPr>
            <a:r>
              <a:rPr lang="en-US" dirty="0"/>
              <a:t>In the workplace, </a:t>
            </a:r>
            <a:r>
              <a:rPr lang="en-US" i="1" dirty="0"/>
              <a:t>everything</a:t>
            </a:r>
            <a:r>
              <a:rPr lang="en-US" dirty="0"/>
              <a:t> depends on effective communication. Poor communication can negatively impact:</a:t>
            </a:r>
            <a:endParaRPr lang="en-US" dirty="0">
              <a:latin typeface="Myriad Pro"/>
              <a:cs typeface="Myriad Pro"/>
            </a:endParaRPr>
          </a:p>
          <a:p>
            <a:pPr lvl="1" indent="-342900">
              <a:buClr>
                <a:schemeClr val="tx1"/>
              </a:buClr>
              <a:buFont typeface="Arial" charset="0"/>
              <a:buChar char="•"/>
            </a:pPr>
            <a:r>
              <a:rPr lang="en-US" dirty="0"/>
              <a:t>Productivity</a:t>
            </a:r>
          </a:p>
          <a:p>
            <a:pPr lvl="1" indent="-342900">
              <a:buClr>
                <a:schemeClr val="tx1"/>
              </a:buClr>
              <a:buFont typeface="Arial" charset="0"/>
              <a:buChar char="•"/>
            </a:pPr>
            <a:r>
              <a:rPr lang="en-US" dirty="0"/>
              <a:t>Collaboration efforts</a:t>
            </a:r>
          </a:p>
          <a:p>
            <a:pPr lvl="1" indent="-342900">
              <a:buClr>
                <a:schemeClr val="tx1"/>
              </a:buClr>
              <a:buFont typeface="Arial" charset="0"/>
              <a:buChar char="•"/>
            </a:pPr>
            <a:r>
              <a:rPr lang="en-US" dirty="0"/>
              <a:t>Employee motivation</a:t>
            </a:r>
          </a:p>
          <a:p>
            <a:pPr lvl="1" indent="-342900">
              <a:buClr>
                <a:schemeClr val="tx1"/>
              </a:buClr>
              <a:buFont typeface="Arial" charset="0"/>
              <a:buChar char="•"/>
            </a:pPr>
            <a:r>
              <a:rPr lang="en-US" dirty="0"/>
              <a:t>Employee engagement</a:t>
            </a:r>
            <a:endParaRPr lang="en-US" dirty="0">
              <a:latin typeface="Myriad Pro"/>
              <a:cs typeface="Myriad Pro"/>
            </a:endParaRPr>
          </a:p>
        </p:txBody>
      </p:sp>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516729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7"/>
            <a:ext cx="10224305" cy="729586"/>
          </a:xfrm>
        </p:spPr>
        <p:txBody>
          <a:bodyPr>
            <a:normAutofit/>
          </a:bodyPr>
          <a:lstStyle/>
          <a:p>
            <a:pPr algn="l"/>
            <a:r>
              <a:rPr lang="en-US" sz="4000" dirty="0">
                <a:latin typeface="Myriad Pro"/>
                <a:cs typeface="Myriad Pro"/>
              </a:rPr>
              <a:t>Ineffective Communication in the Workplace</a:t>
            </a:r>
          </a:p>
        </p:txBody>
      </p:sp>
      <p:sp>
        <p:nvSpPr>
          <p:cNvPr id="3" name="Subtitle 2"/>
          <p:cNvSpPr>
            <a:spLocks noGrp="1"/>
          </p:cNvSpPr>
          <p:nvPr>
            <p:ph type="subTitle" idx="4294967295"/>
          </p:nvPr>
        </p:nvSpPr>
        <p:spPr>
          <a:xfrm>
            <a:off x="1666754" y="1750088"/>
            <a:ext cx="8646289" cy="3504817"/>
          </a:xfrm>
        </p:spPr>
        <p:txBody>
          <a:bodyPr>
            <a:normAutofit fontScale="92500" lnSpcReduction="10000"/>
          </a:bodyPr>
          <a:lstStyle/>
          <a:p>
            <a:pPr marL="342900" indent="-342900" algn="l">
              <a:buClr>
                <a:schemeClr val="tx1"/>
              </a:buClr>
              <a:buFont typeface="Arial" charset="0"/>
              <a:buChar char="•"/>
            </a:pPr>
            <a:r>
              <a:rPr lang="en-US" sz="2800" dirty="0">
                <a:latin typeface="Myriad Pro"/>
                <a:cs typeface="Myriad Pro"/>
              </a:rPr>
              <a:t>Supervisors spend roughly 80% of their day communicating.</a:t>
            </a:r>
          </a:p>
          <a:p>
            <a:pPr>
              <a:buClr>
                <a:schemeClr val="tx1"/>
              </a:buClr>
            </a:pPr>
            <a:r>
              <a:rPr lang="en-US" dirty="0"/>
              <a:t>Organizations with 100 employees or more spend, on average, 17 hours a week clarifying previous communication.</a:t>
            </a:r>
          </a:p>
          <a:p>
            <a:pPr>
              <a:buClr>
                <a:schemeClr val="tx1"/>
              </a:buClr>
            </a:pPr>
            <a:r>
              <a:rPr lang="en-US" dirty="0"/>
              <a:t>Interact/Harris Poll: 91% of 1,000 employees said “communicating well” is the one critical skill their leaders lack.</a:t>
            </a:r>
          </a:p>
          <a:p>
            <a:pPr lvl="1">
              <a:buClr>
                <a:schemeClr val="tx1"/>
              </a:buClr>
            </a:pPr>
            <a:r>
              <a:rPr lang="en-US" dirty="0"/>
              <a:t>57% said the communication issue that most impairs effective leadership is “not giving clear directions.”</a:t>
            </a:r>
            <a:endParaRPr lang="en-US" dirty="0">
              <a:latin typeface="Myriad Pro"/>
              <a:cs typeface="Myriad Pro"/>
            </a:endParaRPr>
          </a:p>
        </p:txBody>
      </p:sp>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377340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E1BD6-6389-4D5A-A9F4-63F78D1502A7}"/>
              </a:ext>
            </a:extLst>
          </p:cNvPr>
          <p:cNvSpPr>
            <a:spLocks noGrp="1"/>
          </p:cNvSpPr>
          <p:nvPr>
            <p:ph type="ctrTitle"/>
          </p:nvPr>
        </p:nvSpPr>
        <p:spPr>
          <a:xfrm>
            <a:off x="983847" y="1646747"/>
            <a:ext cx="10224305" cy="2815924"/>
          </a:xfrm>
        </p:spPr>
        <p:txBody>
          <a:bodyPr>
            <a:normAutofit/>
          </a:bodyPr>
          <a:lstStyle/>
          <a:p>
            <a:pPr algn="ctr"/>
            <a:r>
              <a:rPr lang="en-US" sz="5400" dirty="0"/>
              <a:t>How to Engage, Communicate and Build Relationships with your Employees</a:t>
            </a:r>
          </a:p>
        </p:txBody>
      </p:sp>
    </p:spTree>
    <p:extLst>
      <p:ext uri="{BB962C8B-B14F-4D97-AF65-F5344CB8AC3E}">
        <p14:creationId xmlns:p14="http://schemas.microsoft.com/office/powerpoint/2010/main" val="278112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
        <p:nvSpPr>
          <p:cNvPr id="10" name="Title 1"/>
          <p:cNvSpPr>
            <a:spLocks noGrp="1"/>
          </p:cNvSpPr>
          <p:nvPr>
            <p:ph type="ctrTitle"/>
          </p:nvPr>
        </p:nvSpPr>
        <p:spPr>
          <a:xfrm>
            <a:off x="6289366" y="1282156"/>
            <a:ext cx="5755877" cy="729586"/>
          </a:xfrm>
        </p:spPr>
        <p:txBody>
          <a:bodyPr>
            <a:normAutofit/>
          </a:bodyPr>
          <a:lstStyle/>
          <a:p>
            <a:pPr algn="l"/>
            <a:r>
              <a:rPr lang="en-US" sz="4000" dirty="0">
                <a:latin typeface="Myriad Pro"/>
                <a:cs typeface="Myriad Pro"/>
              </a:rPr>
              <a:t>Email to Supervisee</a:t>
            </a:r>
          </a:p>
        </p:txBody>
      </p:sp>
      <p:sp>
        <p:nvSpPr>
          <p:cNvPr id="11" name="Subtitle 2"/>
          <p:cNvSpPr>
            <a:spLocks noGrp="1"/>
          </p:cNvSpPr>
          <p:nvPr>
            <p:ph type="subTitle" idx="4294967295"/>
          </p:nvPr>
        </p:nvSpPr>
        <p:spPr>
          <a:xfrm>
            <a:off x="6289367" y="2292510"/>
            <a:ext cx="5902634" cy="3504817"/>
          </a:xfrm>
        </p:spPr>
        <p:txBody>
          <a:bodyPr>
            <a:normAutofit/>
          </a:bodyPr>
          <a:lstStyle/>
          <a:p>
            <a:pPr marL="0" indent="0" algn="l">
              <a:buClr>
                <a:schemeClr val="tx1"/>
              </a:buClr>
              <a:buNone/>
            </a:pPr>
            <a:r>
              <a:rPr lang="en-US" sz="2400" dirty="0">
                <a:latin typeface="Myriad Pro"/>
                <a:cs typeface="Myriad Pro"/>
              </a:rPr>
              <a:t>Subject: Urgent</a:t>
            </a:r>
          </a:p>
          <a:p>
            <a:pPr marL="0" indent="0" algn="l">
              <a:buClr>
                <a:schemeClr val="tx1"/>
              </a:buClr>
              <a:buNone/>
            </a:pPr>
            <a:endParaRPr lang="en-US" sz="1200" dirty="0"/>
          </a:p>
          <a:p>
            <a:pPr marL="0" indent="0" algn="l">
              <a:buClr>
                <a:schemeClr val="tx1"/>
              </a:buClr>
              <a:buNone/>
            </a:pPr>
            <a:r>
              <a:rPr lang="en-US" dirty="0"/>
              <a:t>Following up on our discussion last week: we’re going to need an immediate solution.</a:t>
            </a:r>
            <a:endParaRPr lang="en-US" sz="2800" dirty="0">
              <a:latin typeface="Myriad Pro"/>
              <a:cs typeface="Myriad Pro"/>
            </a:endParaRPr>
          </a:p>
        </p:txBody>
      </p:sp>
      <p:pic>
        <p:nvPicPr>
          <p:cNvPr id="12" name="Picture 11" descr="GettyImages-9685457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08" y="1129451"/>
            <a:ext cx="4999911" cy="3469614"/>
          </a:xfrm>
          <a:prstGeom prst="rect">
            <a:avLst/>
          </a:prstGeom>
        </p:spPr>
      </p:pic>
    </p:spTree>
    <p:extLst>
      <p:ext uri="{BB962C8B-B14F-4D97-AF65-F5344CB8AC3E}">
        <p14:creationId xmlns:p14="http://schemas.microsoft.com/office/powerpoint/2010/main" val="2163856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
        <p:nvSpPr>
          <p:cNvPr id="9" name="TextBox 8" descr="Half page image example, right."/>
          <p:cNvSpPr txBox="1"/>
          <p:nvPr/>
        </p:nvSpPr>
        <p:spPr>
          <a:xfrm>
            <a:off x="7558934" y="2514226"/>
            <a:ext cx="3309921" cy="369332"/>
          </a:xfrm>
          <a:prstGeom prst="rect">
            <a:avLst/>
          </a:prstGeom>
          <a:noFill/>
        </p:spPr>
        <p:txBody>
          <a:bodyPr wrap="none" rtlCol="0">
            <a:spAutoFit/>
          </a:bodyPr>
          <a:lstStyle/>
          <a:p>
            <a:r>
              <a:rPr lang="en-US" dirty="0"/>
              <a:t>HALF PAGE IMAGE SIZE EXAMPLE</a:t>
            </a:r>
          </a:p>
        </p:txBody>
      </p:sp>
      <p:sp>
        <p:nvSpPr>
          <p:cNvPr id="10" name="Title 1"/>
          <p:cNvSpPr>
            <a:spLocks noGrp="1"/>
          </p:cNvSpPr>
          <p:nvPr>
            <p:ph type="ctrTitle"/>
          </p:nvPr>
        </p:nvSpPr>
        <p:spPr>
          <a:xfrm>
            <a:off x="345767" y="781462"/>
            <a:ext cx="5513167" cy="729586"/>
          </a:xfrm>
        </p:spPr>
        <p:txBody>
          <a:bodyPr>
            <a:normAutofit/>
          </a:bodyPr>
          <a:lstStyle/>
          <a:p>
            <a:pPr algn="l"/>
            <a:r>
              <a:rPr lang="en-US" sz="4000" dirty="0"/>
              <a:t>Talking to a Supervisee</a:t>
            </a:r>
            <a:endParaRPr lang="en-US" sz="4000" dirty="0">
              <a:latin typeface="Myriad Pro"/>
              <a:cs typeface="Myriad Pro"/>
            </a:endParaRPr>
          </a:p>
        </p:txBody>
      </p:sp>
      <p:sp>
        <p:nvSpPr>
          <p:cNvPr id="11" name="Subtitle 2"/>
          <p:cNvSpPr>
            <a:spLocks noGrp="1"/>
          </p:cNvSpPr>
          <p:nvPr>
            <p:ph type="subTitle" idx="4294967295"/>
          </p:nvPr>
        </p:nvSpPr>
        <p:spPr>
          <a:xfrm>
            <a:off x="345766" y="1790553"/>
            <a:ext cx="5117301" cy="3672363"/>
          </a:xfrm>
        </p:spPr>
        <p:txBody>
          <a:bodyPr>
            <a:noAutofit/>
          </a:bodyPr>
          <a:lstStyle/>
          <a:p>
            <a:pPr marL="0" indent="0">
              <a:buClr>
                <a:schemeClr val="tx1"/>
              </a:buClr>
              <a:buNone/>
            </a:pPr>
            <a:r>
              <a:rPr lang="en-US" sz="2400" dirty="0">
                <a:latin typeface="Myriad Pro"/>
                <a:cs typeface="Myriad Pro"/>
              </a:rPr>
              <a:t>“I wanted to give you some feedback on your presentation the other day. Overall, I thought it was pretty good, but I did notice that you kind of had low energy, almost like you were bored. A couple people commented on it</a:t>
            </a:r>
            <a:r>
              <a:rPr lang="en-US" sz="2400" dirty="0"/>
              <a:t>. In the future, I’d really like you to pay attention to that, ok? Thanks for listening – it’s really uncomfortable for me to tell you this.”</a:t>
            </a:r>
            <a:endParaRPr lang="en-US" sz="2400" dirty="0">
              <a:latin typeface="Myriad Pro"/>
              <a:cs typeface="Myriad Pro"/>
            </a:endParaRPr>
          </a:p>
        </p:txBody>
      </p:sp>
      <p:pic>
        <p:nvPicPr>
          <p:cNvPr id="8" name="Picture 7">
            <a:extLst>
              <a:ext uri="{FF2B5EF4-FFF2-40B4-BE49-F238E27FC236}">
                <a16:creationId xmlns:a16="http://schemas.microsoft.com/office/drawing/2014/main" id="{C778ADC3-0A5C-4F46-A513-7739E9677B32}"/>
              </a:ext>
            </a:extLst>
          </p:cNvPr>
          <p:cNvPicPr>
            <a:picLocks noChangeAspect="1"/>
          </p:cNvPicPr>
          <p:nvPr/>
        </p:nvPicPr>
        <p:blipFill>
          <a:blip r:embed="rId2"/>
          <a:stretch>
            <a:fillRect/>
          </a:stretch>
        </p:blipFill>
        <p:spPr>
          <a:xfrm>
            <a:off x="5987968" y="781462"/>
            <a:ext cx="5998989" cy="4249221"/>
          </a:xfrm>
          <a:prstGeom prst="rect">
            <a:avLst/>
          </a:prstGeom>
        </p:spPr>
      </p:pic>
    </p:spTree>
    <p:extLst>
      <p:ext uri="{BB962C8B-B14F-4D97-AF65-F5344CB8AC3E}">
        <p14:creationId xmlns:p14="http://schemas.microsoft.com/office/powerpoint/2010/main" val="1010624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
        <p:nvSpPr>
          <p:cNvPr id="10" name="Title 1"/>
          <p:cNvSpPr>
            <a:spLocks noGrp="1"/>
          </p:cNvSpPr>
          <p:nvPr>
            <p:ph type="ctrTitle"/>
          </p:nvPr>
        </p:nvSpPr>
        <p:spPr>
          <a:xfrm>
            <a:off x="6289367" y="627529"/>
            <a:ext cx="5755877" cy="729586"/>
          </a:xfrm>
        </p:spPr>
        <p:txBody>
          <a:bodyPr>
            <a:normAutofit/>
          </a:bodyPr>
          <a:lstStyle/>
          <a:p>
            <a:pPr algn="l"/>
            <a:r>
              <a:rPr lang="en-US" sz="4000" dirty="0"/>
              <a:t>Team Memo</a:t>
            </a:r>
            <a:endParaRPr lang="en-US" sz="4000" dirty="0">
              <a:latin typeface="Myriad Pro"/>
              <a:cs typeface="Myriad Pro"/>
            </a:endParaRPr>
          </a:p>
        </p:txBody>
      </p:sp>
      <p:sp>
        <p:nvSpPr>
          <p:cNvPr id="11" name="Subtitle 2"/>
          <p:cNvSpPr>
            <a:spLocks noGrp="1"/>
          </p:cNvSpPr>
          <p:nvPr>
            <p:ph type="subTitle" idx="4294967295"/>
          </p:nvPr>
        </p:nvSpPr>
        <p:spPr>
          <a:xfrm>
            <a:off x="6289366" y="1523582"/>
            <a:ext cx="5902634" cy="4441291"/>
          </a:xfrm>
        </p:spPr>
        <p:txBody>
          <a:bodyPr>
            <a:normAutofit fontScale="92500"/>
          </a:bodyPr>
          <a:lstStyle/>
          <a:p>
            <a:pPr marL="0" indent="0">
              <a:buClr>
                <a:schemeClr val="tx1"/>
              </a:buClr>
              <a:buNone/>
            </a:pPr>
            <a:r>
              <a:rPr lang="en-US" sz="2600" dirty="0"/>
              <a:t>“When workloads increase to a level requiring hours in excess of an employee’s regular duty assignment, and when such work is estimated to require a full shift of eight (8) hours or more on two (2) or more consecutive days, even though unscheduled days intervene, an employee’s tour of duty shall be altered so as to include the hours when such work must be done, unless an adverse impact would result from such employee’s absence from his previously scheduled assignment.”</a:t>
            </a:r>
          </a:p>
          <a:p>
            <a:pPr marL="0" indent="0" algn="r">
              <a:buClr>
                <a:schemeClr val="tx1"/>
              </a:buClr>
              <a:buNone/>
            </a:pPr>
            <a:r>
              <a:rPr lang="en-US" sz="1400" dirty="0">
                <a:latin typeface="Myriad Pro"/>
                <a:cs typeface="Myriad Pro"/>
              </a:rPr>
              <a:t>From </a:t>
            </a:r>
            <a:r>
              <a:rPr lang="en-US" sz="1400" i="1" dirty="0">
                <a:latin typeface="Myriad Pro"/>
                <a:cs typeface="Myriad Pro"/>
                <a:hlinkClick r:id="rId2"/>
              </a:rPr>
              <a:t>Technical Writing Essentials</a:t>
            </a:r>
            <a:r>
              <a:rPr lang="en-US" sz="1400" dirty="0">
                <a:latin typeface="Myriad Pro"/>
                <a:cs typeface="Myriad Pro"/>
              </a:rPr>
              <a:t> </a:t>
            </a:r>
            <a:endParaRPr lang="en-US" sz="1600" dirty="0">
              <a:latin typeface="Myriad Pro"/>
              <a:cs typeface="Myriad Pro"/>
            </a:endParaRPr>
          </a:p>
        </p:txBody>
      </p:sp>
      <p:pic>
        <p:nvPicPr>
          <p:cNvPr id="2" name="Picture 1"/>
          <p:cNvPicPr>
            <a:picLocks noChangeAspect="1"/>
          </p:cNvPicPr>
          <p:nvPr/>
        </p:nvPicPr>
        <p:blipFill rotWithShape="1">
          <a:blip r:embed="rId3"/>
          <a:srcRect l="13309" r="6965"/>
          <a:stretch/>
        </p:blipFill>
        <p:spPr>
          <a:xfrm>
            <a:off x="11239" y="564414"/>
            <a:ext cx="5918462" cy="4945919"/>
          </a:xfrm>
          <a:prstGeom prst="rect">
            <a:avLst/>
          </a:prstGeom>
        </p:spPr>
      </p:pic>
    </p:spTree>
    <p:extLst>
      <p:ext uri="{BB962C8B-B14F-4D97-AF65-F5344CB8AC3E}">
        <p14:creationId xmlns:p14="http://schemas.microsoft.com/office/powerpoint/2010/main" val="2952953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7"/>
            <a:ext cx="10224305" cy="729586"/>
          </a:xfrm>
        </p:spPr>
        <p:txBody>
          <a:bodyPr>
            <a:normAutofit/>
          </a:bodyPr>
          <a:lstStyle/>
          <a:p>
            <a:pPr algn="l"/>
            <a:r>
              <a:rPr lang="en-US" sz="4000" dirty="0">
                <a:latin typeface="Myriad Pro"/>
                <a:cs typeface="Myriad Pro"/>
              </a:rPr>
              <a:t>The Seven Cs of Communication</a:t>
            </a:r>
          </a:p>
        </p:txBody>
      </p:sp>
      <p:sp>
        <p:nvSpPr>
          <p:cNvPr id="3" name="Subtitle 2"/>
          <p:cNvSpPr>
            <a:spLocks noGrp="1"/>
          </p:cNvSpPr>
          <p:nvPr>
            <p:ph type="subTitle" idx="4294967295"/>
          </p:nvPr>
        </p:nvSpPr>
        <p:spPr>
          <a:xfrm>
            <a:off x="1666754" y="1750088"/>
            <a:ext cx="8646289" cy="3504817"/>
          </a:xfrm>
        </p:spPr>
        <p:txBody>
          <a:bodyPr>
            <a:normAutofit lnSpcReduction="10000"/>
          </a:bodyPr>
          <a:lstStyle/>
          <a:p>
            <a:pPr marL="342900" indent="-342900" algn="l">
              <a:buClr>
                <a:schemeClr val="tx1"/>
              </a:buClr>
              <a:buFont typeface="Arial" charset="0"/>
              <a:buChar char="•"/>
            </a:pPr>
            <a:r>
              <a:rPr lang="en-US" sz="2800" dirty="0">
                <a:latin typeface="Myriad Pro"/>
                <a:cs typeface="Myriad Pro"/>
              </a:rPr>
              <a:t>Clear</a:t>
            </a:r>
          </a:p>
          <a:p>
            <a:pPr marL="342900" indent="-342900" algn="l">
              <a:buClr>
                <a:schemeClr val="tx1"/>
              </a:buClr>
              <a:buFont typeface="Arial" charset="0"/>
              <a:buChar char="•"/>
            </a:pPr>
            <a:r>
              <a:rPr lang="en-US" sz="2800" dirty="0">
                <a:latin typeface="Myriad Pro"/>
                <a:cs typeface="Myriad Pro"/>
              </a:rPr>
              <a:t>Concise</a:t>
            </a:r>
          </a:p>
          <a:p>
            <a:pPr marL="342900" indent="-342900" algn="l">
              <a:buClr>
                <a:schemeClr val="tx1"/>
              </a:buClr>
              <a:buFont typeface="Arial" charset="0"/>
              <a:buChar char="•"/>
            </a:pPr>
            <a:r>
              <a:rPr lang="en-US" sz="2800" dirty="0">
                <a:latin typeface="Myriad Pro"/>
                <a:cs typeface="Myriad Pro"/>
              </a:rPr>
              <a:t>Concrete</a:t>
            </a:r>
          </a:p>
          <a:p>
            <a:pPr marL="342900" indent="-342900" algn="l">
              <a:buClr>
                <a:schemeClr val="tx1"/>
              </a:buClr>
              <a:buFont typeface="Arial" charset="0"/>
              <a:buChar char="•"/>
            </a:pPr>
            <a:r>
              <a:rPr lang="en-US" dirty="0"/>
              <a:t>Correct</a:t>
            </a:r>
          </a:p>
          <a:p>
            <a:pPr marL="342900" indent="-342900" algn="l">
              <a:buClr>
                <a:schemeClr val="tx1"/>
              </a:buClr>
              <a:buFont typeface="Arial" charset="0"/>
              <a:buChar char="•"/>
            </a:pPr>
            <a:r>
              <a:rPr lang="en-US" sz="2800" dirty="0">
                <a:latin typeface="Myriad Pro"/>
                <a:cs typeface="Myriad Pro"/>
              </a:rPr>
              <a:t>Considered</a:t>
            </a:r>
          </a:p>
          <a:p>
            <a:pPr marL="342900" indent="-342900" algn="l">
              <a:buClr>
                <a:schemeClr val="tx1"/>
              </a:buClr>
              <a:buFont typeface="Arial" charset="0"/>
              <a:buChar char="•"/>
            </a:pPr>
            <a:r>
              <a:rPr lang="en-US" dirty="0"/>
              <a:t>Complete</a:t>
            </a:r>
          </a:p>
          <a:p>
            <a:pPr marL="342900" indent="-342900" algn="l">
              <a:buClr>
                <a:schemeClr val="tx1"/>
              </a:buClr>
              <a:buFont typeface="Arial" charset="0"/>
              <a:buChar char="•"/>
            </a:pPr>
            <a:r>
              <a:rPr lang="en-US" sz="2800" dirty="0">
                <a:latin typeface="Myriad Pro"/>
                <a:cs typeface="Myriad Pro"/>
              </a:rPr>
              <a:t>Courteous</a:t>
            </a:r>
          </a:p>
        </p:txBody>
      </p:sp>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3861681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7"/>
            <a:ext cx="10224305" cy="729586"/>
          </a:xfrm>
        </p:spPr>
        <p:txBody>
          <a:bodyPr>
            <a:normAutofit/>
          </a:bodyPr>
          <a:lstStyle/>
          <a:p>
            <a:pPr algn="l"/>
            <a:r>
              <a:rPr lang="en-US" sz="4000" dirty="0">
                <a:latin typeface="Myriad Pro"/>
                <a:cs typeface="Myriad Pro"/>
              </a:rPr>
              <a:t>Clear Communication</a:t>
            </a:r>
          </a:p>
        </p:txBody>
      </p:sp>
      <p:sp>
        <p:nvSpPr>
          <p:cNvPr id="3" name="Subtitle 2"/>
          <p:cNvSpPr>
            <a:spLocks noGrp="1"/>
          </p:cNvSpPr>
          <p:nvPr>
            <p:ph type="subTitle" idx="4294967295"/>
          </p:nvPr>
        </p:nvSpPr>
        <p:spPr>
          <a:xfrm>
            <a:off x="1666754" y="1750088"/>
            <a:ext cx="8646289" cy="3504817"/>
          </a:xfrm>
        </p:spPr>
        <p:txBody>
          <a:bodyPr>
            <a:normAutofit/>
          </a:bodyPr>
          <a:lstStyle/>
          <a:p>
            <a:pPr marL="342900" indent="-342900" algn="l">
              <a:buClr>
                <a:schemeClr val="tx1"/>
              </a:buClr>
              <a:buFont typeface="Arial" charset="0"/>
              <a:buChar char="•"/>
            </a:pPr>
            <a:r>
              <a:rPr lang="en-US" sz="2800" dirty="0">
                <a:latin typeface="Myriad Pro"/>
                <a:cs typeface="Myriad Pro"/>
              </a:rPr>
              <a:t>What is your purpose or goal?</a:t>
            </a:r>
          </a:p>
          <a:p>
            <a:pPr lvl="1" indent="-342900">
              <a:buClr>
                <a:schemeClr val="tx1"/>
              </a:buClr>
              <a:buFont typeface="Arial" charset="0"/>
              <a:buChar char="•"/>
            </a:pPr>
            <a:r>
              <a:rPr lang="en-US" dirty="0"/>
              <a:t>If there’s more than one, address them separately.</a:t>
            </a:r>
            <a:endParaRPr lang="en-US" dirty="0">
              <a:latin typeface="Myriad Pro"/>
              <a:cs typeface="Myriad Pro"/>
            </a:endParaRPr>
          </a:p>
          <a:p>
            <a:pPr marL="342900" indent="-342900" algn="l">
              <a:buClr>
                <a:schemeClr val="tx1"/>
              </a:buClr>
              <a:buFont typeface="Arial" charset="0"/>
              <a:buChar char="•"/>
            </a:pPr>
            <a:r>
              <a:rPr lang="en-US" dirty="0"/>
              <a:t>What information does the employee need?</a:t>
            </a:r>
          </a:p>
          <a:p>
            <a:pPr marL="342900" indent="-342900" algn="l">
              <a:buClr>
                <a:schemeClr val="tx1"/>
              </a:buClr>
              <a:buFont typeface="Arial" charset="0"/>
              <a:buChar char="•"/>
            </a:pPr>
            <a:r>
              <a:rPr lang="en-US" sz="2800" dirty="0">
                <a:latin typeface="Myriad Pro"/>
                <a:cs typeface="Myriad Pro"/>
              </a:rPr>
              <a:t>What actions do you want the employee to take?</a:t>
            </a:r>
          </a:p>
          <a:p>
            <a:pPr marL="342900" indent="-342900" algn="l">
              <a:buClr>
                <a:schemeClr val="tx1"/>
              </a:buClr>
              <a:buFont typeface="Arial" charset="0"/>
              <a:buChar char="•"/>
            </a:pPr>
            <a:r>
              <a:rPr lang="en-US" dirty="0"/>
              <a:t>Resist the temptation to include unnecessary information.</a:t>
            </a:r>
          </a:p>
        </p:txBody>
      </p:sp>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143967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7"/>
            <a:ext cx="10224305" cy="729586"/>
          </a:xfrm>
        </p:spPr>
        <p:txBody>
          <a:bodyPr>
            <a:normAutofit/>
          </a:bodyPr>
          <a:lstStyle/>
          <a:p>
            <a:pPr algn="l"/>
            <a:r>
              <a:rPr lang="en-US" sz="4000" dirty="0">
                <a:latin typeface="Myriad Pro"/>
                <a:cs typeface="Myriad Pro"/>
              </a:rPr>
              <a:t>Concise Communication</a:t>
            </a:r>
          </a:p>
        </p:txBody>
      </p:sp>
      <p:sp>
        <p:nvSpPr>
          <p:cNvPr id="3" name="Subtitle 2"/>
          <p:cNvSpPr>
            <a:spLocks noGrp="1"/>
          </p:cNvSpPr>
          <p:nvPr>
            <p:ph type="subTitle" idx="4294967295"/>
          </p:nvPr>
        </p:nvSpPr>
        <p:spPr>
          <a:xfrm>
            <a:off x="1666754" y="1750088"/>
            <a:ext cx="8646289" cy="3504817"/>
          </a:xfrm>
        </p:spPr>
        <p:txBody>
          <a:bodyPr>
            <a:normAutofit/>
          </a:bodyPr>
          <a:lstStyle/>
          <a:p>
            <a:pPr marL="342900" indent="-342900" algn="l">
              <a:buClr>
                <a:schemeClr val="tx1"/>
              </a:buClr>
              <a:buFont typeface="Arial" charset="0"/>
              <a:buChar char="•"/>
            </a:pPr>
            <a:r>
              <a:rPr lang="en-US" sz="2800" dirty="0">
                <a:latin typeface="Myriad Pro"/>
                <a:cs typeface="Myriad Pro"/>
              </a:rPr>
              <a:t>Get to the point.</a:t>
            </a:r>
            <a:endParaRPr lang="en-US" dirty="0"/>
          </a:p>
          <a:p>
            <a:pPr marL="342900" indent="-342900" algn="l">
              <a:buClr>
                <a:schemeClr val="tx1"/>
              </a:buClr>
              <a:buFont typeface="Arial" charset="0"/>
              <a:buChar char="•"/>
            </a:pPr>
            <a:r>
              <a:rPr lang="en-US" dirty="0"/>
              <a:t>Stick to the point.</a:t>
            </a:r>
          </a:p>
          <a:p>
            <a:pPr marL="342900" indent="-342900" algn="l">
              <a:buClr>
                <a:schemeClr val="tx1"/>
              </a:buClr>
              <a:buFont typeface="Arial" charset="0"/>
              <a:buChar char="•"/>
            </a:pPr>
            <a:r>
              <a:rPr lang="en-US" sz="2800" dirty="0">
                <a:latin typeface="Myriad Pro"/>
                <a:cs typeface="Myriad Pro"/>
              </a:rPr>
              <a:t>Eliminate unnecessary words.</a:t>
            </a:r>
          </a:p>
          <a:p>
            <a:pPr lvl="1" indent="-342900">
              <a:buClr>
                <a:schemeClr val="tx1"/>
              </a:buClr>
              <a:buFont typeface="Arial" charset="0"/>
              <a:buChar char="•"/>
            </a:pPr>
            <a:r>
              <a:rPr lang="en-US" dirty="0">
                <a:latin typeface="Myriad Pro"/>
                <a:cs typeface="Myriad Pro"/>
              </a:rPr>
              <a:t>Don’t say “due to the fact that” when you can say “because.”</a:t>
            </a:r>
          </a:p>
          <a:p>
            <a:pPr marL="342900" indent="-342900" algn="l">
              <a:buClr>
                <a:schemeClr val="tx1"/>
              </a:buClr>
              <a:buFont typeface="Arial" charset="0"/>
              <a:buChar char="•"/>
            </a:pPr>
            <a:r>
              <a:rPr lang="en-US" dirty="0"/>
              <a:t>Use active voice.</a:t>
            </a:r>
          </a:p>
          <a:p>
            <a:pPr marL="342900" indent="-342900" algn="l">
              <a:buClr>
                <a:schemeClr val="tx1"/>
              </a:buClr>
              <a:buFont typeface="Arial" charset="0"/>
              <a:buChar char="•"/>
            </a:pPr>
            <a:r>
              <a:rPr lang="en-US" sz="2800" dirty="0">
                <a:latin typeface="Myriad Pro"/>
                <a:cs typeface="Myriad Pro"/>
              </a:rPr>
              <a:t>Cut repetitive information.</a:t>
            </a:r>
          </a:p>
          <a:p>
            <a:pPr marL="0" indent="0" algn="l">
              <a:buClr>
                <a:schemeClr val="tx1"/>
              </a:buClr>
              <a:buNone/>
            </a:pPr>
            <a:endParaRPr lang="en-US" sz="2800" dirty="0">
              <a:latin typeface="Myriad Pro"/>
              <a:cs typeface="Myriad Pro"/>
            </a:endParaRPr>
          </a:p>
        </p:txBody>
      </p:sp>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1591661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7"/>
            <a:ext cx="10224305" cy="729586"/>
          </a:xfrm>
        </p:spPr>
        <p:txBody>
          <a:bodyPr>
            <a:normAutofit/>
          </a:bodyPr>
          <a:lstStyle/>
          <a:p>
            <a:pPr algn="l"/>
            <a:r>
              <a:rPr lang="en-US" sz="4000" dirty="0">
                <a:latin typeface="Myriad Pro"/>
                <a:cs typeface="Myriad Pro"/>
              </a:rPr>
              <a:t>Concrete Communication</a:t>
            </a:r>
          </a:p>
        </p:txBody>
      </p:sp>
      <p:sp>
        <p:nvSpPr>
          <p:cNvPr id="3" name="Subtitle 2"/>
          <p:cNvSpPr>
            <a:spLocks noGrp="1"/>
          </p:cNvSpPr>
          <p:nvPr>
            <p:ph type="subTitle" idx="4294967295"/>
          </p:nvPr>
        </p:nvSpPr>
        <p:spPr>
          <a:xfrm>
            <a:off x="1666754" y="1750088"/>
            <a:ext cx="8646289" cy="3504817"/>
          </a:xfrm>
        </p:spPr>
        <p:txBody>
          <a:bodyPr>
            <a:normAutofit/>
          </a:bodyPr>
          <a:lstStyle/>
          <a:p>
            <a:pPr marL="342900" indent="-342900" algn="l">
              <a:buClr>
                <a:schemeClr val="tx1"/>
              </a:buClr>
              <a:buFont typeface="Arial" charset="0"/>
              <a:buChar char="•"/>
            </a:pPr>
            <a:r>
              <a:rPr lang="en-US" sz="2800" dirty="0">
                <a:latin typeface="Myriad Pro"/>
                <a:cs typeface="Myriad Pro"/>
              </a:rPr>
              <a:t>Be specific.</a:t>
            </a:r>
          </a:p>
          <a:p>
            <a:pPr marL="342900" indent="-342900" algn="l">
              <a:buClr>
                <a:schemeClr val="tx1"/>
              </a:buClr>
              <a:buFont typeface="Arial" charset="0"/>
              <a:buChar char="•"/>
            </a:pPr>
            <a:r>
              <a:rPr lang="en-US" dirty="0"/>
              <a:t>Use facts and figures if available and appropriate.</a:t>
            </a:r>
          </a:p>
          <a:p>
            <a:pPr marL="342900" indent="-342900" algn="l">
              <a:buClr>
                <a:schemeClr val="tx1"/>
              </a:buClr>
              <a:buFont typeface="Arial" charset="0"/>
              <a:buChar char="•"/>
            </a:pPr>
            <a:r>
              <a:rPr lang="en-US" sz="2800" dirty="0">
                <a:latin typeface="Myriad Pro"/>
                <a:cs typeface="Myriad Pro"/>
              </a:rPr>
              <a:t>Less concrete: “Our goal is to enroll more students.”</a:t>
            </a:r>
          </a:p>
          <a:p>
            <a:pPr marL="342900" indent="-342900" algn="l">
              <a:buClr>
                <a:schemeClr val="tx1"/>
              </a:buClr>
              <a:buFont typeface="Arial" charset="0"/>
              <a:buChar char="•"/>
            </a:pPr>
            <a:r>
              <a:rPr lang="en-US" dirty="0"/>
              <a:t>More concrete: “Our goal is to increase enrollment to 10,000 students by 2025.”</a:t>
            </a:r>
            <a:endParaRPr lang="en-US" sz="2800" dirty="0">
              <a:latin typeface="Myriad Pro"/>
              <a:cs typeface="Myriad Pro"/>
            </a:endParaRPr>
          </a:p>
        </p:txBody>
      </p:sp>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158869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7"/>
            <a:ext cx="10224305" cy="729586"/>
          </a:xfrm>
        </p:spPr>
        <p:txBody>
          <a:bodyPr>
            <a:normAutofit/>
          </a:bodyPr>
          <a:lstStyle/>
          <a:p>
            <a:pPr algn="l"/>
            <a:r>
              <a:rPr lang="en-US" sz="4000" dirty="0">
                <a:latin typeface="Myriad Pro"/>
                <a:cs typeface="Myriad Pro"/>
              </a:rPr>
              <a:t>Correct Communication</a:t>
            </a:r>
          </a:p>
        </p:txBody>
      </p:sp>
      <p:sp>
        <p:nvSpPr>
          <p:cNvPr id="3" name="Subtitle 2"/>
          <p:cNvSpPr>
            <a:spLocks noGrp="1"/>
          </p:cNvSpPr>
          <p:nvPr>
            <p:ph type="subTitle" idx="4294967295"/>
          </p:nvPr>
        </p:nvSpPr>
        <p:spPr>
          <a:xfrm>
            <a:off x="1666754" y="1750088"/>
            <a:ext cx="8646289" cy="3504817"/>
          </a:xfrm>
        </p:spPr>
        <p:txBody>
          <a:bodyPr>
            <a:normAutofit/>
          </a:bodyPr>
          <a:lstStyle/>
          <a:p>
            <a:pPr marL="342900" indent="-342900" algn="l">
              <a:buClr>
                <a:schemeClr val="tx1"/>
              </a:buClr>
              <a:buFont typeface="Arial" charset="0"/>
              <a:buChar char="•"/>
            </a:pPr>
            <a:r>
              <a:rPr lang="en-US" sz="2800" dirty="0">
                <a:latin typeface="Myriad Pro"/>
                <a:cs typeface="Myriad Pro"/>
              </a:rPr>
              <a:t>Your message should be free of factual and grammatical errors.</a:t>
            </a:r>
          </a:p>
          <a:p>
            <a:pPr marL="342900" indent="-342900" algn="l">
              <a:buClr>
                <a:schemeClr val="tx1"/>
              </a:buClr>
              <a:buFont typeface="Arial" charset="0"/>
              <a:buChar char="•"/>
            </a:pPr>
            <a:r>
              <a:rPr lang="en-US" dirty="0"/>
              <a:t>Y</a:t>
            </a:r>
            <a:r>
              <a:rPr lang="en-US" sz="2800" dirty="0">
                <a:latin typeface="Myriad Pro"/>
                <a:cs typeface="Myriad Pro"/>
              </a:rPr>
              <a:t>our communication should fit your audience.</a:t>
            </a:r>
          </a:p>
          <a:p>
            <a:pPr lvl="1" indent="-342900">
              <a:buClr>
                <a:schemeClr val="tx1"/>
              </a:buClr>
              <a:buFont typeface="Arial" charset="0"/>
              <a:buChar char="•"/>
            </a:pPr>
            <a:r>
              <a:rPr lang="en-US" dirty="0"/>
              <a:t>Technical terms or jargon should only be used if they fit with the employee’s knowledge level.</a:t>
            </a:r>
          </a:p>
        </p:txBody>
      </p:sp>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3445696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7"/>
            <a:ext cx="10224305" cy="729586"/>
          </a:xfrm>
        </p:spPr>
        <p:txBody>
          <a:bodyPr>
            <a:normAutofit/>
          </a:bodyPr>
          <a:lstStyle/>
          <a:p>
            <a:pPr algn="l"/>
            <a:r>
              <a:rPr lang="en-US" sz="4000" dirty="0">
                <a:latin typeface="Myriad Pro"/>
                <a:cs typeface="Myriad Pro"/>
              </a:rPr>
              <a:t>Considered Communication</a:t>
            </a:r>
          </a:p>
        </p:txBody>
      </p:sp>
      <p:sp>
        <p:nvSpPr>
          <p:cNvPr id="3" name="Subtitle 2"/>
          <p:cNvSpPr>
            <a:spLocks noGrp="1"/>
          </p:cNvSpPr>
          <p:nvPr>
            <p:ph type="subTitle" idx="4294967295"/>
          </p:nvPr>
        </p:nvSpPr>
        <p:spPr>
          <a:xfrm>
            <a:off x="1666754" y="1750088"/>
            <a:ext cx="8646289" cy="3504817"/>
          </a:xfrm>
        </p:spPr>
        <p:txBody>
          <a:bodyPr>
            <a:normAutofit/>
          </a:bodyPr>
          <a:lstStyle/>
          <a:p>
            <a:pPr marL="342900" indent="-342900" algn="l">
              <a:buClr>
                <a:schemeClr val="tx1"/>
              </a:buClr>
              <a:buFont typeface="Arial" charset="0"/>
              <a:buChar char="•"/>
            </a:pPr>
            <a:r>
              <a:rPr lang="en-US" sz="2800" dirty="0">
                <a:latin typeface="Myriad Pro"/>
                <a:cs typeface="Myriad Pro"/>
              </a:rPr>
              <a:t>Put yourself in the employee’s shoes.</a:t>
            </a:r>
            <a:endParaRPr lang="en-US" dirty="0">
              <a:latin typeface="Myriad Pro"/>
              <a:cs typeface="Myriad Pro"/>
            </a:endParaRPr>
          </a:p>
          <a:p>
            <a:pPr marL="342900" indent="-342900" algn="l">
              <a:buClr>
                <a:schemeClr val="tx1"/>
              </a:buClr>
              <a:buFont typeface="Arial" charset="0"/>
              <a:buChar char="•"/>
            </a:pPr>
            <a:r>
              <a:rPr lang="en-US" dirty="0"/>
              <a:t>Show interest in their response.</a:t>
            </a:r>
          </a:p>
          <a:p>
            <a:pPr marL="342900" indent="-342900" algn="l">
              <a:buClr>
                <a:schemeClr val="tx1"/>
              </a:buClr>
              <a:buFont typeface="Arial" charset="0"/>
              <a:buChar char="•"/>
            </a:pPr>
            <a:r>
              <a:rPr lang="en-US" sz="2800" dirty="0">
                <a:latin typeface="Myriad Pro"/>
                <a:cs typeface="Myriad Pro"/>
              </a:rPr>
              <a:t>Be empathetic</a:t>
            </a:r>
            <a:r>
              <a:rPr lang="en-US" dirty="0"/>
              <a:t>.</a:t>
            </a:r>
          </a:p>
          <a:p>
            <a:pPr marL="342900" indent="-342900" algn="l">
              <a:buClr>
                <a:schemeClr val="tx1"/>
              </a:buClr>
              <a:buFont typeface="Arial" charset="0"/>
              <a:buChar char="•"/>
            </a:pPr>
            <a:r>
              <a:rPr lang="en-US" dirty="0"/>
              <a:t>Emphasize the positive when possible.</a:t>
            </a:r>
            <a:endParaRPr lang="en-US" sz="2800" dirty="0">
              <a:latin typeface="Myriad Pro"/>
              <a:cs typeface="Myriad Pro"/>
            </a:endParaRPr>
          </a:p>
        </p:txBody>
      </p:sp>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2201582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7"/>
            <a:ext cx="10224305" cy="729586"/>
          </a:xfrm>
        </p:spPr>
        <p:txBody>
          <a:bodyPr>
            <a:normAutofit/>
          </a:bodyPr>
          <a:lstStyle/>
          <a:p>
            <a:pPr algn="l"/>
            <a:r>
              <a:rPr lang="en-US" sz="4000" dirty="0">
                <a:latin typeface="Myriad Pro"/>
                <a:cs typeface="Myriad Pro"/>
              </a:rPr>
              <a:t>Complete Communication</a:t>
            </a:r>
          </a:p>
        </p:txBody>
      </p:sp>
      <p:sp>
        <p:nvSpPr>
          <p:cNvPr id="3" name="Subtitle 2"/>
          <p:cNvSpPr>
            <a:spLocks noGrp="1"/>
          </p:cNvSpPr>
          <p:nvPr>
            <p:ph type="subTitle" idx="4294967295"/>
          </p:nvPr>
        </p:nvSpPr>
        <p:spPr>
          <a:xfrm>
            <a:off x="1028700" y="1750088"/>
            <a:ext cx="10071421" cy="3819439"/>
          </a:xfrm>
        </p:spPr>
        <p:txBody>
          <a:bodyPr>
            <a:normAutofit/>
          </a:bodyPr>
          <a:lstStyle/>
          <a:p>
            <a:pPr>
              <a:buClr>
                <a:schemeClr val="tx1"/>
              </a:buClr>
            </a:pPr>
            <a:r>
              <a:rPr lang="en-US" sz="2400" dirty="0">
                <a:latin typeface="Myriad Pro"/>
                <a:cs typeface="Myriad Pro"/>
              </a:rPr>
              <a:t>A complete message has all the information an employee needs to fully and accurately understand the situation and, if appropriate, take action.</a:t>
            </a:r>
          </a:p>
          <a:p>
            <a:pPr>
              <a:buClr>
                <a:schemeClr val="tx1"/>
              </a:buClr>
            </a:pPr>
            <a:r>
              <a:rPr lang="en-US" sz="2400" dirty="0">
                <a:latin typeface="Myriad Pro"/>
                <a:cs typeface="Myriad Pro"/>
              </a:rPr>
              <a:t>A great way to determine whether your communication is complete is to ask yourself whether it answers who, what, where, when, why, and how (5 </a:t>
            </a:r>
            <a:r>
              <a:rPr lang="en-US" sz="2400" dirty="0" err="1">
                <a:latin typeface="Myriad Pro"/>
                <a:cs typeface="Myriad Pro"/>
              </a:rPr>
              <a:t>Ws</a:t>
            </a:r>
            <a:r>
              <a:rPr lang="en-US" sz="2400" dirty="0">
                <a:latin typeface="Myriad Pro"/>
                <a:cs typeface="Myriad Pro"/>
              </a:rPr>
              <a:t> and H).</a:t>
            </a:r>
          </a:p>
          <a:p>
            <a:pPr>
              <a:buClr>
                <a:schemeClr val="tx1"/>
              </a:buClr>
            </a:pPr>
            <a:r>
              <a:rPr lang="en-US" sz="2400" dirty="0"/>
              <a:t>Incomplete: ”You haven’t completed that task I gave you.”</a:t>
            </a:r>
          </a:p>
          <a:p>
            <a:pPr>
              <a:buClr>
                <a:schemeClr val="tx1"/>
              </a:buClr>
            </a:pPr>
            <a:r>
              <a:rPr lang="en-US" sz="2400" dirty="0">
                <a:latin typeface="Myriad Pro"/>
                <a:cs typeface="Myriad Pro"/>
              </a:rPr>
              <a:t>More complete: “The data analysis I assigned you on Nov. 6 is due tomorrow. Will you have it finished by 5 p.m.?</a:t>
            </a:r>
          </a:p>
        </p:txBody>
      </p:sp>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210484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6"/>
            <a:ext cx="10224305" cy="943875"/>
          </a:xfrm>
        </p:spPr>
        <p:txBody>
          <a:bodyPr>
            <a:noAutofit/>
          </a:bodyPr>
          <a:lstStyle/>
          <a:p>
            <a:pPr algn="l"/>
            <a:r>
              <a:rPr lang="en-US" sz="4800" dirty="0">
                <a:latin typeface="Myriad Pro"/>
                <a:cs typeface="Myriad Pro"/>
              </a:rPr>
              <a:t>Instructional Objectives:</a:t>
            </a:r>
          </a:p>
        </p:txBody>
      </p:sp>
      <p:sp>
        <p:nvSpPr>
          <p:cNvPr id="3" name="Subtitle 2"/>
          <p:cNvSpPr>
            <a:spLocks noGrp="1"/>
          </p:cNvSpPr>
          <p:nvPr>
            <p:ph type="subTitle" idx="4294967295"/>
          </p:nvPr>
        </p:nvSpPr>
        <p:spPr>
          <a:xfrm>
            <a:off x="1666754" y="1750088"/>
            <a:ext cx="8646289" cy="4014608"/>
          </a:xfrm>
        </p:spPr>
        <p:txBody>
          <a:bodyPr>
            <a:normAutofit lnSpcReduction="10000"/>
          </a:bodyPr>
          <a:lstStyle/>
          <a:p>
            <a:pPr marL="514350" indent="-514350" fontAlgn="base">
              <a:buFont typeface="+mj-lt"/>
              <a:buAutoNum type="arabicPeriod"/>
            </a:pPr>
            <a:r>
              <a:rPr lang="en-US" dirty="0"/>
              <a:t>Supervisor will be able to recognize and apply the benefits of high employee engagement/communication/relationship building.</a:t>
            </a:r>
          </a:p>
          <a:p>
            <a:pPr marL="514350" indent="-514350" fontAlgn="base">
              <a:buFont typeface="+mj-lt"/>
              <a:buAutoNum type="arabicPeriod"/>
            </a:pPr>
            <a:r>
              <a:rPr lang="en-US" dirty="0"/>
              <a:t>Supervisor will be able to take steps to improve engagement/communication/relationships within their unit</a:t>
            </a:r>
          </a:p>
          <a:p>
            <a:pPr marL="514350" indent="-514350" fontAlgn="base">
              <a:buFont typeface="+mj-lt"/>
              <a:buAutoNum type="arabicPeriod"/>
            </a:pPr>
            <a:r>
              <a:rPr lang="en-US" dirty="0"/>
              <a:t>Supervisor will be able to successfully communicate with their unit employees in order to increase employee engagement and impact relationships across the unit.</a:t>
            </a:r>
          </a:p>
        </p:txBody>
      </p:sp>
    </p:spTree>
    <p:extLst>
      <p:ext uri="{BB962C8B-B14F-4D97-AF65-F5344CB8AC3E}">
        <p14:creationId xmlns:p14="http://schemas.microsoft.com/office/powerpoint/2010/main" val="1440911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816" y="613077"/>
            <a:ext cx="10224305" cy="729586"/>
          </a:xfrm>
        </p:spPr>
        <p:txBody>
          <a:bodyPr>
            <a:normAutofit/>
          </a:bodyPr>
          <a:lstStyle/>
          <a:p>
            <a:pPr algn="l"/>
            <a:r>
              <a:rPr lang="en-US" sz="4000" dirty="0">
                <a:latin typeface="Myriad Pro"/>
                <a:cs typeface="Myriad Pro"/>
              </a:rPr>
              <a:t>Courteous Communication</a:t>
            </a:r>
          </a:p>
        </p:txBody>
      </p:sp>
      <p:sp>
        <p:nvSpPr>
          <p:cNvPr id="3" name="Subtitle 2"/>
          <p:cNvSpPr>
            <a:spLocks noGrp="1"/>
          </p:cNvSpPr>
          <p:nvPr>
            <p:ph type="subTitle" idx="4294967295"/>
          </p:nvPr>
        </p:nvSpPr>
        <p:spPr>
          <a:xfrm>
            <a:off x="1666754" y="1750088"/>
            <a:ext cx="8646289" cy="3504817"/>
          </a:xfrm>
        </p:spPr>
        <p:txBody>
          <a:bodyPr>
            <a:normAutofit/>
          </a:bodyPr>
          <a:lstStyle/>
          <a:p>
            <a:pPr marL="342900" indent="-342900" algn="l">
              <a:buClr>
                <a:schemeClr val="tx1"/>
              </a:buClr>
              <a:buFont typeface="Arial" charset="0"/>
              <a:buChar char="•"/>
            </a:pPr>
            <a:r>
              <a:rPr lang="en-US" dirty="0"/>
              <a:t>Messages are usually more effective when they display respect for the audience.</a:t>
            </a:r>
          </a:p>
          <a:p>
            <a:pPr marL="342900" indent="-342900" algn="l">
              <a:buClr>
                <a:schemeClr val="tx1"/>
              </a:buClr>
              <a:buFont typeface="Arial" charset="0"/>
              <a:buChar char="•"/>
            </a:pPr>
            <a:r>
              <a:rPr lang="en-US" dirty="0"/>
              <a:t>Strive for tactful honesty.</a:t>
            </a:r>
          </a:p>
          <a:p>
            <a:pPr marL="342900" indent="-342900" algn="l">
              <a:buClr>
                <a:schemeClr val="tx1"/>
              </a:buClr>
              <a:buFont typeface="Arial" charset="0"/>
              <a:buChar char="•"/>
            </a:pPr>
            <a:r>
              <a:rPr lang="en-US" dirty="0"/>
              <a:t>Avoid discriminatory language.</a:t>
            </a:r>
          </a:p>
          <a:p>
            <a:pPr lvl="1" indent="-342900">
              <a:buClr>
                <a:schemeClr val="tx1"/>
              </a:buClr>
              <a:buFont typeface="Arial" charset="0"/>
              <a:buChar char="•"/>
            </a:pPr>
            <a:r>
              <a:rPr lang="en-US" dirty="0"/>
              <a:t>Workforce &gt; manpower </a:t>
            </a:r>
          </a:p>
          <a:p>
            <a:pPr marL="342900" indent="-342900" algn="l">
              <a:buClr>
                <a:schemeClr val="tx1"/>
              </a:buClr>
              <a:buFont typeface="Arial" charset="0"/>
              <a:buChar char="•"/>
            </a:pPr>
            <a:endParaRPr lang="en-US" dirty="0"/>
          </a:p>
          <a:p>
            <a:pPr marL="342900" indent="-342900" algn="l">
              <a:buClr>
                <a:schemeClr val="tx1"/>
              </a:buClr>
              <a:buFont typeface="Arial" charset="0"/>
              <a:buChar char="•"/>
            </a:pPr>
            <a:endParaRPr lang="en-US" sz="2800" dirty="0">
              <a:latin typeface="Myriad Pro"/>
              <a:cs typeface="Myriad Pro"/>
            </a:endParaRPr>
          </a:p>
        </p:txBody>
      </p:sp>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Tree>
    <p:extLst>
      <p:ext uri="{BB962C8B-B14F-4D97-AF65-F5344CB8AC3E}">
        <p14:creationId xmlns:p14="http://schemas.microsoft.com/office/powerpoint/2010/main" val="3402992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
        <p:nvSpPr>
          <p:cNvPr id="10" name="Title 1"/>
          <p:cNvSpPr>
            <a:spLocks noGrp="1"/>
          </p:cNvSpPr>
          <p:nvPr>
            <p:ph type="ctrTitle"/>
          </p:nvPr>
        </p:nvSpPr>
        <p:spPr>
          <a:xfrm>
            <a:off x="6289366" y="1282156"/>
            <a:ext cx="5755877" cy="729586"/>
          </a:xfrm>
        </p:spPr>
        <p:txBody>
          <a:bodyPr>
            <a:normAutofit/>
          </a:bodyPr>
          <a:lstStyle/>
          <a:p>
            <a:pPr algn="l"/>
            <a:r>
              <a:rPr lang="en-US" sz="4000" dirty="0">
                <a:latin typeface="Myriad Pro"/>
                <a:cs typeface="Myriad Pro"/>
              </a:rPr>
              <a:t>Email to Supervisee</a:t>
            </a:r>
          </a:p>
        </p:txBody>
      </p:sp>
      <p:sp>
        <p:nvSpPr>
          <p:cNvPr id="11" name="Subtitle 2"/>
          <p:cNvSpPr>
            <a:spLocks noGrp="1"/>
          </p:cNvSpPr>
          <p:nvPr>
            <p:ph type="subTitle" idx="4294967295"/>
          </p:nvPr>
        </p:nvSpPr>
        <p:spPr>
          <a:xfrm>
            <a:off x="6289367" y="2292510"/>
            <a:ext cx="5902634" cy="3504817"/>
          </a:xfrm>
        </p:spPr>
        <p:txBody>
          <a:bodyPr>
            <a:normAutofit/>
          </a:bodyPr>
          <a:lstStyle/>
          <a:p>
            <a:pPr marL="0" indent="0" algn="l">
              <a:buClr>
                <a:schemeClr val="tx1"/>
              </a:buClr>
              <a:buNone/>
            </a:pPr>
            <a:r>
              <a:rPr lang="en-US" sz="2400" dirty="0">
                <a:latin typeface="Myriad Pro"/>
                <a:cs typeface="Myriad Pro"/>
              </a:rPr>
              <a:t>Subject: Urgent</a:t>
            </a:r>
          </a:p>
          <a:p>
            <a:pPr marL="0" indent="0" algn="l">
              <a:buClr>
                <a:schemeClr val="tx1"/>
              </a:buClr>
              <a:buNone/>
            </a:pPr>
            <a:endParaRPr lang="en-US" sz="1200" dirty="0"/>
          </a:p>
          <a:p>
            <a:pPr marL="0" indent="0" algn="l">
              <a:buClr>
                <a:schemeClr val="tx1"/>
              </a:buClr>
              <a:buNone/>
            </a:pPr>
            <a:r>
              <a:rPr lang="en-US" dirty="0"/>
              <a:t>Following up on our discussion last week: we’re going to need an immediate solution.</a:t>
            </a:r>
            <a:endParaRPr lang="en-US" sz="2800" dirty="0">
              <a:latin typeface="Myriad Pro"/>
              <a:cs typeface="Myriad Pro"/>
            </a:endParaRPr>
          </a:p>
        </p:txBody>
      </p:sp>
      <p:pic>
        <p:nvPicPr>
          <p:cNvPr id="12" name="Picture 11" descr="GettyImages-9685457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08" y="1129451"/>
            <a:ext cx="4999911" cy="3469614"/>
          </a:xfrm>
          <a:prstGeom prst="rect">
            <a:avLst/>
          </a:prstGeom>
        </p:spPr>
      </p:pic>
    </p:spTree>
    <p:extLst>
      <p:ext uri="{BB962C8B-B14F-4D97-AF65-F5344CB8AC3E}">
        <p14:creationId xmlns:p14="http://schemas.microsoft.com/office/powerpoint/2010/main" val="746630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616368" y="6244378"/>
            <a:ext cx="2743200" cy="365125"/>
          </a:xfrm>
        </p:spPr>
        <p:txBody>
          <a:bodyPr/>
          <a:lstStyle>
            <a:lvl1pPr algn="ctr">
              <a:defRPr/>
            </a:lvl1pPr>
          </a:lstStyle>
          <a:p>
            <a:endParaRPr lang="en-US" dirty="0">
              <a:solidFill>
                <a:schemeClr val="tx1">
                  <a:lumMod val="50000"/>
                  <a:lumOff val="50000"/>
                </a:schemeClr>
              </a:solidFill>
              <a:latin typeface="Avenir Next" charset="0"/>
              <a:ea typeface="Avenir Next" charset="0"/>
              <a:cs typeface="Avenir Next" charset="0"/>
            </a:endParaRPr>
          </a:p>
        </p:txBody>
      </p:sp>
      <p:sp>
        <p:nvSpPr>
          <p:cNvPr id="12" name="Title 1"/>
          <p:cNvSpPr>
            <a:spLocks noGrp="1"/>
          </p:cNvSpPr>
          <p:nvPr>
            <p:ph type="ctrTitle"/>
          </p:nvPr>
        </p:nvSpPr>
        <p:spPr>
          <a:xfrm>
            <a:off x="345767" y="781462"/>
            <a:ext cx="5513167" cy="729586"/>
          </a:xfrm>
        </p:spPr>
        <p:txBody>
          <a:bodyPr>
            <a:normAutofit/>
          </a:bodyPr>
          <a:lstStyle/>
          <a:p>
            <a:pPr algn="l"/>
            <a:r>
              <a:rPr lang="en-US" sz="4000" dirty="0"/>
              <a:t>Talking to a Supervisee</a:t>
            </a:r>
            <a:endParaRPr lang="en-US" sz="4000" dirty="0">
              <a:latin typeface="Myriad Pro"/>
              <a:cs typeface="Myriad Pro"/>
            </a:endParaRPr>
          </a:p>
        </p:txBody>
      </p:sp>
      <p:sp>
        <p:nvSpPr>
          <p:cNvPr id="13" name="Subtitle 2"/>
          <p:cNvSpPr>
            <a:spLocks noGrp="1"/>
          </p:cNvSpPr>
          <p:nvPr>
            <p:ph type="subTitle" idx="4294967295"/>
          </p:nvPr>
        </p:nvSpPr>
        <p:spPr>
          <a:xfrm>
            <a:off x="345766" y="1790553"/>
            <a:ext cx="5117301" cy="3672363"/>
          </a:xfrm>
        </p:spPr>
        <p:txBody>
          <a:bodyPr>
            <a:noAutofit/>
          </a:bodyPr>
          <a:lstStyle/>
          <a:p>
            <a:pPr marL="0" indent="0">
              <a:buClr>
                <a:schemeClr val="tx1"/>
              </a:buClr>
              <a:buNone/>
            </a:pPr>
            <a:r>
              <a:rPr lang="en-US" sz="2400" dirty="0">
                <a:latin typeface="Myriad Pro"/>
                <a:cs typeface="Myriad Pro"/>
              </a:rPr>
              <a:t>“I wanted to give you some feedback on your presentation the other day. Overall, I thought it was pretty good, but I did notice that you kind of had low energy, almost like you were bored. A couple people commented on it</a:t>
            </a:r>
            <a:r>
              <a:rPr lang="en-US" sz="2400" dirty="0"/>
              <a:t>. In the future, I’d really like you to pay attention to that, ok? Thanks for listening – it’s really uncomfortable for me to tell you this.”</a:t>
            </a:r>
            <a:endParaRPr lang="en-US" sz="2400" dirty="0">
              <a:latin typeface="Myriad Pro"/>
              <a:cs typeface="Myriad Pro"/>
            </a:endParaRPr>
          </a:p>
        </p:txBody>
      </p:sp>
      <p:pic>
        <p:nvPicPr>
          <p:cNvPr id="3" name="Picture 2">
            <a:extLst>
              <a:ext uri="{FF2B5EF4-FFF2-40B4-BE49-F238E27FC236}">
                <a16:creationId xmlns:a16="http://schemas.microsoft.com/office/drawing/2014/main" id="{7902F6E2-27D6-CB4F-9A2E-B3D97530482C}"/>
              </a:ext>
            </a:extLst>
          </p:cNvPr>
          <p:cNvPicPr>
            <a:picLocks noChangeAspect="1"/>
          </p:cNvPicPr>
          <p:nvPr/>
        </p:nvPicPr>
        <p:blipFill>
          <a:blip r:embed="rId2"/>
          <a:stretch>
            <a:fillRect/>
          </a:stretch>
        </p:blipFill>
        <p:spPr>
          <a:xfrm>
            <a:off x="5987968" y="781462"/>
            <a:ext cx="5998989" cy="4249221"/>
          </a:xfrm>
          <a:prstGeom prst="rect">
            <a:avLst/>
          </a:prstGeom>
        </p:spPr>
      </p:pic>
    </p:spTree>
    <p:extLst>
      <p:ext uri="{BB962C8B-B14F-4D97-AF65-F5344CB8AC3E}">
        <p14:creationId xmlns:p14="http://schemas.microsoft.com/office/powerpoint/2010/main" val="301851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616368" y="6244378"/>
            <a:ext cx="2743200" cy="365125"/>
          </a:xfrm>
        </p:spPr>
        <p:txBody>
          <a:bodyPr/>
          <a:lstStyle>
            <a:lvl1pPr algn="ctr">
              <a:defRPr/>
            </a:lvl1pPr>
          </a:lstStyle>
          <a:p>
            <a:fld id="{D54D5371-F7DB-5648-B768-5243C5A9A4FB}" type="datetimeFigureOut">
              <a:rPr lang="en-US" smtClean="0">
                <a:solidFill>
                  <a:schemeClr val="tx1">
                    <a:lumMod val="50000"/>
                    <a:lumOff val="50000"/>
                  </a:schemeClr>
                </a:solidFill>
                <a:latin typeface="Avenir Next" charset="0"/>
                <a:ea typeface="Avenir Next" charset="0"/>
                <a:cs typeface="Avenir Next" charset="0"/>
              </a:rPr>
              <a:pPr/>
              <a:t>9/15/2021</a:t>
            </a:fld>
            <a:endParaRPr lang="en-US" dirty="0">
              <a:solidFill>
                <a:schemeClr val="tx1">
                  <a:lumMod val="50000"/>
                  <a:lumOff val="50000"/>
                </a:schemeClr>
              </a:solidFill>
              <a:latin typeface="Avenir Next" charset="0"/>
              <a:ea typeface="Avenir Next" charset="0"/>
              <a:cs typeface="Avenir Next" charset="0"/>
            </a:endParaRPr>
          </a:p>
        </p:txBody>
      </p:sp>
      <p:sp>
        <p:nvSpPr>
          <p:cNvPr id="10" name="Title 1"/>
          <p:cNvSpPr>
            <a:spLocks noGrp="1"/>
          </p:cNvSpPr>
          <p:nvPr>
            <p:ph type="ctrTitle"/>
          </p:nvPr>
        </p:nvSpPr>
        <p:spPr>
          <a:xfrm>
            <a:off x="6289367" y="627529"/>
            <a:ext cx="5755877" cy="729586"/>
          </a:xfrm>
        </p:spPr>
        <p:txBody>
          <a:bodyPr>
            <a:normAutofit/>
          </a:bodyPr>
          <a:lstStyle/>
          <a:p>
            <a:pPr algn="l"/>
            <a:r>
              <a:rPr lang="en-US" sz="4000" dirty="0"/>
              <a:t>Team Memo</a:t>
            </a:r>
            <a:endParaRPr lang="en-US" sz="4000" dirty="0">
              <a:latin typeface="Myriad Pro"/>
              <a:cs typeface="Myriad Pro"/>
            </a:endParaRPr>
          </a:p>
        </p:txBody>
      </p:sp>
      <p:sp>
        <p:nvSpPr>
          <p:cNvPr id="11" name="Subtitle 2"/>
          <p:cNvSpPr>
            <a:spLocks noGrp="1"/>
          </p:cNvSpPr>
          <p:nvPr>
            <p:ph type="subTitle" idx="4294967295"/>
          </p:nvPr>
        </p:nvSpPr>
        <p:spPr>
          <a:xfrm>
            <a:off x="6289366" y="1523582"/>
            <a:ext cx="5902634" cy="4441291"/>
          </a:xfrm>
        </p:spPr>
        <p:txBody>
          <a:bodyPr>
            <a:normAutofit fontScale="92500"/>
          </a:bodyPr>
          <a:lstStyle/>
          <a:p>
            <a:pPr marL="0" indent="0">
              <a:buClr>
                <a:schemeClr val="tx1"/>
              </a:buClr>
              <a:buNone/>
            </a:pPr>
            <a:r>
              <a:rPr lang="en-US" sz="2600" dirty="0"/>
              <a:t>“When workloads increase to a level requiring hours in excess of an employee’s regular duty assignment, and when such work is estimated to require a full shift of eight (8) hours or more on two (2) or more consecutive days, even though unscheduled days intervene, an employee’s tour of duty shall be altered so as to include the hours when such work must be done, unless an adverse impact would result from such employee’s absence from his previously scheduled assignment.”</a:t>
            </a:r>
          </a:p>
          <a:p>
            <a:pPr marL="0" indent="0" algn="r">
              <a:buClr>
                <a:schemeClr val="tx1"/>
              </a:buClr>
              <a:buNone/>
            </a:pPr>
            <a:r>
              <a:rPr lang="en-US" sz="1400" dirty="0">
                <a:latin typeface="Myriad Pro"/>
                <a:cs typeface="Myriad Pro"/>
              </a:rPr>
              <a:t>From </a:t>
            </a:r>
            <a:r>
              <a:rPr lang="en-US" sz="1400" i="1" dirty="0">
                <a:latin typeface="Myriad Pro"/>
                <a:cs typeface="Myriad Pro"/>
                <a:hlinkClick r:id="rId2"/>
              </a:rPr>
              <a:t>Technical Writing Essentials</a:t>
            </a:r>
            <a:r>
              <a:rPr lang="en-US" sz="1400" dirty="0">
                <a:latin typeface="Myriad Pro"/>
                <a:cs typeface="Myriad Pro"/>
              </a:rPr>
              <a:t> </a:t>
            </a:r>
            <a:endParaRPr lang="en-US" sz="1600" dirty="0">
              <a:latin typeface="Myriad Pro"/>
              <a:cs typeface="Myriad Pro"/>
            </a:endParaRPr>
          </a:p>
        </p:txBody>
      </p:sp>
      <p:pic>
        <p:nvPicPr>
          <p:cNvPr id="12" name="Picture 11"/>
          <p:cNvPicPr>
            <a:picLocks noChangeAspect="1"/>
          </p:cNvPicPr>
          <p:nvPr/>
        </p:nvPicPr>
        <p:blipFill rotWithShape="1">
          <a:blip r:embed="rId3"/>
          <a:srcRect l="13309" r="6965"/>
          <a:stretch/>
        </p:blipFill>
        <p:spPr>
          <a:xfrm>
            <a:off x="11239" y="564414"/>
            <a:ext cx="5918462" cy="4945919"/>
          </a:xfrm>
          <a:prstGeom prst="rect">
            <a:avLst/>
          </a:prstGeom>
        </p:spPr>
      </p:pic>
    </p:spTree>
    <p:extLst>
      <p:ext uri="{BB962C8B-B14F-4D97-AF65-F5344CB8AC3E}">
        <p14:creationId xmlns:p14="http://schemas.microsoft.com/office/powerpoint/2010/main" val="3656784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361" y="134856"/>
            <a:ext cx="11947541" cy="592243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11555" y="1740454"/>
            <a:ext cx="10126750" cy="2387600"/>
          </a:xfrm>
        </p:spPr>
        <p:txBody>
          <a:bodyPr>
            <a:normAutofit fontScale="90000"/>
          </a:bodyPr>
          <a:lstStyle/>
          <a:p>
            <a:r>
              <a:rPr lang="en-US" sz="3600" b="0" dirty="0"/>
              <a:t>Communication is only effective when we communicate in a way that is meaningful to the recipient, not ourselves. </a:t>
            </a:r>
            <a:br>
              <a:rPr lang="en-US" sz="3600" b="0" dirty="0"/>
            </a:br>
            <a:br>
              <a:rPr lang="en-US" sz="3600" b="0" dirty="0"/>
            </a:br>
            <a:r>
              <a:rPr lang="en-US" sz="3600" b="0" dirty="0"/>
              <a:t>– Rich Simmonds</a:t>
            </a:r>
            <a:endParaRPr lang="en-US" sz="3600" dirty="0">
              <a:latin typeface="Myriad Pro"/>
              <a:cs typeface="Myriad Pro"/>
            </a:endParaRPr>
          </a:p>
        </p:txBody>
      </p:sp>
    </p:spTree>
    <p:extLst>
      <p:ext uri="{BB962C8B-B14F-4D97-AF65-F5344CB8AC3E}">
        <p14:creationId xmlns:p14="http://schemas.microsoft.com/office/powerpoint/2010/main" val="3724214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0A1E-44BF-4302-BF59-D528CE42E350}"/>
              </a:ext>
            </a:extLst>
          </p:cNvPr>
          <p:cNvSpPr>
            <a:spLocks noGrp="1"/>
          </p:cNvSpPr>
          <p:nvPr>
            <p:ph type="title"/>
          </p:nvPr>
        </p:nvSpPr>
        <p:spPr/>
        <p:txBody>
          <a:bodyPr/>
          <a:lstStyle/>
          <a:p>
            <a:r>
              <a:rPr lang="en-US" dirty="0"/>
              <a:t>What is Relationship Building?</a:t>
            </a:r>
          </a:p>
        </p:txBody>
      </p:sp>
      <p:sp>
        <p:nvSpPr>
          <p:cNvPr id="3" name="Content Placeholder 2">
            <a:extLst>
              <a:ext uri="{FF2B5EF4-FFF2-40B4-BE49-F238E27FC236}">
                <a16:creationId xmlns:a16="http://schemas.microsoft.com/office/drawing/2014/main" id="{CB79052B-C732-4A5C-8986-15F1994ABC72}"/>
              </a:ext>
            </a:extLst>
          </p:cNvPr>
          <p:cNvSpPr>
            <a:spLocks noGrp="1"/>
          </p:cNvSpPr>
          <p:nvPr>
            <p:ph idx="1"/>
          </p:nvPr>
        </p:nvSpPr>
        <p:spPr>
          <a:xfrm>
            <a:off x="654424" y="1750088"/>
            <a:ext cx="10605247" cy="3504817"/>
          </a:xfrm>
        </p:spPr>
        <p:txBody>
          <a:bodyPr>
            <a:noAutofit/>
          </a:bodyPr>
          <a:lstStyle/>
          <a:p>
            <a:pPr marL="0" indent="0">
              <a:buNone/>
            </a:pPr>
            <a:r>
              <a:rPr lang="en-US" b="1" dirty="0"/>
              <a:t>Building and Mending Relationships </a:t>
            </a:r>
            <a:r>
              <a:rPr lang="en-US" dirty="0"/>
              <a:t>is the ability to develop and maintain working relationships with various internal and external parties.</a:t>
            </a:r>
          </a:p>
          <a:p>
            <a:pPr marL="0" indent="0">
              <a:buNone/>
            </a:pPr>
            <a:endParaRPr lang="en-US" dirty="0"/>
          </a:p>
          <a:p>
            <a:pPr marL="0" indent="0">
              <a:buNone/>
            </a:pPr>
            <a:r>
              <a:rPr lang="en-US" b="1" dirty="0"/>
              <a:t>What are work relationships?</a:t>
            </a:r>
          </a:p>
          <a:p>
            <a:pPr lvl="1"/>
            <a:r>
              <a:rPr lang="en-US" sz="2800" dirty="0"/>
              <a:t>Work relationships are the bonds that develop between you and others in your professional life.</a:t>
            </a:r>
          </a:p>
          <a:p>
            <a:pPr lvl="1"/>
            <a:r>
              <a:rPr lang="en-US" sz="2800" dirty="0"/>
              <a:t>Building strong, positive working relationships with everyone you encounter in your work environment is important to your overall career success and job satisfaction. </a:t>
            </a:r>
          </a:p>
          <a:p>
            <a:pPr marL="0" indent="0">
              <a:buNone/>
            </a:pPr>
            <a:r>
              <a:rPr lang="en-US" sz="2000" dirty="0"/>
              <a:t> </a:t>
            </a:r>
          </a:p>
        </p:txBody>
      </p:sp>
    </p:spTree>
    <p:extLst>
      <p:ext uri="{BB962C8B-B14F-4D97-AF65-F5344CB8AC3E}">
        <p14:creationId xmlns:p14="http://schemas.microsoft.com/office/powerpoint/2010/main" val="82750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8796-220A-4FAA-A164-755B8B8B0CF4}"/>
              </a:ext>
            </a:extLst>
          </p:cNvPr>
          <p:cNvSpPr>
            <a:spLocks noGrp="1"/>
          </p:cNvSpPr>
          <p:nvPr>
            <p:ph type="title"/>
          </p:nvPr>
        </p:nvSpPr>
        <p:spPr/>
        <p:txBody>
          <a:bodyPr/>
          <a:lstStyle/>
          <a:p>
            <a:r>
              <a:rPr lang="en-US" dirty="0"/>
              <a:t>Four Types of Relationships</a:t>
            </a:r>
          </a:p>
        </p:txBody>
      </p:sp>
      <p:sp>
        <p:nvSpPr>
          <p:cNvPr id="3" name="Content Placeholder 2">
            <a:extLst>
              <a:ext uri="{FF2B5EF4-FFF2-40B4-BE49-F238E27FC236}">
                <a16:creationId xmlns:a16="http://schemas.microsoft.com/office/drawing/2014/main" id="{110749A9-8643-4286-9400-CEED8C1521AD}"/>
              </a:ext>
            </a:extLst>
          </p:cNvPr>
          <p:cNvSpPr>
            <a:spLocks noGrp="1"/>
          </p:cNvSpPr>
          <p:nvPr>
            <p:ph idx="1"/>
          </p:nvPr>
        </p:nvSpPr>
        <p:spPr/>
        <p:txBody>
          <a:bodyPr>
            <a:normAutofit fontScale="92500"/>
          </a:bodyPr>
          <a:lstStyle/>
          <a:p>
            <a:r>
              <a:rPr lang="en-US" dirty="0"/>
              <a:t>Employee-manager Relationship (at any level)</a:t>
            </a:r>
          </a:p>
          <a:p>
            <a:endParaRPr lang="en-US" dirty="0"/>
          </a:p>
          <a:p>
            <a:r>
              <a:rPr lang="en-US" dirty="0"/>
              <a:t>Multiple Relationships Among Peers</a:t>
            </a:r>
          </a:p>
          <a:p>
            <a:endParaRPr lang="en-US" dirty="0"/>
          </a:p>
          <a:p>
            <a:r>
              <a:rPr lang="en-US" dirty="0"/>
              <a:t>Relationships between Two or More Departments</a:t>
            </a:r>
          </a:p>
          <a:p>
            <a:endParaRPr lang="en-US" dirty="0"/>
          </a:p>
          <a:p>
            <a:r>
              <a:rPr lang="en-US" dirty="0"/>
              <a:t>Multiple Relationships between employee and community</a:t>
            </a:r>
          </a:p>
        </p:txBody>
      </p:sp>
    </p:spTree>
    <p:extLst>
      <p:ext uri="{BB962C8B-B14F-4D97-AF65-F5344CB8AC3E}">
        <p14:creationId xmlns:p14="http://schemas.microsoft.com/office/powerpoint/2010/main" val="4029543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B4C3-6B7B-410F-A54F-6BA7D9351F61}"/>
              </a:ext>
            </a:extLst>
          </p:cNvPr>
          <p:cNvSpPr>
            <a:spLocks noGrp="1"/>
          </p:cNvSpPr>
          <p:nvPr>
            <p:ph type="title"/>
          </p:nvPr>
        </p:nvSpPr>
        <p:spPr/>
        <p:txBody>
          <a:bodyPr>
            <a:normAutofit fontScale="90000"/>
          </a:bodyPr>
          <a:lstStyle/>
          <a:p>
            <a:r>
              <a:rPr lang="en-US" dirty="0"/>
              <a:t>Relationship-Building Skills as a Leader	</a:t>
            </a:r>
          </a:p>
        </p:txBody>
      </p:sp>
      <p:sp>
        <p:nvSpPr>
          <p:cNvPr id="3" name="Content Placeholder 2">
            <a:extLst>
              <a:ext uri="{FF2B5EF4-FFF2-40B4-BE49-F238E27FC236}">
                <a16:creationId xmlns:a16="http://schemas.microsoft.com/office/drawing/2014/main" id="{338BFC44-765E-49F9-AD72-DBD776511FF2}"/>
              </a:ext>
            </a:extLst>
          </p:cNvPr>
          <p:cNvSpPr>
            <a:spLocks noGrp="1"/>
          </p:cNvSpPr>
          <p:nvPr>
            <p:ph idx="1"/>
          </p:nvPr>
        </p:nvSpPr>
        <p:spPr>
          <a:xfrm>
            <a:off x="342900" y="1892300"/>
            <a:ext cx="5753100" cy="4351338"/>
          </a:xfrm>
        </p:spPr>
        <p:txBody>
          <a:bodyPr/>
          <a:lstStyle/>
          <a:p>
            <a:r>
              <a:rPr lang="en-US" dirty="0"/>
              <a:t>Interpersonal Skills</a:t>
            </a:r>
          </a:p>
          <a:p>
            <a:endParaRPr lang="en-US" dirty="0"/>
          </a:p>
          <a:p>
            <a:r>
              <a:rPr lang="en-US" dirty="0"/>
              <a:t>Non-Verbal Communication Skills</a:t>
            </a:r>
          </a:p>
          <a:p>
            <a:endParaRPr lang="en-US" dirty="0"/>
          </a:p>
          <a:p>
            <a:r>
              <a:rPr lang="en-US" dirty="0"/>
              <a:t>Verbal Communication Skills</a:t>
            </a:r>
          </a:p>
          <a:p>
            <a:endParaRPr lang="en-US" dirty="0"/>
          </a:p>
          <a:p>
            <a:r>
              <a:rPr lang="en-US" dirty="0"/>
              <a:t>Listening Skills</a:t>
            </a:r>
          </a:p>
        </p:txBody>
      </p:sp>
    </p:spTree>
    <p:extLst>
      <p:ext uri="{BB962C8B-B14F-4D97-AF65-F5344CB8AC3E}">
        <p14:creationId xmlns:p14="http://schemas.microsoft.com/office/powerpoint/2010/main" val="3213086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B4C3-6B7B-410F-A54F-6BA7D9351F61}"/>
              </a:ext>
            </a:extLst>
          </p:cNvPr>
          <p:cNvSpPr>
            <a:spLocks noGrp="1"/>
          </p:cNvSpPr>
          <p:nvPr>
            <p:ph type="title"/>
          </p:nvPr>
        </p:nvSpPr>
        <p:spPr/>
        <p:txBody>
          <a:bodyPr>
            <a:normAutofit fontScale="90000"/>
          </a:bodyPr>
          <a:lstStyle/>
          <a:p>
            <a:r>
              <a:rPr lang="en-US" dirty="0"/>
              <a:t>Relationship-Building Skills as a Leader	</a:t>
            </a:r>
          </a:p>
        </p:txBody>
      </p:sp>
      <p:sp>
        <p:nvSpPr>
          <p:cNvPr id="3" name="Content Placeholder 2">
            <a:extLst>
              <a:ext uri="{FF2B5EF4-FFF2-40B4-BE49-F238E27FC236}">
                <a16:creationId xmlns:a16="http://schemas.microsoft.com/office/drawing/2014/main" id="{338BFC44-765E-49F9-AD72-DBD776511FF2}"/>
              </a:ext>
            </a:extLst>
          </p:cNvPr>
          <p:cNvSpPr>
            <a:spLocks noGrp="1"/>
          </p:cNvSpPr>
          <p:nvPr>
            <p:ph idx="1"/>
          </p:nvPr>
        </p:nvSpPr>
        <p:spPr>
          <a:xfrm>
            <a:off x="342900" y="1892300"/>
            <a:ext cx="5753100" cy="4351338"/>
          </a:xfrm>
        </p:spPr>
        <p:txBody>
          <a:bodyPr/>
          <a:lstStyle/>
          <a:p>
            <a:r>
              <a:rPr lang="en-US" dirty="0"/>
              <a:t>Empathy</a:t>
            </a:r>
          </a:p>
          <a:p>
            <a:endParaRPr lang="en-US" dirty="0"/>
          </a:p>
          <a:p>
            <a:r>
              <a:rPr lang="en-US" dirty="0"/>
              <a:t>Emotional Intelligence</a:t>
            </a:r>
          </a:p>
          <a:p>
            <a:endParaRPr lang="en-US" dirty="0"/>
          </a:p>
          <a:p>
            <a:r>
              <a:rPr lang="en-US" dirty="0"/>
              <a:t>Networking Skills</a:t>
            </a:r>
          </a:p>
          <a:p>
            <a:endParaRPr lang="en-US" dirty="0"/>
          </a:p>
          <a:p>
            <a:r>
              <a:rPr lang="en-US" dirty="0"/>
              <a:t>Team-Building Skills</a:t>
            </a:r>
          </a:p>
        </p:txBody>
      </p:sp>
    </p:spTree>
    <p:extLst>
      <p:ext uri="{BB962C8B-B14F-4D97-AF65-F5344CB8AC3E}">
        <p14:creationId xmlns:p14="http://schemas.microsoft.com/office/powerpoint/2010/main" val="1481088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F02A-46C3-4A09-A432-7EBD8900B929}"/>
              </a:ext>
            </a:extLst>
          </p:cNvPr>
          <p:cNvSpPr>
            <a:spLocks noGrp="1"/>
          </p:cNvSpPr>
          <p:nvPr>
            <p:ph type="title"/>
          </p:nvPr>
        </p:nvSpPr>
        <p:spPr/>
        <p:txBody>
          <a:bodyPr/>
          <a:lstStyle/>
          <a:p>
            <a:r>
              <a:rPr lang="en-US" dirty="0"/>
              <a:t>Benefits of Building Relationships</a:t>
            </a:r>
          </a:p>
        </p:txBody>
      </p:sp>
      <p:sp>
        <p:nvSpPr>
          <p:cNvPr id="3" name="Content Placeholder 2">
            <a:extLst>
              <a:ext uri="{FF2B5EF4-FFF2-40B4-BE49-F238E27FC236}">
                <a16:creationId xmlns:a16="http://schemas.microsoft.com/office/drawing/2014/main" id="{D675B486-16F4-486A-A4C1-EA59BC26D609}"/>
              </a:ext>
            </a:extLst>
          </p:cNvPr>
          <p:cNvSpPr>
            <a:spLocks noGrp="1"/>
          </p:cNvSpPr>
          <p:nvPr>
            <p:ph idx="1"/>
          </p:nvPr>
        </p:nvSpPr>
        <p:spPr/>
        <p:txBody>
          <a:bodyPr>
            <a:normAutofit fontScale="85000" lnSpcReduction="20000"/>
          </a:bodyPr>
          <a:lstStyle/>
          <a:p>
            <a:pPr>
              <a:spcAft>
                <a:spcPts val="1200"/>
              </a:spcAft>
            </a:pPr>
            <a:r>
              <a:rPr lang="en-US" dirty="0"/>
              <a:t>You are better able to focus on your work rather than on unnecessary disagreements or conflicts.</a:t>
            </a:r>
          </a:p>
          <a:p>
            <a:pPr>
              <a:spcAft>
                <a:spcPts val="1200"/>
              </a:spcAft>
            </a:pPr>
            <a:r>
              <a:rPr lang="en-US" dirty="0"/>
              <a:t>You are more likely to enjoy the work you do and have fun when you are around people you have good relationships with.</a:t>
            </a:r>
          </a:p>
          <a:p>
            <a:pPr>
              <a:spcAft>
                <a:spcPts val="1200"/>
              </a:spcAft>
            </a:pPr>
            <a:r>
              <a:rPr lang="en-US" dirty="0"/>
              <a:t>You can work better in team settings and collaboration between team members leads to learning new skills.</a:t>
            </a:r>
          </a:p>
          <a:p>
            <a:pPr>
              <a:spcAft>
                <a:spcPts val="1200"/>
              </a:spcAft>
            </a:pPr>
            <a:r>
              <a:rPr lang="en-US" dirty="0"/>
              <a:t>You build a strong network of professional connections that can help you earn promotions and present new career opportunities.</a:t>
            </a:r>
          </a:p>
          <a:p>
            <a:endParaRPr lang="en-US" dirty="0"/>
          </a:p>
        </p:txBody>
      </p:sp>
    </p:spTree>
    <p:extLst>
      <p:ext uri="{BB962C8B-B14F-4D97-AF65-F5344CB8AC3E}">
        <p14:creationId xmlns:p14="http://schemas.microsoft.com/office/powerpoint/2010/main" val="141393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lstStyle/>
          <a:p>
            <a:r>
              <a:rPr lang="en-US" dirty="0">
                <a:latin typeface="Myriad Pro"/>
                <a:cs typeface="Myriad Pro"/>
              </a:rPr>
              <a:t>Employee Engagement</a:t>
            </a:r>
          </a:p>
        </p:txBody>
      </p:sp>
      <p:sp>
        <p:nvSpPr>
          <p:cNvPr id="3" name="Subtitle 2"/>
          <p:cNvSpPr>
            <a:spLocks noGrp="1"/>
          </p:cNvSpPr>
          <p:nvPr>
            <p:ph type="subTitle" idx="4294967295"/>
          </p:nvPr>
        </p:nvSpPr>
        <p:spPr>
          <a:xfrm>
            <a:off x="1524000" y="3602038"/>
            <a:ext cx="9144000" cy="1655762"/>
          </a:xfrm>
        </p:spPr>
        <p:txBody>
          <a:bodyPr>
            <a:normAutofit/>
          </a:bodyPr>
          <a:lstStyle/>
          <a:p>
            <a:pPr marL="0" indent="0" algn="ctr">
              <a:buNone/>
            </a:pPr>
            <a:r>
              <a:rPr lang="en-US" sz="2400" dirty="0">
                <a:latin typeface="Myriad Pro"/>
                <a:cs typeface="Myriad Pro"/>
              </a:rPr>
              <a:t>Supervisor Success Series</a:t>
            </a:r>
          </a:p>
          <a:p>
            <a:pPr marL="0" indent="0" algn="ctr">
              <a:buNone/>
            </a:pPr>
            <a:r>
              <a:rPr lang="en-US" sz="2400" dirty="0">
                <a:latin typeface="Myriad Pro"/>
                <a:cs typeface="Myriad Pro"/>
              </a:rPr>
              <a:t>Catherine Burns, Human Resources</a:t>
            </a:r>
          </a:p>
        </p:txBody>
      </p:sp>
    </p:spTree>
    <p:extLst>
      <p:ext uri="{BB962C8B-B14F-4D97-AF65-F5344CB8AC3E}">
        <p14:creationId xmlns:p14="http://schemas.microsoft.com/office/powerpoint/2010/main" val="119191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F02A-46C3-4A09-A432-7EBD8900B929}"/>
              </a:ext>
            </a:extLst>
          </p:cNvPr>
          <p:cNvSpPr>
            <a:spLocks noGrp="1"/>
          </p:cNvSpPr>
          <p:nvPr>
            <p:ph type="title"/>
          </p:nvPr>
        </p:nvSpPr>
        <p:spPr/>
        <p:txBody>
          <a:bodyPr/>
          <a:lstStyle/>
          <a:p>
            <a:r>
              <a:rPr lang="en-US" dirty="0"/>
              <a:t>Benefits of Building Relationships</a:t>
            </a:r>
          </a:p>
        </p:txBody>
      </p:sp>
      <p:sp>
        <p:nvSpPr>
          <p:cNvPr id="3" name="Content Placeholder 2">
            <a:extLst>
              <a:ext uri="{FF2B5EF4-FFF2-40B4-BE49-F238E27FC236}">
                <a16:creationId xmlns:a16="http://schemas.microsoft.com/office/drawing/2014/main" id="{D675B486-16F4-486A-A4C1-EA59BC26D609}"/>
              </a:ext>
            </a:extLst>
          </p:cNvPr>
          <p:cNvSpPr>
            <a:spLocks noGrp="1"/>
          </p:cNvSpPr>
          <p:nvPr>
            <p:ph idx="1"/>
          </p:nvPr>
        </p:nvSpPr>
        <p:spPr>
          <a:xfrm>
            <a:off x="838200" y="2141537"/>
            <a:ext cx="10515600" cy="4351338"/>
          </a:xfrm>
        </p:spPr>
        <p:txBody>
          <a:bodyPr>
            <a:normAutofit/>
          </a:bodyPr>
          <a:lstStyle/>
          <a:p>
            <a:pPr>
              <a:spcAft>
                <a:spcPts val="1200"/>
              </a:spcAft>
            </a:pPr>
            <a:r>
              <a:rPr lang="en-US" dirty="0"/>
              <a:t>Mutual trust and respect are built and earned.</a:t>
            </a:r>
          </a:p>
          <a:p>
            <a:pPr>
              <a:spcAft>
                <a:spcPts val="1200"/>
              </a:spcAft>
            </a:pPr>
            <a:r>
              <a:rPr lang="en-US" dirty="0"/>
              <a:t>It is easier to communicate honestly and openly.</a:t>
            </a:r>
          </a:p>
          <a:p>
            <a:pPr>
              <a:spcAft>
                <a:spcPts val="1200"/>
              </a:spcAft>
            </a:pPr>
            <a:r>
              <a:rPr lang="en-US" dirty="0"/>
              <a:t>You feel more relaxed and supported in your work environment.</a:t>
            </a:r>
          </a:p>
          <a:p>
            <a:pPr>
              <a:spcAft>
                <a:spcPts val="1200"/>
              </a:spcAft>
            </a:pPr>
            <a:r>
              <a:rPr lang="en-US" dirty="0"/>
              <a:t>A positive work environment can improve your physical and mental health.</a:t>
            </a:r>
          </a:p>
          <a:p>
            <a:endParaRPr lang="en-US" dirty="0"/>
          </a:p>
        </p:txBody>
      </p:sp>
    </p:spTree>
    <p:extLst>
      <p:ext uri="{BB962C8B-B14F-4D97-AF65-F5344CB8AC3E}">
        <p14:creationId xmlns:p14="http://schemas.microsoft.com/office/powerpoint/2010/main" val="3671926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B8A7-CEED-47CC-98A5-D513E6E79029}"/>
              </a:ext>
            </a:extLst>
          </p:cNvPr>
          <p:cNvSpPr>
            <a:spLocks noGrp="1"/>
          </p:cNvSpPr>
          <p:nvPr>
            <p:ph type="title"/>
          </p:nvPr>
        </p:nvSpPr>
        <p:spPr/>
        <p:txBody>
          <a:bodyPr/>
          <a:lstStyle/>
          <a:p>
            <a:r>
              <a:rPr lang="en-US" dirty="0"/>
              <a:t>Building Strong Relationships</a:t>
            </a:r>
          </a:p>
        </p:txBody>
      </p:sp>
      <p:sp>
        <p:nvSpPr>
          <p:cNvPr id="3" name="Content Placeholder 2">
            <a:extLst>
              <a:ext uri="{FF2B5EF4-FFF2-40B4-BE49-F238E27FC236}">
                <a16:creationId xmlns:a16="http://schemas.microsoft.com/office/drawing/2014/main" id="{DB69ADD9-C7DA-4BEF-AE85-8BC47024729F}"/>
              </a:ext>
            </a:extLst>
          </p:cNvPr>
          <p:cNvSpPr>
            <a:spLocks noGrp="1"/>
          </p:cNvSpPr>
          <p:nvPr>
            <p:ph idx="1"/>
          </p:nvPr>
        </p:nvSpPr>
        <p:spPr/>
        <p:txBody>
          <a:bodyPr>
            <a:normAutofit fontScale="85000" lnSpcReduction="20000"/>
          </a:bodyPr>
          <a:lstStyle/>
          <a:p>
            <a:r>
              <a:rPr lang="en-US" dirty="0"/>
              <a:t>Practice effective communication</a:t>
            </a:r>
          </a:p>
          <a:p>
            <a:endParaRPr lang="en-US" dirty="0"/>
          </a:p>
          <a:p>
            <a:r>
              <a:rPr lang="en-US" dirty="0"/>
              <a:t>Make it a habit to practice building relationships daily</a:t>
            </a:r>
          </a:p>
          <a:p>
            <a:endParaRPr lang="en-US" dirty="0"/>
          </a:p>
          <a:p>
            <a:r>
              <a:rPr lang="en-US" dirty="0"/>
              <a:t>Focus on becoming more emotionally intelligent</a:t>
            </a:r>
          </a:p>
          <a:p>
            <a:endParaRPr lang="en-US" dirty="0"/>
          </a:p>
          <a:p>
            <a:r>
              <a:rPr lang="en-US" dirty="0"/>
              <a:t>Get to know your employees on a personal level</a:t>
            </a:r>
          </a:p>
          <a:p>
            <a:endParaRPr lang="en-US" dirty="0"/>
          </a:p>
          <a:p>
            <a:r>
              <a:rPr lang="en-US" dirty="0"/>
              <a:t>Embrace diversity</a:t>
            </a:r>
          </a:p>
          <a:p>
            <a:endParaRPr lang="en-US" dirty="0"/>
          </a:p>
        </p:txBody>
      </p:sp>
    </p:spTree>
    <p:extLst>
      <p:ext uri="{BB962C8B-B14F-4D97-AF65-F5344CB8AC3E}">
        <p14:creationId xmlns:p14="http://schemas.microsoft.com/office/powerpoint/2010/main" val="2933657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9ADD9-C7DA-4BEF-AE85-8BC47024729F}"/>
              </a:ext>
            </a:extLst>
          </p:cNvPr>
          <p:cNvSpPr>
            <a:spLocks noGrp="1"/>
          </p:cNvSpPr>
          <p:nvPr>
            <p:ph idx="1"/>
          </p:nvPr>
        </p:nvSpPr>
        <p:spPr/>
        <p:txBody>
          <a:bodyPr>
            <a:normAutofit fontScale="92500" lnSpcReduction="20000"/>
          </a:bodyPr>
          <a:lstStyle/>
          <a:p>
            <a:endParaRPr lang="en-US" dirty="0"/>
          </a:p>
          <a:p>
            <a:r>
              <a:rPr lang="en-US" dirty="0"/>
              <a:t>Show others you appreciate and respect them</a:t>
            </a:r>
          </a:p>
          <a:p>
            <a:endParaRPr lang="en-US" dirty="0"/>
          </a:p>
          <a:p>
            <a:r>
              <a:rPr lang="en-US" dirty="0"/>
              <a:t>Remain positive and friendly</a:t>
            </a:r>
          </a:p>
          <a:p>
            <a:endParaRPr lang="en-US" dirty="0"/>
          </a:p>
          <a:p>
            <a:r>
              <a:rPr lang="en-US" dirty="0"/>
              <a:t>Maintain relationships</a:t>
            </a:r>
          </a:p>
          <a:p>
            <a:endParaRPr lang="en-US" dirty="0"/>
          </a:p>
          <a:p>
            <a:r>
              <a:rPr lang="en-US" dirty="0"/>
              <a:t>Manage your boundaries</a:t>
            </a:r>
          </a:p>
          <a:p>
            <a:endParaRPr lang="en-US" dirty="0"/>
          </a:p>
        </p:txBody>
      </p:sp>
      <p:sp>
        <p:nvSpPr>
          <p:cNvPr id="7" name="Title 1">
            <a:extLst>
              <a:ext uri="{FF2B5EF4-FFF2-40B4-BE49-F238E27FC236}">
                <a16:creationId xmlns:a16="http://schemas.microsoft.com/office/drawing/2014/main" id="{50D230EB-206A-40B6-B603-DBB085ACC6AC}"/>
              </a:ext>
            </a:extLst>
          </p:cNvPr>
          <p:cNvSpPr>
            <a:spLocks noGrp="1"/>
          </p:cNvSpPr>
          <p:nvPr>
            <p:ph type="title"/>
          </p:nvPr>
        </p:nvSpPr>
        <p:spPr>
          <a:xfrm>
            <a:off x="838200" y="365125"/>
            <a:ext cx="10515600" cy="1325563"/>
          </a:xfrm>
        </p:spPr>
        <p:txBody>
          <a:bodyPr/>
          <a:lstStyle/>
          <a:p>
            <a:r>
              <a:rPr lang="en-US" dirty="0"/>
              <a:t>Building Strong Relationships</a:t>
            </a:r>
          </a:p>
        </p:txBody>
      </p:sp>
    </p:spTree>
    <p:extLst>
      <p:ext uri="{BB962C8B-B14F-4D97-AF65-F5344CB8AC3E}">
        <p14:creationId xmlns:p14="http://schemas.microsoft.com/office/powerpoint/2010/main" val="2080066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9ADD9-C7DA-4BEF-AE85-8BC47024729F}"/>
              </a:ext>
            </a:extLst>
          </p:cNvPr>
          <p:cNvSpPr>
            <a:spLocks noGrp="1"/>
          </p:cNvSpPr>
          <p:nvPr>
            <p:ph idx="1"/>
          </p:nvPr>
        </p:nvSpPr>
        <p:spPr>
          <a:xfrm>
            <a:off x="590550" y="1997075"/>
            <a:ext cx="10515600" cy="4351338"/>
          </a:xfrm>
        </p:spPr>
        <p:txBody>
          <a:bodyPr/>
          <a:lstStyle/>
          <a:p>
            <a:r>
              <a:rPr lang="en-US" dirty="0"/>
              <a:t>Accept and celebrate differences</a:t>
            </a:r>
          </a:p>
          <a:p>
            <a:endParaRPr lang="en-US" dirty="0"/>
          </a:p>
          <a:p>
            <a:r>
              <a:rPr lang="en-US" dirty="0"/>
              <a:t>Listen effectively</a:t>
            </a:r>
          </a:p>
          <a:p>
            <a:endParaRPr lang="en-US" dirty="0"/>
          </a:p>
          <a:p>
            <a:r>
              <a:rPr lang="en-US" dirty="0"/>
              <a:t>Give your employees your time</a:t>
            </a:r>
          </a:p>
          <a:p>
            <a:endParaRPr lang="en-US" dirty="0"/>
          </a:p>
          <a:p>
            <a:r>
              <a:rPr lang="en-US" dirty="0"/>
              <a:t>Develop your communication skills</a:t>
            </a:r>
          </a:p>
          <a:p>
            <a:endParaRPr lang="en-US" dirty="0"/>
          </a:p>
        </p:txBody>
      </p:sp>
      <p:sp>
        <p:nvSpPr>
          <p:cNvPr id="4" name="Title 1">
            <a:extLst>
              <a:ext uri="{FF2B5EF4-FFF2-40B4-BE49-F238E27FC236}">
                <a16:creationId xmlns:a16="http://schemas.microsoft.com/office/drawing/2014/main" id="{FDB915A9-AC97-473B-9CAF-7793F689A516}"/>
              </a:ext>
            </a:extLst>
          </p:cNvPr>
          <p:cNvSpPr>
            <a:spLocks noGrp="1"/>
          </p:cNvSpPr>
          <p:nvPr>
            <p:ph type="title"/>
          </p:nvPr>
        </p:nvSpPr>
        <p:spPr>
          <a:xfrm>
            <a:off x="838200" y="365125"/>
            <a:ext cx="10515600" cy="1325563"/>
          </a:xfrm>
        </p:spPr>
        <p:txBody>
          <a:bodyPr/>
          <a:lstStyle/>
          <a:p>
            <a:r>
              <a:rPr lang="en-US" dirty="0"/>
              <a:t>Building Strong Relationships</a:t>
            </a:r>
          </a:p>
        </p:txBody>
      </p:sp>
    </p:spTree>
    <p:extLst>
      <p:ext uri="{BB962C8B-B14F-4D97-AF65-F5344CB8AC3E}">
        <p14:creationId xmlns:p14="http://schemas.microsoft.com/office/powerpoint/2010/main" val="111187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9ADD9-C7DA-4BEF-AE85-8BC47024729F}"/>
              </a:ext>
            </a:extLst>
          </p:cNvPr>
          <p:cNvSpPr>
            <a:spLocks noGrp="1"/>
          </p:cNvSpPr>
          <p:nvPr>
            <p:ph idx="1"/>
          </p:nvPr>
        </p:nvSpPr>
        <p:spPr/>
        <p:txBody>
          <a:bodyPr>
            <a:normAutofit lnSpcReduction="10000"/>
          </a:bodyPr>
          <a:lstStyle/>
          <a:p>
            <a:r>
              <a:rPr lang="en-US" dirty="0"/>
              <a:t>Manage mobile technology</a:t>
            </a:r>
          </a:p>
          <a:p>
            <a:endParaRPr lang="en-US" dirty="0"/>
          </a:p>
          <a:p>
            <a:r>
              <a:rPr lang="en-US" dirty="0"/>
              <a:t>Learn to give and take feedback</a:t>
            </a:r>
          </a:p>
          <a:p>
            <a:endParaRPr lang="en-US" dirty="0"/>
          </a:p>
          <a:p>
            <a:r>
              <a:rPr lang="en-US" dirty="0"/>
              <a:t>Learn to trust more</a:t>
            </a:r>
          </a:p>
          <a:p>
            <a:endParaRPr lang="en-US" dirty="0"/>
          </a:p>
          <a:p>
            <a:r>
              <a:rPr lang="en-US" dirty="0"/>
              <a:t>Develop empathy</a:t>
            </a:r>
          </a:p>
          <a:p>
            <a:endParaRPr lang="en-US" dirty="0"/>
          </a:p>
        </p:txBody>
      </p:sp>
      <p:sp>
        <p:nvSpPr>
          <p:cNvPr id="4" name="Title 1">
            <a:extLst>
              <a:ext uri="{FF2B5EF4-FFF2-40B4-BE49-F238E27FC236}">
                <a16:creationId xmlns:a16="http://schemas.microsoft.com/office/drawing/2014/main" id="{7AA2DC2C-28C9-4460-8BAC-470F22213D19}"/>
              </a:ext>
            </a:extLst>
          </p:cNvPr>
          <p:cNvSpPr>
            <a:spLocks noGrp="1"/>
          </p:cNvSpPr>
          <p:nvPr>
            <p:ph type="title"/>
          </p:nvPr>
        </p:nvSpPr>
        <p:spPr>
          <a:xfrm>
            <a:off x="838200" y="365125"/>
            <a:ext cx="10515600" cy="1325563"/>
          </a:xfrm>
        </p:spPr>
        <p:txBody>
          <a:bodyPr/>
          <a:lstStyle/>
          <a:p>
            <a:r>
              <a:rPr lang="en-US" dirty="0"/>
              <a:t>Building Strong Relationships</a:t>
            </a:r>
          </a:p>
        </p:txBody>
      </p:sp>
    </p:spTree>
    <p:extLst>
      <p:ext uri="{BB962C8B-B14F-4D97-AF65-F5344CB8AC3E}">
        <p14:creationId xmlns:p14="http://schemas.microsoft.com/office/powerpoint/2010/main" val="474320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10A5-6893-4405-BE8B-FD9D3E899B7D}"/>
              </a:ext>
            </a:extLst>
          </p:cNvPr>
          <p:cNvSpPr>
            <a:spLocks noGrp="1"/>
          </p:cNvSpPr>
          <p:nvPr>
            <p:ph type="title"/>
          </p:nvPr>
        </p:nvSpPr>
        <p:spPr/>
        <p:txBody>
          <a:bodyPr/>
          <a:lstStyle/>
          <a:p>
            <a:r>
              <a:rPr lang="en-US" dirty="0"/>
              <a:t>Handling Difficult Work Relationships</a:t>
            </a:r>
          </a:p>
        </p:txBody>
      </p:sp>
      <p:sp>
        <p:nvSpPr>
          <p:cNvPr id="3" name="Content Placeholder 2">
            <a:extLst>
              <a:ext uri="{FF2B5EF4-FFF2-40B4-BE49-F238E27FC236}">
                <a16:creationId xmlns:a16="http://schemas.microsoft.com/office/drawing/2014/main" id="{E0BA0EFC-CA25-4255-A639-7A499B85019F}"/>
              </a:ext>
            </a:extLst>
          </p:cNvPr>
          <p:cNvSpPr>
            <a:spLocks noGrp="1"/>
          </p:cNvSpPr>
          <p:nvPr>
            <p:ph idx="1"/>
          </p:nvPr>
        </p:nvSpPr>
        <p:spPr/>
        <p:txBody>
          <a:bodyPr/>
          <a:lstStyle/>
          <a:p>
            <a:r>
              <a:rPr lang="en-US" dirty="0"/>
              <a:t>Reflect on your positive history</a:t>
            </a:r>
          </a:p>
          <a:p>
            <a:endParaRPr lang="en-US" dirty="0"/>
          </a:p>
          <a:p>
            <a:r>
              <a:rPr lang="en-US" dirty="0"/>
              <a:t>Look to yourself</a:t>
            </a:r>
          </a:p>
          <a:p>
            <a:endParaRPr lang="en-US" dirty="0"/>
          </a:p>
          <a:p>
            <a:r>
              <a:rPr lang="en-US" dirty="0"/>
              <a:t>Find mutually beneficial goals</a:t>
            </a:r>
          </a:p>
        </p:txBody>
      </p:sp>
    </p:spTree>
    <p:extLst>
      <p:ext uri="{BB962C8B-B14F-4D97-AF65-F5344CB8AC3E}">
        <p14:creationId xmlns:p14="http://schemas.microsoft.com/office/powerpoint/2010/main" val="2407801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E393-D8A0-4B52-892C-26D596248578}"/>
              </a:ext>
            </a:extLst>
          </p:cNvPr>
          <p:cNvSpPr>
            <a:spLocks noGrp="1"/>
          </p:cNvSpPr>
          <p:nvPr>
            <p:ph type="title"/>
          </p:nvPr>
        </p:nvSpPr>
        <p:spPr>
          <a:xfrm>
            <a:off x="342900" y="0"/>
            <a:ext cx="11010900" cy="1325563"/>
          </a:xfrm>
        </p:spPr>
        <p:txBody>
          <a:bodyPr>
            <a:normAutofit/>
          </a:bodyPr>
          <a:lstStyle/>
          <a:p>
            <a:r>
              <a:rPr lang="en-US" sz="4000" dirty="0"/>
              <a:t>Characteristics of Strong Relationship Management</a:t>
            </a:r>
          </a:p>
        </p:txBody>
      </p:sp>
      <p:sp>
        <p:nvSpPr>
          <p:cNvPr id="3" name="Content Placeholder 2">
            <a:extLst>
              <a:ext uri="{FF2B5EF4-FFF2-40B4-BE49-F238E27FC236}">
                <a16:creationId xmlns:a16="http://schemas.microsoft.com/office/drawing/2014/main" id="{AF3CEBCC-D357-445E-843B-D48A3DA79278}"/>
              </a:ext>
            </a:extLst>
          </p:cNvPr>
          <p:cNvSpPr>
            <a:spLocks noGrp="1"/>
          </p:cNvSpPr>
          <p:nvPr>
            <p:ph idx="1"/>
          </p:nvPr>
        </p:nvSpPr>
        <p:spPr>
          <a:xfrm>
            <a:off x="838200" y="1515979"/>
            <a:ext cx="10515600" cy="5082089"/>
          </a:xfrm>
        </p:spPr>
        <p:txBody>
          <a:bodyPr>
            <a:noAutofit/>
          </a:bodyPr>
          <a:lstStyle/>
          <a:p>
            <a:r>
              <a:rPr lang="en-US" sz="2600" i="1" u="sng" dirty="0"/>
              <a:t>Inspiration</a:t>
            </a:r>
            <a:r>
              <a:rPr lang="en-US" sz="2600" dirty="0"/>
              <a:t>. Create resonance and move people with a compelling vision or shared mission. </a:t>
            </a:r>
          </a:p>
          <a:p>
            <a:pPr marL="0" indent="0">
              <a:buNone/>
            </a:pPr>
            <a:endParaRPr lang="en-US" sz="2600" dirty="0"/>
          </a:p>
          <a:p>
            <a:r>
              <a:rPr lang="en-US" sz="2600" i="1" u="sng" dirty="0"/>
              <a:t>Influence</a:t>
            </a:r>
            <a:r>
              <a:rPr lang="en-US" sz="2600" dirty="0"/>
              <a:t>. Indicators of a leader's powers of influence range from finding just the right appeal for a given listener to knowing how to build buy-in from key people and a network of support for an initiative. </a:t>
            </a:r>
          </a:p>
          <a:p>
            <a:pPr marL="0" indent="0">
              <a:buNone/>
            </a:pPr>
            <a:endParaRPr lang="en-US" sz="2600" dirty="0"/>
          </a:p>
          <a:p>
            <a:r>
              <a:rPr lang="en-US" sz="2600" dirty="0"/>
              <a:t> </a:t>
            </a:r>
            <a:r>
              <a:rPr lang="en-US" sz="2600" i="1" u="sng" dirty="0"/>
              <a:t>Developing others</a:t>
            </a:r>
            <a:r>
              <a:rPr lang="en-US" sz="2600" dirty="0"/>
              <a:t>. Leaders who are adept at cultivating people's abilities show a genuine interest in those they are helping along, understanding their goals, strengths, and weaknesses. </a:t>
            </a:r>
          </a:p>
          <a:p>
            <a:pPr marL="0" indent="0">
              <a:buNone/>
            </a:pPr>
            <a:r>
              <a:rPr lang="en-US" dirty="0"/>
              <a:t> </a:t>
            </a:r>
          </a:p>
        </p:txBody>
      </p:sp>
    </p:spTree>
    <p:extLst>
      <p:ext uri="{BB962C8B-B14F-4D97-AF65-F5344CB8AC3E}">
        <p14:creationId xmlns:p14="http://schemas.microsoft.com/office/powerpoint/2010/main" val="2475519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E393-D8A0-4B52-892C-26D596248578}"/>
              </a:ext>
            </a:extLst>
          </p:cNvPr>
          <p:cNvSpPr>
            <a:spLocks noGrp="1"/>
          </p:cNvSpPr>
          <p:nvPr>
            <p:ph type="title"/>
          </p:nvPr>
        </p:nvSpPr>
        <p:spPr>
          <a:xfrm>
            <a:off x="342900" y="0"/>
            <a:ext cx="11010900" cy="1325563"/>
          </a:xfrm>
        </p:spPr>
        <p:txBody>
          <a:bodyPr>
            <a:normAutofit/>
          </a:bodyPr>
          <a:lstStyle/>
          <a:p>
            <a:r>
              <a:rPr lang="en-US" sz="4000" dirty="0"/>
              <a:t>Characteristics of Strong Relationship Management</a:t>
            </a:r>
          </a:p>
        </p:txBody>
      </p:sp>
      <p:sp>
        <p:nvSpPr>
          <p:cNvPr id="3" name="Content Placeholder 2">
            <a:extLst>
              <a:ext uri="{FF2B5EF4-FFF2-40B4-BE49-F238E27FC236}">
                <a16:creationId xmlns:a16="http://schemas.microsoft.com/office/drawing/2014/main" id="{AF3CEBCC-D357-445E-843B-D48A3DA79278}"/>
              </a:ext>
            </a:extLst>
          </p:cNvPr>
          <p:cNvSpPr>
            <a:spLocks noGrp="1"/>
          </p:cNvSpPr>
          <p:nvPr>
            <p:ph idx="1"/>
          </p:nvPr>
        </p:nvSpPr>
        <p:spPr>
          <a:xfrm>
            <a:off x="838200" y="1308833"/>
            <a:ext cx="10515600" cy="5082089"/>
          </a:xfrm>
        </p:spPr>
        <p:txBody>
          <a:bodyPr>
            <a:noAutofit/>
          </a:bodyPr>
          <a:lstStyle/>
          <a:p>
            <a:pPr marL="0" indent="0">
              <a:buNone/>
            </a:pPr>
            <a:r>
              <a:rPr lang="en-US" dirty="0"/>
              <a:t>• </a:t>
            </a:r>
            <a:r>
              <a:rPr lang="en-US" i="1" u="sng" dirty="0"/>
              <a:t>Change catalyst</a:t>
            </a:r>
            <a:r>
              <a:rPr lang="en-US" dirty="0"/>
              <a:t>. Leaders who can catalyze change are able to recognize the need for the change, challenge the status quo, and champion the new order. </a:t>
            </a:r>
          </a:p>
          <a:p>
            <a:pPr marL="0" indent="0">
              <a:buNone/>
            </a:pPr>
            <a:endParaRPr lang="en-US" sz="2200" dirty="0"/>
          </a:p>
          <a:p>
            <a:pPr marL="0" indent="0">
              <a:buNone/>
            </a:pPr>
            <a:r>
              <a:rPr lang="en-US" dirty="0"/>
              <a:t>• </a:t>
            </a:r>
            <a:r>
              <a:rPr lang="en-US" i="1" u="sng" dirty="0"/>
              <a:t>Conflict management</a:t>
            </a:r>
            <a:r>
              <a:rPr lang="en-US" dirty="0"/>
              <a:t>. Leaders who manage conflicts best are able to draw out all parties, understand the differing perspectives, and then find a common ideal that everyone can endorse. </a:t>
            </a:r>
          </a:p>
          <a:p>
            <a:pPr marL="0" indent="0">
              <a:buNone/>
            </a:pPr>
            <a:endParaRPr lang="en-US" sz="2200" dirty="0"/>
          </a:p>
          <a:p>
            <a:pPr marL="0" indent="0">
              <a:buNone/>
            </a:pPr>
            <a:r>
              <a:rPr lang="en-US" dirty="0"/>
              <a:t>• </a:t>
            </a:r>
            <a:r>
              <a:rPr lang="en-US" i="1" u="sng" dirty="0"/>
              <a:t>Teamwork and collaboration</a:t>
            </a:r>
            <a:r>
              <a:rPr lang="en-US" dirty="0"/>
              <a:t>. Leaders who are able team players generate an atmosphere of friendly collegiality and are themselves models of respect, helpfulness, and cooperation. </a:t>
            </a:r>
          </a:p>
        </p:txBody>
      </p:sp>
    </p:spTree>
    <p:extLst>
      <p:ext uri="{BB962C8B-B14F-4D97-AF65-F5344CB8AC3E}">
        <p14:creationId xmlns:p14="http://schemas.microsoft.com/office/powerpoint/2010/main" val="3771998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59E9E7-7756-4866-A509-6472EB32C210}"/>
              </a:ext>
            </a:extLst>
          </p:cNvPr>
          <p:cNvSpPr>
            <a:spLocks noGrp="1"/>
          </p:cNvSpPr>
          <p:nvPr>
            <p:ph type="ctrTitle"/>
          </p:nvPr>
        </p:nvSpPr>
        <p:spPr>
          <a:xfrm>
            <a:off x="300250" y="2077707"/>
            <a:ext cx="11273051" cy="2387600"/>
          </a:xfrm>
        </p:spPr>
        <p:txBody>
          <a:bodyPr>
            <a:normAutofit/>
          </a:bodyPr>
          <a:lstStyle/>
          <a:p>
            <a:r>
              <a:rPr lang="en-US" sz="5000" dirty="0">
                <a:hlinkClick r:id="rId2"/>
              </a:rPr>
              <a:t>VIDEO – 5 Ways to Create Stronger Connections</a:t>
            </a:r>
            <a:br>
              <a:rPr lang="en-US" dirty="0"/>
            </a:br>
            <a:endParaRPr lang="en-US" dirty="0"/>
          </a:p>
        </p:txBody>
      </p:sp>
    </p:spTree>
    <p:extLst>
      <p:ext uri="{BB962C8B-B14F-4D97-AF65-F5344CB8AC3E}">
        <p14:creationId xmlns:p14="http://schemas.microsoft.com/office/powerpoint/2010/main" val="3740193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59E9E7-7756-4866-A509-6472EB32C210}"/>
              </a:ext>
            </a:extLst>
          </p:cNvPr>
          <p:cNvSpPr>
            <a:spLocks noGrp="1"/>
          </p:cNvSpPr>
          <p:nvPr>
            <p:ph type="ctrTitle"/>
          </p:nvPr>
        </p:nvSpPr>
        <p:spPr>
          <a:xfrm>
            <a:off x="300250" y="2077707"/>
            <a:ext cx="11273051" cy="2387600"/>
          </a:xfrm>
        </p:spPr>
        <p:txBody>
          <a:bodyPr>
            <a:normAutofit fontScale="90000"/>
          </a:bodyPr>
          <a:lstStyle/>
          <a:p>
            <a:r>
              <a:rPr lang="en-US" sz="2200" b="0" dirty="0"/>
              <a:t>Efforts to build trust with employees through internal communication can provide benefits for both employees and Michigan Tech. Employees feel more engaged, build trust with their supervisor and Michigan Tech, and are therefore more empowered to build relationships with customers on the University’s behalf. More effective internal communication can enhance this engagement.</a:t>
            </a:r>
            <a:br>
              <a:rPr lang="en-US" dirty="0"/>
            </a:br>
            <a:endParaRPr lang="en-US" dirty="0"/>
          </a:p>
        </p:txBody>
      </p:sp>
      <p:sp>
        <p:nvSpPr>
          <p:cNvPr id="3" name="Title 1">
            <a:extLst>
              <a:ext uri="{FF2B5EF4-FFF2-40B4-BE49-F238E27FC236}">
                <a16:creationId xmlns:a16="http://schemas.microsoft.com/office/drawing/2014/main" id="{EFD58056-22EC-43A1-B8DC-7F02FC3AD487}"/>
              </a:ext>
            </a:extLst>
          </p:cNvPr>
          <p:cNvSpPr txBox="1">
            <a:spLocks/>
          </p:cNvSpPr>
          <p:nvPr/>
        </p:nvSpPr>
        <p:spPr>
          <a:xfrm>
            <a:off x="875816" y="613077"/>
            <a:ext cx="10224305" cy="72958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b="1" kern="1200">
                <a:solidFill>
                  <a:schemeClr val="tx1"/>
                </a:solidFill>
                <a:latin typeface="Myriad Pro"/>
                <a:ea typeface="+mj-ea"/>
                <a:cs typeface="Myriad Pro"/>
              </a:defRPr>
            </a:lvl1pPr>
          </a:lstStyle>
          <a:p>
            <a:r>
              <a:rPr lang="en-US" dirty="0"/>
              <a:t>How Does it All Fit Together?</a:t>
            </a:r>
          </a:p>
        </p:txBody>
      </p:sp>
    </p:spTree>
    <p:extLst>
      <p:ext uri="{BB962C8B-B14F-4D97-AF65-F5344CB8AC3E}">
        <p14:creationId xmlns:p14="http://schemas.microsoft.com/office/powerpoint/2010/main" val="360634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Large image size example."/>
          <p:cNvSpPr/>
          <p:nvPr/>
        </p:nvSpPr>
        <p:spPr>
          <a:xfrm>
            <a:off x="0" y="0"/>
            <a:ext cx="12192000" cy="596487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6CBD7A17-AEB9-ED47-B3BF-1519E40BE66E}"/>
              </a:ext>
            </a:extLst>
          </p:cNvPr>
          <p:cNvSpPr>
            <a:spLocks noGrp="1"/>
          </p:cNvSpPr>
          <p:nvPr>
            <p:ph type="ctrTitle"/>
          </p:nvPr>
        </p:nvSpPr>
        <p:spPr>
          <a:xfrm>
            <a:off x="2710656" y="242259"/>
            <a:ext cx="6770688" cy="729586"/>
          </a:xfrm>
        </p:spPr>
        <p:txBody>
          <a:bodyPr>
            <a:normAutofit/>
          </a:bodyPr>
          <a:lstStyle/>
          <a:p>
            <a:r>
              <a:rPr lang="en-US" sz="4000" dirty="0">
                <a:solidFill>
                  <a:schemeClr val="bg1"/>
                </a:solidFill>
                <a:latin typeface="Myriad Pro"/>
                <a:cs typeface="Myriad Pro"/>
              </a:rPr>
              <a:t>Ice Breaker – “What If….?”</a:t>
            </a:r>
          </a:p>
        </p:txBody>
      </p:sp>
      <p:sp>
        <p:nvSpPr>
          <p:cNvPr id="2" name="TextBox 1">
            <a:extLst>
              <a:ext uri="{FF2B5EF4-FFF2-40B4-BE49-F238E27FC236}">
                <a16:creationId xmlns:a16="http://schemas.microsoft.com/office/drawing/2014/main" id="{5D408509-0169-406B-874A-2560D312A8BD}"/>
              </a:ext>
            </a:extLst>
          </p:cNvPr>
          <p:cNvSpPr txBox="1"/>
          <p:nvPr/>
        </p:nvSpPr>
        <p:spPr>
          <a:xfrm>
            <a:off x="1015456" y="1285057"/>
            <a:ext cx="4563709" cy="984885"/>
          </a:xfrm>
          <a:prstGeom prst="rect">
            <a:avLst/>
          </a:prstGeom>
          <a:noFill/>
        </p:spPr>
        <p:txBody>
          <a:bodyPr wrap="square" rtlCol="0">
            <a:spAutoFit/>
          </a:bodyPr>
          <a:lstStyle/>
          <a:p>
            <a:r>
              <a:rPr lang="en-US" sz="2000" dirty="0"/>
              <a:t>What if you woke up as an animal tomorrow - what would you be and why?</a:t>
            </a:r>
          </a:p>
          <a:p>
            <a:endParaRPr lang="en-US" dirty="0"/>
          </a:p>
        </p:txBody>
      </p:sp>
      <p:sp>
        <p:nvSpPr>
          <p:cNvPr id="6" name="TextBox 5">
            <a:extLst>
              <a:ext uri="{FF2B5EF4-FFF2-40B4-BE49-F238E27FC236}">
                <a16:creationId xmlns:a16="http://schemas.microsoft.com/office/drawing/2014/main" id="{54024C1B-AF1F-4CD3-823A-92F185D32352}"/>
              </a:ext>
            </a:extLst>
          </p:cNvPr>
          <p:cNvSpPr txBox="1"/>
          <p:nvPr/>
        </p:nvSpPr>
        <p:spPr>
          <a:xfrm>
            <a:off x="1015456" y="2334473"/>
            <a:ext cx="4359965" cy="984885"/>
          </a:xfrm>
          <a:prstGeom prst="rect">
            <a:avLst/>
          </a:prstGeom>
          <a:noFill/>
        </p:spPr>
        <p:txBody>
          <a:bodyPr wrap="square" rtlCol="0">
            <a:spAutoFit/>
          </a:bodyPr>
          <a:lstStyle/>
          <a:p>
            <a:pPr lvl="0">
              <a:defRPr/>
            </a:pPr>
            <a:r>
              <a:rPr lang="en-US" sz="2000" dirty="0"/>
              <a:t>What sport would you compete in if you were in the Olympics?</a:t>
            </a:r>
          </a:p>
          <a:p>
            <a:endParaRPr lang="en-US" dirty="0"/>
          </a:p>
        </p:txBody>
      </p:sp>
      <p:sp>
        <p:nvSpPr>
          <p:cNvPr id="7" name="TextBox 6">
            <a:extLst>
              <a:ext uri="{FF2B5EF4-FFF2-40B4-BE49-F238E27FC236}">
                <a16:creationId xmlns:a16="http://schemas.microsoft.com/office/drawing/2014/main" id="{19F9E5A2-B652-4007-8FFE-F54A7F4E9EED}"/>
              </a:ext>
            </a:extLst>
          </p:cNvPr>
          <p:cNvSpPr txBox="1"/>
          <p:nvPr/>
        </p:nvSpPr>
        <p:spPr>
          <a:xfrm>
            <a:off x="6816579" y="1285057"/>
            <a:ext cx="4359965" cy="1292662"/>
          </a:xfrm>
          <a:prstGeom prst="rect">
            <a:avLst/>
          </a:prstGeom>
          <a:noFill/>
        </p:spPr>
        <p:txBody>
          <a:bodyPr wrap="square" rtlCol="0">
            <a:spAutoFit/>
          </a:bodyPr>
          <a:lstStyle/>
          <a:p>
            <a:r>
              <a:rPr lang="en-US" sz="2000" dirty="0"/>
              <a:t>What if it started to rain desserts tomorrow - what would you choose and why?</a:t>
            </a:r>
          </a:p>
          <a:p>
            <a:endParaRPr lang="en-US" dirty="0"/>
          </a:p>
        </p:txBody>
      </p:sp>
      <p:sp>
        <p:nvSpPr>
          <p:cNvPr id="9" name="TextBox 8">
            <a:extLst>
              <a:ext uri="{FF2B5EF4-FFF2-40B4-BE49-F238E27FC236}">
                <a16:creationId xmlns:a16="http://schemas.microsoft.com/office/drawing/2014/main" id="{89FAAA7E-86E2-4CFD-A564-C550D5B889ED}"/>
              </a:ext>
            </a:extLst>
          </p:cNvPr>
          <p:cNvSpPr txBox="1"/>
          <p:nvPr/>
        </p:nvSpPr>
        <p:spPr>
          <a:xfrm>
            <a:off x="1015456" y="3354375"/>
            <a:ext cx="4785667" cy="677108"/>
          </a:xfrm>
          <a:prstGeom prst="rect">
            <a:avLst/>
          </a:prstGeom>
          <a:noFill/>
        </p:spPr>
        <p:txBody>
          <a:bodyPr wrap="square" rtlCol="0">
            <a:spAutoFit/>
          </a:bodyPr>
          <a:lstStyle/>
          <a:p>
            <a:pPr lvl="0">
              <a:defRPr/>
            </a:pPr>
            <a:r>
              <a:rPr lang="en-US" sz="2000" dirty="0"/>
              <a:t>What would your superpower be and why?</a:t>
            </a:r>
          </a:p>
          <a:p>
            <a:endParaRPr lang="en-US" dirty="0"/>
          </a:p>
        </p:txBody>
      </p:sp>
      <p:sp>
        <p:nvSpPr>
          <p:cNvPr id="10" name="TextBox 9">
            <a:extLst>
              <a:ext uri="{FF2B5EF4-FFF2-40B4-BE49-F238E27FC236}">
                <a16:creationId xmlns:a16="http://schemas.microsoft.com/office/drawing/2014/main" id="{52B801F6-CD8F-4B7C-8760-690F5CD4AB17}"/>
              </a:ext>
            </a:extLst>
          </p:cNvPr>
          <p:cNvSpPr txBox="1"/>
          <p:nvPr/>
        </p:nvSpPr>
        <p:spPr>
          <a:xfrm>
            <a:off x="1015456" y="4994002"/>
            <a:ext cx="4563709" cy="677108"/>
          </a:xfrm>
          <a:prstGeom prst="rect">
            <a:avLst/>
          </a:prstGeom>
          <a:noFill/>
        </p:spPr>
        <p:txBody>
          <a:bodyPr wrap="square" rtlCol="0">
            <a:spAutoFit/>
          </a:bodyPr>
          <a:lstStyle/>
          <a:p>
            <a:pPr lvl="0">
              <a:defRPr/>
            </a:pPr>
            <a:r>
              <a:rPr lang="en-US" sz="2000" dirty="0"/>
              <a:t>What’s your favorite tradition or holiday?</a:t>
            </a:r>
          </a:p>
          <a:p>
            <a:endParaRPr lang="en-US" dirty="0"/>
          </a:p>
        </p:txBody>
      </p:sp>
      <p:sp>
        <p:nvSpPr>
          <p:cNvPr id="11" name="TextBox 10">
            <a:extLst>
              <a:ext uri="{FF2B5EF4-FFF2-40B4-BE49-F238E27FC236}">
                <a16:creationId xmlns:a16="http://schemas.microsoft.com/office/drawing/2014/main" id="{7C9E3C37-78AD-4605-A68A-A4B62FDC06D2}"/>
              </a:ext>
            </a:extLst>
          </p:cNvPr>
          <p:cNvSpPr txBox="1"/>
          <p:nvPr/>
        </p:nvSpPr>
        <p:spPr>
          <a:xfrm>
            <a:off x="6816579" y="2343379"/>
            <a:ext cx="4359965" cy="677108"/>
          </a:xfrm>
          <a:prstGeom prst="rect">
            <a:avLst/>
          </a:prstGeom>
          <a:noFill/>
        </p:spPr>
        <p:txBody>
          <a:bodyPr wrap="square" rtlCol="0">
            <a:spAutoFit/>
          </a:bodyPr>
          <a:lstStyle/>
          <a:p>
            <a:pPr lvl="0">
              <a:defRPr/>
            </a:pPr>
            <a:r>
              <a:rPr lang="en-US" sz="2000" dirty="0"/>
              <a:t>What is your favorite breakfast food?</a:t>
            </a:r>
          </a:p>
          <a:p>
            <a:endParaRPr lang="en-US" dirty="0"/>
          </a:p>
        </p:txBody>
      </p:sp>
      <p:sp>
        <p:nvSpPr>
          <p:cNvPr id="12" name="TextBox 11">
            <a:extLst>
              <a:ext uri="{FF2B5EF4-FFF2-40B4-BE49-F238E27FC236}">
                <a16:creationId xmlns:a16="http://schemas.microsoft.com/office/drawing/2014/main" id="{2B270DF5-8B35-4621-A1D6-454E5017E712}"/>
              </a:ext>
            </a:extLst>
          </p:cNvPr>
          <p:cNvSpPr txBox="1"/>
          <p:nvPr/>
        </p:nvSpPr>
        <p:spPr>
          <a:xfrm>
            <a:off x="1015456" y="3991510"/>
            <a:ext cx="4359965" cy="984885"/>
          </a:xfrm>
          <a:prstGeom prst="rect">
            <a:avLst/>
          </a:prstGeom>
          <a:noFill/>
        </p:spPr>
        <p:txBody>
          <a:bodyPr wrap="square" rtlCol="0">
            <a:spAutoFit/>
          </a:bodyPr>
          <a:lstStyle/>
          <a:p>
            <a:pPr lvl="0">
              <a:defRPr/>
            </a:pPr>
            <a:r>
              <a:rPr lang="en-US" sz="2000" dirty="0"/>
              <a:t>If you had a time machine, would go back in time or into the future? Why?</a:t>
            </a:r>
          </a:p>
          <a:p>
            <a:endParaRPr lang="en-US" dirty="0"/>
          </a:p>
        </p:txBody>
      </p:sp>
      <p:sp>
        <p:nvSpPr>
          <p:cNvPr id="13" name="TextBox 12">
            <a:extLst>
              <a:ext uri="{FF2B5EF4-FFF2-40B4-BE49-F238E27FC236}">
                <a16:creationId xmlns:a16="http://schemas.microsoft.com/office/drawing/2014/main" id="{0EE680A6-0E63-41DD-B63D-30059C38FDB5}"/>
              </a:ext>
            </a:extLst>
          </p:cNvPr>
          <p:cNvSpPr txBox="1"/>
          <p:nvPr/>
        </p:nvSpPr>
        <p:spPr>
          <a:xfrm>
            <a:off x="6816579" y="3346395"/>
            <a:ext cx="4359965" cy="1292662"/>
          </a:xfrm>
          <a:prstGeom prst="rect">
            <a:avLst/>
          </a:prstGeom>
          <a:noFill/>
        </p:spPr>
        <p:txBody>
          <a:bodyPr wrap="square" rtlCol="0">
            <a:spAutoFit/>
          </a:bodyPr>
          <a:lstStyle/>
          <a:p>
            <a:pPr lvl="0">
              <a:defRPr/>
            </a:pPr>
            <a:r>
              <a:rPr lang="en-US" sz="2000" dirty="0"/>
              <a:t>If you could choose any person from history to be your imaginary friend, who would it be and why?</a:t>
            </a:r>
          </a:p>
          <a:p>
            <a:endParaRPr lang="en-US" dirty="0"/>
          </a:p>
        </p:txBody>
      </p:sp>
      <p:sp>
        <p:nvSpPr>
          <p:cNvPr id="14" name="TextBox 13">
            <a:extLst>
              <a:ext uri="{FF2B5EF4-FFF2-40B4-BE49-F238E27FC236}">
                <a16:creationId xmlns:a16="http://schemas.microsoft.com/office/drawing/2014/main" id="{18E90EC4-5424-47CE-B687-9CCD407E64CC}"/>
              </a:ext>
            </a:extLst>
          </p:cNvPr>
          <p:cNvSpPr txBox="1"/>
          <p:nvPr/>
        </p:nvSpPr>
        <p:spPr>
          <a:xfrm>
            <a:off x="6816579" y="4655634"/>
            <a:ext cx="4359965" cy="1292662"/>
          </a:xfrm>
          <a:prstGeom prst="rect">
            <a:avLst/>
          </a:prstGeom>
          <a:noFill/>
        </p:spPr>
        <p:txBody>
          <a:bodyPr wrap="square" rtlCol="0">
            <a:spAutoFit/>
          </a:bodyPr>
          <a:lstStyle/>
          <a:p>
            <a:pPr lvl="0">
              <a:defRPr/>
            </a:pPr>
            <a:r>
              <a:rPr lang="en-US" sz="2000" dirty="0"/>
              <a:t>Say you’re independently wealthy and don’t have to work, what would you do with your time?</a:t>
            </a:r>
          </a:p>
          <a:p>
            <a:endParaRPr lang="en-US" dirty="0"/>
          </a:p>
        </p:txBody>
      </p:sp>
    </p:spTree>
    <p:extLst>
      <p:ext uri="{BB962C8B-B14F-4D97-AF65-F5344CB8AC3E}">
        <p14:creationId xmlns:p14="http://schemas.microsoft.com/office/powerpoint/2010/main" val="745867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59E9E7-7756-4866-A509-6472EB32C210}"/>
              </a:ext>
            </a:extLst>
          </p:cNvPr>
          <p:cNvSpPr>
            <a:spLocks noGrp="1"/>
          </p:cNvSpPr>
          <p:nvPr>
            <p:ph type="ctrTitle"/>
          </p:nvPr>
        </p:nvSpPr>
        <p:spPr>
          <a:xfrm>
            <a:off x="300250" y="1381021"/>
            <a:ext cx="11273051" cy="2387600"/>
          </a:xfrm>
        </p:spPr>
        <p:txBody>
          <a:bodyPr>
            <a:normAutofit/>
          </a:bodyPr>
          <a:lstStyle/>
          <a:p>
            <a:r>
              <a:rPr lang="en-US" sz="2800" b="0" dirty="0"/>
              <a:t>Thank You!</a:t>
            </a:r>
            <a:br>
              <a:rPr lang="en-US" sz="2800" b="0" dirty="0"/>
            </a:br>
            <a:br>
              <a:rPr lang="en-US" sz="2800" b="0" dirty="0"/>
            </a:br>
            <a:r>
              <a:rPr lang="en-US" sz="2800" b="0" dirty="0"/>
              <a:t>More Information to come for the September sessions.</a:t>
            </a:r>
            <a:endParaRPr lang="en-US" sz="2800" dirty="0"/>
          </a:p>
        </p:txBody>
      </p:sp>
    </p:spTree>
    <p:extLst>
      <p:ext uri="{BB962C8B-B14F-4D97-AF65-F5344CB8AC3E}">
        <p14:creationId xmlns:p14="http://schemas.microsoft.com/office/powerpoint/2010/main" val="290036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808384" y="617838"/>
            <a:ext cx="10508974" cy="707379"/>
          </a:xfrm>
        </p:spPr>
        <p:txBody>
          <a:bodyPr>
            <a:normAutofit/>
          </a:bodyPr>
          <a:lstStyle/>
          <a:p>
            <a:pPr algn="l"/>
            <a:r>
              <a:rPr lang="en-US" sz="4000">
                <a:latin typeface="Myriad Pro"/>
                <a:cs typeface="Myriad Pro"/>
              </a:rPr>
              <a:t>What is Employee Engagement?</a:t>
            </a:r>
            <a:endParaRPr lang="en-US" sz="4000" dirty="0">
              <a:latin typeface="Myriad Pro"/>
              <a:cs typeface="Myriad Pro"/>
            </a:endParaRPr>
          </a:p>
        </p:txBody>
      </p:sp>
      <p:sp>
        <p:nvSpPr>
          <p:cNvPr id="11" name="Subtitle 2"/>
          <p:cNvSpPr>
            <a:spLocks noGrp="1"/>
          </p:cNvSpPr>
          <p:nvPr>
            <p:ph type="subTitle" idx="4294967295"/>
          </p:nvPr>
        </p:nvSpPr>
        <p:spPr>
          <a:xfrm>
            <a:off x="808384" y="1577010"/>
            <a:ext cx="10508973" cy="4412974"/>
          </a:xfrm>
        </p:spPr>
        <p:txBody>
          <a:bodyPr>
            <a:normAutofit/>
          </a:bodyPr>
          <a:lstStyle/>
          <a:p>
            <a:pPr marL="0" indent="0">
              <a:buNone/>
            </a:pPr>
            <a:r>
              <a:rPr lang="en-US" dirty="0"/>
              <a:t>Employee engagement is the strength of the mental and emotional connection employees feel toward their places of work. - Quantum Workplace</a:t>
            </a:r>
          </a:p>
          <a:p>
            <a:pPr marL="0" indent="0">
              <a:buNone/>
            </a:pPr>
            <a:endParaRPr lang="en-US" dirty="0"/>
          </a:p>
          <a:p>
            <a:pPr marL="0" indent="0">
              <a:buNone/>
            </a:pPr>
            <a:r>
              <a:rPr lang="en-US" dirty="0"/>
              <a:t>Engaged employees are those who are involved in, enthusiastic about and committed to their work and workplace. - Gallup</a:t>
            </a:r>
          </a:p>
          <a:p>
            <a:pPr marL="0" indent="0">
              <a:buNone/>
            </a:pPr>
            <a:endParaRPr lang="en-US" dirty="0"/>
          </a:p>
          <a:p>
            <a:pPr marL="0" indent="0">
              <a:buNone/>
            </a:pPr>
            <a:r>
              <a:rPr lang="en-US" dirty="0"/>
              <a:t>Employee engagement is "the level of an employee's psychological investment in their organization.“ - Aon Hewitt</a:t>
            </a:r>
          </a:p>
        </p:txBody>
      </p:sp>
    </p:spTree>
    <p:extLst>
      <p:ext uri="{BB962C8B-B14F-4D97-AF65-F5344CB8AC3E}">
        <p14:creationId xmlns:p14="http://schemas.microsoft.com/office/powerpoint/2010/main" val="292063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742122" y="469558"/>
            <a:ext cx="10628243" cy="1089612"/>
          </a:xfrm>
        </p:spPr>
        <p:txBody>
          <a:bodyPr>
            <a:normAutofit/>
          </a:bodyPr>
          <a:lstStyle/>
          <a:p>
            <a:pPr algn="l"/>
            <a:r>
              <a:rPr lang="en-US" sz="4800" dirty="0">
                <a:latin typeface="Myriad Pro"/>
                <a:cs typeface="Myriad Pro"/>
              </a:rPr>
              <a:t>Employee Engagement Statistics</a:t>
            </a:r>
          </a:p>
        </p:txBody>
      </p:sp>
      <p:sp>
        <p:nvSpPr>
          <p:cNvPr id="11" name="Subtitle 2"/>
          <p:cNvSpPr>
            <a:spLocks noGrp="1"/>
          </p:cNvSpPr>
          <p:nvPr>
            <p:ph type="subTitle" idx="4294967295"/>
          </p:nvPr>
        </p:nvSpPr>
        <p:spPr>
          <a:xfrm>
            <a:off x="742122" y="1954186"/>
            <a:ext cx="10628243" cy="3491449"/>
          </a:xfrm>
        </p:spPr>
        <p:txBody>
          <a:bodyPr>
            <a:normAutofit/>
          </a:bodyPr>
          <a:lstStyle/>
          <a:p>
            <a:r>
              <a:rPr lang="en-US" sz="3600" dirty="0"/>
              <a:t>Employee engagement increases productivity to the tune of 21% higher profits per year</a:t>
            </a:r>
          </a:p>
          <a:p>
            <a:r>
              <a:rPr lang="en-US" sz="3600" dirty="0"/>
              <a:t>Highly engaged teams experience 41% fewer absentees</a:t>
            </a:r>
          </a:p>
          <a:p>
            <a:r>
              <a:rPr lang="en-US" sz="3600" dirty="0"/>
              <a:t>Low employee engagement costs businesses $5000 on average for new hires</a:t>
            </a:r>
          </a:p>
        </p:txBody>
      </p:sp>
    </p:spTree>
    <p:extLst>
      <p:ext uri="{BB962C8B-B14F-4D97-AF65-F5344CB8AC3E}">
        <p14:creationId xmlns:p14="http://schemas.microsoft.com/office/powerpoint/2010/main" val="148718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6B63-0147-43C2-AAEC-266FA19DC17B}"/>
              </a:ext>
            </a:extLst>
          </p:cNvPr>
          <p:cNvSpPr>
            <a:spLocks noGrp="1"/>
          </p:cNvSpPr>
          <p:nvPr>
            <p:ph type="ctrTitle"/>
          </p:nvPr>
        </p:nvSpPr>
        <p:spPr>
          <a:xfrm>
            <a:off x="875816" y="595959"/>
            <a:ext cx="10547558" cy="729586"/>
          </a:xfrm>
        </p:spPr>
        <p:txBody>
          <a:bodyPr>
            <a:noAutofit/>
          </a:bodyPr>
          <a:lstStyle/>
          <a:p>
            <a:r>
              <a:rPr lang="en-US" sz="3200" dirty="0"/>
              <a:t>Recognizing engaged behavior in your employees</a:t>
            </a:r>
          </a:p>
        </p:txBody>
      </p:sp>
      <p:graphicFrame>
        <p:nvGraphicFramePr>
          <p:cNvPr id="4" name="Table 3">
            <a:extLst>
              <a:ext uri="{FF2B5EF4-FFF2-40B4-BE49-F238E27FC236}">
                <a16:creationId xmlns:a16="http://schemas.microsoft.com/office/drawing/2014/main" id="{F632A9A0-1A2A-45E4-8C52-FB6402918D09}"/>
              </a:ext>
            </a:extLst>
          </p:cNvPr>
          <p:cNvGraphicFramePr>
            <a:graphicFrameLocks noGrp="1"/>
          </p:cNvGraphicFramePr>
          <p:nvPr>
            <p:extLst>
              <p:ext uri="{D42A27DB-BD31-4B8C-83A1-F6EECF244321}">
                <p14:modId xmlns:p14="http://schemas.microsoft.com/office/powerpoint/2010/main" val="2134889054"/>
              </p:ext>
            </p:extLst>
          </p:nvPr>
        </p:nvGraphicFramePr>
        <p:xfrm>
          <a:off x="1616868" y="1568433"/>
          <a:ext cx="8958263" cy="4501931"/>
        </p:xfrm>
        <a:graphic>
          <a:graphicData uri="http://schemas.openxmlformats.org/drawingml/2006/table">
            <a:tbl>
              <a:tblPr/>
              <a:tblGrid>
                <a:gridCol w="4333360">
                  <a:extLst>
                    <a:ext uri="{9D8B030D-6E8A-4147-A177-3AD203B41FA5}">
                      <a16:colId xmlns:a16="http://schemas.microsoft.com/office/drawing/2014/main" val="2483093874"/>
                    </a:ext>
                  </a:extLst>
                </a:gridCol>
                <a:gridCol w="4624903">
                  <a:extLst>
                    <a:ext uri="{9D8B030D-6E8A-4147-A177-3AD203B41FA5}">
                      <a16:colId xmlns:a16="http://schemas.microsoft.com/office/drawing/2014/main" val="3281076698"/>
                    </a:ext>
                  </a:extLst>
                </a:gridCol>
              </a:tblGrid>
              <a:tr h="537487">
                <a:tc>
                  <a:txBody>
                    <a:bodyPr/>
                    <a:lstStyle/>
                    <a:p>
                      <a:pPr fontAlgn="t"/>
                      <a:r>
                        <a:rPr lang="en-US" sz="2400" b="1" dirty="0">
                          <a:effectLst/>
                        </a:rPr>
                        <a:t>Engaged behaviors</a:t>
                      </a:r>
                      <a:endParaRPr lang="en-US" sz="1800" dirty="0">
                        <a:effectLst/>
                      </a:endParaRP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400" b="1" dirty="0">
                          <a:effectLst/>
                        </a:rPr>
                        <a:t>Disengaged behaviors</a:t>
                      </a:r>
                      <a:endParaRPr lang="en-US" sz="1800" dirty="0">
                        <a:effectLst/>
                      </a:endParaRP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551964754"/>
                  </a:ext>
                </a:extLst>
              </a:tr>
              <a:tr h="537487">
                <a:tc>
                  <a:txBody>
                    <a:bodyPr/>
                    <a:lstStyle/>
                    <a:p>
                      <a:pPr fontAlgn="t"/>
                      <a:r>
                        <a:rPr lang="en-US" sz="2000" dirty="0">
                          <a:effectLst/>
                        </a:rPr>
                        <a:t>Optimistic</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DED"/>
                    </a:solidFill>
                  </a:tcPr>
                </a:tc>
                <a:tc>
                  <a:txBody>
                    <a:bodyPr/>
                    <a:lstStyle/>
                    <a:p>
                      <a:pPr fontAlgn="t"/>
                      <a:r>
                        <a:rPr lang="en-US" sz="2000" dirty="0">
                          <a:effectLst/>
                        </a:rPr>
                        <a:t>Pessimistic</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DED"/>
                    </a:solidFill>
                  </a:tcPr>
                </a:tc>
                <a:extLst>
                  <a:ext uri="{0D108BD9-81ED-4DB2-BD59-A6C34878D82A}">
                    <a16:rowId xmlns:a16="http://schemas.microsoft.com/office/drawing/2014/main" val="332331376"/>
                  </a:ext>
                </a:extLst>
              </a:tr>
              <a:tr h="537487">
                <a:tc>
                  <a:txBody>
                    <a:bodyPr/>
                    <a:lstStyle/>
                    <a:p>
                      <a:pPr fontAlgn="t"/>
                      <a:r>
                        <a:rPr lang="en-US" sz="2000" dirty="0">
                          <a:effectLst/>
                        </a:rPr>
                        <a:t>Team-oriented</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rPr>
                        <a:t>Self-centered</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53790947"/>
                  </a:ext>
                </a:extLst>
              </a:tr>
              <a:tr h="537487">
                <a:tc>
                  <a:txBody>
                    <a:bodyPr/>
                    <a:lstStyle/>
                    <a:p>
                      <a:pPr fontAlgn="t"/>
                      <a:r>
                        <a:rPr lang="en-US" sz="2000" dirty="0">
                          <a:effectLst/>
                        </a:rPr>
                        <a:t>Goes above and beyond</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DED"/>
                    </a:solidFill>
                  </a:tcPr>
                </a:tc>
                <a:tc>
                  <a:txBody>
                    <a:bodyPr/>
                    <a:lstStyle/>
                    <a:p>
                      <a:pPr fontAlgn="t"/>
                      <a:r>
                        <a:rPr lang="en-US" sz="2000" dirty="0">
                          <a:effectLst/>
                        </a:rPr>
                        <a:t>High absenteeism</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DED"/>
                    </a:solidFill>
                  </a:tcPr>
                </a:tc>
                <a:extLst>
                  <a:ext uri="{0D108BD9-81ED-4DB2-BD59-A6C34878D82A}">
                    <a16:rowId xmlns:a16="http://schemas.microsoft.com/office/drawing/2014/main" val="1081223180"/>
                  </a:ext>
                </a:extLst>
              </a:tr>
              <a:tr h="537487">
                <a:tc>
                  <a:txBody>
                    <a:bodyPr/>
                    <a:lstStyle/>
                    <a:p>
                      <a:pPr fontAlgn="t"/>
                      <a:r>
                        <a:rPr lang="en-US" sz="2000" dirty="0">
                          <a:effectLst/>
                        </a:rPr>
                        <a:t>Solution-oriented</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rPr>
                        <a:t>Negative attitude</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84258271"/>
                  </a:ext>
                </a:extLst>
              </a:tr>
              <a:tr h="537487">
                <a:tc>
                  <a:txBody>
                    <a:bodyPr/>
                    <a:lstStyle/>
                    <a:p>
                      <a:pPr fontAlgn="t"/>
                      <a:r>
                        <a:rPr lang="en-US" sz="2000" dirty="0">
                          <a:effectLst/>
                        </a:rPr>
                        <a:t>Selfless</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DED"/>
                    </a:solidFill>
                  </a:tcPr>
                </a:tc>
                <a:tc>
                  <a:txBody>
                    <a:bodyPr/>
                    <a:lstStyle/>
                    <a:p>
                      <a:pPr fontAlgn="t"/>
                      <a:r>
                        <a:rPr lang="en-US" sz="2000" dirty="0">
                          <a:effectLst/>
                        </a:rPr>
                        <a:t>Egocentric</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FEDED"/>
                    </a:solidFill>
                  </a:tcPr>
                </a:tc>
                <a:extLst>
                  <a:ext uri="{0D108BD9-81ED-4DB2-BD59-A6C34878D82A}">
                    <a16:rowId xmlns:a16="http://schemas.microsoft.com/office/drawing/2014/main" val="4201430261"/>
                  </a:ext>
                </a:extLst>
              </a:tr>
              <a:tr h="529201">
                <a:tc>
                  <a:txBody>
                    <a:bodyPr/>
                    <a:lstStyle/>
                    <a:p>
                      <a:pPr fontAlgn="t"/>
                      <a:r>
                        <a:rPr lang="en-US" sz="2000" dirty="0">
                          <a:effectLst/>
                        </a:rPr>
                        <a:t>Shows a passion for learning</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dirty="0">
                          <a:effectLst/>
                        </a:rPr>
                        <a:t>Focuses on monetary worth</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72050569"/>
                  </a:ext>
                </a:extLst>
              </a:tr>
              <a:tr h="747808">
                <a:tc>
                  <a:txBody>
                    <a:bodyPr/>
                    <a:lstStyle/>
                    <a:p>
                      <a:pPr fontAlgn="t"/>
                      <a:r>
                        <a:rPr lang="en-US" sz="2000" dirty="0">
                          <a:effectLst/>
                        </a:rPr>
                        <a:t>Passes along credit but accepts blame</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a:noFill/>
                    </a:lnB>
                    <a:solidFill>
                      <a:srgbClr val="EFEDED"/>
                    </a:solidFill>
                  </a:tcPr>
                </a:tc>
                <a:tc>
                  <a:txBody>
                    <a:bodyPr/>
                    <a:lstStyle/>
                    <a:p>
                      <a:pPr fontAlgn="t"/>
                      <a:r>
                        <a:rPr lang="en-US" sz="2000" dirty="0">
                          <a:effectLst/>
                        </a:rPr>
                        <a:t>Accepts credit but passes along blame</a:t>
                      </a:r>
                    </a:p>
                  </a:txBody>
                  <a:tcPr marL="56364" marR="56364" marT="56364" marB="56364" anchor="ctr">
                    <a:lnL>
                      <a:noFill/>
                    </a:lnL>
                    <a:lnR>
                      <a:noFill/>
                    </a:lnR>
                    <a:lnT w="9525" cap="flat" cmpd="sng" algn="ctr">
                      <a:solidFill>
                        <a:srgbClr val="DDDDDD"/>
                      </a:solidFill>
                      <a:prstDash val="solid"/>
                      <a:round/>
                      <a:headEnd type="none" w="med" len="med"/>
                      <a:tailEnd type="none" w="med" len="med"/>
                    </a:lnT>
                    <a:lnB>
                      <a:noFill/>
                    </a:lnB>
                    <a:solidFill>
                      <a:srgbClr val="EFEDED"/>
                    </a:solidFill>
                  </a:tcPr>
                </a:tc>
                <a:extLst>
                  <a:ext uri="{0D108BD9-81ED-4DB2-BD59-A6C34878D82A}">
                    <a16:rowId xmlns:a16="http://schemas.microsoft.com/office/drawing/2014/main" val="3824433911"/>
                  </a:ext>
                </a:extLst>
              </a:tr>
            </a:tbl>
          </a:graphicData>
        </a:graphic>
      </p:graphicFrame>
    </p:spTree>
    <p:extLst>
      <p:ext uri="{BB962C8B-B14F-4D97-AF65-F5344CB8AC3E}">
        <p14:creationId xmlns:p14="http://schemas.microsoft.com/office/powerpoint/2010/main" val="2417952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54FA-E409-49FB-84A3-285C7AE1D165}"/>
              </a:ext>
            </a:extLst>
          </p:cNvPr>
          <p:cNvSpPr>
            <a:spLocks noGrp="1"/>
          </p:cNvSpPr>
          <p:nvPr>
            <p:ph type="ctrTitle"/>
          </p:nvPr>
        </p:nvSpPr>
        <p:spPr>
          <a:xfrm>
            <a:off x="621323" y="613077"/>
            <a:ext cx="10984523" cy="1227446"/>
          </a:xfrm>
        </p:spPr>
        <p:txBody>
          <a:bodyPr>
            <a:normAutofit fontScale="90000"/>
          </a:bodyPr>
          <a:lstStyle/>
          <a:p>
            <a:r>
              <a:rPr lang="en-US" dirty="0"/>
              <a:t>Sibson Consulting differentiates employee engagement into four categories:</a:t>
            </a:r>
          </a:p>
        </p:txBody>
      </p:sp>
      <p:sp>
        <p:nvSpPr>
          <p:cNvPr id="3" name="Subtitle 2">
            <a:extLst>
              <a:ext uri="{FF2B5EF4-FFF2-40B4-BE49-F238E27FC236}">
                <a16:creationId xmlns:a16="http://schemas.microsoft.com/office/drawing/2014/main" id="{17A8C1E1-7D49-45EA-8F80-75CE75B33342}"/>
              </a:ext>
            </a:extLst>
          </p:cNvPr>
          <p:cNvSpPr>
            <a:spLocks noGrp="1"/>
          </p:cNvSpPr>
          <p:nvPr>
            <p:ph type="subTitle" idx="1"/>
          </p:nvPr>
        </p:nvSpPr>
        <p:spPr>
          <a:xfrm>
            <a:off x="1561246" y="2160396"/>
            <a:ext cx="8646289" cy="3900435"/>
          </a:xfrm>
        </p:spPr>
        <p:txBody>
          <a:bodyPr>
            <a:normAutofit/>
          </a:bodyPr>
          <a:lstStyle/>
          <a:p>
            <a:r>
              <a:rPr lang="en-US" dirty="0"/>
              <a:t>“Engaged" employees - those who know what to do and want to do it</a:t>
            </a:r>
          </a:p>
          <a:p>
            <a:r>
              <a:rPr lang="en-US" dirty="0"/>
              <a:t>“Disengaged" employees - those who don't know what to do and don't want to do it </a:t>
            </a:r>
          </a:p>
          <a:p>
            <a:r>
              <a:rPr lang="en-US" dirty="0"/>
              <a:t>“Enthusiasts" - those who want to do the work but don't know how to do it </a:t>
            </a:r>
          </a:p>
          <a:p>
            <a:r>
              <a:rPr lang="en-US" dirty="0"/>
              <a:t>“Renegades" - those who know what to do but do not want to do it</a:t>
            </a:r>
          </a:p>
          <a:p>
            <a:endParaRPr lang="en-US" dirty="0"/>
          </a:p>
        </p:txBody>
      </p:sp>
    </p:spTree>
    <p:extLst>
      <p:ext uri="{BB962C8B-B14F-4D97-AF65-F5344CB8AC3E}">
        <p14:creationId xmlns:p14="http://schemas.microsoft.com/office/powerpoint/2010/main" val="1571550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8747</TotalTime>
  <Words>3344</Words>
  <Application>Microsoft Office PowerPoint</Application>
  <PresentationFormat>Widescreen</PresentationFormat>
  <Paragraphs>385</Paragraphs>
  <Slides>50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Avenir Next</vt:lpstr>
      <vt:lpstr>Avenir Next Regular</vt:lpstr>
      <vt:lpstr>Calibri</vt:lpstr>
      <vt:lpstr>Myriad Pro</vt:lpstr>
      <vt:lpstr>Office Theme</vt:lpstr>
      <vt:lpstr>Engagement, Communication and Relationship Building</vt:lpstr>
      <vt:lpstr>How to Engage, Communicate and Build Relationships with your Employees</vt:lpstr>
      <vt:lpstr>Instructional Objectives:</vt:lpstr>
      <vt:lpstr>Employee Engagement</vt:lpstr>
      <vt:lpstr>Ice Breaker – “What If….?”</vt:lpstr>
      <vt:lpstr>What is Employee Engagement?</vt:lpstr>
      <vt:lpstr>Employee Engagement Statistics</vt:lpstr>
      <vt:lpstr>Recognizing engaged behavior in your employees</vt:lpstr>
      <vt:lpstr>Sibson Consulting differentiates employee engagement into four categories:</vt:lpstr>
      <vt:lpstr>PowerPoint Presentation</vt:lpstr>
      <vt:lpstr>https://www.inc.com/levi-king/9-ways-to-show-your-employees-you-love-them.html </vt:lpstr>
      <vt:lpstr>There is no Right Answer</vt:lpstr>
      <vt:lpstr>Activity</vt:lpstr>
      <vt:lpstr>20 Easy Employee Engagement Ideas:</vt:lpstr>
      <vt:lpstr>Employee engagement takes a team!</vt:lpstr>
      <vt:lpstr>Tools for Effective Communication</vt:lpstr>
      <vt:lpstr>PowerPoint Presentation</vt:lpstr>
      <vt:lpstr>Effective Communication in the Workplace</vt:lpstr>
      <vt:lpstr>Ineffective Communication in the Workplace</vt:lpstr>
      <vt:lpstr>Email to Supervisee</vt:lpstr>
      <vt:lpstr>Talking to a Supervisee</vt:lpstr>
      <vt:lpstr>Team Memo</vt:lpstr>
      <vt:lpstr>The Seven Cs of Communication</vt:lpstr>
      <vt:lpstr>Clear Communication</vt:lpstr>
      <vt:lpstr>Concise Communication</vt:lpstr>
      <vt:lpstr>Concrete Communication</vt:lpstr>
      <vt:lpstr>Correct Communication</vt:lpstr>
      <vt:lpstr>Considered Communication</vt:lpstr>
      <vt:lpstr>Complete Communication</vt:lpstr>
      <vt:lpstr>Courteous Communication</vt:lpstr>
      <vt:lpstr>Email to Supervisee</vt:lpstr>
      <vt:lpstr>Talking to a Supervisee</vt:lpstr>
      <vt:lpstr>Team Memo</vt:lpstr>
      <vt:lpstr>Communication is only effective when we communicate in a way that is meaningful to the recipient, not ourselves.   – Rich Simmonds</vt:lpstr>
      <vt:lpstr>What is Relationship Building?</vt:lpstr>
      <vt:lpstr>Four Types of Relationships</vt:lpstr>
      <vt:lpstr>Relationship-Building Skills as a Leader </vt:lpstr>
      <vt:lpstr>Relationship-Building Skills as a Leader </vt:lpstr>
      <vt:lpstr>Benefits of Building Relationships</vt:lpstr>
      <vt:lpstr>Benefits of Building Relationships</vt:lpstr>
      <vt:lpstr>Building Strong Relationships</vt:lpstr>
      <vt:lpstr>Building Strong Relationships</vt:lpstr>
      <vt:lpstr>Building Strong Relationships</vt:lpstr>
      <vt:lpstr>Building Strong Relationships</vt:lpstr>
      <vt:lpstr>Handling Difficult Work Relationships</vt:lpstr>
      <vt:lpstr>Characteristics of Strong Relationship Management</vt:lpstr>
      <vt:lpstr>Characteristics of Strong Relationship Management</vt:lpstr>
      <vt:lpstr>VIDEO – 5 Ways to Create Stronger Connections </vt:lpstr>
      <vt:lpstr>Efforts to build trust with employees through internal communication can provide benefits for both employees and Michigan Tech. Employees feel more engaged, build trust with their supervisor and Michigan Tech, and are therefore more empowered to build relationships with customers on the University’s behalf. More effective internal communication can enhance this engagement. </vt:lpstr>
      <vt:lpstr>Thank You!  More Information to come for the September sessions.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Renee Hiller</cp:lastModifiedBy>
  <cp:revision>73</cp:revision>
  <cp:lastPrinted>2016-04-14T19:29:19Z</cp:lastPrinted>
  <dcterms:created xsi:type="dcterms:W3CDTF">2016-04-13T13:43:46Z</dcterms:created>
  <dcterms:modified xsi:type="dcterms:W3CDTF">2021-09-15T19:54:03Z</dcterms:modified>
</cp:coreProperties>
</file>