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embeddedFontLst>
    <p:embeddedFont>
      <p:font typeface="Roboto"/>
      <p:regular r:id="rId37"/>
      <p:bold r:id="rId38"/>
      <p:italic r:id="rId39"/>
      <p:boldItalic r:id="rId40"/>
    </p:embeddedFont>
    <p:embeddedFont>
      <p:font typeface="Arial Black"/>
      <p:regular r:id="rId41"/>
    </p:embeddedFont>
    <p:embeddedFont>
      <p:font typeface="Open Sans"/>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46" roundtripDataSignature="AMtx7mhhIIVtfOChWx/6cOXMVOVCYsVQ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boldItalic.fntdata"/><Relationship Id="rId20" Type="http://schemas.openxmlformats.org/officeDocument/2006/relationships/slide" Target="slides/slide15.xml"/><Relationship Id="rId42" Type="http://schemas.openxmlformats.org/officeDocument/2006/relationships/font" Target="fonts/OpenSans-regular.fntdata"/><Relationship Id="rId41" Type="http://schemas.openxmlformats.org/officeDocument/2006/relationships/font" Target="fonts/ArialBlack-regular.fntdata"/><Relationship Id="rId22" Type="http://schemas.openxmlformats.org/officeDocument/2006/relationships/slide" Target="slides/slide17.xml"/><Relationship Id="rId44" Type="http://schemas.openxmlformats.org/officeDocument/2006/relationships/font" Target="fonts/OpenSans-italic.fntdata"/><Relationship Id="rId21" Type="http://schemas.openxmlformats.org/officeDocument/2006/relationships/slide" Target="slides/slide16.xml"/><Relationship Id="rId43" Type="http://schemas.openxmlformats.org/officeDocument/2006/relationships/font" Target="fonts/OpenSans-bold.fntdata"/><Relationship Id="rId24" Type="http://schemas.openxmlformats.org/officeDocument/2006/relationships/slide" Target="slides/slide19.xml"/><Relationship Id="rId46" Type="http://customschemas.google.com/relationships/presentationmetadata" Target="metadata"/><Relationship Id="rId23" Type="http://schemas.openxmlformats.org/officeDocument/2006/relationships/slide" Target="slides/slide18.xml"/><Relationship Id="rId45"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oboto-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Roboto-italic.fntdata"/><Relationship Id="rId16" Type="http://schemas.openxmlformats.org/officeDocument/2006/relationships/slide" Target="slides/slide11.xml"/><Relationship Id="rId38" Type="http://schemas.openxmlformats.org/officeDocument/2006/relationships/font" Target="fonts/Roboto-bold.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pp.com/PRESS/Workplace_Conflict_Study.aspx" TargetMode="External"/><Relationship Id="rId3" Type="http://schemas.openxmlformats.org/officeDocument/2006/relationships/hyperlink" Target="http://www.forbes.com/sites/alanhall/2013/03/11/im-outta-here-why-2-million-americans-quit-every-month-and-5-steps-to-turn-the-epidemic-around/?goback=.gde_4587986_member_224356989"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Go right into role play (how not to have those difficult conversations)…use script</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US"/>
              <a:t>You may be worried about the message and how to deliver it but make sure you also think about these considerations.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Where is the best place for the conversation and when?  Many times it’s better at the end of the week and/or day so they have time to digest and think about the conversation outside of work so they aren’t distracted.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I will keep talking about this but make sure they get their chance to speak.  While you are the one delivering the message, they need to be able to state, respectfully, what’s on their mind.  That’s important as they need to be heard – even if that doesn’t change the context of the meeting it’ll help keep your relationship and the message clear.</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
        <p:nvSpPr>
          <p:cNvPr id="169" name="Google Shape;169;p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How comfortable are you with having difficult conversations? What has been the outcome if you have had a positive experience or a negative experience? Do you feel you need more information prior to having a conversation? How would one know when to let go and move on? When should one do that? Then what? Think of a few examples when moving on might create a negative outcome and when it might create a positive outcome?  E.g., a conversation that appears to be a microaggression situation. A conversation where someone wasn’t listening intently to the speaker and moved on or jumped to a conclusion that wasn’t necessarily correct. </a:t>
            </a:r>
            <a:endParaRPr/>
          </a:p>
          <a:p>
            <a:pPr indent="0" lvl="0" marL="0" rtl="0" algn="l">
              <a:lnSpc>
                <a:spcPct val="100000"/>
              </a:lnSpc>
              <a:spcBef>
                <a:spcPts val="0"/>
              </a:spcBef>
              <a:spcAft>
                <a:spcPts val="0"/>
              </a:spcAft>
              <a:buSzPts val="1100"/>
              <a:buNone/>
            </a:pPr>
            <a:r>
              <a:rPr lang="en-US"/>
              <a:t>Power dynamic? Ask about examples. </a:t>
            </a:r>
            <a:endParaRPr/>
          </a:p>
          <a:p>
            <a:pPr indent="0" lvl="0" marL="0" rtl="0" algn="l">
              <a:lnSpc>
                <a:spcPct val="100000"/>
              </a:lnSpc>
              <a:spcBef>
                <a:spcPts val="0"/>
              </a:spcBef>
              <a:spcAft>
                <a:spcPts val="0"/>
              </a:spcAft>
              <a:buSzPts val="1100"/>
              <a:buNone/>
            </a:pPr>
            <a:r>
              <a:rPr lang="en-US"/>
              <a:t>How do you assess the current situation?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Should I involve HR? Should I involve my Advisor? Should I call Institutional Equity/Title IX?  </a:t>
            </a:r>
            <a:endParaRPr/>
          </a:p>
          <a:p>
            <a:pPr indent="0" lvl="0" marL="0" rtl="0" algn="l">
              <a:lnSpc>
                <a:spcPct val="100000"/>
              </a:lnSpc>
              <a:spcBef>
                <a:spcPts val="0"/>
              </a:spcBef>
              <a:spcAft>
                <a:spcPts val="0"/>
              </a:spcAft>
              <a:buSzPts val="1100"/>
              <a:buNone/>
            </a:pPr>
            <a:r>
              <a:rPr lang="en-US"/>
              <a:t>If you believe that this could rise to a challenging  employee HR situation, please speak with HR. They can assist you. </a:t>
            </a:r>
            <a:endParaRPr/>
          </a:p>
          <a:p>
            <a:pPr indent="0" lvl="0" marL="0" rtl="0" algn="l">
              <a:lnSpc>
                <a:spcPct val="100000"/>
              </a:lnSpc>
              <a:spcBef>
                <a:spcPts val="0"/>
              </a:spcBef>
              <a:spcAft>
                <a:spcPts val="0"/>
              </a:spcAft>
              <a:buSzPts val="1100"/>
              <a:buNone/>
            </a:pPr>
            <a:r>
              <a:rPr lang="en-US"/>
              <a:t>If you think that harassment or discrimination of any kind is taking place, speak with Institutional Equity. They can guide you. </a:t>
            </a:r>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https://au.reachout.com/articles/6-steps-to-help-you-tackle-difficult-conversations</a:t>
            </a:r>
            <a:endParaRPr/>
          </a:p>
          <a:p>
            <a:pPr indent="0" lvl="0" marL="158750" rtl="0" algn="l">
              <a:lnSpc>
                <a:spcPct val="100000"/>
              </a:lnSpc>
              <a:spcBef>
                <a:spcPts val="0"/>
              </a:spcBef>
              <a:spcAft>
                <a:spcPts val="0"/>
              </a:spcAft>
              <a:buSzPts val="1100"/>
              <a:buNone/>
            </a:pPr>
            <a:r>
              <a:rPr lang="en-US"/>
              <a:t>https://www.cleverism.com/skills-and-tools/managing-difficult-conversation/</a:t>
            </a:r>
            <a:endParaRPr/>
          </a:p>
          <a:p>
            <a:pPr indent="0" lvl="0" marL="158750" rtl="0" algn="l">
              <a:lnSpc>
                <a:spcPct val="100000"/>
              </a:lnSpc>
              <a:spcBef>
                <a:spcPts val="0"/>
              </a:spcBef>
              <a:spcAft>
                <a:spcPts val="0"/>
              </a:spcAft>
              <a:buSzPts val="1100"/>
              <a:buNone/>
            </a:pPr>
            <a:r>
              <a:t/>
            </a:r>
            <a:endParaRPr/>
          </a:p>
          <a:p>
            <a:pPr indent="0" lvl="0" marL="158750" rtl="0" algn="l">
              <a:lnSpc>
                <a:spcPct val="100000"/>
              </a:lnSpc>
              <a:spcBef>
                <a:spcPts val="0"/>
              </a:spcBef>
              <a:spcAft>
                <a:spcPts val="0"/>
              </a:spcAft>
              <a:buSzPts val="1100"/>
              <a:buNone/>
            </a:pPr>
            <a:r>
              <a:rPr lang="en-US"/>
              <a:t>Actively Listen</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Don’t spend the time when the other person is talking thinking about what you want to say next.</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Really listen to what the’re saying.</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Try to understand their point of view. Ask them questions like: ‘Tell me more about that’ or ‘How does that make you feel?’</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Don’t talk over them.</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Be Clear on how you feel and what you want – the message is important</a:t>
            </a:r>
            <a:endParaRPr/>
          </a:p>
          <a:p>
            <a:pPr indent="0" lvl="0" marL="0" rtl="0" algn="l">
              <a:lnSpc>
                <a:spcPct val="100000"/>
              </a:lnSpc>
              <a:spcBef>
                <a:spcPts val="0"/>
              </a:spcBef>
              <a:spcAft>
                <a:spcPts val="0"/>
              </a:spcAft>
              <a:buSzPts val="1100"/>
              <a:buNone/>
            </a:pPr>
            <a:r>
              <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Start by explaining how you feel, and what you think and why.</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Use ‘I’ statements. So, instead of saying, ‘You don’t care about me at all!’, try this: ‘I feel really upset when [insert issue here].’ (Using ‘you’ can make the other person feel attacked, and they’ll be less likely to listen to you.)</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Describe exactly what you want from the discussion – to acknowledge your point of view, or to behave differently in the future? This will help them see things from your point of view and give them a clear way forward.</a:t>
            </a:r>
            <a:endParaRPr/>
          </a:p>
          <a:p>
            <a:pPr indent="-228600" lvl="0" marL="45720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Consider their perspective</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What are five reasons the person might have acted the way they did?</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Has this person done/said anything like this before, or is this totally out of character?</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Is there anything else going on in their life that might be a factor?</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Did I do anything that may have hurt/confused/angered them that might account for what’s happened?</a:t>
            </a:r>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Keeping their perspective in mind might help you to understand and not jump to conclusions</a:t>
            </a:r>
            <a:endParaRPr/>
          </a:p>
          <a:p>
            <a:pPr indent="0" lvl="0" marL="15875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By paraphrasing what the other person has said and saying that back to them and then asking, “Did I understand what you meant?”, you will be able to check for understanding and ensure the other person feels that they have been heard.</a:t>
            </a:r>
            <a:endParaRPr/>
          </a:p>
          <a:p>
            <a:pPr indent="0" lvl="0" marL="0" rtl="0" algn="l">
              <a:lnSpc>
                <a:spcPct val="100000"/>
              </a:lnSpc>
              <a:spcBef>
                <a:spcPts val="0"/>
              </a:spcBef>
              <a:spcAft>
                <a:spcPts val="0"/>
              </a:spcAft>
              <a:buSzPts val="1100"/>
              <a:buNone/>
            </a:pPr>
            <a:r>
              <a:t/>
            </a:r>
            <a:endParaRPr/>
          </a:p>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rPr lang="en-US"/>
              <a:t>https://au.reachout.com/articles/6-steps-to-help-you-tackle-difficult-conversations</a:t>
            </a:r>
            <a:endParaRPr/>
          </a:p>
          <a:p>
            <a:pPr indent="0" lvl="0" marL="15875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Maintaining a calm and neutral demeanor are essential to avoid escalating the situation. If you find yourself getting too agitated, it might be time to take a break. “I need a minute to gather my thoughts”</a:t>
            </a:r>
            <a:endParaRPr/>
          </a:p>
          <a:p>
            <a:pPr indent="0" lvl="0" marL="0" rtl="0" algn="l">
              <a:lnSpc>
                <a:spcPct val="100000"/>
              </a:lnSpc>
              <a:spcBef>
                <a:spcPts val="0"/>
              </a:spcBef>
              <a:spcAft>
                <a:spcPts val="0"/>
              </a:spcAft>
              <a:buSzPts val="1100"/>
              <a:buNone/>
            </a:pPr>
            <a:r>
              <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Not all conversations like this are going to have a happy ending. There will be some people, situations or behaviours that you just can’t talk through – and that’s okay.</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Agreeing to disagree doesn’t mean you agree with their perspective. You’re just protecting yourself by choosing which battles to fight.</a:t>
            </a:r>
            <a:endParaRPr/>
          </a:p>
          <a:p>
            <a:pPr indent="0" lvl="0" marL="0" rtl="0" algn="l">
              <a:lnSpc>
                <a:spcPct val="100000"/>
              </a:lnSpc>
              <a:spcBef>
                <a:spcPts val="0"/>
              </a:spcBef>
              <a:spcAft>
                <a:spcPts val="0"/>
              </a:spcAft>
              <a:buSzPts val="1100"/>
              <a:buNone/>
            </a:pPr>
            <a:r>
              <a:t/>
            </a:r>
            <a:endParaRPr/>
          </a:p>
          <a:p>
            <a:pPr indent="0" lvl="0" marL="158750" rtl="0" algn="l">
              <a:lnSpc>
                <a:spcPct val="100000"/>
              </a:lnSpc>
              <a:spcBef>
                <a:spcPts val="0"/>
              </a:spcBef>
              <a:spcAft>
                <a:spcPts val="0"/>
              </a:spcAft>
              <a:buSzPts val="1100"/>
              <a:buNone/>
            </a:pPr>
            <a:r>
              <a:rPr lang="en-US"/>
              <a:t>Take time for yourself – if things get heated, it’s okay to take time for you…..</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It’s tempting to try and respond to each comment with a way to solve the issue. Try to get a complete understanding of the other person’s perspective before moving to solutions.</a:t>
            </a:r>
            <a:endParaRPr>
              <a:solidFill>
                <a:schemeClr val="dk1"/>
              </a:solidFil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There may be many issues to resolve between two parties; try to maintain focus on one issue that will help both parties move forward in a positive manner. Solving one issue may impact/improve all of the other issues. You may need to keep the focus on that issue; put other issues in a “parking lot” - acknowledge that you have heard them and determine if it is something that can be resolved at a later time.</a:t>
            </a:r>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Be emphathetic and recognize their feelings and how they feel.</a:t>
            </a:r>
            <a:endParaRPr>
              <a:solidFill>
                <a:schemeClr val="dk1"/>
              </a:solidFil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https://www.ted.com/talks/michelle_stowe_empathy_the_heart_of_difficult_conversations?language=en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5" name="Google Shape;20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7" name="Google Shape;21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US"/>
              <a:t>Everyone gather in groups of 3</a:t>
            </a:r>
            <a:endParaRPr/>
          </a:p>
          <a:p>
            <a:pPr indent="-298450" lvl="0" marL="457200" rtl="0" algn="l">
              <a:lnSpc>
                <a:spcPct val="100000"/>
              </a:lnSpc>
              <a:spcBef>
                <a:spcPts val="0"/>
              </a:spcBef>
              <a:spcAft>
                <a:spcPts val="0"/>
              </a:spcAft>
              <a:buSzPts val="1100"/>
              <a:buChar char="●"/>
            </a:pPr>
            <a:r>
              <a:rPr lang="en-US"/>
              <a:t>We will hand out scenarios and you will have 10-12 minutes to develop a role play on how to have that difficult conversation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solidFill>
                  <a:srgbClr val="202124"/>
                </a:solidFill>
                <a:latin typeface="Roboto"/>
                <a:ea typeface="Roboto"/>
                <a:cs typeface="Roboto"/>
                <a:sym typeface="Roboto"/>
              </a:rPr>
              <a:t>What if a conversation doesn’t help things?  Move to mediation or a facilitated dialog.  </a:t>
            </a:r>
            <a:endParaRPr>
              <a:solidFill>
                <a:srgbClr val="202124"/>
              </a:solidFill>
              <a:latin typeface="Roboto"/>
              <a:ea typeface="Roboto"/>
              <a:cs typeface="Roboto"/>
              <a:sym typeface="Roboto"/>
            </a:endParaRPr>
          </a:p>
          <a:p>
            <a:pPr indent="0" lvl="0" marL="0" rtl="0" algn="l">
              <a:lnSpc>
                <a:spcPct val="100000"/>
              </a:lnSpc>
              <a:spcBef>
                <a:spcPts val="0"/>
              </a:spcBef>
              <a:spcAft>
                <a:spcPts val="0"/>
              </a:spcAft>
              <a:buSzPts val="1400"/>
              <a:buNone/>
            </a:pPr>
            <a:r>
              <a:t/>
            </a:r>
            <a:endParaRPr>
              <a:solidFill>
                <a:srgbClr val="202124"/>
              </a:solidFill>
              <a:latin typeface="Roboto"/>
              <a:ea typeface="Roboto"/>
              <a:cs typeface="Roboto"/>
              <a:sym typeface="Roboto"/>
            </a:endParaRPr>
          </a:p>
          <a:p>
            <a:pPr indent="0" lvl="0" marL="0" rtl="0" algn="l">
              <a:lnSpc>
                <a:spcPct val="100000"/>
              </a:lnSpc>
              <a:spcBef>
                <a:spcPts val="0"/>
              </a:spcBef>
              <a:spcAft>
                <a:spcPts val="0"/>
              </a:spcAft>
              <a:buSzPts val="1400"/>
              <a:buNone/>
            </a:pPr>
            <a:r>
              <a:rPr b="0" i="0" lang="en-US">
                <a:solidFill>
                  <a:srgbClr val="202124"/>
                </a:solidFill>
                <a:latin typeface="Roboto"/>
                <a:ea typeface="Roboto"/>
                <a:cs typeface="Roboto"/>
                <a:sym typeface="Roboto"/>
              </a:rPr>
              <a:t>“</a:t>
            </a:r>
            <a:r>
              <a:rPr b="1" i="0" lang="en-US">
                <a:solidFill>
                  <a:srgbClr val="202124"/>
                </a:solidFill>
                <a:latin typeface="Roboto"/>
                <a:ea typeface="Roboto"/>
                <a:cs typeface="Roboto"/>
                <a:sym typeface="Roboto"/>
              </a:rPr>
              <a:t> </a:t>
            </a:r>
            <a:r>
              <a:rPr b="0" i="0" lang="en-US">
                <a:solidFill>
                  <a:srgbClr val="202124"/>
                </a:solidFill>
                <a:latin typeface="Roboto"/>
                <a:ea typeface="Roboto"/>
                <a:cs typeface="Roboto"/>
                <a:sym typeface="Roboto"/>
              </a:rPr>
              <a:t>“</a:t>
            </a:r>
            <a:r>
              <a:rPr b="1" i="0" lang="en-US">
                <a:solidFill>
                  <a:srgbClr val="202124"/>
                </a:solidFill>
                <a:latin typeface="Roboto"/>
                <a:ea typeface="Roboto"/>
                <a:cs typeface="Roboto"/>
                <a:sym typeface="Roboto"/>
              </a:rPr>
              <a:t>Mediation</a:t>
            </a:r>
            <a:r>
              <a:rPr b="0" i="0" lang="en-US">
                <a:solidFill>
                  <a:srgbClr val="202124"/>
                </a:solidFill>
                <a:latin typeface="Roboto"/>
                <a:ea typeface="Roboto"/>
                <a:cs typeface="Roboto"/>
                <a:sym typeface="Roboto"/>
              </a:rPr>
              <a:t>” is the use of a neutral third person to help parties reach a voluntary resolution of a dispute.</a:t>
            </a:r>
            <a:endParaRPr/>
          </a:p>
          <a:p>
            <a:pPr indent="0" lvl="0" marL="0" rtl="0" algn="l">
              <a:lnSpc>
                <a:spcPct val="100000"/>
              </a:lnSpc>
              <a:spcBef>
                <a:spcPts val="0"/>
              </a:spcBef>
              <a:spcAft>
                <a:spcPts val="0"/>
              </a:spcAft>
              <a:buSzPts val="1400"/>
              <a:buNone/>
            </a:pPr>
            <a:r>
              <a:rPr b="0" i="0" lang="en-US">
                <a:solidFill>
                  <a:srgbClr val="202124"/>
                </a:solidFill>
                <a:latin typeface="Roboto"/>
                <a:ea typeface="Roboto"/>
                <a:cs typeface="Roboto"/>
                <a:sym typeface="Roboto"/>
              </a:rPr>
              <a:t>Facilitation – involves opening discussion similar to Mediation but with an end result of hoping that </a:t>
            </a:r>
            <a:r>
              <a:rPr lang="en-US">
                <a:solidFill>
                  <a:srgbClr val="202124"/>
                </a:solidFill>
                <a:latin typeface="Roboto"/>
                <a:ea typeface="Roboto"/>
                <a:cs typeface="Roboto"/>
                <a:sym typeface="Roboto"/>
              </a:rPr>
              <a:t>one </a:t>
            </a:r>
            <a:r>
              <a:rPr b="0" i="0" lang="en-US">
                <a:solidFill>
                  <a:srgbClr val="202124"/>
                </a:solidFill>
                <a:latin typeface="Roboto"/>
                <a:ea typeface="Roboto"/>
                <a:cs typeface="Roboto"/>
                <a:sym typeface="Roboto"/>
              </a:rPr>
              <a:t>person will understand </a:t>
            </a:r>
            <a:r>
              <a:rPr lang="en-US">
                <a:solidFill>
                  <a:srgbClr val="202124"/>
                </a:solidFill>
                <a:latin typeface="Roboto"/>
                <a:ea typeface="Roboto"/>
                <a:cs typeface="Roboto"/>
                <a:sym typeface="Roboto"/>
              </a:rPr>
              <a:t>the other party</a:t>
            </a:r>
            <a:r>
              <a:rPr b="0" i="0" lang="en-US">
                <a:solidFill>
                  <a:srgbClr val="202124"/>
                </a:solidFill>
                <a:latin typeface="Roboto"/>
                <a:ea typeface="Roboto"/>
                <a:cs typeface="Roboto"/>
                <a:sym typeface="Roboto"/>
              </a:rPr>
              <a:t>, </a:t>
            </a:r>
            <a:r>
              <a:rPr lang="en-US">
                <a:solidFill>
                  <a:srgbClr val="202124"/>
                </a:solidFill>
                <a:latin typeface="Roboto"/>
                <a:ea typeface="Roboto"/>
                <a:cs typeface="Roboto"/>
                <a:sym typeface="Roboto"/>
              </a:rPr>
              <a:t>one another’s</a:t>
            </a:r>
            <a:r>
              <a:rPr b="0" i="0" lang="en-US">
                <a:solidFill>
                  <a:srgbClr val="202124"/>
                </a:solidFill>
                <a:latin typeface="Roboto"/>
                <a:ea typeface="Roboto"/>
                <a:cs typeface="Roboto"/>
                <a:sym typeface="Roboto"/>
              </a:rPr>
              <a:t> views, </a:t>
            </a:r>
            <a:r>
              <a:rPr lang="en-US">
                <a:solidFill>
                  <a:srgbClr val="202124"/>
                </a:solidFill>
                <a:latin typeface="Roboto"/>
                <a:ea typeface="Roboto"/>
                <a:cs typeface="Roboto"/>
                <a:sym typeface="Roboto"/>
              </a:rPr>
              <a:t>the </a:t>
            </a:r>
            <a:r>
              <a:rPr b="0" i="0" lang="en-US">
                <a:solidFill>
                  <a:srgbClr val="202124"/>
                </a:solidFill>
                <a:latin typeface="Roboto"/>
                <a:ea typeface="Roboto"/>
                <a:cs typeface="Roboto"/>
                <a:sym typeface="Roboto"/>
              </a:rPr>
              <a:t>intentions, contributions, feelings and identity issues. </a:t>
            </a:r>
            <a:endParaRPr/>
          </a:p>
          <a:p>
            <a:pPr indent="0" lvl="0" marL="0" rtl="0" algn="l">
              <a:lnSpc>
                <a:spcPct val="100000"/>
              </a:lnSpc>
              <a:spcBef>
                <a:spcPts val="0"/>
              </a:spcBef>
              <a:spcAft>
                <a:spcPts val="0"/>
              </a:spcAft>
              <a:buSzPts val="1400"/>
              <a:buNone/>
            </a:pPr>
            <a:r>
              <a:rPr lang="en-US">
                <a:solidFill>
                  <a:srgbClr val="202124"/>
                </a:solidFill>
                <a:latin typeface="Roboto"/>
                <a:ea typeface="Roboto"/>
                <a:cs typeface="Roboto"/>
                <a:sym typeface="Roboto"/>
              </a:rPr>
              <a:t>Parties involved </a:t>
            </a:r>
            <a:r>
              <a:rPr b="0" i="0" lang="en-US">
                <a:solidFill>
                  <a:srgbClr val="202124"/>
                </a:solidFill>
                <a:latin typeface="Roboto"/>
                <a:ea typeface="Roboto"/>
                <a:cs typeface="Roboto"/>
                <a:sym typeface="Roboto"/>
              </a:rPr>
              <a:t>can improve the situation moving forward</a:t>
            </a:r>
            <a:r>
              <a:rPr lang="en-US">
                <a:solidFill>
                  <a:srgbClr val="202124"/>
                </a:solidFill>
                <a:latin typeface="Roboto"/>
                <a:ea typeface="Roboto"/>
                <a:cs typeface="Roboto"/>
                <a:sym typeface="Roboto"/>
              </a:rPr>
              <a:t>.</a:t>
            </a:r>
            <a:endParaRPr/>
          </a:p>
          <a:p>
            <a:pPr indent="0" lvl="0" marL="0" rtl="0" algn="l">
              <a:lnSpc>
                <a:spcPct val="100000"/>
              </a:lnSpc>
              <a:spcBef>
                <a:spcPts val="0"/>
              </a:spcBef>
              <a:spcAft>
                <a:spcPts val="0"/>
              </a:spcAft>
              <a:buSzPts val="1400"/>
              <a:buNone/>
            </a:pPr>
            <a:r>
              <a:rPr b="0" i="0" lang="en-US">
                <a:solidFill>
                  <a:srgbClr val="202124"/>
                </a:solidFill>
                <a:latin typeface="Roboto"/>
                <a:ea typeface="Roboto"/>
                <a:cs typeface="Roboto"/>
                <a:sym typeface="Roboto"/>
              </a:rPr>
              <a:t>And finally the big statement for each participant to come away with is </a:t>
            </a:r>
            <a:r>
              <a:rPr b="1" i="0" lang="en-US">
                <a:solidFill>
                  <a:srgbClr val="202124"/>
                </a:solidFill>
                <a:latin typeface="Roboto"/>
                <a:ea typeface="Roboto"/>
                <a:cs typeface="Roboto"/>
                <a:sym typeface="Roboto"/>
              </a:rPr>
              <a:t>understanding. </a:t>
            </a:r>
            <a:endParaRPr b="1"/>
          </a:p>
          <a:p>
            <a:pPr indent="0" lvl="0" marL="0" rtl="0" algn="l">
              <a:lnSpc>
                <a:spcPct val="100000"/>
              </a:lnSpc>
              <a:spcBef>
                <a:spcPts val="0"/>
              </a:spcBef>
              <a:spcAft>
                <a:spcPts val="0"/>
              </a:spcAft>
              <a:buSzPts val="1400"/>
              <a:buNone/>
            </a:pPr>
            <a:r>
              <a:rPr b="0" i="0" lang="en-US">
                <a:solidFill>
                  <a:srgbClr val="202124"/>
                </a:solidFill>
                <a:latin typeface="Roboto"/>
                <a:ea typeface="Roboto"/>
                <a:cs typeface="Roboto"/>
                <a:sym typeface="Roboto"/>
              </a:rPr>
              <a:t>Finally while the parties may not agree with the substance of what the other is saying, you can still attempt to get the parties to acknowledge the importance of the other’s feelings. </a:t>
            </a:r>
            <a:endParaRPr b="0" i="0">
              <a:solidFill>
                <a:srgbClr val="202124"/>
              </a:solidFill>
              <a:latin typeface="Roboto"/>
              <a:ea typeface="Roboto"/>
              <a:cs typeface="Roboto"/>
              <a:sym typeface="Roboto"/>
            </a:endParaRPr>
          </a:p>
          <a:p>
            <a:pPr indent="0" lvl="0" marL="0" rtl="0" algn="l">
              <a:lnSpc>
                <a:spcPct val="100000"/>
              </a:lnSpc>
              <a:spcBef>
                <a:spcPts val="0"/>
              </a:spcBef>
              <a:spcAft>
                <a:spcPts val="0"/>
              </a:spcAft>
              <a:buSzPts val="1400"/>
              <a:buNone/>
            </a:pPr>
            <a:r>
              <a:rPr b="0" i="0" lang="en-US">
                <a:solidFill>
                  <a:srgbClr val="202124"/>
                </a:solidFill>
                <a:latin typeface="Roboto"/>
                <a:ea typeface="Roboto"/>
                <a:cs typeface="Roboto"/>
                <a:sym typeface="Roboto"/>
              </a:rPr>
              <a:t>You can interject</a:t>
            </a:r>
            <a:r>
              <a:rPr lang="en-US">
                <a:solidFill>
                  <a:srgbClr val="202124"/>
                </a:solidFill>
                <a:latin typeface="Roboto"/>
                <a:ea typeface="Roboto"/>
                <a:cs typeface="Roboto"/>
                <a:sym typeface="Roboto"/>
              </a:rPr>
              <a:t>…</a:t>
            </a:r>
            <a:r>
              <a:rPr b="0" i="0" lang="en-US">
                <a:solidFill>
                  <a:srgbClr val="202124"/>
                </a:solidFill>
                <a:latin typeface="Roboto"/>
                <a:ea typeface="Roboto"/>
                <a:cs typeface="Roboto"/>
                <a:sym typeface="Roboto"/>
              </a:rPr>
              <a:t>. “It sounds like you’re really upset about this” or “This seems really important to you” </a:t>
            </a:r>
            <a:r>
              <a:rPr lang="en-US">
                <a:solidFill>
                  <a:srgbClr val="202124"/>
                </a:solidFill>
                <a:latin typeface="Roboto"/>
                <a:ea typeface="Roboto"/>
                <a:cs typeface="Roboto"/>
                <a:sym typeface="Roboto"/>
              </a:rPr>
              <a:t>A thought such as “I feel that you should” is always problematic.</a:t>
            </a:r>
            <a:endParaRPr b="0" i="0">
              <a:solidFill>
                <a:srgbClr val="202124"/>
              </a:solidFill>
              <a:latin typeface="Roboto"/>
              <a:ea typeface="Roboto"/>
              <a:cs typeface="Roboto"/>
              <a:sym typeface="Roboto"/>
            </a:endParaRPr>
          </a:p>
          <a:p>
            <a:pPr indent="0" lvl="0" marL="0" rtl="0" algn="l">
              <a:lnSpc>
                <a:spcPct val="100000"/>
              </a:lnSpc>
              <a:spcBef>
                <a:spcPts val="0"/>
              </a:spcBef>
              <a:spcAft>
                <a:spcPts val="0"/>
              </a:spcAft>
              <a:buSzPts val="1400"/>
              <a:buNone/>
            </a:pPr>
            <a:r>
              <a:rPr lang="en-US">
                <a:solidFill>
                  <a:srgbClr val="202124"/>
                </a:solidFill>
                <a:latin typeface="Roboto"/>
                <a:ea typeface="Roboto"/>
                <a:cs typeface="Roboto"/>
                <a:sym typeface="Roboto"/>
              </a:rPr>
              <a:t>PLEASE SHARE a situation you’ve been in that feels similar to a mediation or facilitation. No names etc.</a:t>
            </a:r>
            <a:endParaRPr>
              <a:solidFill>
                <a:srgbClr val="202124"/>
              </a:solidFill>
              <a:latin typeface="Roboto"/>
              <a:ea typeface="Roboto"/>
              <a:cs typeface="Roboto"/>
              <a:sym typeface="Roboto"/>
            </a:endParaRPr>
          </a:p>
        </p:txBody>
      </p:sp>
      <p:sp>
        <p:nvSpPr>
          <p:cNvPr id="223" name="Google Shape;223;p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US"/>
              <a:t>Do the Role Play</a:t>
            </a:r>
            <a:endParaRPr/>
          </a:p>
          <a:p>
            <a:pPr indent="-228600" lvl="0" marL="457200" rtl="0" algn="l">
              <a:lnSpc>
                <a:spcPct val="100000"/>
              </a:lnSpc>
              <a:spcBef>
                <a:spcPts val="0"/>
              </a:spcBef>
              <a:spcAft>
                <a:spcPts val="0"/>
              </a:spcAft>
              <a:buSzPts val="1100"/>
              <a:buNone/>
            </a:pPr>
            <a:r>
              <a:t/>
            </a:r>
            <a:endParaRPr/>
          </a:p>
          <a:p>
            <a:pPr indent="-228600" lvl="0" marL="457200" rtl="0" algn="l">
              <a:lnSpc>
                <a:spcPct val="100000"/>
              </a:lnSpc>
              <a:spcBef>
                <a:spcPts val="0"/>
              </a:spcBef>
              <a:spcAft>
                <a:spcPts val="0"/>
              </a:spcAft>
              <a:buSzPts val="1100"/>
              <a:buNone/>
            </a:pPr>
            <a:r>
              <a:t/>
            </a:r>
            <a:endParaRPr/>
          </a:p>
          <a:p>
            <a:pPr indent="0" lvl="0" marL="158750" rtl="0" algn="l">
              <a:lnSpc>
                <a:spcPct val="100000"/>
              </a:lnSpc>
              <a:spcBef>
                <a:spcPts val="0"/>
              </a:spcBef>
              <a:spcAft>
                <a:spcPts val="0"/>
              </a:spcAft>
              <a:buSzPts val="1100"/>
              <a:buNone/>
            </a:pPr>
            <a:r>
              <a:rPr lang="en-US"/>
              <a:t>Wow I don’t know about you but that was so difficult and I had no idea how to deliver that message without making it awkward.  What do you think went wrong there in the delivery of that message?</a:t>
            </a:r>
            <a:endParaRPr/>
          </a:p>
          <a:p>
            <a:pPr indent="0" lvl="0" marL="158750" rtl="0" algn="l">
              <a:lnSpc>
                <a:spcPct val="100000"/>
              </a:lnSpc>
              <a:spcBef>
                <a:spcPts val="0"/>
              </a:spcBef>
              <a:spcAft>
                <a:spcPts val="0"/>
              </a:spcAft>
              <a:buSzPts val="1100"/>
              <a:buNone/>
            </a:pPr>
            <a:r>
              <a:t/>
            </a:r>
            <a:endParaRPr/>
          </a:p>
          <a:p>
            <a:pPr indent="0" lvl="0" marL="158750" rtl="0" algn="l">
              <a:lnSpc>
                <a:spcPct val="100000"/>
              </a:lnSpc>
              <a:spcBef>
                <a:spcPts val="0"/>
              </a:spcBef>
              <a:spcAft>
                <a:spcPts val="0"/>
              </a:spcAft>
              <a:buSzPts val="1100"/>
              <a:buNone/>
            </a:pPr>
            <a:r>
              <a:rPr lang="en-US"/>
              <a:t>Right, everything you just said was spot on (Repeat some of things they said).  Well, that’s why we are hear – we want to make sure you don’t put yourself or your peers or employees in the same situation.  We are going to talk about HOW to have that difficult conversation.  As a supervisor, you are going to run into them – guaranteed.</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Read the slide - self explanatory</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
        <p:nvSpPr>
          <p:cNvPr id="237" name="Google Shape;237;p21: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
        <p:nvSpPr>
          <p:cNvPr id="244" name="Google Shape;244;p22: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chemeClr val="dk1"/>
                </a:solidFill>
              </a:rPr>
              <a:t>There are a wide variety of reasons why discipline may occur (most common are performance, insubordination, and conduct unbecoming a University employee).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US">
                <a:solidFill>
                  <a:schemeClr val="dk1"/>
                </a:solidFill>
              </a:rPr>
              <a:t>Examples of unbecoming:  how we treat other employees…..the word civility comes to mind.  We can agree that there are times you may disagree with situations that are happening but how you treat co-workers, external customers, supervisors, etc. is very important here.  There will be arguments and disagreements but we should always treat others with respect and professionalism – not a direct violation of policy but it could violate conduct we expect from an employee.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This list is not all inclusive but does address many that happen at the University as well as in other employers.</a:t>
            </a:r>
            <a:endParaRPr>
              <a:solidFill>
                <a:schemeClr val="dk1"/>
              </a:solidFill>
            </a:endParaRPr>
          </a:p>
        </p:txBody>
      </p:sp>
      <p:sp>
        <p:nvSpPr>
          <p:cNvPr id="251" name="Google Shape;251;p26: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US"/>
              <a:t>Progressive Discipline:  system of escalating responses intended to correct the undesired behavior rather than punish the employee – giving the employee a chance to correct the behavior.  Our practice for most infractions, is to use progressive discipline (there are always exceptions where termination may be first step dependent on the issue at hand). </a:t>
            </a:r>
            <a:r>
              <a:rPr lang="en-US">
                <a:solidFill>
                  <a:schemeClr val="dk1"/>
                </a:solidFill>
              </a:rPr>
              <a:t>Progressive does not always mean that the behavior has gotten worse – it refers to continued or additional issues or problems. </a:t>
            </a:r>
            <a:endParaRPr/>
          </a:p>
          <a:p>
            <a:pPr indent="-228600" lvl="0" marL="45720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None/>
            </a:pPr>
            <a:r>
              <a:rPr lang="en-US"/>
              <a:t>Why progressive:  If an employee doesn’t know there is an issue, they’ll never correct it.  This allows them to understand your expectations and what needs to be done to correct the behavior and what those consequences are if they do not correct the behavior.  (Pink shirt on Friday example).</a:t>
            </a:r>
            <a:endParaRPr/>
          </a:p>
          <a:p>
            <a:pPr indent="-228600" lvl="0" marL="457200" rtl="0" algn="l">
              <a:lnSpc>
                <a:spcPct val="100000"/>
              </a:lnSpc>
              <a:spcBef>
                <a:spcPts val="0"/>
              </a:spcBef>
              <a:spcAft>
                <a:spcPts val="0"/>
              </a:spcAft>
              <a:buSzPts val="1100"/>
              <a:buNone/>
            </a:pPr>
            <a:r>
              <a:t/>
            </a:r>
            <a:endParaRPr/>
          </a:p>
          <a:p>
            <a:pPr indent="0" lvl="0" marL="0" marR="0" rtl="0" algn="l">
              <a:lnSpc>
                <a:spcPct val="100000"/>
              </a:lnSpc>
              <a:spcBef>
                <a:spcPts val="0"/>
              </a:spcBef>
              <a:spcAft>
                <a:spcPts val="0"/>
              </a:spcAft>
              <a:buClr>
                <a:srgbClr val="000000"/>
              </a:buClr>
              <a:buSzPts val="1100"/>
              <a:buFont typeface="Arial"/>
              <a:buNone/>
            </a:pPr>
            <a:r>
              <a:rPr lang="en-US"/>
              <a:t>Progressive Approach: Probationary Period 🡪  Informal/Verbal (documented/email follow-up) 🡪  Formal Written 🡪  Time Off  🡪 Termination</a:t>
            </a:r>
            <a:endParaRPr/>
          </a:p>
          <a:p>
            <a:pPr indent="-228600" lvl="0" marL="457200" rtl="0" algn="l">
              <a:spcBef>
                <a:spcPts val="0"/>
              </a:spcBef>
              <a:spcAft>
                <a:spcPts val="0"/>
              </a:spcAft>
              <a:buClr>
                <a:schemeClr val="dk1"/>
              </a:buClr>
              <a:buSzPts val="1100"/>
              <a:buFont typeface="Arial"/>
              <a:buNone/>
            </a:pPr>
            <a:r>
              <a:t/>
            </a:r>
            <a:endParaRPr>
              <a:solidFill>
                <a:schemeClr val="dk1"/>
              </a:solidFill>
            </a:endParaRPr>
          </a:p>
          <a:p>
            <a:pPr indent="-298450" lvl="0" marL="457200" rtl="0" algn="l">
              <a:spcBef>
                <a:spcPts val="0"/>
              </a:spcBef>
              <a:spcAft>
                <a:spcPts val="0"/>
              </a:spcAft>
              <a:buClr>
                <a:schemeClr val="dk1"/>
              </a:buClr>
              <a:buSzPts val="1100"/>
              <a:buChar char="●"/>
            </a:pPr>
            <a:r>
              <a:rPr lang="en-US">
                <a:solidFill>
                  <a:schemeClr val="dk1"/>
                </a:solidFill>
              </a:rPr>
              <a:t>There is not a one size fits all method when it comes to discipline/termination.  It truly is a case by case situation and how it’s handled.  That’s why it’s important to work with Human Resources to develop a plan.</a:t>
            </a:r>
            <a:endParaRPr/>
          </a:p>
          <a:p>
            <a:pPr indent="-228600" lvl="0" marL="457200" rtl="0" algn="l">
              <a:lnSpc>
                <a:spcPct val="100000"/>
              </a:lnSpc>
              <a:spcBef>
                <a:spcPts val="0"/>
              </a:spcBef>
              <a:spcAft>
                <a:spcPts val="0"/>
              </a:spcAft>
              <a:buSzPts val="1100"/>
              <a:buNone/>
            </a:pPr>
            <a:r>
              <a:t/>
            </a:r>
            <a:endParaRPr/>
          </a:p>
        </p:txBody>
      </p:sp>
      <p:sp>
        <p:nvSpPr>
          <p:cNvPr id="258" name="Google Shape;258;p25: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4" name="Google Shape;264;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37112" lvl="0" marL="237112" rtl="0" algn="l">
              <a:lnSpc>
                <a:spcPct val="100000"/>
              </a:lnSpc>
              <a:spcBef>
                <a:spcPts val="0"/>
              </a:spcBef>
              <a:spcAft>
                <a:spcPts val="0"/>
              </a:spcAft>
              <a:buSzPts val="1100"/>
              <a:buFont typeface="Arial"/>
              <a:buAutoNum type="arabicPeriod"/>
            </a:pPr>
            <a:r>
              <a:rPr lang="en-US"/>
              <a:t>Begin Documentation Early</a:t>
            </a:r>
            <a:endParaRPr/>
          </a:p>
          <a:p>
            <a:pPr indent="-237111" lvl="1" marL="711336" rtl="0" algn="l">
              <a:lnSpc>
                <a:spcPct val="100000"/>
              </a:lnSpc>
              <a:spcBef>
                <a:spcPts val="0"/>
              </a:spcBef>
              <a:spcAft>
                <a:spcPts val="0"/>
              </a:spcAft>
              <a:buSzPts val="1100"/>
              <a:buFont typeface="Arial"/>
              <a:buChar char="•"/>
            </a:pPr>
            <a:r>
              <a:rPr lang="en-US"/>
              <a:t>“We have the straw that broke the camel’s back, but where is the rest of the camel?”</a:t>
            </a:r>
            <a:endParaRPr/>
          </a:p>
          <a:p>
            <a:pPr indent="-237111" lvl="1" marL="711336" rtl="0" algn="l">
              <a:lnSpc>
                <a:spcPct val="100000"/>
              </a:lnSpc>
              <a:spcBef>
                <a:spcPts val="0"/>
              </a:spcBef>
              <a:spcAft>
                <a:spcPts val="0"/>
              </a:spcAft>
              <a:buSzPts val="1100"/>
              <a:buFont typeface="Arial"/>
              <a:buChar char="•"/>
            </a:pPr>
            <a:r>
              <a:rPr lang="en-US"/>
              <a:t>Document warnings and consequences; using email is very important – time/date stamp.</a:t>
            </a:r>
            <a:endParaRPr/>
          </a:p>
          <a:p>
            <a:pPr indent="-237111" lvl="1" marL="711336" rtl="0" algn="l">
              <a:lnSpc>
                <a:spcPct val="100000"/>
              </a:lnSpc>
              <a:spcBef>
                <a:spcPts val="0"/>
              </a:spcBef>
              <a:spcAft>
                <a:spcPts val="0"/>
              </a:spcAft>
              <a:buSzPts val="1100"/>
              <a:buFont typeface="Arial"/>
              <a:buChar char="•"/>
            </a:pPr>
            <a:r>
              <a:rPr lang="en-US"/>
              <a:t>Document second chances, let them know they violated a rule/failed to meet expectations but that you are giving a warning and document.</a:t>
            </a:r>
            <a:endParaRPr/>
          </a:p>
          <a:p>
            <a:pPr indent="-167261" lvl="1" marL="711336" rtl="0" algn="l">
              <a:lnSpc>
                <a:spcPct val="100000"/>
              </a:lnSpc>
              <a:spcBef>
                <a:spcPts val="0"/>
              </a:spcBef>
              <a:spcAft>
                <a:spcPts val="0"/>
              </a:spcAft>
              <a:buSzPts val="1100"/>
              <a:buFont typeface="Arial"/>
              <a:buNone/>
            </a:pPr>
            <a:r>
              <a:t/>
            </a:r>
            <a:endParaRPr/>
          </a:p>
          <a:p>
            <a:pPr indent="-237112" lvl="0" marL="237112" rtl="0" algn="l">
              <a:lnSpc>
                <a:spcPct val="100000"/>
              </a:lnSpc>
              <a:spcBef>
                <a:spcPts val="0"/>
              </a:spcBef>
              <a:spcAft>
                <a:spcPts val="0"/>
              </a:spcAft>
              <a:buSzPts val="1100"/>
              <a:buFont typeface="Arial"/>
              <a:buAutoNum type="arabicPeriod"/>
            </a:pPr>
            <a:r>
              <a:rPr lang="en-US"/>
              <a:t>Risk Management = The University has the burden of proof if there is a claim for unemployment, discrimination, unfair discharge, etc.  </a:t>
            </a:r>
            <a:endParaRPr/>
          </a:p>
          <a:p>
            <a:pPr indent="-237112" lvl="0" marL="237112" rtl="0" algn="l">
              <a:lnSpc>
                <a:spcPct val="100000"/>
              </a:lnSpc>
              <a:spcBef>
                <a:spcPts val="0"/>
              </a:spcBef>
              <a:spcAft>
                <a:spcPts val="0"/>
              </a:spcAft>
              <a:buSzPts val="1100"/>
              <a:buFont typeface="Arial"/>
              <a:buAutoNum type="arabicPeriod"/>
            </a:pPr>
            <a:r>
              <a:rPr lang="en-US"/>
              <a:t>NEED THE WHOLE CAMEL, NOT JUST THE STRAW TO TIP THE SCALE!</a:t>
            </a:r>
            <a:endParaRPr/>
          </a:p>
          <a:p>
            <a:pPr indent="-228600" lvl="0" marL="457200" rtl="0" algn="l">
              <a:lnSpc>
                <a:spcPct val="100000"/>
              </a:lnSpc>
              <a:spcBef>
                <a:spcPts val="0"/>
              </a:spcBef>
              <a:spcAft>
                <a:spcPts val="0"/>
              </a:spcAft>
              <a:buSzPts val="1100"/>
              <a:buNone/>
            </a:pPr>
            <a:r>
              <a:t/>
            </a:r>
            <a:endParaRPr/>
          </a:p>
        </p:txBody>
      </p:sp>
      <p:sp>
        <p:nvSpPr>
          <p:cNvPr id="265" name="Google Shape;265;p27: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1" name="Google Shape;271;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AutoNum type="arabicPeriod"/>
            </a:pPr>
            <a:r>
              <a:rPr lang="en-US"/>
              <a:t>Always remember to contact HR and work with your employment rep on any disciplinary issues as soon as they begin.</a:t>
            </a:r>
            <a:endParaRPr/>
          </a:p>
          <a:p>
            <a:pPr indent="-298450" lvl="0" marL="457200" rtl="0" algn="l">
              <a:lnSpc>
                <a:spcPct val="100000"/>
              </a:lnSpc>
              <a:spcBef>
                <a:spcPts val="0"/>
              </a:spcBef>
              <a:spcAft>
                <a:spcPts val="0"/>
              </a:spcAft>
              <a:buSzPts val="1100"/>
              <a:buAutoNum type="arabicPeriod"/>
            </a:pPr>
            <a:r>
              <a:rPr lang="en-US"/>
              <a:t>HR keeps track of informal and formal disciplinary actions for continuity. </a:t>
            </a:r>
            <a:endParaRPr/>
          </a:p>
          <a:p>
            <a:pPr indent="-298450" lvl="0" marL="457200" rtl="0" algn="l">
              <a:lnSpc>
                <a:spcPct val="100000"/>
              </a:lnSpc>
              <a:spcBef>
                <a:spcPts val="0"/>
              </a:spcBef>
              <a:spcAft>
                <a:spcPts val="0"/>
              </a:spcAft>
              <a:buSzPts val="1100"/>
              <a:buAutoNum type="arabicPeriod"/>
            </a:pPr>
            <a:r>
              <a:rPr lang="en-US"/>
              <a:t>The goal is to help the employee improve and meet expectations. There is also certain language that needs to be included in disciplinary letters we will help you with, such as “</a:t>
            </a:r>
            <a:r>
              <a:rPr lang="en-US" sz="1200">
                <a:solidFill>
                  <a:schemeClr val="dk1"/>
                </a:solidFill>
              </a:rPr>
              <a:t>Any additional infractions or failure to adhere to the expectations provided for a continual and consistent manner for the duration of employment, will lead to further discipline, up to and including termination.”</a:t>
            </a:r>
            <a:endParaRPr sz="1200">
              <a:solidFill>
                <a:schemeClr val="dk1"/>
              </a:solidFill>
            </a:endParaRPr>
          </a:p>
          <a:p>
            <a:pPr indent="-298450" lvl="0" marL="457200" rtl="0" algn="l">
              <a:lnSpc>
                <a:spcPct val="100000"/>
              </a:lnSpc>
              <a:spcBef>
                <a:spcPts val="0"/>
              </a:spcBef>
              <a:spcAft>
                <a:spcPts val="0"/>
              </a:spcAft>
              <a:buSzPts val="1100"/>
              <a:buAutoNum type="arabicPeriod"/>
            </a:pPr>
            <a:r>
              <a:rPr lang="en-US"/>
              <a:t>Keep in mind, these meetings are one-on-one with your employee; with the exception of union employees. The union employee may have a steward/rep present. </a:t>
            </a:r>
            <a:endParaRPr/>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US"/>
              <a:t>Other standard items to keep in mind:</a:t>
            </a:r>
            <a:endParaRPr/>
          </a:p>
          <a:p>
            <a:pPr indent="0" lvl="0" marL="0" rtl="0" algn="l">
              <a:lnSpc>
                <a:spcPct val="100000"/>
              </a:lnSpc>
              <a:spcBef>
                <a:spcPts val="0"/>
              </a:spcBef>
              <a:spcAft>
                <a:spcPts val="0"/>
              </a:spcAft>
              <a:buNone/>
            </a:pPr>
            <a:r>
              <a:rPr lang="en-US"/>
              <a:t>HR works with Public Safety during all formal disciplinary meetings and/or </a:t>
            </a:r>
            <a:r>
              <a:rPr lang="en-US"/>
              <a:t>terminations</a:t>
            </a:r>
            <a:r>
              <a:rPr lang="en-US"/>
              <a:t>.</a:t>
            </a:r>
            <a:endParaRPr/>
          </a:p>
          <a:p>
            <a:pPr indent="0" lvl="0" marL="0" rtl="0" algn="l">
              <a:lnSpc>
                <a:spcPct val="100000"/>
              </a:lnSpc>
              <a:spcBef>
                <a:spcPts val="0"/>
              </a:spcBef>
              <a:spcAft>
                <a:spcPts val="0"/>
              </a:spcAft>
              <a:buNone/>
            </a:pPr>
            <a:r>
              <a:rPr lang="en-US"/>
              <a:t>Union employees have a slightly different process for discipline than non union employees. </a:t>
            </a:r>
            <a:endParaRPr/>
          </a:p>
          <a:p>
            <a:pPr indent="-228600" lvl="0" marL="45720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None/>
            </a:pPr>
            <a:r>
              <a:t/>
            </a:r>
            <a:endParaRPr sz="1400"/>
          </a:p>
          <a:p>
            <a:pPr indent="-228600" lvl="0" marL="457200" rtl="0" algn="l">
              <a:lnSpc>
                <a:spcPct val="100000"/>
              </a:lnSpc>
              <a:spcBef>
                <a:spcPts val="0"/>
              </a:spcBef>
              <a:spcAft>
                <a:spcPts val="0"/>
              </a:spcAft>
              <a:buSzPts val="1100"/>
              <a:buNone/>
            </a:pPr>
            <a:r>
              <a:t/>
            </a:r>
            <a:endParaRPr/>
          </a:p>
        </p:txBody>
      </p:sp>
      <p:sp>
        <p:nvSpPr>
          <p:cNvPr id="272" name="Google Shape;272;p28: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9" name="Google Shape;279;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
        <p:nvSpPr>
          <p:cNvPr id="280" name="Google Shape;280;p29: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6" name="Google Shape;28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
        <p:nvSpPr>
          <p:cNvPr id="287" name="Google Shape;287;p30: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2" name="Google Shape;292;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Add EAP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100"/>
              <a:buNone/>
            </a:pPr>
            <a:r>
              <a:t/>
            </a:r>
            <a:endParaRPr/>
          </a:p>
        </p:txBody>
      </p:sp>
      <p:sp>
        <p:nvSpPr>
          <p:cNvPr id="121" name="Google Shape;121;p3:notes"/>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8" name="Google Shape;298;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Add final slide for questions and post survey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The purpose of this presentation is </a:t>
            </a:r>
            <a:r>
              <a:rPr lang="en-US" sz="1200">
                <a:latin typeface="Open Sans"/>
                <a:ea typeface="Open Sans"/>
                <a:cs typeface="Open Sans"/>
                <a:sym typeface="Open Sans"/>
              </a:rPr>
              <a:t>to provide training </a:t>
            </a:r>
            <a:r>
              <a:rPr lang="en-US"/>
              <a:t>on respectfully and professionally participating in difficult conversations with your employees</a:t>
            </a:r>
            <a:r>
              <a:rPr lang="en-US" sz="1200">
                <a:latin typeface="Open Sans"/>
                <a:ea typeface="Open Sans"/>
                <a:cs typeface="Open Sans"/>
                <a:sym typeface="Open Sans"/>
              </a:rPr>
              <a:t>. We will talk about what makes a conversation difficult and why do we avoid them.</a:t>
            </a:r>
            <a:endParaRPr sz="1200">
              <a:latin typeface="Open Sans"/>
              <a:ea typeface="Open Sans"/>
              <a:cs typeface="Open Sans"/>
              <a:sym typeface="Open Sans"/>
            </a:endParaRPr>
          </a:p>
          <a:p>
            <a:pPr indent="0" lvl="0" marL="0" marR="0" rtl="0" algn="l">
              <a:lnSpc>
                <a:spcPct val="100000"/>
              </a:lnSpc>
              <a:spcBef>
                <a:spcPts val="0"/>
              </a:spcBef>
              <a:spcAft>
                <a:spcPts val="0"/>
              </a:spcAft>
              <a:buClr>
                <a:schemeClr val="dk1"/>
              </a:buClr>
              <a:buSzPts val="1200"/>
              <a:buFont typeface="Calibri"/>
              <a:buNone/>
            </a:pPr>
            <a:r>
              <a:rPr lang="en-US" sz="1200">
                <a:latin typeface="Open Sans"/>
                <a:ea typeface="Open Sans"/>
                <a:cs typeface="Open Sans"/>
                <a:sym typeface="Open Sans"/>
              </a:rPr>
              <a:t>We hope to provide you with tools that will allow you to appropriately handle situations that may occur. At the end of the training some time will be spent talking about specific scenarios and you’ll be able to practice responding effectively to the scenario examples.</a:t>
            </a:r>
            <a:endParaRPr sz="1200">
              <a:latin typeface="Open Sans"/>
              <a:ea typeface="Open Sans"/>
              <a:cs typeface="Open Sans"/>
              <a:sym typeface="Open Sans"/>
            </a:endParaRPr>
          </a:p>
          <a:p>
            <a:pPr indent="0" lvl="0" marL="0" marR="0" rtl="0" algn="l">
              <a:lnSpc>
                <a:spcPct val="100000"/>
              </a:lnSpc>
              <a:spcBef>
                <a:spcPts val="0"/>
              </a:spcBef>
              <a:spcAft>
                <a:spcPts val="0"/>
              </a:spcAft>
              <a:buClr>
                <a:schemeClr val="dk1"/>
              </a:buClr>
              <a:buSzPts val="1200"/>
              <a:buFont typeface="Calibri"/>
              <a:buNone/>
            </a:pPr>
            <a:r>
              <a:t/>
            </a:r>
            <a:endParaRPr sz="1200">
              <a:latin typeface="Open Sans"/>
              <a:ea typeface="Open Sans"/>
              <a:cs typeface="Open Sans"/>
              <a:sym typeface="Open Sans"/>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
        <p:nvSpPr>
          <p:cNvPr id="128" name="Google Shape;128;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http://exclusive.multibriefs.com/content/what-makes-a-difficult-conversation-difficult/business-management-services-risk-management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ACTIVITY (in a group of 2)??</a:t>
            </a:r>
            <a:endParaRPr/>
          </a:p>
          <a:p>
            <a:pPr indent="0" lvl="0" marL="0" rtl="0" algn="l">
              <a:lnSpc>
                <a:spcPct val="100000"/>
              </a:lnSpc>
              <a:spcBef>
                <a:spcPts val="0"/>
              </a:spcBef>
              <a:spcAft>
                <a:spcPts val="0"/>
              </a:spcAft>
              <a:buSzPts val="1100"/>
              <a:buNone/>
            </a:pPr>
            <a:r>
              <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Call to mind the </a:t>
            </a:r>
            <a:r>
              <a:rPr b="1" i="0" lang="en-US" sz="1100" u="none" cap="none" strike="noStrike">
                <a:solidFill>
                  <a:srgbClr val="000000"/>
                </a:solidFill>
                <a:latin typeface="Arial"/>
                <a:ea typeface="Arial"/>
                <a:cs typeface="Arial"/>
                <a:sym typeface="Arial"/>
              </a:rPr>
              <a:t>last difficult </a:t>
            </a:r>
            <a:r>
              <a:rPr b="0" i="0" lang="en-US" sz="1100" u="none" cap="none" strike="noStrike">
                <a:solidFill>
                  <a:srgbClr val="000000"/>
                </a:solidFill>
                <a:latin typeface="Arial"/>
                <a:ea typeface="Arial"/>
                <a:cs typeface="Arial"/>
                <a:sym typeface="Arial"/>
              </a:rPr>
              <a:t>conversation you had, and answer these six questions:</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What was the issue that precipitated the conversation?</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How much time did you spend preparing for the conversation before having it?</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What were the emotions you were feeling?</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How clearly were you or the other person thinking during the heated portions?</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Was there any relational damage control that had to be done afterwards?</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Did the issue addressed get blown out of proportion at all?</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http://exclusive.multibriefs.com/content/what-makes-a-difficult-conversation-difficult/business-management-services-risk-management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b="1" i="1" lang="en-US" sz="1100" u="none" cap="none" strike="noStrike">
                <a:solidFill>
                  <a:srgbClr val="000000"/>
                </a:solidFill>
                <a:latin typeface="Arial"/>
                <a:ea typeface="Arial"/>
                <a:cs typeface="Arial"/>
                <a:sym typeface="Arial"/>
              </a:rPr>
              <a:t>A difficult conversation is any conversation in which there are strong differences of opinion between two people and has the potential to become emotional.</a:t>
            </a:r>
            <a:endParaRPr/>
          </a:p>
          <a:p>
            <a:pPr indent="0" lvl="0" marL="0" rtl="0" algn="l">
              <a:lnSpc>
                <a:spcPct val="100000"/>
              </a:lnSpc>
              <a:spcBef>
                <a:spcPts val="0"/>
              </a:spcBef>
              <a:spcAft>
                <a:spcPts val="0"/>
              </a:spcAft>
              <a:buSzPts val="1100"/>
              <a:buNone/>
            </a:pPr>
            <a:r>
              <a:t/>
            </a:r>
            <a:endParaRPr b="1" i="1" sz="1100" u="none" cap="none"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First and foremost, the subject.  If it’s uncomfortable subject, it’s obviously going to be awkward and difficult to talk about.  Bad news vs. good news matters.</a:t>
            </a:r>
            <a:endParaRPr/>
          </a:p>
          <a:p>
            <a:pPr indent="0" lvl="0" marL="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What is your relationship with your employee?  Is it open or strained?  Is this a new situation that this difficult subject can put a strain on?  Is your relationship newly formed or have you been working together for a long time?  Those answers matter in how difficult it may be.</a:t>
            </a:r>
            <a:endParaRPr/>
          </a:p>
          <a:p>
            <a:pPr indent="-101600" lvl="0" marL="17145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People are by nature </a:t>
            </a:r>
            <a:r>
              <a:rPr b="1" i="0" lang="en-US" sz="1100" u="none" cap="none" strike="noStrike">
                <a:solidFill>
                  <a:srgbClr val="000000"/>
                </a:solidFill>
                <a:latin typeface="Arial"/>
                <a:ea typeface="Arial"/>
                <a:cs typeface="Arial"/>
                <a:sym typeface="Arial"/>
              </a:rPr>
              <a:t>emotional creatures</a:t>
            </a:r>
            <a:r>
              <a:rPr b="0" i="0" lang="en-US" sz="1100" u="none" cap="none" strike="noStrike">
                <a:solidFill>
                  <a:srgbClr val="000000"/>
                </a:solidFill>
                <a:latin typeface="Arial"/>
                <a:ea typeface="Arial"/>
                <a:cs typeface="Arial"/>
                <a:sym typeface="Arial"/>
              </a:rPr>
              <a:t>. Emotions tend to influence the direction of most conversations. Having too much emotion often leads to bad outcomes, while having too little emotion can make the conversation seem fake. Unless one is intentional, emotions can take over a difficult conversation.</a:t>
            </a:r>
            <a:endParaRPr/>
          </a:p>
          <a:p>
            <a:pPr indent="0" lvl="0" marL="15875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Difficult conversations are often characterized by emotions such as fear, anger, frustration, conflict, and other strong </a:t>
            </a:r>
            <a:r>
              <a:rPr b="1" i="0" lang="en-US" sz="1100" u="none" cap="none" strike="noStrike">
                <a:solidFill>
                  <a:srgbClr val="000000"/>
                </a:solidFill>
                <a:latin typeface="Arial"/>
                <a:ea typeface="Arial"/>
                <a:cs typeface="Arial"/>
                <a:sym typeface="Arial"/>
              </a:rPr>
              <a:t>dividing </a:t>
            </a:r>
            <a:r>
              <a:rPr b="0" i="0" lang="en-US" sz="1100" u="none" cap="none" strike="noStrike">
                <a:solidFill>
                  <a:srgbClr val="000000"/>
                </a:solidFill>
                <a:latin typeface="Arial"/>
                <a:ea typeface="Arial"/>
                <a:cs typeface="Arial"/>
                <a:sym typeface="Arial"/>
              </a:rPr>
              <a:t>— not unifying — emotions. </a:t>
            </a:r>
            <a:endParaRPr/>
          </a:p>
          <a:p>
            <a:pPr indent="0" lvl="0" marL="15875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When you go into a conversation, you have expectations, opinions and positions before it.  Those can be based on your relationship and the circumstances surrounding it.  When your expectations are challenged or not met, that can bring in those emotions I just talked about.</a:t>
            </a:r>
            <a:endParaRPr/>
          </a:p>
          <a:p>
            <a:pPr indent="0" lvl="0" marL="15875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You filter out the message on both sides – the listerner may filter out the message to lessen the discomfort of hearing it missing the message entirely.  You as the giver of said message may filter what you say to soften the message, dance around it or even avoid it in hopes it goes away.</a:t>
            </a:r>
            <a:endParaRPr/>
          </a:p>
          <a:p>
            <a:pPr indent="0" lvl="0" marL="158750" rtl="0" algn="l">
              <a:lnSpc>
                <a:spcPct val="100000"/>
              </a:lnSpc>
              <a:spcBef>
                <a:spcPts val="0"/>
              </a:spcBef>
              <a:spcAft>
                <a:spcPts val="0"/>
              </a:spcAft>
              <a:buSzPts val="1100"/>
              <a:buNone/>
            </a:pPr>
            <a:r>
              <a:t/>
            </a:r>
            <a:endParaRPr b="0" i="0" sz="1100" u="none" cap="none" strike="noStrike">
              <a:solidFill>
                <a:srgbClr val="000000"/>
              </a:solidFill>
              <a:latin typeface="Arial"/>
              <a:ea typeface="Arial"/>
              <a:cs typeface="Arial"/>
              <a:sym typeface="Arial"/>
            </a:endParaRPr>
          </a:p>
          <a:p>
            <a:pPr indent="0" lvl="0" marL="158750" rtl="0" algn="l">
              <a:lnSpc>
                <a:spcPct val="100000"/>
              </a:lnSpc>
              <a:spcBef>
                <a:spcPts val="0"/>
              </a:spcBef>
              <a:spcAft>
                <a:spcPts val="0"/>
              </a:spcAft>
              <a:buSzPts val="1100"/>
              <a:buNone/>
            </a:pPr>
            <a:r>
              <a:rPr b="0" i="0" lang="en-US" sz="1100" u="none" cap="none" strike="noStrike">
                <a:solidFill>
                  <a:srgbClr val="000000"/>
                </a:solidFill>
                <a:latin typeface="Arial"/>
                <a:ea typeface="Arial"/>
                <a:cs typeface="Arial"/>
                <a:sym typeface="Arial"/>
              </a:rPr>
              <a:t>All these make it difficult to have a conversation.</a:t>
            </a:r>
            <a:endParaRPr/>
          </a:p>
          <a:p>
            <a:pPr indent="0" lvl="0" marL="0" rtl="0" algn="l">
              <a:lnSpc>
                <a:spcPct val="100000"/>
              </a:lnSpc>
              <a:spcBef>
                <a:spcPts val="0"/>
              </a:spcBef>
              <a:spcAft>
                <a:spcPts val="0"/>
              </a:spcAft>
              <a:buSzPts val="1100"/>
              <a:buNone/>
            </a:pPr>
            <a:r>
              <a:t/>
            </a:r>
            <a:endParaRPr b="0" i="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Have them discuss in groups of 3…then come back and report out</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Read the slide and ask the questions of the group. </a:t>
            </a:r>
            <a:endParaRPr/>
          </a:p>
          <a:p>
            <a:pPr indent="0" lvl="0" marL="0" rtl="0" algn="l">
              <a:lnSpc>
                <a:spcPct val="100000"/>
              </a:lnSpc>
              <a:spcBef>
                <a:spcPts val="0"/>
              </a:spcBef>
              <a:spcAft>
                <a:spcPts val="0"/>
              </a:spcAft>
              <a:buSzPts val="1400"/>
              <a:buNone/>
            </a:pPr>
            <a:r>
              <a:rPr b="1" lang="en-US"/>
              <a:t>Don’t have the conversation:</a:t>
            </a:r>
            <a:r>
              <a:rPr lang="en-US"/>
              <a:t> If the issue is avoided, the parties involved often feel taken advantage of or feelings will fester or the parties may wonder why they didn’t stick up for themselves, and both parties may be robbed of the opportunity to improve things. </a:t>
            </a:r>
            <a:endParaRPr/>
          </a:p>
          <a:p>
            <a:pPr indent="0" lvl="0" marL="0" rtl="0" algn="l">
              <a:lnSpc>
                <a:spcPct val="100000"/>
              </a:lnSpc>
              <a:spcBef>
                <a:spcPts val="0"/>
              </a:spcBef>
              <a:spcAft>
                <a:spcPts val="0"/>
              </a:spcAft>
              <a:buClr>
                <a:schemeClr val="dk1"/>
              </a:buClr>
              <a:buSzPts val="1400"/>
              <a:buFont typeface="Arial"/>
              <a:buNone/>
            </a:pPr>
            <a:r>
              <a:t/>
            </a:r>
            <a:endParaRPr/>
          </a:p>
          <a:p>
            <a:pPr indent="0" lvl="0" marL="0" rtl="0" algn="l">
              <a:lnSpc>
                <a:spcPct val="100000"/>
              </a:lnSpc>
              <a:spcBef>
                <a:spcPts val="0"/>
              </a:spcBef>
              <a:spcAft>
                <a:spcPts val="0"/>
              </a:spcAft>
              <a:buSzPts val="1400"/>
              <a:buNone/>
            </a:pPr>
            <a:r>
              <a:rPr lang="en-US"/>
              <a:t> </a:t>
            </a:r>
            <a:r>
              <a:rPr b="1" lang="en-US"/>
              <a:t>Have the conversation: </a:t>
            </a:r>
            <a:r>
              <a:rPr lang="en-US"/>
              <a:t>But if the problem is confronted, things might get even worse. Participants may feel rejected or attacked; one of the parties may be hurt in ways we didn’t intend; and the relationship (whether it is work or personal) may suffer.  Even with the best of intentions, human relationships can corrode or become tangled, and if we are honest, we also know that humans don’t always have the best of intentions. </a:t>
            </a:r>
            <a:endParaRPr/>
          </a:p>
        </p:txBody>
      </p:sp>
      <p:sp>
        <p:nvSpPr>
          <p:cNvPr id="148" name="Google Shape;148;p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4" name="Google Shape;15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200">
              <a:solidFill>
                <a:schemeClr val="dk1"/>
              </a:solidFill>
              <a:latin typeface="Calibri"/>
              <a:ea typeface="Calibri"/>
              <a:cs typeface="Calibri"/>
              <a:sym typeface="Calibri"/>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According to research by </a:t>
            </a:r>
            <a:r>
              <a:rPr b="0" i="0" lang="en-US" sz="1100" u="sng" cap="none" strike="noStrike">
                <a:solidFill>
                  <a:srgbClr val="000000"/>
                </a:solidFill>
                <a:latin typeface="Arial"/>
                <a:ea typeface="Arial"/>
                <a:cs typeface="Arial"/>
                <a:sym typeface="Arial"/>
                <a:hlinkClick r:id="rId2">
                  <a:extLst>
                    <a:ext uri="{A12FA001-AC4F-418D-AE19-62706E023703}">
                      <ahyp:hlinkClr val="tx"/>
                    </a:ext>
                  </a:extLst>
                </a:hlinkClick>
              </a:rPr>
              <a:t>CPP Inc.</a:t>
            </a:r>
            <a:r>
              <a:rPr b="0" i="0" lang="en-US" sz="1100" u="none" cap="none" strike="noStrike">
                <a:solidFill>
                  <a:srgbClr val="000000"/>
                </a:solidFill>
                <a:latin typeface="Arial"/>
                <a:ea typeface="Arial"/>
                <a:cs typeface="Arial"/>
                <a:sym typeface="Arial"/>
              </a:rPr>
              <a:t> and </a:t>
            </a:r>
            <a:r>
              <a:rPr b="0" i="0" lang="en-US" sz="1100" u="sng" cap="none" strike="noStrike">
                <a:solidFill>
                  <a:srgbClr val="000000"/>
                </a:solidFill>
                <a:latin typeface="Arial"/>
                <a:ea typeface="Arial"/>
                <a:cs typeface="Arial"/>
                <a:sym typeface="Arial"/>
                <a:hlinkClick r:id="rId3">
                  <a:extLst>
                    <a:ext uri="{A12FA001-AC4F-418D-AE19-62706E023703}">
                      <ahyp:hlinkClr val="tx"/>
                    </a:ext>
                  </a:extLst>
                </a:hlinkClick>
              </a:rPr>
              <a:t>Accenture</a:t>
            </a:r>
            <a:r>
              <a:rPr b="0" i="0" lang="en-US" sz="1100" u="none" cap="none" strike="noStrike">
                <a:solidFill>
                  <a:srgbClr val="000000"/>
                </a:solidFill>
                <a:latin typeface="Arial"/>
                <a:ea typeface="Arial"/>
                <a:cs typeface="Arial"/>
                <a:sym typeface="Arial"/>
              </a:rPr>
              <a:t>, each U.S. employee spends 2.8 hours out of each workweek dealing with workplace conflict caused by people who should have taken part in a difficult conversation. About a third of these situations result in personal injury or attacks, while 22% of employees said that it led to illness and workplace absence. Unaddressed conflict is cited as a reason for quitting a job about in about 35% of the quits.</a:t>
            </a:r>
            <a:endParaRPr/>
          </a:p>
          <a:p>
            <a:pPr indent="-298450" lvl="0" marL="457200" rtl="0" algn="l">
              <a:lnSpc>
                <a:spcPct val="100000"/>
              </a:lnSpc>
              <a:spcBef>
                <a:spcPts val="0"/>
              </a:spcBef>
              <a:spcAft>
                <a:spcPts val="0"/>
              </a:spcAft>
              <a:buSzPts val="1100"/>
              <a:buChar char="●"/>
            </a:pPr>
            <a:r>
              <a:rPr b="0" i="0" lang="en-US" sz="1100" u="none" cap="none" strike="noStrike">
                <a:solidFill>
                  <a:srgbClr val="000000"/>
                </a:solidFill>
                <a:latin typeface="Arial"/>
                <a:ea typeface="Arial"/>
                <a:cs typeface="Arial"/>
                <a:sym typeface="Arial"/>
              </a:rPr>
              <a:t>So, avoiding the difficult conversation will likely cause even more problems than finding an effective way to hold the difficult conversation.</a:t>
            </a:r>
            <a:endParaRPr/>
          </a:p>
          <a:p>
            <a:pPr indent="0" lvl="0" marL="0" rtl="0" algn="l">
              <a:lnSpc>
                <a:spcPct val="100000"/>
              </a:lnSpc>
              <a:spcBef>
                <a:spcPts val="0"/>
              </a:spcBef>
              <a:spcAft>
                <a:spcPts val="0"/>
              </a:spcAft>
              <a:buSzPts val="1100"/>
              <a:buNone/>
            </a:pPr>
            <a:r>
              <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100"/>
              <a:buNone/>
            </a:pPr>
            <a:r>
              <a:rPr b="1" i="0" lang="en-US" sz="1100" u="none" cap="none" strike="noStrike">
                <a:solidFill>
                  <a:srgbClr val="000000"/>
                </a:solidFill>
                <a:latin typeface="Arial"/>
                <a:ea typeface="Arial"/>
                <a:cs typeface="Arial"/>
                <a:sym typeface="Arial"/>
              </a:rPr>
              <a:t>Do not procrastinate</a:t>
            </a:r>
            <a:r>
              <a:rPr b="0" i="0" lang="en-US" sz="1100" u="none" cap="none" strike="noStrike">
                <a:solidFill>
                  <a:srgbClr val="000000"/>
                </a:solidFill>
                <a:latin typeface="Arial"/>
                <a:ea typeface="Arial"/>
                <a:cs typeface="Arial"/>
                <a:sym typeface="Arial"/>
              </a:rPr>
              <a:t>. If you have a difficult message to give to someone, do not procrastinate and leave the situation to fester. The passing time is unlikely to make it any easier to deal with. In fact, you will be wasting more time and energy by anticipating and worrying about the consequences. A better idea is to be proactive and plan how you will handle the situation.</a:t>
            </a:r>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We have to learn how to address such issues and it is a practice. We do realize that cultures can be very different and that’s  important, whether that is for someone from a different culture from a different country or a different culture in the U.S. Culture is more complex than stereotypes that we are exposed to. It is possible to have a respectful and affirming relationship even if parties are from very different cultures. </a:t>
            </a:r>
            <a:endParaRPr/>
          </a:p>
          <a:p>
            <a:pPr indent="0" lvl="0" marL="0" rtl="0" algn="l">
              <a:lnSpc>
                <a:spcPct val="100000"/>
              </a:lnSpc>
              <a:spcBef>
                <a:spcPts val="0"/>
              </a:spcBef>
              <a:spcAft>
                <a:spcPts val="0"/>
              </a:spcAft>
              <a:buSzPts val="1100"/>
              <a:buNone/>
            </a:pPr>
            <a:r>
              <a:rPr lang="en-US"/>
              <a:t>Read next  two bullet points. </a:t>
            </a:r>
            <a:endParaRPr/>
          </a:p>
          <a:p>
            <a:pPr indent="0" lvl="0" marL="0" rtl="0" algn="l">
              <a:lnSpc>
                <a:spcPct val="100000"/>
              </a:lnSpc>
              <a:spcBef>
                <a:spcPts val="0"/>
              </a:spcBef>
              <a:spcAft>
                <a:spcPts val="0"/>
              </a:spcAft>
              <a:buSzPts val="1100"/>
              <a:buNone/>
            </a:pPr>
            <a:r>
              <a:rPr lang="en-US"/>
              <a:t>We would like to acknowledge that everyone has had different experiences. Also, at the end of the training, contact information for people who can support and provide resources to you, will be listed on a slide.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Robust debate/dialogue is good thing...but can and should be done respectfully. But just because we disagree doesn’t mean you can bully me. It’s okay to disagree with each other – it’s the beauty of each of us…..we bring different experiences and knowledge to the table and that makes for a very enlightening conversation and a great way to learn from others.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rPr b="1" lang="en-US"/>
              <a:t>PREPARE: </a:t>
            </a:r>
            <a:r>
              <a:rPr lang="en-US"/>
              <a:t>These difficult conversations become easier as we prepare and practice and actually get a few under our belt.</a:t>
            </a:r>
            <a:endParaRPr/>
          </a:p>
          <a:p>
            <a:pPr indent="0" lvl="0" marL="0" rtl="0" algn="l">
              <a:lnSpc>
                <a:spcPct val="100000"/>
              </a:lnSpc>
              <a:spcBef>
                <a:spcPts val="0"/>
              </a:spcBef>
              <a:spcAft>
                <a:spcPts val="0"/>
              </a:spcAft>
              <a:buSzPts val="1400"/>
              <a:buNone/>
            </a:pPr>
            <a:r>
              <a:rPr b="1" lang="en-US"/>
              <a:t>GOALS:</a:t>
            </a:r>
            <a:r>
              <a:rPr lang="en-US"/>
              <a:t> Keep your goals realistic – </a:t>
            </a:r>
            <a:r>
              <a:rPr b="1" lang="en-US"/>
              <a:t>eliminating</a:t>
            </a:r>
            <a:r>
              <a:rPr lang="en-US"/>
              <a:t> fear and anxiety (on everyone’s part)  is </a:t>
            </a:r>
            <a:r>
              <a:rPr i="1" lang="en-US"/>
              <a:t>an unrealistic </a:t>
            </a:r>
            <a:r>
              <a:rPr lang="en-US"/>
              <a:t>goal. </a:t>
            </a:r>
            <a:r>
              <a:rPr b="1" lang="en-US"/>
              <a:t>REDUCING fear and anxiety and learning how </a:t>
            </a:r>
            <a:r>
              <a:rPr lang="en-US"/>
              <a:t>to manage that which remains are more attainable. Perfect results with no risk will not happen. Getting better results might happen. </a:t>
            </a:r>
            <a:endParaRPr/>
          </a:p>
          <a:p>
            <a:pPr indent="0" lvl="0" marL="0" rtl="0" algn="l">
              <a:lnSpc>
                <a:spcPct val="100000"/>
              </a:lnSpc>
              <a:spcBef>
                <a:spcPts val="0"/>
              </a:spcBef>
              <a:spcAft>
                <a:spcPts val="0"/>
              </a:spcAft>
              <a:buSzPts val="1400"/>
              <a:buNone/>
            </a:pPr>
            <a:r>
              <a:rPr lang="en-US"/>
              <a:t>Don’t jump in without preparation…..  This was created with focus on the workplace but also on the personal, as they overlap a lot. You should congratulate yourself on learning how to facilitate such conversations. It is a heavy responsibility as we are working to make whole or mend a person or persons or situation. </a:t>
            </a:r>
            <a:endParaRPr/>
          </a:p>
          <a:p>
            <a:pPr indent="0" lvl="0" marL="0" rtl="0" algn="l">
              <a:lnSpc>
                <a:spcPct val="100000"/>
              </a:lnSpc>
              <a:spcBef>
                <a:spcPts val="0"/>
              </a:spcBef>
              <a:spcAft>
                <a:spcPts val="0"/>
              </a:spcAft>
              <a:buSzPts val="1100"/>
              <a:buNone/>
            </a:pPr>
            <a:r>
              <a:t/>
            </a:r>
            <a:endParaRPr/>
          </a:p>
        </p:txBody>
      </p:sp>
      <p:sp>
        <p:nvSpPr>
          <p:cNvPr id="161" name="Google Shape;161;p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3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2" name="Google Shape;12;p3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45" name="Shape 45"/>
        <p:cNvGrpSpPr/>
        <p:nvPr/>
      </p:nvGrpSpPr>
      <p:grpSpPr>
        <a:xfrm>
          <a:off x="0" y="0"/>
          <a:ext cx="0" cy="0"/>
          <a:chOff x="0" y="0"/>
          <a:chExt cx="0" cy="0"/>
        </a:xfrm>
      </p:grpSpPr>
      <p:sp>
        <p:nvSpPr>
          <p:cNvPr id="46" name="Google Shape;46;p44"/>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7" name="Google Shape;47;p44"/>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48" name="Google Shape;48;p44"/>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and Content">
  <p:cSld name="6_Title and Content">
    <p:spTree>
      <p:nvGrpSpPr>
        <p:cNvPr id="49" name="Shape 49"/>
        <p:cNvGrpSpPr/>
        <p:nvPr/>
      </p:nvGrpSpPr>
      <p:grpSpPr>
        <a:xfrm>
          <a:off x="0" y="0"/>
          <a:ext cx="0" cy="0"/>
          <a:chOff x="0" y="0"/>
          <a:chExt cx="0" cy="0"/>
        </a:xfrm>
      </p:grpSpPr>
      <p:sp>
        <p:nvSpPr>
          <p:cNvPr id="50" name="Google Shape;50;p45"/>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1" name="Google Shape;51;p45"/>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52" name="Google Shape;52;p45"/>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and Content">
  <p:cSld name="7_Title and Content">
    <p:spTree>
      <p:nvGrpSpPr>
        <p:cNvPr id="53" name="Shape 53"/>
        <p:cNvGrpSpPr/>
        <p:nvPr/>
      </p:nvGrpSpPr>
      <p:grpSpPr>
        <a:xfrm>
          <a:off x="0" y="0"/>
          <a:ext cx="0" cy="0"/>
          <a:chOff x="0" y="0"/>
          <a:chExt cx="0" cy="0"/>
        </a:xfrm>
      </p:grpSpPr>
      <p:sp>
        <p:nvSpPr>
          <p:cNvPr id="54" name="Google Shape;54;p46"/>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5" name="Google Shape;55;p46"/>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56" name="Google Shape;56;p46"/>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57" name="Shape 57"/>
        <p:cNvGrpSpPr/>
        <p:nvPr/>
      </p:nvGrpSpPr>
      <p:grpSpPr>
        <a:xfrm>
          <a:off x="0" y="0"/>
          <a:ext cx="0" cy="0"/>
          <a:chOff x="0" y="0"/>
          <a:chExt cx="0" cy="0"/>
        </a:xfrm>
      </p:grpSpPr>
      <p:sp>
        <p:nvSpPr>
          <p:cNvPr id="58" name="Google Shape;58;p47"/>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9" name="Google Shape;59;p47"/>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60" name="Google Shape;60;p47"/>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and Content">
  <p:cSld name="9_Title and Content">
    <p:spTree>
      <p:nvGrpSpPr>
        <p:cNvPr id="61" name="Shape 61"/>
        <p:cNvGrpSpPr/>
        <p:nvPr/>
      </p:nvGrpSpPr>
      <p:grpSpPr>
        <a:xfrm>
          <a:off x="0" y="0"/>
          <a:ext cx="0" cy="0"/>
          <a:chOff x="0" y="0"/>
          <a:chExt cx="0" cy="0"/>
        </a:xfrm>
      </p:grpSpPr>
      <p:sp>
        <p:nvSpPr>
          <p:cNvPr id="62" name="Google Shape;62;p48"/>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3" name="Google Shape;63;p48"/>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64" name="Google Shape;64;p48"/>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7" name="Google Shape;67;p4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68" name="Google Shape;68;p4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69" name="Google Shape;69;p49"/>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2" name="Google Shape;72;p50"/>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5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75" name="Google Shape;75;p5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76" name="Google Shape;76;p51"/>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52"/>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79" name="Google Shape;79;p52"/>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5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5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83" name="Google Shape;83;p53"/>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4" name="Google Shape;84;p53"/>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81000" lvl="0" marL="457200" algn="l">
              <a:lnSpc>
                <a:spcPct val="115000"/>
              </a:lnSpc>
              <a:spcBef>
                <a:spcPts val="0"/>
              </a:spcBef>
              <a:spcAft>
                <a:spcPts val="0"/>
              </a:spcAft>
              <a:buSzPts val="2400"/>
              <a:buChar char="●"/>
              <a:defRPr/>
            </a:lvl1pPr>
            <a:lvl2pPr indent="-355600" lvl="1" marL="914400" algn="l">
              <a:lnSpc>
                <a:spcPct val="115000"/>
              </a:lnSpc>
              <a:spcBef>
                <a:spcPts val="0"/>
              </a:spcBef>
              <a:spcAft>
                <a:spcPts val="0"/>
              </a:spcAft>
              <a:buSzPts val="2000"/>
              <a:buChar char="○"/>
              <a:defRPr/>
            </a:lvl2pPr>
            <a:lvl3pPr indent="-330200" lvl="2" marL="1371600" algn="l">
              <a:lnSpc>
                <a:spcPct val="115000"/>
              </a:lnSpc>
              <a:spcBef>
                <a:spcPts val="0"/>
              </a:spcBef>
              <a:spcAft>
                <a:spcPts val="0"/>
              </a:spcAft>
              <a:buSzPts val="16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85" name="Google Shape;85;p53"/>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54"/>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2400"/>
              <a:buNone/>
              <a:defRPr/>
            </a:lvl1pPr>
          </a:lstStyle>
          <a:p/>
        </p:txBody>
      </p:sp>
      <p:sp>
        <p:nvSpPr>
          <p:cNvPr id="88" name="Google Shape;88;p54"/>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5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1" name="Google Shape;91;p55"/>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81000" lvl="0" marL="457200" algn="ctr">
              <a:lnSpc>
                <a:spcPct val="115000"/>
              </a:lnSpc>
              <a:spcBef>
                <a:spcPts val="0"/>
              </a:spcBef>
              <a:spcAft>
                <a:spcPts val="0"/>
              </a:spcAft>
              <a:buSzPts val="2400"/>
              <a:buChar char="●"/>
              <a:defRPr/>
            </a:lvl1pPr>
            <a:lvl2pPr indent="-355600" lvl="1" marL="914400" algn="ctr">
              <a:lnSpc>
                <a:spcPct val="115000"/>
              </a:lnSpc>
              <a:spcBef>
                <a:spcPts val="0"/>
              </a:spcBef>
              <a:spcAft>
                <a:spcPts val="0"/>
              </a:spcAft>
              <a:buSzPts val="2000"/>
              <a:buChar char="○"/>
              <a:defRPr/>
            </a:lvl2pPr>
            <a:lvl3pPr indent="-330200" lvl="2" marL="1371600" algn="ctr">
              <a:lnSpc>
                <a:spcPct val="115000"/>
              </a:lnSpc>
              <a:spcBef>
                <a:spcPts val="0"/>
              </a:spcBef>
              <a:spcAft>
                <a:spcPts val="0"/>
              </a:spcAft>
              <a:buSzPts val="16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92" name="Google Shape;92;p55"/>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56"/>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5" name="Shape 95"/>
        <p:cNvGrpSpPr/>
        <p:nvPr/>
      </p:nvGrpSpPr>
      <p:grpSpPr>
        <a:xfrm>
          <a:off x="0" y="0"/>
          <a:ext cx="0" cy="0"/>
          <a:chOff x="0" y="0"/>
          <a:chExt cx="0" cy="0"/>
        </a:xfrm>
      </p:grpSpPr>
      <p:sp>
        <p:nvSpPr>
          <p:cNvPr id="96" name="Google Shape;96;p5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7" name="Google Shape;97;p57"/>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8" name="Google Shape;98;p5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99" name="Google Shape;99;p5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00" name="Google Shape;100;p5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01" name="Shape 101"/>
        <p:cNvGrpSpPr/>
        <p:nvPr/>
      </p:nvGrpSpPr>
      <p:grpSpPr>
        <a:xfrm>
          <a:off x="0" y="0"/>
          <a:ext cx="0" cy="0"/>
          <a:chOff x="0" y="0"/>
          <a:chExt cx="0" cy="0"/>
        </a:xfrm>
      </p:grpSpPr>
      <p:sp>
        <p:nvSpPr>
          <p:cNvPr id="102" name="Google Shape;102;p58"/>
          <p:cNvSpPr txBox="1"/>
          <p:nvPr>
            <p:ph idx="10" type="dt"/>
          </p:nvPr>
        </p:nvSpPr>
        <p:spPr>
          <a:xfrm>
            <a:off x="3396925" y="4683284"/>
            <a:ext cx="20574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03" name="Google Shape;103;p58"/>
          <p:cNvSpPr txBox="1"/>
          <p:nvPr/>
        </p:nvSpPr>
        <p:spPr>
          <a:xfrm>
            <a:off x="2543537" y="-1006997"/>
            <a:ext cx="138600" cy="2847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pic>
        <p:nvPicPr>
          <p:cNvPr id="104" name="Google Shape;104;p58"/>
          <p:cNvPicPr preferRelativeResize="0"/>
          <p:nvPr/>
        </p:nvPicPr>
        <p:blipFill rotWithShape="1">
          <a:blip r:embed="rId2">
            <a:alphaModFix/>
          </a:blip>
          <a:srcRect b="0" l="0" r="0" t="0"/>
          <a:stretch/>
        </p:blipFill>
        <p:spPr>
          <a:xfrm>
            <a:off x="498021" y="4759543"/>
            <a:ext cx="2125117" cy="121324"/>
          </a:xfrm>
          <a:prstGeom prst="rect">
            <a:avLst/>
          </a:prstGeom>
          <a:noFill/>
          <a:ln>
            <a:noFill/>
          </a:ln>
        </p:spPr>
      </p:pic>
      <p:sp>
        <p:nvSpPr>
          <p:cNvPr id="105" name="Google Shape;105;p58"/>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Open Sans"/>
              <a:buNone/>
              <a:defRPr sz="45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6" name="Google Shape;106;p58"/>
          <p:cNvSpPr txBox="1"/>
          <p:nvPr>
            <p:ph idx="1" type="subTitle"/>
          </p:nvPr>
        </p:nvSpPr>
        <p:spPr>
          <a:xfrm>
            <a:off x="1143000" y="2701528"/>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SzPts val="1800"/>
              <a:buNone/>
              <a:defRPr sz="1800"/>
            </a:lvl1pPr>
            <a:lvl2pPr lvl="1" algn="l">
              <a:lnSpc>
                <a:spcPct val="90000"/>
              </a:lnSpc>
              <a:spcBef>
                <a:spcPts val="1200"/>
              </a:spcBef>
              <a:spcAft>
                <a:spcPts val="0"/>
              </a:spcAft>
              <a:buSzPts val="1400"/>
              <a:buChar char="○"/>
              <a:defRPr/>
            </a:lvl2pPr>
            <a:lvl3pPr lvl="2" algn="l">
              <a:lnSpc>
                <a:spcPct val="90000"/>
              </a:lnSpc>
              <a:spcBef>
                <a:spcPts val="1200"/>
              </a:spcBef>
              <a:spcAft>
                <a:spcPts val="0"/>
              </a:spcAft>
              <a:buSzPts val="1400"/>
              <a:buChar char="■"/>
              <a:defRPr/>
            </a:lvl3pPr>
            <a:lvl4pPr lvl="3" algn="l">
              <a:lnSpc>
                <a:spcPct val="90000"/>
              </a:lnSpc>
              <a:spcBef>
                <a:spcPts val="1200"/>
              </a:spcBef>
              <a:spcAft>
                <a:spcPts val="0"/>
              </a:spcAft>
              <a:buSzPts val="1400"/>
              <a:buChar char="●"/>
              <a:defRPr/>
            </a:lvl4pPr>
            <a:lvl5pPr lvl="4" algn="l">
              <a:lnSpc>
                <a:spcPct val="90000"/>
              </a:lnSpc>
              <a:spcBef>
                <a:spcPts val="1200"/>
              </a:spcBef>
              <a:spcAft>
                <a:spcPts val="0"/>
              </a:spcAft>
              <a:buSzPts val="1400"/>
              <a:buChar char="○"/>
              <a:defRPr/>
            </a:lvl5pPr>
            <a:lvl6pPr lvl="5" algn="l">
              <a:lnSpc>
                <a:spcPct val="90000"/>
              </a:lnSpc>
              <a:spcBef>
                <a:spcPts val="1200"/>
              </a:spcBef>
              <a:spcAft>
                <a:spcPts val="0"/>
              </a:spcAft>
              <a:buClr>
                <a:schemeClr val="dk1"/>
              </a:buClr>
              <a:buSzPts val="1400"/>
              <a:buChar char="■"/>
              <a:defRPr/>
            </a:lvl6pPr>
            <a:lvl7pPr lvl="6" algn="l">
              <a:lnSpc>
                <a:spcPct val="90000"/>
              </a:lnSpc>
              <a:spcBef>
                <a:spcPts val="1200"/>
              </a:spcBef>
              <a:spcAft>
                <a:spcPts val="0"/>
              </a:spcAft>
              <a:buClr>
                <a:schemeClr val="dk1"/>
              </a:buClr>
              <a:buSzPts val="1400"/>
              <a:buChar char="●"/>
              <a:defRPr/>
            </a:lvl7pPr>
            <a:lvl8pPr lvl="7" algn="l">
              <a:lnSpc>
                <a:spcPct val="90000"/>
              </a:lnSpc>
              <a:spcBef>
                <a:spcPts val="1200"/>
              </a:spcBef>
              <a:spcAft>
                <a:spcPts val="0"/>
              </a:spcAft>
              <a:buClr>
                <a:schemeClr val="dk1"/>
              </a:buClr>
              <a:buSzPts val="1400"/>
              <a:buChar char="○"/>
              <a:defRPr/>
            </a:lvl8pPr>
            <a:lvl9pPr lvl="8" algn="l">
              <a:lnSpc>
                <a:spcPct val="90000"/>
              </a:lnSpc>
              <a:spcBef>
                <a:spcPts val="1200"/>
              </a:spcBef>
              <a:spcAft>
                <a:spcPts val="1200"/>
              </a:spcAft>
              <a:buClr>
                <a:schemeClr val="dk1"/>
              </a:buClr>
              <a:buSzPts val="1400"/>
              <a:buChar char="■"/>
              <a:defRPr/>
            </a:lvl9pPr>
          </a:lstStyle>
          <a:p/>
        </p:txBody>
      </p:sp>
      <p:sp>
        <p:nvSpPr>
          <p:cNvPr id="107" name="Google Shape;107;p58"/>
          <p:cNvSpPr txBox="1"/>
          <p:nvPr>
            <p:ph idx="12" type="sldNum"/>
          </p:nvPr>
        </p:nvSpPr>
        <p:spPr>
          <a:xfrm>
            <a:off x="6323352" y="4689856"/>
            <a:ext cx="2057400" cy="273900"/>
          </a:xfrm>
          <a:prstGeom prst="rect">
            <a:avLst/>
          </a:prstGeom>
          <a:noFill/>
          <a:ln>
            <a:noFill/>
          </a:ln>
        </p:spPr>
        <p:txBody>
          <a:bodyPr anchorCtr="0" anchor="t" bIns="34275" lIns="68575" spcFirstLastPara="1" rIns="68575" wrap="square" tIns="3427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15" name="Shape 15"/>
        <p:cNvGrpSpPr/>
        <p:nvPr/>
      </p:nvGrpSpPr>
      <p:grpSpPr>
        <a:xfrm>
          <a:off x="0" y="0"/>
          <a:ext cx="0" cy="0"/>
          <a:chOff x="0" y="0"/>
          <a:chExt cx="0" cy="0"/>
        </a:xfrm>
      </p:grpSpPr>
      <p:sp>
        <p:nvSpPr>
          <p:cNvPr id="16" name="Google Shape;16;p37"/>
          <p:cNvSpPr txBox="1"/>
          <p:nvPr/>
        </p:nvSpPr>
        <p:spPr>
          <a:xfrm>
            <a:off x="2543537" y="-1006997"/>
            <a:ext cx="184731"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17" name="Google Shape;17;p37"/>
          <p:cNvSpPr txBox="1"/>
          <p:nvPr>
            <p:ph type="ctrTitle"/>
          </p:nvPr>
        </p:nvSpPr>
        <p:spPr>
          <a:xfrm>
            <a:off x="1143000" y="841772"/>
            <a:ext cx="6858000" cy="1790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2800"/>
              <a:buNone/>
              <a:defRPr sz="45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37"/>
          <p:cNvSpPr txBox="1"/>
          <p:nvPr>
            <p:ph idx="1" type="subTitle"/>
          </p:nvPr>
        </p:nvSpPr>
        <p:spPr>
          <a:xfrm>
            <a:off x="1143000" y="2701528"/>
            <a:ext cx="6858000" cy="1241822"/>
          </a:xfrm>
          <a:prstGeom prst="rect">
            <a:avLst/>
          </a:prstGeom>
          <a:noFill/>
          <a:ln>
            <a:noFill/>
          </a:ln>
        </p:spPr>
        <p:txBody>
          <a:bodyPr anchorCtr="0" anchor="t" bIns="91425" lIns="91425" spcFirstLastPara="1" rIns="91425" wrap="square" tIns="91425">
            <a:normAutofit/>
          </a:bodyPr>
          <a:lstStyle>
            <a:lvl1pPr lvl="0" algn="ctr">
              <a:lnSpc>
                <a:spcPct val="115000"/>
              </a:lnSpc>
              <a:spcBef>
                <a:spcPts val="0"/>
              </a:spcBef>
              <a:spcAft>
                <a:spcPts val="0"/>
              </a:spcAft>
              <a:buSzPts val="2400"/>
              <a:buNone/>
              <a:defRPr sz="1800"/>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19" name="Google Shape;19;p37"/>
          <p:cNvSpPr txBox="1"/>
          <p:nvPr>
            <p:ph idx="10" type="dt"/>
          </p:nvPr>
        </p:nvSpPr>
        <p:spPr>
          <a:xfrm>
            <a:off x="3500683" y="4739656"/>
            <a:ext cx="21336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1350" u="none" cap="none" strike="noStrike">
                <a:solidFill>
                  <a:srgbClr val="888888"/>
                </a:solidFill>
                <a:latin typeface="Avenir"/>
                <a:ea typeface="Avenir"/>
                <a:cs typeface="Avenir"/>
                <a:sym typeface="Avenir"/>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81000" lvl="0" marL="457200" algn="l">
              <a:lnSpc>
                <a:spcPct val="115000"/>
              </a:lnSpc>
              <a:spcBef>
                <a:spcPts val="0"/>
              </a:spcBef>
              <a:spcAft>
                <a:spcPts val="0"/>
              </a:spcAft>
              <a:buSzPts val="2400"/>
              <a:buChar char="●"/>
              <a:defRPr sz="2400"/>
            </a:lvl1pPr>
            <a:lvl2pPr indent="-355600" lvl="1" marL="914400" algn="l">
              <a:lnSpc>
                <a:spcPct val="115000"/>
              </a:lnSpc>
              <a:spcBef>
                <a:spcPts val="0"/>
              </a:spcBef>
              <a:spcAft>
                <a:spcPts val="0"/>
              </a:spcAft>
              <a:buSzPts val="2000"/>
              <a:buChar char="○"/>
              <a:defRPr sz="2000"/>
            </a:lvl2pPr>
            <a:lvl3pPr indent="-330200" lvl="2" marL="1371600" algn="l">
              <a:lnSpc>
                <a:spcPct val="115000"/>
              </a:lnSpc>
              <a:spcBef>
                <a:spcPts val="0"/>
              </a:spcBef>
              <a:spcAft>
                <a:spcPts val="0"/>
              </a:spcAft>
              <a:buSzPts val="1600"/>
              <a:buChar char="■"/>
              <a:defRPr sz="1600"/>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3" name="Google Shape;23;p38"/>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4" name="Shape 24"/>
        <p:cNvGrpSpPr/>
        <p:nvPr/>
      </p:nvGrpSpPr>
      <p:grpSpPr>
        <a:xfrm>
          <a:off x="0" y="0"/>
          <a:ext cx="0" cy="0"/>
          <a:chOff x="0" y="0"/>
          <a:chExt cx="0" cy="0"/>
        </a:xfrm>
      </p:grpSpPr>
      <p:sp>
        <p:nvSpPr>
          <p:cNvPr id="25" name="Google Shape;25;p39"/>
          <p:cNvSpPr txBox="1"/>
          <p:nvPr/>
        </p:nvSpPr>
        <p:spPr>
          <a:xfrm>
            <a:off x="2543537" y="-1006997"/>
            <a:ext cx="184731"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050" u="none" cap="none" strike="noStrike">
              <a:solidFill>
                <a:srgbClr val="000000"/>
              </a:solidFill>
              <a:latin typeface="Arial"/>
              <a:ea typeface="Arial"/>
              <a:cs typeface="Arial"/>
              <a:sym typeface="Arial"/>
            </a:endParaRPr>
          </a:p>
        </p:txBody>
      </p:sp>
      <p:sp>
        <p:nvSpPr>
          <p:cNvPr id="26" name="Google Shape;26;p39"/>
          <p:cNvSpPr txBox="1"/>
          <p:nvPr>
            <p:ph type="ctrTitle"/>
          </p:nvPr>
        </p:nvSpPr>
        <p:spPr>
          <a:xfrm>
            <a:off x="1143000" y="841772"/>
            <a:ext cx="6858000" cy="1790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2800"/>
              <a:buNone/>
              <a:defRPr sz="45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39"/>
          <p:cNvSpPr txBox="1"/>
          <p:nvPr>
            <p:ph idx="1" type="subTitle"/>
          </p:nvPr>
        </p:nvSpPr>
        <p:spPr>
          <a:xfrm>
            <a:off x="1143000" y="2701528"/>
            <a:ext cx="6858000" cy="1241822"/>
          </a:xfrm>
          <a:prstGeom prst="rect">
            <a:avLst/>
          </a:prstGeom>
          <a:noFill/>
          <a:ln>
            <a:noFill/>
          </a:ln>
        </p:spPr>
        <p:txBody>
          <a:bodyPr anchorCtr="0" anchor="t" bIns="91425" lIns="91425" spcFirstLastPara="1" rIns="91425" wrap="square" tIns="91425">
            <a:normAutofit/>
          </a:bodyPr>
          <a:lstStyle>
            <a:lvl1pPr lvl="0" algn="ctr">
              <a:lnSpc>
                <a:spcPct val="115000"/>
              </a:lnSpc>
              <a:spcBef>
                <a:spcPts val="0"/>
              </a:spcBef>
              <a:spcAft>
                <a:spcPts val="0"/>
              </a:spcAft>
              <a:buSzPts val="2400"/>
              <a:buNone/>
              <a:defRPr sz="1800"/>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28" name="Google Shape;28;p39"/>
          <p:cNvSpPr txBox="1"/>
          <p:nvPr>
            <p:ph idx="10" type="dt"/>
          </p:nvPr>
        </p:nvSpPr>
        <p:spPr>
          <a:xfrm>
            <a:off x="3500683" y="4739656"/>
            <a:ext cx="21336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1350" u="none" cap="none" strike="noStrike">
                <a:solidFill>
                  <a:srgbClr val="888888"/>
                </a:solidFill>
                <a:latin typeface="Avenir"/>
                <a:ea typeface="Avenir"/>
                <a:cs typeface="Avenir"/>
                <a:sym typeface="Avenir"/>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9" name="Shape 29"/>
        <p:cNvGrpSpPr/>
        <p:nvPr/>
      </p:nvGrpSpPr>
      <p:grpSpPr>
        <a:xfrm>
          <a:off x="0" y="0"/>
          <a:ext cx="0" cy="0"/>
          <a:chOff x="0" y="0"/>
          <a:chExt cx="0" cy="0"/>
        </a:xfrm>
      </p:grpSpPr>
      <p:sp>
        <p:nvSpPr>
          <p:cNvPr id="30" name="Google Shape;30;p40"/>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40"/>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32" name="Google Shape;32;p40"/>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33" name="Shape 33"/>
        <p:cNvGrpSpPr/>
        <p:nvPr/>
      </p:nvGrpSpPr>
      <p:grpSpPr>
        <a:xfrm>
          <a:off x="0" y="0"/>
          <a:ext cx="0" cy="0"/>
          <a:chOff x="0" y="0"/>
          <a:chExt cx="0" cy="0"/>
        </a:xfrm>
      </p:grpSpPr>
      <p:sp>
        <p:nvSpPr>
          <p:cNvPr id="34" name="Google Shape;34;p41"/>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5" name="Google Shape;35;p41"/>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36" name="Google Shape;36;p41"/>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37" name="Shape 37"/>
        <p:cNvGrpSpPr/>
        <p:nvPr/>
      </p:nvGrpSpPr>
      <p:grpSpPr>
        <a:xfrm>
          <a:off x="0" y="0"/>
          <a:ext cx="0" cy="0"/>
          <a:chOff x="0" y="0"/>
          <a:chExt cx="0" cy="0"/>
        </a:xfrm>
      </p:grpSpPr>
      <p:sp>
        <p:nvSpPr>
          <p:cNvPr id="38" name="Google Shape;38;p42"/>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9" name="Google Shape;39;p42"/>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40" name="Google Shape;40;p42"/>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41" name="Shape 41"/>
        <p:cNvGrpSpPr/>
        <p:nvPr/>
      </p:nvGrpSpPr>
      <p:grpSpPr>
        <a:xfrm>
          <a:off x="0" y="0"/>
          <a:ext cx="0" cy="0"/>
          <a:chOff x="0" y="0"/>
          <a:chExt cx="0" cy="0"/>
        </a:xfrm>
      </p:grpSpPr>
      <p:sp>
        <p:nvSpPr>
          <p:cNvPr id="42" name="Google Shape;42;p43"/>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3" name="Google Shape;43;p43"/>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lvl1pPr lvl="0" algn="l">
              <a:lnSpc>
                <a:spcPct val="115000"/>
              </a:lnSpc>
              <a:spcBef>
                <a:spcPts val="0"/>
              </a:spcBef>
              <a:spcAft>
                <a:spcPts val="0"/>
              </a:spcAft>
              <a:buClr>
                <a:srgbClr val="FFC000"/>
              </a:buClr>
              <a:buSzPts val="2400"/>
              <a:buFont typeface="Arial"/>
              <a:buChar char="•"/>
              <a:defRPr/>
            </a:lvl1pPr>
            <a:lvl2pPr lvl="1" algn="l">
              <a:lnSpc>
                <a:spcPct val="115000"/>
              </a:lnSpc>
              <a:spcBef>
                <a:spcPts val="0"/>
              </a:spcBef>
              <a:spcAft>
                <a:spcPts val="0"/>
              </a:spcAft>
              <a:buSzPts val="2000"/>
              <a:buChar char="○"/>
              <a:defRPr/>
            </a:lvl2pPr>
            <a:lvl3pPr lvl="2" algn="l">
              <a:lnSpc>
                <a:spcPct val="115000"/>
              </a:lnSpc>
              <a:spcBef>
                <a:spcPts val="0"/>
              </a:spcBef>
              <a:spcAft>
                <a:spcPts val="0"/>
              </a:spcAft>
              <a:buSzPts val="1600"/>
              <a:buChar char="■"/>
              <a:defRPr/>
            </a:lvl3pPr>
            <a:lvl4pPr lvl="3" algn="l">
              <a:lnSpc>
                <a:spcPct val="115000"/>
              </a:lnSpc>
              <a:spcBef>
                <a:spcPts val="0"/>
              </a:spcBef>
              <a:spcAft>
                <a:spcPts val="0"/>
              </a:spcAft>
              <a:buSzPts val="1400"/>
              <a:buChar char="●"/>
              <a:defRPr/>
            </a:lvl4pPr>
            <a:lvl5pPr lvl="4" algn="l">
              <a:lnSpc>
                <a:spcPct val="115000"/>
              </a:lnSpc>
              <a:spcBef>
                <a:spcPts val="0"/>
              </a:spcBef>
              <a:spcAft>
                <a:spcPts val="0"/>
              </a:spcAft>
              <a:buSzPts val="1400"/>
              <a:buChar char="○"/>
              <a:defRPr/>
            </a:lvl5pPr>
            <a:lvl6pPr lvl="5" algn="l">
              <a:lnSpc>
                <a:spcPct val="115000"/>
              </a:lnSpc>
              <a:spcBef>
                <a:spcPts val="0"/>
              </a:spcBef>
              <a:spcAft>
                <a:spcPts val="0"/>
              </a:spcAft>
              <a:buSzPts val="1400"/>
              <a:buChar char="■"/>
              <a:defRPr/>
            </a:lvl6pPr>
            <a:lvl7pPr lvl="6" algn="l">
              <a:lnSpc>
                <a:spcPct val="115000"/>
              </a:lnSpc>
              <a:spcBef>
                <a:spcPts val="0"/>
              </a:spcBef>
              <a:spcAft>
                <a:spcPts val="0"/>
              </a:spcAft>
              <a:buSzPts val="1400"/>
              <a:buChar char="●"/>
              <a:defRPr/>
            </a:lvl7pPr>
            <a:lvl8pPr lvl="7" algn="l">
              <a:lnSpc>
                <a:spcPct val="115000"/>
              </a:lnSpc>
              <a:spcBef>
                <a:spcPts val="0"/>
              </a:spcBef>
              <a:spcAft>
                <a:spcPts val="0"/>
              </a:spcAft>
              <a:buSzPts val="1400"/>
              <a:buChar char="○"/>
              <a:defRPr/>
            </a:lvl8pPr>
            <a:lvl9pPr lvl="8" algn="l">
              <a:lnSpc>
                <a:spcPct val="115000"/>
              </a:lnSpc>
              <a:spcBef>
                <a:spcPts val="0"/>
              </a:spcBef>
              <a:spcAft>
                <a:spcPts val="0"/>
              </a:spcAft>
              <a:buSzPts val="1400"/>
              <a:buChar char="■"/>
              <a:defRPr/>
            </a:lvl9pPr>
          </a:lstStyle>
          <a:p/>
        </p:txBody>
      </p:sp>
      <p:sp>
        <p:nvSpPr>
          <p:cNvPr id="44" name="Google Shape;44;p43"/>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6" Type="http://schemas.openxmlformats.org/officeDocument/2006/relationships/theme" Target="../theme/theme1.xml"/><Relationship Id="rId25" Type="http://schemas.openxmlformats.org/officeDocument/2006/relationships/slideLayout" Target="../slideLayouts/slideLayout24.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81000" lvl="0" marL="457200" marR="0" rtl="0" algn="l">
              <a:lnSpc>
                <a:spcPct val="115000"/>
              </a:lnSpc>
              <a:spcBef>
                <a:spcPts val="0"/>
              </a:spcBef>
              <a:spcAft>
                <a:spcPts val="0"/>
              </a:spcAft>
              <a:buClr>
                <a:schemeClr val="accent4"/>
              </a:buClr>
              <a:buSzPts val="2400"/>
              <a:buFont typeface="Arial"/>
              <a:buChar char="●"/>
              <a:defRPr b="0" i="0" sz="2400" u="none" cap="none" strike="noStrike">
                <a:solidFill>
                  <a:schemeClr val="dk1"/>
                </a:solidFill>
                <a:latin typeface="Arial"/>
                <a:ea typeface="Arial"/>
                <a:cs typeface="Arial"/>
                <a:sym typeface="Arial"/>
              </a:defRPr>
            </a:lvl1pPr>
            <a:lvl2pPr indent="-355600" lvl="1" marL="914400" marR="0" rtl="0" algn="l">
              <a:lnSpc>
                <a:spcPct val="115000"/>
              </a:lnSpc>
              <a:spcBef>
                <a:spcPts val="0"/>
              </a:spcBef>
              <a:spcAft>
                <a:spcPts val="0"/>
              </a:spcAft>
              <a:buClr>
                <a:schemeClr val="accent2"/>
              </a:buClr>
              <a:buSzPts val="2000"/>
              <a:buFont typeface="Arial"/>
              <a:buChar char="○"/>
              <a:defRPr b="0" i="0" sz="2000" u="none" cap="none" strike="noStrike">
                <a:solidFill>
                  <a:schemeClr val="dk1"/>
                </a:solidFill>
                <a:latin typeface="Arial"/>
                <a:ea typeface="Arial"/>
                <a:cs typeface="Arial"/>
                <a:sym typeface="Arial"/>
              </a:defRPr>
            </a:lvl2pPr>
            <a:lvl3pPr indent="-330200" lvl="2" marL="1371600" marR="0" rtl="0" algn="l">
              <a:lnSpc>
                <a:spcPct val="115000"/>
              </a:lnSpc>
              <a:spcBef>
                <a:spcPts val="0"/>
              </a:spcBef>
              <a:spcAft>
                <a:spcPts val="0"/>
              </a:spcAft>
              <a:buClr>
                <a:schemeClr val="accent1"/>
              </a:buClr>
              <a:buSzPts val="1600"/>
              <a:buFont typeface="Arial"/>
              <a:buChar char="■"/>
              <a:defRPr b="0" i="0" sz="1600" u="none" cap="none" strike="noStrike">
                <a:solidFill>
                  <a:schemeClr val="dk1"/>
                </a:solidFill>
                <a:latin typeface="Arial"/>
                <a:ea typeface="Arial"/>
                <a:cs typeface="Arial"/>
                <a:sym typeface="Arial"/>
              </a:defRPr>
            </a:lvl3pPr>
            <a:lvl4pPr indent="-317500" lvl="3" marL="1828800" marR="0" rtl="0" algn="l">
              <a:lnSpc>
                <a:spcPct val="115000"/>
              </a:lnSpc>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17500" lvl="4" marL="2286000" marR="0" rtl="0" algn="l">
              <a:lnSpc>
                <a:spcPct val="115000"/>
              </a:lnSpc>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5pPr>
            <a:lvl6pPr indent="-317500" lvl="5" marL="2743200" marR="0" rtl="0" algn="l">
              <a:lnSpc>
                <a:spcPct val="115000"/>
              </a:lnSpc>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115000"/>
              </a:lnSpc>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115000"/>
              </a:lnSpc>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115000"/>
              </a:lnSpc>
              <a:spcBef>
                <a:spcPts val="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8" name="Google Shape;8;p34"/>
          <p:cNvSpPr txBox="1"/>
          <p:nvPr>
            <p:ph idx="12" type="sldNum"/>
          </p:nvPr>
        </p:nvSpPr>
        <p:spPr>
          <a:xfrm>
            <a:off x="4297658" y="4703617"/>
            <a:ext cx="548700" cy="393600"/>
          </a:xfrm>
          <a:prstGeom prst="rect">
            <a:avLst/>
          </a:prstGeom>
          <a:noFill/>
          <a:ln>
            <a:noFill/>
          </a:ln>
        </p:spPr>
        <p:txBody>
          <a:bodyPr anchorCtr="0" anchor="ctr" bIns="91425" lIns="91425" spcFirstLastPara="1" rIns="91425" wrap="square" tIns="91425">
            <a:norm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pic>
        <p:nvPicPr>
          <p:cNvPr id="9" name="Google Shape;9;p34"/>
          <p:cNvPicPr preferRelativeResize="0"/>
          <p:nvPr/>
        </p:nvPicPr>
        <p:blipFill rotWithShape="1">
          <a:blip r:embed="rId1">
            <a:alphaModFix/>
          </a:blip>
          <a:srcRect b="0" l="0" r="0" t="0"/>
          <a:stretch/>
        </p:blipFill>
        <p:spPr>
          <a:xfrm>
            <a:off x="6674950" y="4568877"/>
            <a:ext cx="2354433" cy="47548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www.youtube.com/watch?v=mueGH8-BSN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 Id="rId3" Type="http://schemas.openxmlformats.org/officeDocument/2006/relationships/hyperlink" Target="mailto:speters@mtu.edu" TargetMode="External"/><Relationship Id="rId4" Type="http://schemas.openxmlformats.org/officeDocument/2006/relationships/hyperlink" Target="http://www.mtu.edu/ombuds" TargetMode="External"/><Relationship Id="rId5" Type="http://schemas.openxmlformats.org/officeDocument/2006/relationships/hyperlink" Target="http://www.dialhelp.org" TargetMode="External"/><Relationship Id="rId6" Type="http://schemas.openxmlformats.org/officeDocument/2006/relationships/hyperlink" Target="https://blogs.mtu.edu/hr/category/benefi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hyperlink" Target="mailto:titleix@mtu.edu" TargetMode="External"/><Relationship Id="rId4" Type="http://schemas.openxmlformats.org/officeDocument/2006/relationships/hyperlink" Target="https://www.mtu.edu/title-ix/" TargetMode="External"/><Relationship Id="rId9" Type="http://schemas.openxmlformats.org/officeDocument/2006/relationships/hyperlink" Target="https://www.mtu.edu/conduct/conflict-resolution/" TargetMode="External"/><Relationship Id="rId5" Type="http://schemas.openxmlformats.org/officeDocument/2006/relationships/hyperlink" Target="mailto:equity@mtu.edu" TargetMode="External"/><Relationship Id="rId6" Type="http://schemas.openxmlformats.org/officeDocument/2006/relationships/hyperlink" Target="https://www.mtu.edu/equity/" TargetMode="External"/><Relationship Id="rId7" Type="http://schemas.openxmlformats.org/officeDocument/2006/relationships/hyperlink" Target="https://www.mtu.edu/hr/" TargetMode="External"/><Relationship Id="rId8" Type="http://schemas.openxmlformats.org/officeDocument/2006/relationships/hyperlink" Target="mailto:conflict@mtu.edu"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US"/>
              <a:t>How to Have Those Difficult Conversations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0"/>
          <p:cNvSpPr txBox="1"/>
          <p:nvPr>
            <p:ph type="title"/>
          </p:nvPr>
        </p:nvSpPr>
        <p:spPr>
          <a:xfrm>
            <a:off x="311700" y="445025"/>
            <a:ext cx="8520600" cy="572700"/>
          </a:xfrm>
          <a:prstGeom prst="rect">
            <a:avLst/>
          </a:prstGeom>
          <a:noFill/>
          <a:ln>
            <a:noFill/>
          </a:ln>
        </p:spPr>
        <p:txBody>
          <a:bodyPr anchorCtr="0" anchor="b" bIns="34275" lIns="68575" spcFirstLastPara="1" rIns="68575" wrap="square" tIns="34275">
            <a:normAutofit/>
          </a:bodyPr>
          <a:lstStyle/>
          <a:p>
            <a:pPr indent="0" lvl="0" marL="0" rtl="0" algn="l">
              <a:lnSpc>
                <a:spcPct val="100000"/>
              </a:lnSpc>
              <a:spcBef>
                <a:spcPts val="0"/>
              </a:spcBef>
              <a:spcAft>
                <a:spcPts val="0"/>
              </a:spcAft>
              <a:buClr>
                <a:schemeClr val="dk1"/>
              </a:buClr>
              <a:buSzPts val="3000"/>
              <a:buFont typeface="Open Sans"/>
              <a:buNone/>
            </a:pPr>
            <a:r>
              <a:rPr b="1" lang="en-US"/>
              <a:t>Considerations during a Difficult Conversation</a:t>
            </a:r>
            <a:endParaRPr b="1"/>
          </a:p>
        </p:txBody>
      </p:sp>
      <p:sp>
        <p:nvSpPr>
          <p:cNvPr id="172" name="Google Shape;172;p10"/>
          <p:cNvSpPr txBox="1"/>
          <p:nvPr>
            <p:ph idx="12" type="sldNum"/>
          </p:nvPr>
        </p:nvSpPr>
        <p:spPr>
          <a:xfrm>
            <a:off x="4297658" y="4703617"/>
            <a:ext cx="548700" cy="393600"/>
          </a:xfrm>
          <a:prstGeom prst="rect">
            <a:avLst/>
          </a:prstGeom>
          <a:noFill/>
          <a:ln>
            <a:noFill/>
          </a:ln>
        </p:spPr>
        <p:txBody>
          <a:bodyPr anchorCtr="0" anchor="t" bIns="34275" lIns="68575" spcFirstLastPara="1" rIns="68575" wrap="square" tIns="34275">
            <a:normAutofit/>
          </a:bodyPr>
          <a:lstStyle/>
          <a:p>
            <a:pPr indent="0" lvl="0" marL="0" rtl="0" algn="ctr">
              <a:lnSpc>
                <a:spcPct val="100000"/>
              </a:lnSpc>
              <a:spcBef>
                <a:spcPts val="0"/>
              </a:spcBef>
              <a:spcAft>
                <a:spcPts val="0"/>
              </a:spcAft>
              <a:buSzPts val="1000"/>
              <a:buNone/>
            </a:pPr>
            <a:fld id="{00000000-1234-1234-1234-123412341234}" type="slidenum">
              <a:rPr lang="en-US"/>
              <a:t>‹#›</a:t>
            </a:fld>
            <a:endParaRPr/>
          </a:p>
        </p:txBody>
      </p:sp>
      <p:sp>
        <p:nvSpPr>
          <p:cNvPr id="173" name="Google Shape;173;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Where and when the conversation will take place</a:t>
            </a:r>
            <a:endParaRPr/>
          </a:p>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Make sure all parties have an opportunity to speak</a:t>
            </a:r>
            <a:endParaRPr/>
          </a:p>
          <a:p>
            <a:pPr indent="-228600" lvl="0" marL="457200" rtl="0" algn="l">
              <a:lnSpc>
                <a:spcPct val="115000"/>
              </a:lnSpc>
              <a:spcBef>
                <a:spcPts val="0"/>
              </a:spcBef>
              <a:spcAft>
                <a:spcPts val="0"/>
              </a:spcAft>
              <a:buSzPts val="2400"/>
              <a:buNone/>
            </a:pPr>
            <a:r>
              <a:t/>
            </a:r>
            <a:endParaRPr/>
          </a:p>
          <a:p>
            <a:pPr indent="0" lvl="0" marL="76200" rtl="0" algn="l">
              <a:lnSpc>
                <a:spcPct val="115000"/>
              </a:lnSpc>
              <a:spcBef>
                <a:spcPts val="0"/>
              </a:spcBef>
              <a:spcAft>
                <a:spcPts val="0"/>
              </a:spcAft>
              <a:buSzPts val="24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a:t>Should I get a facilitator?</a:t>
            </a:r>
            <a:endParaRPr/>
          </a:p>
          <a:p>
            <a:pPr indent="-381000" lvl="0" marL="457200" rtl="0" algn="l">
              <a:lnSpc>
                <a:spcPct val="115000"/>
              </a:lnSpc>
              <a:spcBef>
                <a:spcPts val="0"/>
              </a:spcBef>
              <a:spcAft>
                <a:spcPts val="0"/>
              </a:spcAft>
              <a:buSzPts val="2400"/>
              <a:buChar char="●"/>
            </a:pPr>
            <a:r>
              <a:rPr lang="en-US"/>
              <a:t>When to let go and move on?</a:t>
            </a:r>
            <a:endParaRPr/>
          </a:p>
          <a:p>
            <a:pPr indent="-381000" lvl="0" marL="457200" rtl="0" algn="l">
              <a:lnSpc>
                <a:spcPct val="115000"/>
              </a:lnSpc>
              <a:spcBef>
                <a:spcPts val="0"/>
              </a:spcBef>
              <a:spcAft>
                <a:spcPts val="0"/>
              </a:spcAft>
              <a:buSzPts val="2400"/>
              <a:buChar char="●"/>
            </a:pPr>
            <a:r>
              <a:rPr lang="en-US"/>
              <a:t>Is there a power dynamic at play? </a:t>
            </a:r>
            <a:endParaRPr/>
          </a:p>
          <a:p>
            <a:pPr indent="-381000" lvl="0" marL="457200" rtl="0" algn="l">
              <a:lnSpc>
                <a:spcPct val="115000"/>
              </a:lnSpc>
              <a:spcBef>
                <a:spcPts val="0"/>
              </a:spcBef>
              <a:spcAft>
                <a:spcPts val="0"/>
              </a:spcAft>
              <a:buSzPts val="2400"/>
              <a:buChar char="●"/>
            </a:pPr>
            <a:r>
              <a:rPr lang="en-US"/>
              <a:t>What is current relationship like?</a:t>
            </a:r>
            <a:endParaRPr/>
          </a:p>
          <a:p>
            <a:pPr indent="-381000" lvl="0" marL="457200" rtl="0" algn="l">
              <a:lnSpc>
                <a:spcPct val="115000"/>
              </a:lnSpc>
              <a:spcBef>
                <a:spcPts val="0"/>
              </a:spcBef>
              <a:spcAft>
                <a:spcPts val="0"/>
              </a:spcAft>
              <a:buSzPts val="2400"/>
              <a:buChar char="●"/>
            </a:pPr>
            <a:r>
              <a:rPr lang="en-US"/>
              <a:t>Should I involve HR? Institutional Equity/Title IX? advisor?</a:t>
            </a:r>
            <a:endParaRPr/>
          </a:p>
        </p:txBody>
      </p:sp>
      <p:sp>
        <p:nvSpPr>
          <p:cNvPr id="179" name="Google Shape;179;p11"/>
          <p:cNvSpPr txBox="1"/>
          <p:nvPr>
            <p:ph type="title"/>
          </p:nvPr>
        </p:nvSpPr>
        <p:spPr>
          <a:xfrm>
            <a:off x="311150" y="444500"/>
            <a:ext cx="8521700" cy="573088"/>
          </a:xfrm>
          <a:prstGeom prst="rect">
            <a:avLst/>
          </a:prstGeom>
          <a:noFill/>
          <a:ln>
            <a:noFill/>
          </a:ln>
        </p:spPr>
        <p:txBody>
          <a:bodyPr anchorCtr="0" anchor="b" bIns="34275" lIns="68575" spcFirstLastPara="1" rIns="68575" wrap="square" tIns="34275">
            <a:normAutofit/>
          </a:bodyPr>
          <a:lstStyle/>
          <a:p>
            <a:pPr indent="0" lvl="0" marL="0" rtl="0" algn="l">
              <a:lnSpc>
                <a:spcPct val="100000"/>
              </a:lnSpc>
              <a:spcBef>
                <a:spcPts val="0"/>
              </a:spcBef>
              <a:spcAft>
                <a:spcPts val="0"/>
              </a:spcAft>
              <a:buClr>
                <a:schemeClr val="dk1"/>
              </a:buClr>
              <a:buSzPts val="3000"/>
              <a:buFont typeface="Open Sans"/>
              <a:buNone/>
            </a:pPr>
            <a:r>
              <a:rPr b="1" lang="en-US"/>
              <a:t>Considerations during a Difficult Conversation</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2"/>
          <p:cNvSpPr txBox="1"/>
          <p:nvPr>
            <p:ph idx="1" type="body"/>
          </p:nvPr>
        </p:nvSpPr>
        <p:spPr>
          <a:xfrm>
            <a:off x="413300" y="2282775"/>
            <a:ext cx="8520600" cy="3416400"/>
          </a:xfrm>
          <a:prstGeom prst="rect">
            <a:avLst/>
          </a:prstGeom>
          <a:noFill/>
          <a:ln>
            <a:noFill/>
          </a:ln>
        </p:spPr>
        <p:txBody>
          <a:bodyPr anchorCtr="0" anchor="t" bIns="91425" lIns="91425" spcFirstLastPara="1" rIns="91425" wrap="square" tIns="91425">
            <a:normAutofit/>
          </a:bodyPr>
          <a:lstStyle/>
          <a:p>
            <a:pPr indent="0" lvl="0" marL="76200" rtl="0" algn="ctr">
              <a:lnSpc>
                <a:spcPct val="115000"/>
              </a:lnSpc>
              <a:spcBef>
                <a:spcPts val="0"/>
              </a:spcBef>
              <a:spcAft>
                <a:spcPts val="0"/>
              </a:spcAft>
              <a:buSzPts val="2400"/>
              <a:buNone/>
            </a:pPr>
            <a:r>
              <a:rPr lang="en-US" u="sng">
                <a:solidFill>
                  <a:schemeClr val="hlink"/>
                </a:solidFill>
                <a:hlinkClick r:id="rId3"/>
              </a:rPr>
              <a:t>7 Steps to a Difficult Conversation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US"/>
              <a:t>Steps to Tackle a Difficult Conversation</a:t>
            </a:r>
            <a:endParaRPr/>
          </a:p>
        </p:txBody>
      </p:sp>
      <p:sp>
        <p:nvSpPr>
          <p:cNvPr id="190" name="Google Shape;190;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u="sng"/>
              <a:t>Listen</a:t>
            </a:r>
            <a:r>
              <a:rPr lang="en-US"/>
              <a:t> (actively) to them</a:t>
            </a:r>
            <a:endParaRPr/>
          </a:p>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Be </a:t>
            </a:r>
            <a:r>
              <a:rPr lang="en-US" u="sng"/>
              <a:t>Clear</a:t>
            </a:r>
            <a:r>
              <a:rPr lang="en-US"/>
              <a:t> on how you feel and what you want</a:t>
            </a:r>
            <a:endParaRPr/>
          </a:p>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Consider </a:t>
            </a:r>
            <a:r>
              <a:rPr lang="en-US" u="sng"/>
              <a:t>their perspective </a:t>
            </a:r>
            <a:r>
              <a:rPr lang="en-US"/>
              <a:t>on the issue</a:t>
            </a:r>
            <a:endParaRPr/>
          </a:p>
          <a:p>
            <a:pPr indent="0" lvl="0" marL="76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u="sng"/>
              <a:t>Paraphrase</a:t>
            </a:r>
            <a:r>
              <a:rPr lang="en-US"/>
              <a:t> what the other person has said</a:t>
            </a:r>
            <a:endParaRPr/>
          </a:p>
          <a:p>
            <a:pPr indent="-228600" lvl="0" marL="457200" rtl="0" algn="l">
              <a:lnSpc>
                <a:spcPct val="115000"/>
              </a:lnSpc>
              <a:spcBef>
                <a:spcPts val="0"/>
              </a:spcBef>
              <a:spcAft>
                <a:spcPts val="0"/>
              </a:spcAft>
              <a:buSzPts val="2400"/>
              <a:buNone/>
            </a:pPr>
            <a:r>
              <a:t/>
            </a:r>
            <a:endParaRPr u="sng"/>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Steps to Tackle a Difficult Conversation</a:t>
            </a:r>
            <a:endParaRPr/>
          </a:p>
        </p:txBody>
      </p:sp>
      <p:sp>
        <p:nvSpPr>
          <p:cNvPr id="196" name="Google Shape;196;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a:t>Remain </a:t>
            </a:r>
            <a:r>
              <a:rPr lang="en-US" u="sng"/>
              <a:t>Calm</a:t>
            </a:r>
            <a:endParaRPr/>
          </a:p>
          <a:p>
            <a:pPr indent="-228600" lvl="0" marL="457200" rtl="0" algn="l">
              <a:lnSpc>
                <a:spcPct val="115000"/>
              </a:lnSpc>
              <a:spcBef>
                <a:spcPts val="0"/>
              </a:spcBef>
              <a:spcAft>
                <a:spcPts val="0"/>
              </a:spcAft>
              <a:buSzPts val="2400"/>
              <a:buNone/>
            </a:pPr>
            <a:r>
              <a:t/>
            </a:r>
            <a:endParaRPr u="sng"/>
          </a:p>
          <a:p>
            <a:pPr indent="-381000" lvl="0" marL="457200" rtl="0" algn="l">
              <a:lnSpc>
                <a:spcPct val="115000"/>
              </a:lnSpc>
              <a:spcBef>
                <a:spcPts val="0"/>
              </a:spcBef>
              <a:spcAft>
                <a:spcPts val="0"/>
              </a:spcAft>
              <a:buSzPts val="2400"/>
              <a:buChar char="●"/>
            </a:pPr>
            <a:r>
              <a:rPr lang="en-US"/>
              <a:t>If it isn’t going to plan, take a </a:t>
            </a:r>
            <a:r>
              <a:rPr lang="en-US" u="sng"/>
              <a:t>Break</a:t>
            </a:r>
            <a:endParaRPr/>
          </a:p>
          <a:p>
            <a:pPr indent="-228600" lvl="0" marL="457200" rtl="0" algn="l">
              <a:lnSpc>
                <a:spcPct val="115000"/>
              </a:lnSpc>
              <a:spcBef>
                <a:spcPts val="0"/>
              </a:spcBef>
              <a:spcAft>
                <a:spcPts val="0"/>
              </a:spcAft>
              <a:buSzPts val="2400"/>
              <a:buNone/>
            </a:pPr>
            <a:r>
              <a:t/>
            </a:r>
            <a:endParaRPr u="sng"/>
          </a:p>
          <a:p>
            <a:pPr indent="-381000" lvl="0" marL="457200" rtl="0" algn="l">
              <a:lnSpc>
                <a:spcPct val="115000"/>
              </a:lnSpc>
              <a:spcBef>
                <a:spcPts val="0"/>
              </a:spcBef>
              <a:spcAft>
                <a:spcPts val="0"/>
              </a:spcAft>
              <a:buSzPts val="2400"/>
              <a:buChar char="●"/>
            </a:pPr>
            <a:r>
              <a:rPr lang="en-US"/>
              <a:t>Agree to </a:t>
            </a:r>
            <a:r>
              <a:rPr lang="en-US" u="sng"/>
              <a:t>Disagree</a:t>
            </a:r>
            <a:endParaRPr/>
          </a:p>
          <a:p>
            <a:pPr indent="-228600" lvl="0" marL="457200" rtl="0" algn="l">
              <a:lnSpc>
                <a:spcPct val="115000"/>
              </a:lnSpc>
              <a:spcBef>
                <a:spcPts val="0"/>
              </a:spcBef>
              <a:spcAft>
                <a:spcPts val="0"/>
              </a:spcAft>
              <a:buSzPts val="2400"/>
              <a:buNone/>
            </a:pPr>
            <a:r>
              <a:t/>
            </a:r>
            <a:endParaRPr u="sng"/>
          </a:p>
          <a:p>
            <a:pPr indent="-381000" lvl="0" marL="457200" rtl="0" algn="l">
              <a:lnSpc>
                <a:spcPct val="115000"/>
              </a:lnSpc>
              <a:spcBef>
                <a:spcPts val="0"/>
              </a:spcBef>
              <a:spcAft>
                <a:spcPts val="0"/>
              </a:spcAft>
              <a:buSzPts val="2400"/>
              <a:buChar char="●"/>
            </a:pPr>
            <a:r>
              <a:rPr lang="en-US"/>
              <a:t>Look after </a:t>
            </a:r>
            <a:r>
              <a:rPr lang="en-US" u="sng"/>
              <a:t>Yourself</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00358"/>
              <a:buNone/>
            </a:pPr>
            <a:r>
              <a:rPr b="1" lang="en-US" sz="3100"/>
              <a:t>Steps to Tackle a Difficult Conversation</a:t>
            </a:r>
            <a:r>
              <a:rPr lang="en-US"/>
              <a:t>	</a:t>
            </a:r>
            <a:endParaRPr/>
          </a:p>
        </p:txBody>
      </p:sp>
      <p:sp>
        <p:nvSpPr>
          <p:cNvPr id="202" name="Google Shape;202;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Focus on the </a:t>
            </a:r>
            <a:r>
              <a:rPr lang="en-US" u="sng"/>
              <a:t>Immediate Issue </a:t>
            </a:r>
            <a:r>
              <a:rPr lang="en-US"/>
              <a:t>to resolve</a:t>
            </a:r>
            <a:endParaRPr/>
          </a:p>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Be </a:t>
            </a:r>
            <a:r>
              <a:rPr lang="en-US" u="sng"/>
              <a:t>Empathetic</a:t>
            </a:r>
            <a:endParaRPr u="sng"/>
          </a:p>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u="sng"/>
              <a:t>Acknowledging</a:t>
            </a:r>
            <a:r>
              <a:rPr lang="en-US"/>
              <a:t> is not agreeing</a:t>
            </a:r>
            <a:endParaRPr/>
          </a:p>
          <a:p>
            <a:pPr indent="-355600" lvl="1" marL="914400" rtl="0" algn="l">
              <a:lnSpc>
                <a:spcPct val="115000"/>
              </a:lnSpc>
              <a:spcBef>
                <a:spcPts val="0"/>
              </a:spcBef>
              <a:spcAft>
                <a:spcPts val="0"/>
              </a:spcAft>
              <a:buClr>
                <a:srgbClr val="C00000"/>
              </a:buClr>
              <a:buSzPts val="2000"/>
              <a:buChar char="○"/>
            </a:pPr>
            <a:r>
              <a:rPr lang="en-US"/>
              <a:t>“It sounds like you’re really upset about this” or “This seems really important to you”</a:t>
            </a:r>
            <a:endParaRPr/>
          </a:p>
          <a:p>
            <a:pPr indent="0" lvl="0" marL="0" rtl="0" algn="l">
              <a:lnSpc>
                <a:spcPct val="115000"/>
              </a:lnSpc>
              <a:spcBef>
                <a:spcPts val="1200"/>
              </a:spcBef>
              <a:spcAft>
                <a:spcPts val="1200"/>
              </a:spcAft>
              <a:buSzPts val="24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Avoid These Common Mistakes </a:t>
            </a:r>
            <a:endParaRPr b="1"/>
          </a:p>
        </p:txBody>
      </p:sp>
      <p:sp>
        <p:nvSpPr>
          <p:cNvPr id="208" name="Google Shape;208;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381000" lvl="0" marL="457200" rtl="0" algn="l">
              <a:lnSpc>
                <a:spcPct val="115000"/>
              </a:lnSpc>
              <a:spcBef>
                <a:spcPts val="0"/>
              </a:spcBef>
              <a:spcAft>
                <a:spcPts val="0"/>
              </a:spcAft>
              <a:buSzPts val="2400"/>
              <a:buAutoNum type="arabicPeriod"/>
            </a:pPr>
            <a:r>
              <a:rPr lang="en-US"/>
              <a:t>Don’t assume your perspective is obvious. Steer clear of phrases like “clearly,” “obviously,” or “without a doubt,” which are likely to insult your counterpart. </a:t>
            </a:r>
            <a:endParaRPr/>
          </a:p>
          <a:p>
            <a:pPr indent="-381000" lvl="0" marL="457200" rtl="0" algn="l">
              <a:lnSpc>
                <a:spcPct val="115000"/>
              </a:lnSpc>
              <a:spcBef>
                <a:spcPts val="0"/>
              </a:spcBef>
              <a:spcAft>
                <a:spcPts val="0"/>
              </a:spcAft>
              <a:buSzPts val="2400"/>
              <a:buAutoNum type="arabicPeriod"/>
            </a:pPr>
            <a:r>
              <a:rPr lang="en-US"/>
              <a:t>Don’t exaggerate. Skip statements that start with “You always…” or “you never….” They’re rarely true. </a:t>
            </a:r>
            <a:endParaRPr/>
          </a:p>
          <a:p>
            <a:pPr indent="-381000" lvl="0" marL="457200" rtl="0" algn="l">
              <a:lnSpc>
                <a:spcPct val="115000"/>
              </a:lnSpc>
              <a:spcBef>
                <a:spcPts val="0"/>
              </a:spcBef>
              <a:spcAft>
                <a:spcPts val="0"/>
              </a:spcAft>
              <a:buSzPts val="2400"/>
              <a:buAutoNum type="arabicPeriod"/>
            </a:pPr>
            <a:r>
              <a:rPr lang="en-US"/>
              <a:t>Don’t challenge someone’s character or integrity. You’ll just make the person defensive if you tell them they’re “unprofessional,” “wrong” or “unethical.”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00358"/>
              <a:buNone/>
            </a:pPr>
            <a:r>
              <a:rPr b="1" lang="en-US" sz="3100"/>
              <a:t>More Common Mistakes</a:t>
            </a:r>
            <a:r>
              <a:rPr lang="en-US"/>
              <a:t>	</a:t>
            </a:r>
            <a:endParaRPr/>
          </a:p>
        </p:txBody>
      </p:sp>
      <p:sp>
        <p:nvSpPr>
          <p:cNvPr id="214" name="Google Shape;214;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457200" lvl="0" marL="457200" rtl="0" algn="l">
              <a:lnSpc>
                <a:spcPct val="115000"/>
              </a:lnSpc>
              <a:spcBef>
                <a:spcPts val="0"/>
              </a:spcBef>
              <a:spcAft>
                <a:spcPts val="0"/>
              </a:spcAft>
              <a:buSzPts val="2400"/>
              <a:buFont typeface="Arial"/>
              <a:buAutoNum type="arabicPeriod" startAt="4"/>
            </a:pPr>
            <a:r>
              <a:rPr lang="en-US"/>
              <a:t>Don’t tell others what they should do. People feel judged by “should” statements. Try saying, “You might consider….” “One possibility is….” or “Have you thought of….” instead</a:t>
            </a:r>
            <a:endParaRPr/>
          </a:p>
          <a:p>
            <a:pPr indent="-457200" lvl="0" marL="457200" rtl="0" algn="l">
              <a:lnSpc>
                <a:spcPct val="115000"/>
              </a:lnSpc>
              <a:spcBef>
                <a:spcPts val="1200"/>
              </a:spcBef>
              <a:spcAft>
                <a:spcPts val="0"/>
              </a:spcAft>
              <a:buSzPts val="2400"/>
              <a:buFont typeface="Arial"/>
              <a:buAutoNum type="arabicPeriod" startAt="4"/>
            </a:pPr>
            <a:r>
              <a:rPr lang="en-US"/>
              <a:t>Don’t say, “It’s not personal.” Recognize that even when it’s not personal to you, it might be for the other person. </a:t>
            </a:r>
            <a:endParaRPr/>
          </a:p>
          <a:p>
            <a:pPr indent="0" lvl="0" marL="0" rtl="0" algn="l">
              <a:lnSpc>
                <a:spcPct val="115000"/>
              </a:lnSpc>
              <a:spcBef>
                <a:spcPts val="1200"/>
              </a:spcBef>
              <a:spcAft>
                <a:spcPts val="1200"/>
              </a:spcAft>
              <a:buSzPts val="2400"/>
              <a:buNone/>
            </a:pPr>
            <a:r>
              <a:rPr lang="en-US" sz="900"/>
              <a:t>Adapted from “Words and Phrases to Avoid in a Difficult Conversation,” by James R. Detert found in Harvard Business Review Management Tip of the Day. (June 28, 2021). </a:t>
            </a:r>
            <a:endParaRPr sz="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a:t>Role Playing Exercise – How to Do it the Right Way!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9"/>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b="1" lang="en-US"/>
              <a:t>Next steps if conversation wasn’t productive</a:t>
            </a:r>
            <a:endParaRPr b="1"/>
          </a:p>
        </p:txBody>
      </p:sp>
      <p:sp>
        <p:nvSpPr>
          <p:cNvPr id="226" name="Google Shape;226;p19"/>
          <p:cNvSpPr txBox="1"/>
          <p:nvPr>
            <p:ph idx="12" type="sldNum"/>
          </p:nvPr>
        </p:nvSpPr>
        <p:spPr>
          <a:xfrm>
            <a:off x="4297658" y="4703617"/>
            <a:ext cx="548700" cy="3936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1000"/>
              <a:buNone/>
            </a:pPr>
            <a:fld id="{00000000-1234-1234-1234-123412341234}" type="slidenum">
              <a:rPr lang="en-US"/>
              <a:t>‹#›</a:t>
            </a:fld>
            <a:endParaRPr/>
          </a:p>
        </p:txBody>
      </p:sp>
      <p:sp>
        <p:nvSpPr>
          <p:cNvPr id="227" name="Google Shape;227;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Font typeface="Arial"/>
              <a:buChar char="●"/>
            </a:pPr>
            <a:r>
              <a:rPr lang="en-US"/>
              <a:t>Facilitation</a:t>
            </a:r>
            <a:endParaRPr/>
          </a:p>
          <a:p>
            <a:pPr indent="-355600" lvl="1" marL="914400" rtl="0" algn="l">
              <a:lnSpc>
                <a:spcPct val="115000"/>
              </a:lnSpc>
              <a:spcBef>
                <a:spcPts val="0"/>
              </a:spcBef>
              <a:spcAft>
                <a:spcPts val="0"/>
              </a:spcAft>
              <a:buClr>
                <a:schemeClr val="accent4"/>
              </a:buClr>
              <a:buSzPts val="2000"/>
              <a:buChar char="○"/>
            </a:pPr>
            <a:r>
              <a:rPr lang="en-US"/>
              <a:t>Learn the other’s story</a:t>
            </a:r>
            <a:endParaRPr/>
          </a:p>
          <a:p>
            <a:pPr indent="-355600" lvl="1" marL="914400" rtl="0" algn="l">
              <a:lnSpc>
                <a:spcPct val="115000"/>
              </a:lnSpc>
              <a:spcBef>
                <a:spcPts val="0"/>
              </a:spcBef>
              <a:spcAft>
                <a:spcPts val="0"/>
              </a:spcAft>
              <a:buClr>
                <a:schemeClr val="accent4"/>
              </a:buClr>
              <a:buSzPts val="2000"/>
              <a:buChar char="○"/>
            </a:pPr>
            <a:r>
              <a:rPr lang="en-US"/>
              <a:t>Express views and feelings</a:t>
            </a:r>
            <a:endParaRPr/>
          </a:p>
          <a:p>
            <a:pPr indent="-355600" lvl="1" marL="914400" rtl="0" algn="l">
              <a:lnSpc>
                <a:spcPct val="115000"/>
              </a:lnSpc>
              <a:spcBef>
                <a:spcPts val="0"/>
              </a:spcBef>
              <a:spcAft>
                <a:spcPts val="0"/>
              </a:spcAft>
              <a:buClr>
                <a:schemeClr val="accent4"/>
              </a:buClr>
              <a:buSzPts val="2000"/>
              <a:buChar char="○"/>
            </a:pPr>
            <a:r>
              <a:rPr lang="en-US"/>
              <a:t>Problem solve together</a:t>
            </a:r>
            <a:endParaRPr/>
          </a:p>
          <a:p>
            <a:pPr indent="-381000" lvl="0" marL="457200" rtl="0" algn="l">
              <a:lnSpc>
                <a:spcPct val="115000"/>
              </a:lnSpc>
              <a:spcBef>
                <a:spcPts val="0"/>
              </a:spcBef>
              <a:spcAft>
                <a:spcPts val="0"/>
              </a:spcAft>
              <a:buSzPts val="2400"/>
              <a:buChar char="●"/>
            </a:pPr>
            <a:r>
              <a:rPr lang="en-US"/>
              <a:t>Mediation</a:t>
            </a:r>
            <a:endParaRPr/>
          </a:p>
          <a:p>
            <a:pPr indent="-355600" lvl="1" marL="914400" rtl="0" algn="l">
              <a:lnSpc>
                <a:spcPct val="115000"/>
              </a:lnSpc>
              <a:spcBef>
                <a:spcPts val="0"/>
              </a:spcBef>
              <a:spcAft>
                <a:spcPts val="0"/>
              </a:spcAft>
              <a:buClr>
                <a:schemeClr val="accent4"/>
              </a:buClr>
              <a:buSzPts val="2000"/>
              <a:buChar char="○"/>
            </a:pPr>
            <a:r>
              <a:rPr lang="en-US"/>
              <a:t>Reach a voluntary resolution to repair harm caused</a:t>
            </a:r>
            <a:endParaRPr/>
          </a:p>
          <a:p>
            <a:pPr indent="0" lvl="0" marL="914400" rtl="0" algn="l">
              <a:lnSpc>
                <a:spcPct val="115000"/>
              </a:lnSpc>
              <a:spcBef>
                <a:spcPts val="1200"/>
              </a:spcBef>
              <a:spcAft>
                <a:spcPts val="1200"/>
              </a:spcAft>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fontScale="90000"/>
          </a:bodyPr>
          <a:lstStyle/>
          <a:p>
            <a:pPr indent="0" lvl="0" marL="0" rtl="0" algn="ctr">
              <a:lnSpc>
                <a:spcPct val="100000"/>
              </a:lnSpc>
              <a:spcBef>
                <a:spcPts val="0"/>
              </a:spcBef>
              <a:spcAft>
                <a:spcPts val="0"/>
              </a:spcAft>
              <a:buSzPct val="181818"/>
              <a:buNone/>
            </a:pPr>
            <a:r>
              <a:rPr lang="en-US"/>
              <a:t>How NOT to have a Difficult Conversation</a:t>
            </a:r>
            <a:br>
              <a:rPr lang="en-US"/>
            </a:br>
            <a:br>
              <a:rPr lang="en-US"/>
            </a:br>
            <a:r>
              <a:rPr lang="en-US" sz="1300"/>
              <a:t>The story, all names, characters, and incidents portrayed in this production are fictitious. No identification with actual persons (living or deceased), places, buildings, and products is intended or should be inferred.</a:t>
            </a:r>
            <a:br>
              <a:rPr lang="en-US"/>
            </a:br>
            <a:endParaRPr sz="22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What can a facilitator do?</a:t>
            </a:r>
            <a:endParaRPr b="1"/>
          </a:p>
        </p:txBody>
      </p:sp>
      <p:sp>
        <p:nvSpPr>
          <p:cNvPr id="233" name="Google Shape;233;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a:t>Facilitators can…</a:t>
            </a:r>
            <a:endParaRPr/>
          </a:p>
          <a:p>
            <a:pPr indent="-355600" lvl="1" marL="914400" rtl="0" algn="l">
              <a:lnSpc>
                <a:spcPct val="115000"/>
              </a:lnSpc>
              <a:spcBef>
                <a:spcPts val="0"/>
              </a:spcBef>
              <a:spcAft>
                <a:spcPts val="0"/>
              </a:spcAft>
              <a:buClr>
                <a:schemeClr val="accent4"/>
              </a:buClr>
              <a:buSzPts val="2000"/>
              <a:buChar char="○"/>
            </a:pPr>
            <a:r>
              <a:rPr lang="en-US"/>
              <a:t>Provide an impartial third-party listener</a:t>
            </a:r>
            <a:endParaRPr/>
          </a:p>
          <a:p>
            <a:pPr indent="-355600" lvl="1" marL="914400" rtl="0" algn="l">
              <a:lnSpc>
                <a:spcPct val="115000"/>
              </a:lnSpc>
              <a:spcBef>
                <a:spcPts val="0"/>
              </a:spcBef>
              <a:spcAft>
                <a:spcPts val="0"/>
              </a:spcAft>
              <a:buClr>
                <a:schemeClr val="accent4"/>
              </a:buClr>
              <a:buSzPts val="2000"/>
              <a:buChar char="○"/>
            </a:pPr>
            <a:r>
              <a:rPr lang="en-US"/>
              <a:t>Ease the tension between the parties</a:t>
            </a:r>
            <a:endParaRPr/>
          </a:p>
          <a:p>
            <a:pPr indent="-355600" lvl="1" marL="914400" rtl="0" algn="l">
              <a:lnSpc>
                <a:spcPct val="115000"/>
              </a:lnSpc>
              <a:spcBef>
                <a:spcPts val="0"/>
              </a:spcBef>
              <a:spcAft>
                <a:spcPts val="0"/>
              </a:spcAft>
              <a:buClr>
                <a:schemeClr val="accent4"/>
              </a:buClr>
              <a:buSzPts val="2000"/>
              <a:buChar char="○"/>
            </a:pPr>
            <a:r>
              <a:rPr lang="en-US"/>
              <a:t>Ensure that all voices are heard</a:t>
            </a:r>
            <a:endParaRPr/>
          </a:p>
          <a:p>
            <a:pPr indent="-381000" lvl="0" marL="457200" rtl="0" algn="l">
              <a:lnSpc>
                <a:spcPct val="115000"/>
              </a:lnSpc>
              <a:spcBef>
                <a:spcPts val="0"/>
              </a:spcBef>
              <a:spcAft>
                <a:spcPts val="0"/>
              </a:spcAft>
              <a:buSzPts val="2400"/>
              <a:buChar char="●"/>
            </a:pPr>
            <a:r>
              <a:rPr lang="en-US"/>
              <a:t>Facilitators do not…</a:t>
            </a:r>
            <a:endParaRPr/>
          </a:p>
          <a:p>
            <a:pPr indent="-355600" lvl="1" marL="914400" rtl="0" algn="l">
              <a:lnSpc>
                <a:spcPct val="115000"/>
              </a:lnSpc>
              <a:spcBef>
                <a:spcPts val="0"/>
              </a:spcBef>
              <a:spcAft>
                <a:spcPts val="0"/>
              </a:spcAft>
              <a:buClr>
                <a:schemeClr val="accent4"/>
              </a:buClr>
              <a:buSzPts val="2000"/>
              <a:buChar char="○"/>
            </a:pPr>
            <a:r>
              <a:rPr lang="en-US"/>
              <a:t>Provide a solution to the issue</a:t>
            </a:r>
            <a:endParaRPr/>
          </a:p>
          <a:p>
            <a:pPr indent="-355600" lvl="1" marL="914400" rtl="0" algn="l">
              <a:lnSpc>
                <a:spcPct val="115000"/>
              </a:lnSpc>
              <a:spcBef>
                <a:spcPts val="0"/>
              </a:spcBef>
              <a:spcAft>
                <a:spcPts val="0"/>
              </a:spcAft>
              <a:buClr>
                <a:schemeClr val="accent4"/>
              </a:buClr>
              <a:buSzPts val="2000"/>
              <a:buChar char="○"/>
            </a:pPr>
            <a:r>
              <a:rPr lang="en-US"/>
              <a:t>Undo years of frustration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1"/>
          <p:cNvSpPr txBox="1"/>
          <p:nvPr>
            <p:ph type="ctrTitle"/>
          </p:nvPr>
        </p:nvSpPr>
        <p:spPr>
          <a:xfrm>
            <a:off x="1143000" y="841772"/>
            <a:ext cx="6858000" cy="17907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2800"/>
              <a:buNone/>
            </a:pPr>
            <a:r>
              <a:rPr lang="en-US" sz="3300">
                <a:latin typeface="Arial Black"/>
                <a:ea typeface="Arial Black"/>
                <a:cs typeface="Arial Black"/>
                <a:sym typeface="Arial Black"/>
              </a:rPr>
              <a:t>Disciplinary Conversations and Best Practices</a:t>
            </a:r>
            <a:endParaRPr/>
          </a:p>
        </p:txBody>
      </p:sp>
      <p:sp>
        <p:nvSpPr>
          <p:cNvPr id="240" name="Google Shape;240;p21"/>
          <p:cNvSpPr txBox="1"/>
          <p:nvPr>
            <p:ph idx="4294967295" type="subTitle"/>
          </p:nvPr>
        </p:nvSpPr>
        <p:spPr>
          <a:xfrm>
            <a:off x="1143000" y="2701528"/>
            <a:ext cx="6858000" cy="1241822"/>
          </a:xfrm>
          <a:prstGeom prst="rect">
            <a:avLst/>
          </a:prstGeom>
          <a:noFill/>
          <a:ln>
            <a:noFill/>
          </a:ln>
        </p:spPr>
        <p:txBody>
          <a:bodyPr anchorCtr="0" anchor="t" bIns="91425" lIns="91425" spcFirstLastPara="1" rIns="91425" wrap="square" tIns="91425">
            <a:normAutofit/>
          </a:bodyPr>
          <a:lstStyle/>
          <a:p>
            <a:pPr indent="0" lvl="0" marL="0" marR="0" rtl="0" algn="ctr">
              <a:lnSpc>
                <a:spcPct val="115000"/>
              </a:lnSpc>
              <a:spcBef>
                <a:spcPts val="0"/>
              </a:spcBef>
              <a:spcAft>
                <a:spcPts val="0"/>
              </a:spcAft>
              <a:buClr>
                <a:schemeClr val="accent4"/>
              </a:buClr>
              <a:buSzPts val="2400"/>
              <a:buFont typeface="Arial"/>
              <a:buNone/>
            </a:pPr>
            <a:r>
              <a:rPr b="0" i="0" lang="en-US" sz="2400" u="none" cap="none" strike="noStrike">
                <a:solidFill>
                  <a:schemeClr val="dk1"/>
                </a:solidFill>
                <a:latin typeface="Arial"/>
                <a:ea typeface="Arial"/>
                <a:cs typeface="Arial"/>
                <a:sym typeface="Arial"/>
              </a:rPr>
              <a:t>Supervisor Success Series</a:t>
            </a:r>
            <a:endParaRPr/>
          </a:p>
          <a:p>
            <a:pPr indent="0" lvl="0" marL="0" marR="0" rtl="0" algn="ctr">
              <a:lnSpc>
                <a:spcPct val="115000"/>
              </a:lnSpc>
              <a:spcBef>
                <a:spcPts val="0"/>
              </a:spcBef>
              <a:spcAft>
                <a:spcPts val="0"/>
              </a:spcAft>
              <a:buClr>
                <a:schemeClr val="accent4"/>
              </a:buClr>
              <a:buSzPts val="2400"/>
              <a:buFont typeface="Arial"/>
              <a:buNone/>
            </a:pPr>
            <a:r>
              <a:rPr b="0" i="0" lang="en-US" sz="2400" u="none" cap="none" strike="noStrike">
                <a:solidFill>
                  <a:schemeClr val="dk1"/>
                </a:solidFill>
                <a:latin typeface="Arial"/>
                <a:ea typeface="Arial"/>
                <a:cs typeface="Arial"/>
                <a:sym typeface="Arial"/>
              </a:rPr>
              <a:t>Catherine Burns, Human Resources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2"/>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latin typeface="Arial Black"/>
                <a:ea typeface="Arial Black"/>
                <a:cs typeface="Arial Black"/>
                <a:sym typeface="Arial Black"/>
              </a:rPr>
              <a:t>Instructional Objectives</a:t>
            </a:r>
            <a:endParaRPr/>
          </a:p>
        </p:txBody>
      </p:sp>
      <p:sp>
        <p:nvSpPr>
          <p:cNvPr id="247" name="Google Shape;247;p22"/>
          <p:cNvSpPr txBox="1"/>
          <p:nvPr>
            <p:ph idx="1" type="subTitle"/>
          </p:nvPr>
        </p:nvSpPr>
        <p:spPr>
          <a:xfrm>
            <a:off x="656863" y="1312566"/>
            <a:ext cx="7077920" cy="2628613"/>
          </a:xfrm>
          <a:prstGeom prst="rect">
            <a:avLst/>
          </a:prstGeom>
          <a:noFill/>
          <a:ln>
            <a:noFill/>
          </a:ln>
        </p:spPr>
        <p:txBody>
          <a:bodyPr anchorCtr="0" anchor="t" bIns="91425" lIns="91425" spcFirstLastPara="1" rIns="91425" wrap="square" tIns="91425">
            <a:normAutofit lnSpcReduction="10000"/>
          </a:bodyPr>
          <a:lstStyle/>
          <a:p>
            <a:pPr indent="-385763" lvl="0" marL="385763" rtl="0" algn="l">
              <a:lnSpc>
                <a:spcPct val="115000"/>
              </a:lnSpc>
              <a:spcBef>
                <a:spcPts val="0"/>
              </a:spcBef>
              <a:spcAft>
                <a:spcPts val="0"/>
              </a:spcAft>
              <a:buClr>
                <a:schemeClr val="accent4"/>
              </a:buClr>
              <a:buSzPts val="2400"/>
              <a:buFont typeface="Arial"/>
              <a:buAutoNum type="arabicPeriod"/>
            </a:pPr>
            <a:r>
              <a:rPr lang="en-US">
                <a:latin typeface="Arial"/>
                <a:ea typeface="Arial"/>
                <a:cs typeface="Arial"/>
                <a:sym typeface="Arial"/>
              </a:rPr>
              <a:t>Supervisor will be able to clearly communicate issues/concerns, expectations, and consequences to employees. </a:t>
            </a:r>
            <a:endParaRPr/>
          </a:p>
          <a:p>
            <a:pPr indent="-233363" lvl="0" marL="385763" rtl="0" algn="l">
              <a:lnSpc>
                <a:spcPct val="115000"/>
              </a:lnSpc>
              <a:spcBef>
                <a:spcPts val="0"/>
              </a:spcBef>
              <a:spcAft>
                <a:spcPts val="0"/>
              </a:spcAft>
              <a:buSzPts val="2400"/>
              <a:buFont typeface="Arial"/>
              <a:buNone/>
            </a:pPr>
            <a:r>
              <a:t/>
            </a:r>
            <a:endParaRPr>
              <a:latin typeface="Arial"/>
              <a:ea typeface="Arial"/>
              <a:cs typeface="Arial"/>
              <a:sym typeface="Arial"/>
            </a:endParaRPr>
          </a:p>
          <a:p>
            <a:pPr indent="-385763" lvl="0" marL="385763" rtl="0" algn="l">
              <a:lnSpc>
                <a:spcPct val="115000"/>
              </a:lnSpc>
              <a:spcBef>
                <a:spcPts val="0"/>
              </a:spcBef>
              <a:spcAft>
                <a:spcPts val="0"/>
              </a:spcAft>
              <a:buClr>
                <a:schemeClr val="accent4"/>
              </a:buClr>
              <a:buSzPts val="2400"/>
              <a:buFont typeface="Arial"/>
              <a:buAutoNum type="arabicPeriod"/>
            </a:pPr>
            <a:r>
              <a:rPr lang="en-US">
                <a:latin typeface="Arial"/>
                <a:ea typeface="Arial"/>
                <a:cs typeface="Arial"/>
                <a:sym typeface="Arial"/>
              </a:rPr>
              <a:t>Supervisor will be able to utilize best practices regarding discipline.</a:t>
            </a:r>
            <a:endParaRPr/>
          </a:p>
          <a:p>
            <a:pPr indent="0" lvl="0" marL="0" rtl="0" algn="l">
              <a:lnSpc>
                <a:spcPct val="115000"/>
              </a:lnSpc>
              <a:spcBef>
                <a:spcPts val="0"/>
              </a:spcBef>
              <a:spcAft>
                <a:spcPts val="0"/>
              </a:spcAft>
              <a:buSzPts val="24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pic>
        <p:nvPicPr>
          <p:cNvPr id="253" name="Google Shape;253;p26"/>
          <p:cNvPicPr preferRelativeResize="0"/>
          <p:nvPr/>
        </p:nvPicPr>
        <p:blipFill rotWithShape="1">
          <a:blip r:embed="rId3">
            <a:alphaModFix/>
          </a:blip>
          <a:srcRect b="0" l="0" r="0" t="0"/>
          <a:stretch/>
        </p:blipFill>
        <p:spPr>
          <a:xfrm>
            <a:off x="1454102" y="355915"/>
            <a:ext cx="6235797" cy="3766931"/>
          </a:xfrm>
          <a:prstGeom prst="rect">
            <a:avLst/>
          </a:prstGeom>
          <a:noFill/>
          <a:ln>
            <a:noFill/>
          </a:ln>
        </p:spPr>
      </p:pic>
      <p:sp>
        <p:nvSpPr>
          <p:cNvPr id="254" name="Google Shape;254;p26"/>
          <p:cNvSpPr txBox="1"/>
          <p:nvPr/>
        </p:nvSpPr>
        <p:spPr>
          <a:xfrm>
            <a:off x="924339" y="4234070"/>
            <a:ext cx="6765560"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050" u="none" cap="none" strike="noStrike">
                <a:solidFill>
                  <a:srgbClr val="000000"/>
                </a:solidFill>
                <a:latin typeface="Arial"/>
                <a:ea typeface="Arial"/>
                <a:cs typeface="Arial"/>
                <a:sym typeface="Arial"/>
              </a:rPr>
              <a:t>https://www.mtu.edu/hr/current/discipline/</a:t>
            </a:r>
            <a:endParaRPr b="0" i="0" sz="105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5"/>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US">
                <a:latin typeface="Arial Black"/>
                <a:ea typeface="Arial Black"/>
                <a:cs typeface="Arial Black"/>
                <a:sym typeface="Arial Black"/>
              </a:rPr>
              <a:t>Progressive Discipline</a:t>
            </a:r>
            <a:endParaRPr/>
          </a:p>
        </p:txBody>
      </p:sp>
      <p:sp>
        <p:nvSpPr>
          <p:cNvPr id="261" name="Google Shape;261;p25"/>
          <p:cNvSpPr txBox="1"/>
          <p:nvPr>
            <p:ph idx="1" type="subTitle"/>
          </p:nvPr>
        </p:nvSpPr>
        <p:spPr>
          <a:xfrm>
            <a:off x="771526" y="1312566"/>
            <a:ext cx="6963257" cy="3155850"/>
          </a:xfrm>
          <a:prstGeom prst="rect">
            <a:avLst/>
          </a:prstGeom>
          <a:noFill/>
          <a:ln>
            <a:noFill/>
          </a:ln>
        </p:spPr>
        <p:txBody>
          <a:bodyPr anchorCtr="0" anchor="t" bIns="91425" lIns="91425" spcFirstLastPara="1" rIns="91425" wrap="square" tIns="91425">
            <a:normAutofit/>
          </a:bodyPr>
          <a:lstStyle/>
          <a:p>
            <a:pPr indent="-257175" lvl="0" marL="257175" rtl="0" algn="l">
              <a:lnSpc>
                <a:spcPct val="115000"/>
              </a:lnSpc>
              <a:spcBef>
                <a:spcPts val="0"/>
              </a:spcBef>
              <a:spcAft>
                <a:spcPts val="0"/>
              </a:spcAft>
              <a:buClr>
                <a:schemeClr val="accent4"/>
              </a:buClr>
              <a:buSzPts val="2700"/>
              <a:buFont typeface="Arial"/>
              <a:buChar char="●"/>
            </a:pPr>
            <a:r>
              <a:rPr lang="en-US" sz="2700"/>
              <a:t>What is Progressive Discipline?</a:t>
            </a:r>
            <a:endParaRPr/>
          </a:p>
          <a:p>
            <a:pPr indent="-257175" lvl="0" marL="257175" rtl="0" algn="l">
              <a:lnSpc>
                <a:spcPct val="115000"/>
              </a:lnSpc>
              <a:spcBef>
                <a:spcPts val="0"/>
              </a:spcBef>
              <a:spcAft>
                <a:spcPts val="0"/>
              </a:spcAft>
              <a:buClr>
                <a:schemeClr val="accent4"/>
              </a:buClr>
              <a:buSzPts val="2700"/>
              <a:buFont typeface="Arial"/>
              <a:buChar char="●"/>
            </a:pPr>
            <a:r>
              <a:rPr lang="en-US" sz="2700"/>
              <a:t>Why Progressive?</a:t>
            </a:r>
            <a:endParaRPr/>
          </a:p>
          <a:p>
            <a:pPr indent="-257175" lvl="0" marL="257175" rtl="0" algn="l">
              <a:lnSpc>
                <a:spcPct val="115000"/>
              </a:lnSpc>
              <a:spcBef>
                <a:spcPts val="540"/>
              </a:spcBef>
              <a:spcAft>
                <a:spcPts val="0"/>
              </a:spcAft>
              <a:buClr>
                <a:schemeClr val="accent4"/>
              </a:buClr>
              <a:buSzPts val="2700"/>
              <a:buFont typeface="Arial"/>
              <a:buChar char="●"/>
            </a:pPr>
            <a:r>
              <a:rPr lang="en-US" sz="2700">
                <a:latin typeface="Arial"/>
                <a:ea typeface="Arial"/>
                <a:cs typeface="Arial"/>
                <a:sym typeface="Arial"/>
              </a:rPr>
              <a:t>Progressive Approach</a:t>
            </a:r>
            <a:endParaRPr/>
          </a:p>
          <a:p>
            <a:pPr indent="-355600" lvl="1" marL="914400" rtl="0" algn="l">
              <a:lnSpc>
                <a:spcPct val="115000"/>
              </a:lnSpc>
              <a:spcBef>
                <a:spcPts val="540"/>
              </a:spcBef>
              <a:spcAft>
                <a:spcPts val="0"/>
              </a:spcAft>
              <a:buClr>
                <a:schemeClr val="accent4"/>
              </a:buClr>
              <a:buSzPts val="1998"/>
              <a:buFont typeface="Arial"/>
              <a:buChar char="○"/>
            </a:pPr>
            <a:r>
              <a:rPr lang="en-US" sz="2700">
                <a:latin typeface="Arial"/>
                <a:ea typeface="Arial"/>
                <a:cs typeface="Arial"/>
                <a:sym typeface="Arial"/>
              </a:rPr>
              <a:t>What does this look like?</a:t>
            </a:r>
            <a:endParaRPr/>
          </a:p>
          <a:p>
            <a:pPr indent="-104775" lvl="0" marL="257175" rtl="0" algn="l">
              <a:lnSpc>
                <a:spcPct val="115000"/>
              </a:lnSpc>
              <a:spcBef>
                <a:spcPts val="0"/>
              </a:spcBef>
              <a:spcAft>
                <a:spcPts val="0"/>
              </a:spcAft>
              <a:buClr>
                <a:srgbClr val="FFC000"/>
              </a:buClr>
              <a:buSzPts val="2400"/>
              <a:buFont typeface="Arial"/>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7"/>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US">
                <a:latin typeface="Arial Black"/>
                <a:ea typeface="Arial Black"/>
                <a:cs typeface="Arial Black"/>
                <a:sym typeface="Arial Black"/>
              </a:rPr>
              <a:t>Documentation</a:t>
            </a:r>
            <a:endParaRPr/>
          </a:p>
        </p:txBody>
      </p:sp>
      <p:sp>
        <p:nvSpPr>
          <p:cNvPr id="268" name="Google Shape;268;p27"/>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a:bodyPr>
          <a:lstStyle/>
          <a:p>
            <a:pPr indent="-257175" lvl="0" marL="257175" rtl="0" algn="l">
              <a:lnSpc>
                <a:spcPct val="115000"/>
              </a:lnSpc>
              <a:spcBef>
                <a:spcPts val="540"/>
              </a:spcBef>
              <a:spcAft>
                <a:spcPts val="0"/>
              </a:spcAft>
              <a:buClr>
                <a:schemeClr val="accent4"/>
              </a:buClr>
              <a:buSzPts val="2700"/>
              <a:buFont typeface="Arial"/>
              <a:buChar char="●"/>
            </a:pPr>
            <a:r>
              <a:rPr lang="en-US" sz="2700">
                <a:latin typeface="Arial"/>
                <a:ea typeface="Arial"/>
                <a:cs typeface="Arial"/>
                <a:sym typeface="Arial"/>
              </a:rPr>
              <a:t>Importance of Documentation</a:t>
            </a:r>
            <a:endParaRPr/>
          </a:p>
          <a:p>
            <a:pPr indent="-355600" lvl="1" marL="914400" rtl="0" algn="l">
              <a:lnSpc>
                <a:spcPct val="115000"/>
              </a:lnSpc>
              <a:spcBef>
                <a:spcPts val="540"/>
              </a:spcBef>
              <a:spcAft>
                <a:spcPts val="0"/>
              </a:spcAft>
              <a:buClr>
                <a:schemeClr val="accent4"/>
              </a:buClr>
              <a:buSzPts val="2000"/>
              <a:buFont typeface="Courier New"/>
              <a:buChar char="o"/>
            </a:pPr>
            <a:r>
              <a:rPr lang="en-US" sz="2700">
                <a:latin typeface="Arial"/>
                <a:ea typeface="Arial"/>
                <a:cs typeface="Arial"/>
                <a:sym typeface="Arial"/>
              </a:rPr>
              <a:t>Burden of Proof</a:t>
            </a:r>
            <a:endParaRPr/>
          </a:p>
          <a:p>
            <a:pPr indent="-355600" lvl="1" marL="914400" rtl="0" algn="l">
              <a:lnSpc>
                <a:spcPct val="115000"/>
              </a:lnSpc>
              <a:spcBef>
                <a:spcPts val="540"/>
              </a:spcBef>
              <a:spcAft>
                <a:spcPts val="0"/>
              </a:spcAft>
              <a:buClr>
                <a:schemeClr val="accent4"/>
              </a:buClr>
              <a:buSzPts val="2000"/>
              <a:buFont typeface="Courier New"/>
              <a:buChar char="o"/>
            </a:pPr>
            <a:r>
              <a:rPr lang="en-US" sz="2700">
                <a:latin typeface="Arial"/>
                <a:ea typeface="Arial"/>
                <a:cs typeface="Arial"/>
                <a:sym typeface="Arial"/>
              </a:rPr>
              <a:t>Risk Management</a:t>
            </a:r>
            <a:endParaRPr/>
          </a:p>
          <a:p>
            <a:pPr indent="-104775" lvl="0" marL="257175" rtl="0" algn="l">
              <a:lnSpc>
                <a:spcPct val="115000"/>
              </a:lnSpc>
              <a:spcBef>
                <a:spcPts val="0"/>
              </a:spcBef>
              <a:spcAft>
                <a:spcPts val="0"/>
              </a:spcAft>
              <a:buClr>
                <a:srgbClr val="FFC000"/>
              </a:buClr>
              <a:buSzPts val="2400"/>
              <a:buFont typeface="Arial"/>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8"/>
          <p:cNvSpPr txBox="1"/>
          <p:nvPr>
            <p:ph type="ctrTitle"/>
          </p:nvPr>
        </p:nvSpPr>
        <p:spPr>
          <a:xfrm>
            <a:off x="656862" y="459808"/>
            <a:ext cx="7668229" cy="54719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US">
                <a:latin typeface="Arial Black"/>
                <a:ea typeface="Arial Black"/>
                <a:cs typeface="Arial Black"/>
                <a:sym typeface="Arial Black"/>
              </a:rPr>
              <a:t>Disciplinary Process</a:t>
            </a:r>
            <a:endParaRPr/>
          </a:p>
        </p:txBody>
      </p:sp>
      <p:sp>
        <p:nvSpPr>
          <p:cNvPr id="275" name="Google Shape;275;p28"/>
          <p:cNvSpPr txBox="1"/>
          <p:nvPr>
            <p:ph idx="1" type="subTitle"/>
          </p:nvPr>
        </p:nvSpPr>
        <p:spPr>
          <a:xfrm>
            <a:off x="656850" y="1007000"/>
            <a:ext cx="3915300" cy="3577500"/>
          </a:xfrm>
          <a:prstGeom prst="rect">
            <a:avLst/>
          </a:prstGeom>
          <a:noFill/>
          <a:ln>
            <a:noFill/>
          </a:ln>
        </p:spPr>
        <p:txBody>
          <a:bodyPr anchorCtr="0" anchor="t" bIns="91425" lIns="91425" spcFirstLastPara="1" rIns="91425" wrap="square" tIns="91425">
            <a:normAutofit lnSpcReduction="20000"/>
          </a:bodyPr>
          <a:lstStyle/>
          <a:p>
            <a:pPr indent="-342900" lvl="0" marL="342900" rtl="0" algn="l">
              <a:lnSpc>
                <a:spcPct val="115000"/>
              </a:lnSpc>
              <a:spcBef>
                <a:spcPts val="0"/>
              </a:spcBef>
              <a:spcAft>
                <a:spcPts val="0"/>
              </a:spcAft>
              <a:buClr>
                <a:schemeClr val="accent4"/>
              </a:buClr>
              <a:buSzPts val="2400"/>
              <a:buFont typeface="Arial"/>
              <a:buAutoNum type="arabicPeriod"/>
            </a:pPr>
            <a:r>
              <a:rPr lang="en-US" sz="1500">
                <a:latin typeface="Arial"/>
                <a:ea typeface="Arial"/>
                <a:cs typeface="Arial"/>
                <a:sym typeface="Arial"/>
              </a:rPr>
              <a:t>Supervisor contacts Employment Rep/Director of HR</a:t>
            </a:r>
            <a:endParaRPr/>
          </a:p>
          <a:p>
            <a:pPr indent="-19050" lvl="0" marL="171450" rtl="0" algn="l">
              <a:lnSpc>
                <a:spcPct val="115000"/>
              </a:lnSpc>
              <a:spcBef>
                <a:spcPts val="0"/>
              </a:spcBef>
              <a:spcAft>
                <a:spcPts val="0"/>
              </a:spcAft>
              <a:buSzPts val="2400"/>
              <a:buFont typeface="Arial"/>
              <a:buNone/>
            </a:pPr>
            <a:r>
              <a:t/>
            </a:r>
            <a:endParaRPr sz="1500">
              <a:latin typeface="Arial"/>
              <a:ea typeface="Arial"/>
              <a:cs typeface="Arial"/>
              <a:sym typeface="Arial"/>
            </a:endParaRPr>
          </a:p>
          <a:p>
            <a:pPr indent="-342900" lvl="0" marL="342900" rtl="0" algn="l">
              <a:lnSpc>
                <a:spcPct val="115000"/>
              </a:lnSpc>
              <a:spcBef>
                <a:spcPts val="0"/>
              </a:spcBef>
              <a:spcAft>
                <a:spcPts val="0"/>
              </a:spcAft>
              <a:buClr>
                <a:schemeClr val="accent4"/>
              </a:buClr>
              <a:buSzPts val="2400"/>
              <a:buFont typeface="Arial"/>
              <a:buAutoNum type="arabicPeriod"/>
            </a:pPr>
            <a:r>
              <a:rPr lang="en-US" sz="1500">
                <a:latin typeface="Arial"/>
                <a:ea typeface="Arial"/>
                <a:cs typeface="Arial"/>
                <a:sym typeface="Arial"/>
              </a:rPr>
              <a:t>They discuss steps in discipline considering:</a:t>
            </a:r>
            <a:endParaRPr/>
          </a:p>
          <a:p>
            <a:pPr indent="-257175" lvl="1" marL="600075" rtl="0" algn="l">
              <a:lnSpc>
                <a:spcPct val="115000"/>
              </a:lnSpc>
              <a:spcBef>
                <a:spcPts val="0"/>
              </a:spcBef>
              <a:spcAft>
                <a:spcPts val="0"/>
              </a:spcAft>
              <a:buClr>
                <a:schemeClr val="accent4"/>
              </a:buClr>
              <a:buSzPts val="2000"/>
              <a:buFont typeface="Arial"/>
              <a:buAutoNum type="alphaLcPeriod"/>
            </a:pPr>
            <a:r>
              <a:rPr lang="en-US" sz="1500">
                <a:latin typeface="Arial"/>
                <a:ea typeface="Arial"/>
                <a:cs typeface="Arial"/>
                <a:sym typeface="Arial"/>
              </a:rPr>
              <a:t>Severity</a:t>
            </a:r>
            <a:endParaRPr/>
          </a:p>
          <a:p>
            <a:pPr indent="-257175" lvl="1" marL="600075" rtl="0" algn="l">
              <a:lnSpc>
                <a:spcPct val="115000"/>
              </a:lnSpc>
              <a:spcBef>
                <a:spcPts val="0"/>
              </a:spcBef>
              <a:spcAft>
                <a:spcPts val="0"/>
              </a:spcAft>
              <a:buClr>
                <a:schemeClr val="accent4"/>
              </a:buClr>
              <a:buSzPts val="2000"/>
              <a:buFont typeface="Arial"/>
              <a:buAutoNum type="alphaLcPeriod"/>
            </a:pPr>
            <a:r>
              <a:rPr lang="en-US" sz="1500">
                <a:latin typeface="Arial"/>
                <a:ea typeface="Arial"/>
                <a:cs typeface="Arial"/>
                <a:sym typeface="Arial"/>
              </a:rPr>
              <a:t>Frequency</a:t>
            </a:r>
            <a:endParaRPr/>
          </a:p>
          <a:p>
            <a:pPr indent="-257175" lvl="1" marL="600075" rtl="0" algn="l">
              <a:lnSpc>
                <a:spcPct val="115000"/>
              </a:lnSpc>
              <a:spcBef>
                <a:spcPts val="0"/>
              </a:spcBef>
              <a:spcAft>
                <a:spcPts val="0"/>
              </a:spcAft>
              <a:buClr>
                <a:schemeClr val="accent4"/>
              </a:buClr>
              <a:buSzPts val="2000"/>
              <a:buFont typeface="Arial"/>
              <a:buAutoNum type="alphaLcPeriod"/>
            </a:pPr>
            <a:r>
              <a:rPr lang="en-US" sz="1500">
                <a:latin typeface="Arial"/>
                <a:ea typeface="Arial"/>
                <a:cs typeface="Arial"/>
                <a:sym typeface="Arial"/>
              </a:rPr>
              <a:t>Previous discussions or incidents with employee</a:t>
            </a:r>
            <a:endParaRPr/>
          </a:p>
          <a:p>
            <a:pPr indent="-104775" lvl="0" marL="257175" rtl="0" algn="l">
              <a:lnSpc>
                <a:spcPct val="115000"/>
              </a:lnSpc>
              <a:spcBef>
                <a:spcPts val="0"/>
              </a:spcBef>
              <a:spcAft>
                <a:spcPts val="0"/>
              </a:spcAft>
              <a:buClr>
                <a:srgbClr val="FFC000"/>
              </a:buClr>
              <a:buSzPts val="2400"/>
              <a:buFont typeface="Arial"/>
              <a:buNone/>
            </a:pPr>
            <a:r>
              <a:t/>
            </a:r>
            <a:endParaRPr/>
          </a:p>
        </p:txBody>
      </p:sp>
      <p:sp>
        <p:nvSpPr>
          <p:cNvPr id="276" name="Google Shape;276;p28"/>
          <p:cNvSpPr txBox="1"/>
          <p:nvPr/>
        </p:nvSpPr>
        <p:spPr>
          <a:xfrm>
            <a:off x="4616000" y="1006999"/>
            <a:ext cx="3915000" cy="3577500"/>
          </a:xfrm>
          <a:prstGeom prst="rect">
            <a:avLst/>
          </a:prstGeom>
          <a:noFill/>
          <a:ln>
            <a:noFill/>
          </a:ln>
        </p:spPr>
        <p:txBody>
          <a:bodyPr anchorCtr="0" anchor="t" bIns="34275" lIns="68575" spcFirstLastPara="1" rIns="68575" wrap="square" tIns="34275">
            <a:noAutofit/>
          </a:bodyPr>
          <a:lstStyle/>
          <a:p>
            <a:pPr indent="-342900" lvl="0" marL="342900" marR="0" rtl="0" algn="l">
              <a:lnSpc>
                <a:spcPct val="90000"/>
              </a:lnSpc>
              <a:spcBef>
                <a:spcPts val="0"/>
              </a:spcBef>
              <a:spcAft>
                <a:spcPts val="0"/>
              </a:spcAft>
              <a:buClr>
                <a:schemeClr val="accent4"/>
              </a:buClr>
              <a:buSzPts val="2325"/>
              <a:buFont typeface="Arial"/>
              <a:buAutoNum type="arabicPeriod" startAt="3"/>
            </a:pPr>
            <a:r>
              <a:rPr b="0" i="0" lang="en-US" sz="1500" u="none" cap="none" strike="noStrike">
                <a:solidFill>
                  <a:schemeClr val="dk1"/>
                </a:solidFill>
                <a:latin typeface="Arial"/>
                <a:ea typeface="Arial"/>
                <a:cs typeface="Arial"/>
                <a:sym typeface="Arial"/>
              </a:rPr>
              <a:t>Together they develop a plan for discipline</a:t>
            </a:r>
            <a:endParaRPr/>
          </a:p>
          <a:p>
            <a:pPr indent="-257175" lvl="1" marL="600075" marR="0" rtl="0" algn="l">
              <a:lnSpc>
                <a:spcPct val="90000"/>
              </a:lnSpc>
              <a:spcBef>
                <a:spcPts val="500"/>
              </a:spcBef>
              <a:spcAft>
                <a:spcPts val="0"/>
              </a:spcAft>
              <a:buClr>
                <a:schemeClr val="accent4"/>
              </a:buClr>
              <a:buSzPts val="1995"/>
              <a:buFont typeface="Arial"/>
              <a:buAutoNum type="alphaLcPeriod"/>
            </a:pPr>
            <a:r>
              <a:rPr b="0" i="0" lang="en-US" sz="1500" u="none" cap="none" strike="noStrike">
                <a:solidFill>
                  <a:schemeClr val="dk1"/>
                </a:solidFill>
                <a:latin typeface="Arial"/>
                <a:ea typeface="Arial"/>
                <a:cs typeface="Arial"/>
                <a:sym typeface="Arial"/>
              </a:rPr>
              <a:t>Informal vs formal</a:t>
            </a:r>
            <a:endParaRPr/>
          </a:p>
          <a:p>
            <a:pPr indent="-257175" lvl="1" marL="600075" marR="0" rtl="0" algn="l">
              <a:lnSpc>
                <a:spcPct val="90000"/>
              </a:lnSpc>
              <a:spcBef>
                <a:spcPts val="500"/>
              </a:spcBef>
              <a:spcAft>
                <a:spcPts val="0"/>
              </a:spcAft>
              <a:buClr>
                <a:schemeClr val="accent4"/>
              </a:buClr>
              <a:buSzPts val="1995"/>
              <a:buFont typeface="Arial"/>
              <a:buAutoNum type="alphaLcPeriod"/>
            </a:pPr>
            <a:r>
              <a:rPr b="0" i="0" lang="en-US" sz="1500" u="none" cap="none" strike="noStrike">
                <a:solidFill>
                  <a:schemeClr val="dk1"/>
                </a:solidFill>
                <a:latin typeface="Arial"/>
                <a:ea typeface="Arial"/>
                <a:cs typeface="Arial"/>
                <a:sym typeface="Arial"/>
              </a:rPr>
              <a:t>Talking points for conversation</a:t>
            </a:r>
            <a:endParaRPr/>
          </a:p>
          <a:p>
            <a:pPr indent="-257175" lvl="1" marL="600075" marR="0" rtl="0" algn="l">
              <a:lnSpc>
                <a:spcPct val="90000"/>
              </a:lnSpc>
              <a:spcBef>
                <a:spcPts val="500"/>
              </a:spcBef>
              <a:spcAft>
                <a:spcPts val="0"/>
              </a:spcAft>
              <a:buClr>
                <a:schemeClr val="accent4"/>
              </a:buClr>
              <a:buSzPts val="1995"/>
              <a:buFont typeface="Arial"/>
              <a:buAutoNum type="alphaLcPeriod"/>
            </a:pPr>
            <a:r>
              <a:rPr b="1" i="0" lang="en-US" sz="1500" u="none" cap="none" strike="noStrike">
                <a:solidFill>
                  <a:srgbClr val="FF0000"/>
                </a:solidFill>
                <a:latin typeface="Arial"/>
                <a:ea typeface="Arial"/>
                <a:cs typeface="Arial"/>
                <a:sym typeface="Arial"/>
              </a:rPr>
              <a:t>I</a:t>
            </a:r>
            <a:r>
              <a:rPr b="0" i="0" lang="en-US" sz="1500" u="none" cap="none" strike="noStrike">
                <a:solidFill>
                  <a:schemeClr val="dk1"/>
                </a:solidFill>
                <a:latin typeface="Arial"/>
                <a:ea typeface="Arial"/>
                <a:cs typeface="Arial"/>
                <a:sym typeface="Arial"/>
              </a:rPr>
              <a:t>ssues, </a:t>
            </a:r>
            <a:r>
              <a:rPr b="1" i="0" lang="en-US" sz="1500" u="none" cap="none" strike="noStrike">
                <a:solidFill>
                  <a:srgbClr val="FF0000"/>
                </a:solidFill>
                <a:latin typeface="Arial"/>
                <a:ea typeface="Arial"/>
                <a:cs typeface="Arial"/>
                <a:sym typeface="Arial"/>
              </a:rPr>
              <a:t>E</a:t>
            </a:r>
            <a:r>
              <a:rPr b="0" i="0" lang="en-US" sz="1500" u="none" cap="none" strike="noStrike">
                <a:solidFill>
                  <a:schemeClr val="dk1"/>
                </a:solidFill>
                <a:latin typeface="Arial"/>
                <a:ea typeface="Arial"/>
                <a:cs typeface="Arial"/>
                <a:sym typeface="Arial"/>
              </a:rPr>
              <a:t>xpectations and </a:t>
            </a:r>
            <a:r>
              <a:rPr b="1" i="0" lang="en-US" sz="1500" u="none" cap="none" strike="noStrike">
                <a:solidFill>
                  <a:srgbClr val="FF0000"/>
                </a:solidFill>
                <a:latin typeface="Arial"/>
                <a:ea typeface="Arial"/>
                <a:cs typeface="Arial"/>
                <a:sym typeface="Arial"/>
              </a:rPr>
              <a:t>C</a:t>
            </a:r>
            <a:r>
              <a:rPr b="0" i="0" lang="en-US" sz="1500" u="none" cap="none" strike="noStrike">
                <a:solidFill>
                  <a:schemeClr val="dk1"/>
                </a:solidFill>
                <a:latin typeface="Arial"/>
                <a:ea typeface="Arial"/>
                <a:cs typeface="Arial"/>
                <a:sym typeface="Arial"/>
              </a:rPr>
              <a:t>onsequences (“</a:t>
            </a:r>
            <a:r>
              <a:rPr b="1" i="0" lang="en-US" sz="1500" u="none" cap="none" strike="noStrike">
                <a:solidFill>
                  <a:srgbClr val="FF0000"/>
                </a:solidFill>
                <a:latin typeface="Arial"/>
                <a:ea typeface="Arial"/>
                <a:cs typeface="Arial"/>
                <a:sym typeface="Arial"/>
              </a:rPr>
              <a:t>ICE</a:t>
            </a:r>
            <a:r>
              <a:rPr b="0" i="0" lang="en-US" sz="1500" u="none" cap="none" strike="noStrike">
                <a:solidFill>
                  <a:schemeClr val="dk1"/>
                </a:solidFill>
                <a:latin typeface="Arial"/>
                <a:ea typeface="Arial"/>
                <a:cs typeface="Arial"/>
                <a:sym typeface="Arial"/>
              </a:rPr>
              <a:t>”)</a:t>
            </a:r>
            <a:endParaRPr/>
          </a:p>
          <a:p>
            <a:pPr indent="-342900" lvl="0" marL="342900" marR="0" rtl="0" algn="l">
              <a:lnSpc>
                <a:spcPct val="90000"/>
              </a:lnSpc>
              <a:spcBef>
                <a:spcPts val="1000"/>
              </a:spcBef>
              <a:spcAft>
                <a:spcPts val="0"/>
              </a:spcAft>
              <a:buClr>
                <a:schemeClr val="accent4"/>
              </a:buClr>
              <a:buSzPts val="2325"/>
              <a:buFont typeface="Arial"/>
              <a:buAutoNum type="arabicPeriod" startAt="3"/>
            </a:pPr>
            <a:r>
              <a:rPr b="0" i="0" lang="en-US" sz="1500" u="none" cap="none" strike="noStrike">
                <a:solidFill>
                  <a:schemeClr val="dk1"/>
                </a:solidFill>
                <a:latin typeface="Arial"/>
                <a:ea typeface="Arial"/>
                <a:cs typeface="Arial"/>
                <a:sym typeface="Arial"/>
              </a:rPr>
              <a:t>Supervisor delivers message to employee</a:t>
            </a:r>
            <a:endParaRPr/>
          </a:p>
          <a:p>
            <a:pPr indent="-257175" lvl="1" marL="600075" marR="0" rtl="0" algn="l">
              <a:lnSpc>
                <a:spcPct val="90000"/>
              </a:lnSpc>
              <a:spcBef>
                <a:spcPts val="500"/>
              </a:spcBef>
              <a:spcAft>
                <a:spcPts val="0"/>
              </a:spcAft>
              <a:buClr>
                <a:schemeClr val="accent4"/>
              </a:buClr>
              <a:buSzPts val="1995"/>
              <a:buFont typeface="Arial"/>
              <a:buAutoNum type="alphaLcPeriod"/>
            </a:pPr>
            <a:r>
              <a:rPr b="0" i="0" lang="en-US" sz="1500" u="none" cap="none" strike="noStrike">
                <a:solidFill>
                  <a:schemeClr val="dk1"/>
                </a:solidFill>
                <a:latin typeface="Arial"/>
                <a:ea typeface="Arial"/>
                <a:cs typeface="Arial"/>
                <a:sym typeface="Arial"/>
              </a:rPr>
              <a:t>Document meeting and talking points</a:t>
            </a:r>
            <a:endParaRPr/>
          </a:p>
          <a:p>
            <a:pPr indent="-257175" lvl="1" marL="600075" marR="0" rtl="0" algn="l">
              <a:lnSpc>
                <a:spcPct val="90000"/>
              </a:lnSpc>
              <a:spcBef>
                <a:spcPts val="500"/>
              </a:spcBef>
              <a:spcAft>
                <a:spcPts val="0"/>
              </a:spcAft>
              <a:buClr>
                <a:schemeClr val="accent4"/>
              </a:buClr>
              <a:buSzPts val="1995"/>
              <a:buFont typeface="Arial"/>
              <a:buAutoNum type="alphaLcPeriod"/>
            </a:pPr>
            <a:r>
              <a:rPr b="0" i="0" lang="en-US" sz="1500" u="none" cap="none" strike="noStrike">
                <a:solidFill>
                  <a:schemeClr val="dk1"/>
                </a:solidFill>
                <a:latin typeface="Arial"/>
                <a:ea typeface="Arial"/>
                <a:cs typeface="Arial"/>
                <a:sym typeface="Arial"/>
              </a:rPr>
              <a:t>Send any talking points, letters or documents of meeting to Human Resources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9"/>
          <p:cNvSpPr txBox="1"/>
          <p:nvPr>
            <p:ph type="ctrTitle"/>
          </p:nvPr>
        </p:nvSpPr>
        <p:spPr>
          <a:xfrm>
            <a:off x="656862" y="438037"/>
            <a:ext cx="7668229" cy="54719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sz="3300">
                <a:latin typeface="Arial Black"/>
                <a:ea typeface="Arial Black"/>
                <a:cs typeface="Arial Black"/>
                <a:sym typeface="Arial Black"/>
              </a:rPr>
              <a:t>Activity</a:t>
            </a:r>
            <a:endParaRPr/>
          </a:p>
        </p:txBody>
      </p:sp>
      <p:sp>
        <p:nvSpPr>
          <p:cNvPr id="283" name="Google Shape;283;p29"/>
          <p:cNvSpPr txBox="1"/>
          <p:nvPr>
            <p:ph idx="1" type="subTitle"/>
          </p:nvPr>
        </p:nvSpPr>
        <p:spPr>
          <a:xfrm>
            <a:off x="1250066" y="1312566"/>
            <a:ext cx="6484717" cy="2628613"/>
          </a:xfrm>
          <a:prstGeom prst="rect">
            <a:avLst/>
          </a:prstGeom>
          <a:noFill/>
          <a:ln>
            <a:noFill/>
          </a:ln>
        </p:spPr>
        <p:txBody>
          <a:bodyPr anchorCtr="0" anchor="t" bIns="91425" lIns="91425" spcFirstLastPara="1" rIns="91425" wrap="square" tIns="91425">
            <a:normAutofit lnSpcReduction="10000"/>
          </a:bodyPr>
          <a:lstStyle/>
          <a:p>
            <a:pPr indent="-257175" lvl="0" marL="257175" rtl="0" algn="l">
              <a:lnSpc>
                <a:spcPct val="115000"/>
              </a:lnSpc>
              <a:spcBef>
                <a:spcPts val="0"/>
              </a:spcBef>
              <a:spcAft>
                <a:spcPts val="0"/>
              </a:spcAft>
              <a:buClr>
                <a:schemeClr val="accent4"/>
              </a:buClr>
              <a:buSzPts val="2400"/>
              <a:buFont typeface="Arial"/>
              <a:buChar char="●"/>
            </a:pPr>
            <a:r>
              <a:rPr lang="en-US">
                <a:latin typeface="Arial"/>
                <a:ea typeface="Arial"/>
                <a:cs typeface="Arial"/>
                <a:sym typeface="Arial"/>
              </a:rPr>
              <a:t>Break into groups of 3-4 people</a:t>
            </a:r>
            <a:endParaRPr/>
          </a:p>
          <a:p>
            <a:pPr indent="-257175" lvl="0" marL="257175" rtl="0" algn="l">
              <a:lnSpc>
                <a:spcPct val="115000"/>
              </a:lnSpc>
              <a:spcBef>
                <a:spcPts val="0"/>
              </a:spcBef>
              <a:spcAft>
                <a:spcPts val="0"/>
              </a:spcAft>
              <a:buClr>
                <a:schemeClr val="accent4"/>
              </a:buClr>
              <a:buSzPts val="2400"/>
              <a:buFont typeface="Arial"/>
              <a:buChar char="●"/>
            </a:pPr>
            <a:r>
              <a:rPr lang="en-US">
                <a:latin typeface="Arial"/>
                <a:ea typeface="Arial"/>
                <a:cs typeface="Arial"/>
                <a:sym typeface="Arial"/>
              </a:rPr>
              <a:t>Hand out different disciplinary scenarios</a:t>
            </a:r>
            <a:endParaRPr/>
          </a:p>
          <a:p>
            <a:pPr indent="-257175" lvl="0" marL="257175" rtl="0" algn="l">
              <a:lnSpc>
                <a:spcPct val="115000"/>
              </a:lnSpc>
              <a:spcBef>
                <a:spcPts val="0"/>
              </a:spcBef>
              <a:spcAft>
                <a:spcPts val="0"/>
              </a:spcAft>
              <a:buClr>
                <a:schemeClr val="accent4"/>
              </a:buClr>
              <a:buSzPts val="2400"/>
              <a:buFont typeface="Arial"/>
              <a:buChar char="●"/>
            </a:pPr>
            <a:r>
              <a:rPr lang="en-US">
                <a:latin typeface="Arial"/>
                <a:ea typeface="Arial"/>
                <a:cs typeface="Arial"/>
                <a:sym typeface="Arial"/>
              </a:rPr>
              <a:t>As a group, discuss how you as a supervisor would handle the disciplinary scenario based on what you learned</a:t>
            </a:r>
            <a:endParaRPr/>
          </a:p>
          <a:p>
            <a:pPr indent="-257175" lvl="0" marL="257175" rtl="0" algn="l">
              <a:lnSpc>
                <a:spcPct val="115000"/>
              </a:lnSpc>
              <a:spcBef>
                <a:spcPts val="0"/>
              </a:spcBef>
              <a:spcAft>
                <a:spcPts val="0"/>
              </a:spcAft>
              <a:buClr>
                <a:schemeClr val="accent4"/>
              </a:buClr>
              <a:buSzPts val="2400"/>
              <a:buFont typeface="Arial"/>
              <a:buChar char="●"/>
            </a:pPr>
            <a:r>
              <a:rPr lang="en-US">
                <a:latin typeface="Arial"/>
                <a:ea typeface="Arial"/>
                <a:cs typeface="Arial"/>
                <a:sym typeface="Arial"/>
              </a:rPr>
              <a:t>Report out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0"/>
          <p:cNvSpPr txBox="1"/>
          <p:nvPr>
            <p:ph idx="1" type="subTitle"/>
          </p:nvPr>
        </p:nvSpPr>
        <p:spPr>
          <a:xfrm>
            <a:off x="1250066" y="610791"/>
            <a:ext cx="6484717" cy="3330388"/>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2400"/>
              <a:buNone/>
            </a:pPr>
            <a:r>
              <a:rPr b="1" lang="en-US" sz="3300">
                <a:latin typeface="Arial Black"/>
                <a:ea typeface="Arial Black"/>
                <a:cs typeface="Arial Black"/>
                <a:sym typeface="Arial Black"/>
              </a:rPr>
              <a:t>Remember:</a:t>
            </a:r>
            <a:endParaRPr/>
          </a:p>
          <a:p>
            <a:pPr indent="-257175" lvl="0" marL="257175" rtl="0" algn="l">
              <a:lnSpc>
                <a:spcPct val="115000"/>
              </a:lnSpc>
              <a:spcBef>
                <a:spcPts val="0"/>
              </a:spcBef>
              <a:spcAft>
                <a:spcPts val="0"/>
              </a:spcAft>
              <a:buClr>
                <a:schemeClr val="accent4"/>
              </a:buClr>
              <a:buSzPts val="2400"/>
              <a:buFont typeface="Arial"/>
              <a:buChar char="●"/>
            </a:pPr>
            <a:r>
              <a:rPr lang="en-US">
                <a:latin typeface="Arial"/>
                <a:ea typeface="Arial"/>
                <a:cs typeface="Arial"/>
                <a:sym typeface="Arial"/>
              </a:rPr>
              <a:t>Contact your Employment Services Representative for guidance</a:t>
            </a:r>
            <a:endParaRPr/>
          </a:p>
          <a:p>
            <a:pPr indent="0" lvl="0" marL="0" rtl="0" algn="l">
              <a:lnSpc>
                <a:spcPct val="115000"/>
              </a:lnSpc>
              <a:spcBef>
                <a:spcPts val="0"/>
              </a:spcBef>
              <a:spcAft>
                <a:spcPts val="0"/>
              </a:spcAft>
              <a:buSzPts val="2400"/>
              <a:buNone/>
            </a:pPr>
            <a:r>
              <a:t/>
            </a:r>
            <a:endParaRPr>
              <a:latin typeface="Arial"/>
              <a:ea typeface="Arial"/>
              <a:cs typeface="Arial"/>
              <a:sym typeface="Arial"/>
            </a:endParaRPr>
          </a:p>
          <a:p>
            <a:pPr indent="-257175" lvl="0" marL="257175" rtl="0" algn="l">
              <a:lnSpc>
                <a:spcPct val="115000"/>
              </a:lnSpc>
              <a:spcBef>
                <a:spcPts val="0"/>
              </a:spcBef>
              <a:spcAft>
                <a:spcPts val="0"/>
              </a:spcAft>
              <a:buClr>
                <a:schemeClr val="accent4"/>
              </a:buClr>
              <a:buSzPts val="2400"/>
              <a:buFont typeface="Arial"/>
              <a:buChar char="●"/>
            </a:pPr>
            <a:r>
              <a:rPr lang="en-US">
                <a:latin typeface="Arial"/>
                <a:ea typeface="Arial"/>
                <a:cs typeface="Arial"/>
                <a:sym typeface="Arial"/>
              </a:rPr>
              <a:t>No two disciplinary situations are the same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Confidential Resources</a:t>
            </a:r>
            <a:endParaRPr b="1"/>
          </a:p>
        </p:txBody>
      </p:sp>
      <p:sp>
        <p:nvSpPr>
          <p:cNvPr id="295" name="Google Shape;295;p31"/>
          <p:cNvSpPr txBox="1"/>
          <p:nvPr>
            <p:ph idx="1" type="body"/>
          </p:nvPr>
        </p:nvSpPr>
        <p:spPr>
          <a:xfrm>
            <a:off x="311700" y="924275"/>
            <a:ext cx="8520600" cy="3644700"/>
          </a:xfrm>
          <a:prstGeom prst="rect">
            <a:avLst/>
          </a:prstGeom>
          <a:noFill/>
          <a:ln>
            <a:noFill/>
          </a:ln>
        </p:spPr>
        <p:txBody>
          <a:bodyPr anchorCtr="0" anchor="t" bIns="91425" lIns="91425" spcFirstLastPara="1" rIns="91425" wrap="square" tIns="91425">
            <a:normAutofit/>
          </a:bodyPr>
          <a:lstStyle/>
          <a:p>
            <a:pPr indent="-228600" lvl="0" marL="457200" rtl="0" algn="l">
              <a:lnSpc>
                <a:spcPct val="115000"/>
              </a:lnSpc>
              <a:spcBef>
                <a:spcPts val="0"/>
              </a:spcBef>
              <a:spcAft>
                <a:spcPts val="0"/>
              </a:spcAft>
              <a:buSzPts val="1400"/>
              <a:buNone/>
            </a:pPr>
            <a:r>
              <a:t/>
            </a:r>
            <a:endParaRPr sz="1400"/>
          </a:p>
          <a:p>
            <a:pPr indent="-285750" lvl="0" marL="425450" rtl="0" algn="l">
              <a:lnSpc>
                <a:spcPct val="115000"/>
              </a:lnSpc>
              <a:spcBef>
                <a:spcPts val="0"/>
              </a:spcBef>
              <a:spcAft>
                <a:spcPts val="0"/>
              </a:spcAft>
              <a:buSzPts val="2408"/>
              <a:buChar char="●"/>
            </a:pPr>
            <a:r>
              <a:rPr lang="en-US" sz="1400"/>
              <a:t>Ombuds - Susanna Peters</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accent5"/>
                </a:solidFill>
                <a:hlinkClick r:id="rId3">
                  <a:extLst>
                    <a:ext uri="{A12FA001-AC4F-418D-AE19-62706E023703}">
                      <ahyp:hlinkClr val="tx"/>
                    </a:ext>
                  </a:extLst>
                </a:hlinkClick>
              </a:rPr>
              <a:t>speters@mtu.edu</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accent5"/>
                </a:solidFill>
                <a:hlinkClick r:id="rId4">
                  <a:extLst>
                    <a:ext uri="{A12FA001-AC4F-418D-AE19-62706E023703}">
                      <ahyp:hlinkClr val="tx"/>
                    </a:ext>
                  </a:extLst>
                </a:hlinkClick>
              </a:rPr>
              <a:t>www.mtu.edu/ombuds</a:t>
            </a:r>
            <a:endParaRPr sz="1400"/>
          </a:p>
          <a:p>
            <a:pPr indent="-317500" lvl="1" marL="914400" rtl="0" algn="l">
              <a:lnSpc>
                <a:spcPct val="115000"/>
              </a:lnSpc>
              <a:spcBef>
                <a:spcPts val="0"/>
              </a:spcBef>
              <a:spcAft>
                <a:spcPts val="0"/>
              </a:spcAft>
              <a:buClr>
                <a:schemeClr val="accent4"/>
              </a:buClr>
              <a:buSzPts val="1400"/>
              <a:buChar char="○"/>
            </a:pPr>
            <a:r>
              <a:rPr lang="en-US" sz="1400"/>
              <a:t>906-487-2391</a:t>
            </a:r>
            <a:endParaRPr sz="1400"/>
          </a:p>
          <a:p>
            <a:pPr indent="-317500" lvl="0" marL="457200" rtl="0" algn="l">
              <a:lnSpc>
                <a:spcPct val="115000"/>
              </a:lnSpc>
              <a:spcBef>
                <a:spcPts val="0"/>
              </a:spcBef>
              <a:spcAft>
                <a:spcPts val="0"/>
              </a:spcAft>
              <a:buSzPts val="2408"/>
              <a:buChar char="●"/>
            </a:pPr>
            <a:r>
              <a:rPr lang="en-US" sz="1400"/>
              <a:t>Dial Help - 609 Sheldon Ave. Houghton</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accent5"/>
                </a:solidFill>
                <a:hlinkClick r:id="rId5">
                  <a:extLst>
                    <a:ext uri="{A12FA001-AC4F-418D-AE19-62706E023703}">
                      <ahyp:hlinkClr val="tx"/>
                    </a:ext>
                  </a:extLst>
                </a:hlinkClick>
              </a:rPr>
              <a:t>www.dialhelp.org</a:t>
            </a:r>
            <a:endParaRPr sz="1400"/>
          </a:p>
          <a:p>
            <a:pPr indent="-317500" lvl="1" marL="914400" rtl="0" algn="l">
              <a:lnSpc>
                <a:spcPct val="115000"/>
              </a:lnSpc>
              <a:spcBef>
                <a:spcPts val="0"/>
              </a:spcBef>
              <a:spcAft>
                <a:spcPts val="0"/>
              </a:spcAft>
              <a:buClr>
                <a:schemeClr val="accent4"/>
              </a:buClr>
              <a:buSzPts val="1400"/>
              <a:buChar char="○"/>
            </a:pPr>
            <a:r>
              <a:rPr lang="en-US" sz="1400"/>
              <a:t>906-482-4357</a:t>
            </a:r>
            <a:endParaRPr sz="1400"/>
          </a:p>
          <a:p>
            <a:pPr indent="-317500" lvl="1" marL="914400" rtl="0" algn="l">
              <a:lnSpc>
                <a:spcPct val="115000"/>
              </a:lnSpc>
              <a:spcBef>
                <a:spcPts val="0"/>
              </a:spcBef>
              <a:spcAft>
                <a:spcPts val="0"/>
              </a:spcAft>
              <a:buClr>
                <a:schemeClr val="accent4"/>
              </a:buClr>
              <a:buSzPts val="1400"/>
              <a:buChar char="○"/>
            </a:pPr>
            <a:r>
              <a:rPr lang="en-US" sz="1400"/>
              <a:t>Text: 906-356-3337</a:t>
            </a:r>
            <a:endParaRPr sz="1400"/>
          </a:p>
          <a:p>
            <a:pPr indent="-317500" lvl="0" marL="457200" rtl="0" algn="l">
              <a:lnSpc>
                <a:spcPct val="115000"/>
              </a:lnSpc>
              <a:spcBef>
                <a:spcPts val="0"/>
              </a:spcBef>
              <a:spcAft>
                <a:spcPts val="0"/>
              </a:spcAft>
              <a:buSzPts val="2408"/>
              <a:buChar char="●"/>
            </a:pPr>
            <a:r>
              <a:rPr lang="en-US" sz="1400"/>
              <a:t>Employee Assistance Program</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accent5"/>
                </a:solidFill>
                <a:hlinkClick r:id="rId6">
                  <a:extLst>
                    <a:ext uri="{A12FA001-AC4F-418D-AE19-62706E023703}">
                      <ahyp:hlinkClr val="tx"/>
                    </a:ext>
                  </a:extLst>
                </a:hlinkClick>
              </a:rPr>
              <a:t>https://blogs.mtu.edu/hr/category/benefits/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3"/>
          <p:cNvSpPr txBox="1"/>
          <p:nvPr>
            <p:ph type="ctrTitle"/>
          </p:nvPr>
        </p:nvSpPr>
        <p:spPr>
          <a:xfrm>
            <a:off x="656862" y="459808"/>
            <a:ext cx="7668229" cy="707906"/>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800"/>
              <a:buNone/>
            </a:pPr>
            <a:r>
              <a:rPr b="1" lang="en-US" sz="3300">
                <a:latin typeface="Arial"/>
                <a:ea typeface="Arial"/>
                <a:cs typeface="Arial"/>
                <a:sym typeface="Arial"/>
              </a:rPr>
              <a:t>Instructional Objectives:</a:t>
            </a:r>
            <a:endParaRPr/>
          </a:p>
        </p:txBody>
      </p:sp>
      <p:sp>
        <p:nvSpPr>
          <p:cNvPr id="124" name="Google Shape;124;p3"/>
          <p:cNvSpPr txBox="1"/>
          <p:nvPr>
            <p:ph idx="4294967295" type="subTitle"/>
          </p:nvPr>
        </p:nvSpPr>
        <p:spPr>
          <a:xfrm>
            <a:off x="1250066" y="1312566"/>
            <a:ext cx="6484717" cy="3010956"/>
          </a:xfrm>
          <a:prstGeom prst="rect">
            <a:avLst/>
          </a:prstGeom>
          <a:noFill/>
          <a:ln>
            <a:noFill/>
          </a:ln>
        </p:spPr>
        <p:txBody>
          <a:bodyPr anchorCtr="0" anchor="t" bIns="91425" lIns="91425" spcFirstLastPara="1" rIns="91425" wrap="square" tIns="91425">
            <a:normAutofit/>
          </a:bodyPr>
          <a:lstStyle/>
          <a:p>
            <a:pPr indent="-385763" lvl="0" marL="385763" marR="0" rtl="0" algn="l">
              <a:lnSpc>
                <a:spcPct val="115000"/>
              </a:lnSpc>
              <a:spcBef>
                <a:spcPts val="0"/>
              </a:spcBef>
              <a:spcAft>
                <a:spcPts val="0"/>
              </a:spcAft>
              <a:buClr>
                <a:schemeClr val="accent4"/>
              </a:buClr>
              <a:buSzPts val="2400"/>
              <a:buFont typeface="Arial"/>
              <a:buAutoNum type="arabicPeriod"/>
            </a:pPr>
            <a:r>
              <a:rPr b="0" i="0" lang="en-US" sz="2700" u="none" cap="none" strike="noStrike">
                <a:solidFill>
                  <a:schemeClr val="dk1"/>
                </a:solidFill>
                <a:latin typeface="Arial"/>
                <a:ea typeface="Arial"/>
                <a:cs typeface="Arial"/>
                <a:sym typeface="Arial"/>
              </a:rPr>
              <a:t>Supervisor will be able to successfully conduct difficult conversations. </a:t>
            </a:r>
            <a:endParaRPr/>
          </a:p>
          <a:p>
            <a:pPr indent="-385763" lvl="0" marL="385763" marR="0" rtl="0" algn="l">
              <a:lnSpc>
                <a:spcPct val="115000"/>
              </a:lnSpc>
              <a:spcBef>
                <a:spcPts val="0"/>
              </a:spcBef>
              <a:spcAft>
                <a:spcPts val="0"/>
              </a:spcAft>
              <a:buClr>
                <a:schemeClr val="accent4"/>
              </a:buClr>
              <a:buSzPts val="2400"/>
              <a:buFont typeface="Arial"/>
              <a:buAutoNum type="arabicPeriod"/>
            </a:pPr>
            <a:r>
              <a:rPr b="0" i="0" lang="en-US" sz="2700" u="none" cap="none" strike="noStrike">
                <a:solidFill>
                  <a:schemeClr val="dk1"/>
                </a:solidFill>
                <a:latin typeface="Arial"/>
                <a:ea typeface="Arial"/>
                <a:cs typeface="Arial"/>
                <a:sym typeface="Arial"/>
              </a:rPr>
              <a:t>Supervisor will be able to deliver professional discipline in order to help employee(s) improve.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Additional Resources</a:t>
            </a:r>
            <a:endParaRPr b="1"/>
          </a:p>
        </p:txBody>
      </p:sp>
      <p:sp>
        <p:nvSpPr>
          <p:cNvPr id="301" name="Google Shape;301;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17500" lvl="0" marL="457200" rtl="0" algn="l">
              <a:lnSpc>
                <a:spcPct val="115000"/>
              </a:lnSpc>
              <a:spcBef>
                <a:spcPts val="0"/>
              </a:spcBef>
              <a:spcAft>
                <a:spcPts val="0"/>
              </a:spcAft>
              <a:buSzPts val="2422"/>
              <a:buChar char="●"/>
            </a:pPr>
            <a:r>
              <a:rPr lang="en-US" sz="1400"/>
              <a:t>Title IX</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3"/>
              </a:rPr>
              <a:t>titleix@mtu.edu</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4"/>
              </a:rPr>
              <a:t>https://www.mtu.edu/title-ix/</a:t>
            </a:r>
            <a:endParaRPr sz="1400"/>
          </a:p>
          <a:p>
            <a:pPr indent="-317500" lvl="0" marL="457200" rtl="0" algn="l">
              <a:lnSpc>
                <a:spcPct val="115000"/>
              </a:lnSpc>
              <a:spcBef>
                <a:spcPts val="0"/>
              </a:spcBef>
              <a:spcAft>
                <a:spcPts val="0"/>
              </a:spcAft>
              <a:buSzPts val="2408"/>
              <a:buChar char="●"/>
            </a:pPr>
            <a:r>
              <a:rPr lang="en-US" sz="1400"/>
              <a:t>Institutional Equity</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5"/>
              </a:rPr>
              <a:t>equity@mtu.edu</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6"/>
              </a:rPr>
              <a:t>https://www.mtu.edu/equity/</a:t>
            </a:r>
            <a:endParaRPr sz="1400"/>
          </a:p>
          <a:p>
            <a:pPr indent="-317500" lvl="0" marL="457200" rtl="0" algn="l">
              <a:lnSpc>
                <a:spcPct val="115000"/>
              </a:lnSpc>
              <a:spcBef>
                <a:spcPts val="0"/>
              </a:spcBef>
              <a:spcAft>
                <a:spcPts val="0"/>
              </a:spcAft>
              <a:buSzPts val="2408"/>
              <a:buChar char="●"/>
            </a:pPr>
            <a:r>
              <a:rPr lang="en-US" sz="1400"/>
              <a:t>Human Resources </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7"/>
              </a:rPr>
              <a:t>https://www.mtu.edu/hr/</a:t>
            </a:r>
            <a:endParaRPr sz="1400"/>
          </a:p>
          <a:p>
            <a:pPr indent="-317500" lvl="0" marL="457200" rtl="0" algn="l">
              <a:lnSpc>
                <a:spcPct val="115000"/>
              </a:lnSpc>
              <a:spcBef>
                <a:spcPts val="0"/>
              </a:spcBef>
              <a:spcAft>
                <a:spcPts val="0"/>
              </a:spcAft>
              <a:buSzPts val="2408"/>
              <a:buChar char="●"/>
            </a:pPr>
            <a:r>
              <a:rPr lang="en-US" sz="1400"/>
              <a:t>Conflict Resolution Network</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8"/>
              </a:rPr>
              <a:t>conflict@mtu.edu</a:t>
            </a:r>
            <a:endParaRPr sz="1400"/>
          </a:p>
          <a:p>
            <a:pPr indent="-317500" lvl="1" marL="914400" rtl="0" algn="l">
              <a:lnSpc>
                <a:spcPct val="115000"/>
              </a:lnSpc>
              <a:spcBef>
                <a:spcPts val="0"/>
              </a:spcBef>
              <a:spcAft>
                <a:spcPts val="0"/>
              </a:spcAft>
              <a:buClr>
                <a:schemeClr val="accent4"/>
              </a:buClr>
              <a:buSzPts val="1400"/>
              <a:buChar char="○"/>
            </a:pPr>
            <a:r>
              <a:rPr lang="en-US" sz="1400" u="sng">
                <a:solidFill>
                  <a:schemeClr val="hlink"/>
                </a:solidFill>
                <a:hlinkClick r:id="rId9"/>
              </a:rPr>
              <a:t>https://www.mtu.edu/conduct/conflict-resolution/</a:t>
            </a:r>
            <a:endParaRPr sz="1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3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600"/>
              <a:buNone/>
            </a:pPr>
            <a:r>
              <a:rPr lang="en-US"/>
              <a:t>Questions??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
          <p:cNvSpPr txBox="1"/>
          <p:nvPr>
            <p:ph type="title"/>
          </p:nvPr>
        </p:nvSpPr>
        <p:spPr>
          <a:xfrm>
            <a:off x="311700" y="445025"/>
            <a:ext cx="8520600" cy="572700"/>
          </a:xfrm>
          <a:prstGeom prst="rect">
            <a:avLst/>
          </a:prstGeom>
          <a:noFill/>
          <a:ln>
            <a:noFill/>
          </a:ln>
        </p:spPr>
        <p:txBody>
          <a:bodyPr anchorCtr="0" anchor="b" bIns="34275" lIns="68575" spcFirstLastPara="1" rIns="68575" wrap="square" tIns="34275">
            <a:noAutofit/>
          </a:bodyPr>
          <a:lstStyle/>
          <a:p>
            <a:pPr indent="0" lvl="0" marL="0" rtl="0" algn="l">
              <a:lnSpc>
                <a:spcPct val="100000"/>
              </a:lnSpc>
              <a:spcBef>
                <a:spcPts val="0"/>
              </a:spcBef>
              <a:spcAft>
                <a:spcPts val="0"/>
              </a:spcAft>
              <a:buClr>
                <a:schemeClr val="dk1"/>
              </a:buClr>
              <a:buSzPts val="3000"/>
              <a:buFont typeface="Open Sans"/>
              <a:buNone/>
            </a:pPr>
            <a:r>
              <a:rPr b="1" lang="en-US"/>
              <a:t>Agenda – How to Have Difficult Conversations</a:t>
            </a:r>
            <a:endParaRPr b="1"/>
          </a:p>
        </p:txBody>
      </p:sp>
      <p:sp>
        <p:nvSpPr>
          <p:cNvPr id="131" name="Google Shape;131;p4"/>
          <p:cNvSpPr txBox="1"/>
          <p:nvPr>
            <p:ph idx="12" type="sldNum"/>
          </p:nvPr>
        </p:nvSpPr>
        <p:spPr>
          <a:xfrm>
            <a:off x="4297658" y="4703617"/>
            <a:ext cx="548700" cy="393600"/>
          </a:xfrm>
          <a:prstGeom prst="rect">
            <a:avLst/>
          </a:prstGeom>
          <a:noFill/>
          <a:ln>
            <a:noFill/>
          </a:ln>
        </p:spPr>
        <p:txBody>
          <a:bodyPr anchorCtr="0" anchor="t" bIns="34275" lIns="68575" spcFirstLastPara="1" rIns="68575" wrap="square" tIns="34275">
            <a:normAutofit/>
          </a:bodyPr>
          <a:lstStyle/>
          <a:p>
            <a:pPr indent="0" lvl="0" marL="0" rtl="0" algn="ctr">
              <a:lnSpc>
                <a:spcPct val="100000"/>
              </a:lnSpc>
              <a:spcBef>
                <a:spcPts val="0"/>
              </a:spcBef>
              <a:spcAft>
                <a:spcPts val="0"/>
              </a:spcAft>
              <a:buSzPts val="1000"/>
              <a:buNone/>
            </a:pPr>
            <a:fld id="{00000000-1234-1234-1234-123412341234}" type="slidenum">
              <a:rPr lang="en-US"/>
              <a:t>‹#›</a:t>
            </a:fld>
            <a:endParaRPr/>
          </a:p>
        </p:txBody>
      </p:sp>
      <p:sp>
        <p:nvSpPr>
          <p:cNvPr id="132" name="Google Shape;132;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a:t>What makes a conversation difficult and why we avoid them</a:t>
            </a:r>
            <a:endParaRPr/>
          </a:p>
          <a:p>
            <a:pPr indent="-381000" lvl="0" marL="457200" rtl="0" algn="l">
              <a:lnSpc>
                <a:spcPct val="115000"/>
              </a:lnSpc>
              <a:spcBef>
                <a:spcPts val="0"/>
              </a:spcBef>
              <a:spcAft>
                <a:spcPts val="0"/>
              </a:spcAft>
              <a:buSzPts val="2400"/>
              <a:buChar char="●"/>
            </a:pPr>
            <a:r>
              <a:rPr lang="en-US"/>
              <a:t>Understand how and when to have those difficult conversations</a:t>
            </a:r>
            <a:endParaRPr/>
          </a:p>
          <a:p>
            <a:pPr indent="-381000" lvl="0" marL="457200" rtl="0" algn="l">
              <a:lnSpc>
                <a:spcPct val="115000"/>
              </a:lnSpc>
              <a:spcBef>
                <a:spcPts val="0"/>
              </a:spcBef>
              <a:spcAft>
                <a:spcPts val="0"/>
              </a:spcAft>
              <a:buSzPts val="2400"/>
              <a:buChar char="●"/>
            </a:pPr>
            <a:r>
              <a:rPr lang="en-US"/>
              <a:t>Next Steps and Resources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0" lvl="0" marL="110490" rtl="0" algn="l">
              <a:lnSpc>
                <a:spcPct val="115000"/>
              </a:lnSpc>
              <a:spcBef>
                <a:spcPts val="0"/>
              </a:spcBef>
              <a:spcAft>
                <a:spcPts val="0"/>
              </a:spcAft>
              <a:buSzPts val="2400"/>
              <a:buNone/>
            </a:pPr>
            <a:r>
              <a:rPr lang="en-US"/>
              <a:t>Gather in groups of 2 or 3 people.</a:t>
            </a:r>
            <a:endParaRPr/>
          </a:p>
          <a:p>
            <a:pPr indent="-194309" lvl="0" marL="457200" rtl="0" algn="l">
              <a:lnSpc>
                <a:spcPct val="115000"/>
              </a:lnSpc>
              <a:spcBef>
                <a:spcPts val="0"/>
              </a:spcBef>
              <a:spcAft>
                <a:spcPts val="0"/>
              </a:spcAft>
              <a:buSzPts val="2400"/>
              <a:buNone/>
            </a:pPr>
            <a:r>
              <a:t/>
            </a:r>
            <a:endParaRPr/>
          </a:p>
          <a:p>
            <a:pPr indent="0" lvl="0" marL="110490" rtl="0" algn="l">
              <a:lnSpc>
                <a:spcPct val="115000"/>
              </a:lnSpc>
              <a:spcBef>
                <a:spcPts val="0"/>
              </a:spcBef>
              <a:spcAft>
                <a:spcPts val="0"/>
              </a:spcAft>
              <a:buSzPts val="2400"/>
              <a:buNone/>
            </a:pPr>
            <a:r>
              <a:rPr lang="en-US"/>
              <a:t>Recall a recent difficult conversation you had and answer the following questions:</a:t>
            </a:r>
            <a:endParaRPr/>
          </a:p>
          <a:p>
            <a:pPr indent="-355600" lvl="1" marL="914400" rtl="0" algn="l">
              <a:lnSpc>
                <a:spcPct val="115000"/>
              </a:lnSpc>
              <a:spcBef>
                <a:spcPts val="0"/>
              </a:spcBef>
              <a:spcAft>
                <a:spcPts val="0"/>
              </a:spcAft>
              <a:buClr>
                <a:schemeClr val="accent4"/>
              </a:buClr>
              <a:buSzPts val="2000"/>
              <a:buChar char="○"/>
            </a:pPr>
            <a:r>
              <a:rPr lang="en-US" sz="1500">
                <a:solidFill>
                  <a:srgbClr val="000000"/>
                </a:solidFill>
              </a:rPr>
              <a:t>What was the issue that precipitated the conversation?</a:t>
            </a:r>
            <a:endParaRPr/>
          </a:p>
          <a:p>
            <a:pPr indent="-355600" lvl="1" marL="914400" rtl="0" algn="l">
              <a:lnSpc>
                <a:spcPct val="115000"/>
              </a:lnSpc>
              <a:spcBef>
                <a:spcPts val="0"/>
              </a:spcBef>
              <a:spcAft>
                <a:spcPts val="0"/>
              </a:spcAft>
              <a:buClr>
                <a:schemeClr val="accent4"/>
              </a:buClr>
              <a:buSzPts val="2000"/>
              <a:buChar char="○"/>
            </a:pPr>
            <a:r>
              <a:rPr lang="en-US" sz="1500">
                <a:solidFill>
                  <a:srgbClr val="000000"/>
                </a:solidFill>
              </a:rPr>
              <a:t>How much time did you spend preparing for the conversation before having it?</a:t>
            </a:r>
            <a:endParaRPr/>
          </a:p>
          <a:p>
            <a:pPr indent="-355600" lvl="1" marL="914400" rtl="0" algn="l">
              <a:lnSpc>
                <a:spcPct val="115000"/>
              </a:lnSpc>
              <a:spcBef>
                <a:spcPts val="0"/>
              </a:spcBef>
              <a:spcAft>
                <a:spcPts val="0"/>
              </a:spcAft>
              <a:buClr>
                <a:schemeClr val="accent4"/>
              </a:buClr>
              <a:buSzPts val="2000"/>
              <a:buChar char="○"/>
            </a:pPr>
            <a:r>
              <a:rPr lang="en-US" sz="1500">
                <a:solidFill>
                  <a:srgbClr val="000000"/>
                </a:solidFill>
              </a:rPr>
              <a:t>What were the emotions you were feeling?</a:t>
            </a:r>
            <a:endParaRPr/>
          </a:p>
          <a:p>
            <a:pPr indent="-355600" lvl="1" marL="914400" rtl="0" algn="l">
              <a:lnSpc>
                <a:spcPct val="115000"/>
              </a:lnSpc>
              <a:spcBef>
                <a:spcPts val="0"/>
              </a:spcBef>
              <a:spcAft>
                <a:spcPts val="0"/>
              </a:spcAft>
              <a:buClr>
                <a:schemeClr val="accent4"/>
              </a:buClr>
              <a:buSzPts val="2000"/>
              <a:buChar char="○"/>
            </a:pPr>
            <a:r>
              <a:rPr lang="en-US" sz="1500">
                <a:solidFill>
                  <a:srgbClr val="000000"/>
                </a:solidFill>
              </a:rPr>
              <a:t>How clearly were you or the other person thinking during the heated portions?</a:t>
            </a:r>
            <a:endParaRPr/>
          </a:p>
          <a:p>
            <a:pPr indent="-355600" lvl="1" marL="914400" rtl="0" algn="l">
              <a:lnSpc>
                <a:spcPct val="115000"/>
              </a:lnSpc>
              <a:spcBef>
                <a:spcPts val="0"/>
              </a:spcBef>
              <a:spcAft>
                <a:spcPts val="0"/>
              </a:spcAft>
              <a:buClr>
                <a:schemeClr val="accent4"/>
              </a:buClr>
              <a:buSzPts val="2000"/>
              <a:buChar char="○"/>
            </a:pPr>
            <a:r>
              <a:rPr lang="en-US" sz="1500">
                <a:solidFill>
                  <a:srgbClr val="000000"/>
                </a:solidFill>
              </a:rPr>
              <a:t>Was there any relational damage control that had to be done afterwards?</a:t>
            </a:r>
            <a:endParaRPr/>
          </a:p>
          <a:p>
            <a:pPr indent="-355600" lvl="1" marL="914400" rtl="0" algn="l">
              <a:lnSpc>
                <a:spcPct val="115000"/>
              </a:lnSpc>
              <a:spcBef>
                <a:spcPts val="0"/>
              </a:spcBef>
              <a:spcAft>
                <a:spcPts val="0"/>
              </a:spcAft>
              <a:buClr>
                <a:schemeClr val="accent4"/>
              </a:buClr>
              <a:buSzPts val="2000"/>
              <a:buChar char="○"/>
            </a:pPr>
            <a:r>
              <a:rPr lang="en-US" sz="1500">
                <a:solidFill>
                  <a:srgbClr val="000000"/>
                </a:solidFill>
              </a:rPr>
              <a:t>Did the issue addressed get blown out of proportion at all?</a:t>
            </a:r>
            <a:endParaRPr/>
          </a:p>
          <a:p>
            <a:pPr indent="-219709" lvl="1" marL="914400" rtl="0" algn="l">
              <a:lnSpc>
                <a:spcPct val="115000"/>
              </a:lnSpc>
              <a:spcBef>
                <a:spcPts val="0"/>
              </a:spcBef>
              <a:spcAft>
                <a:spcPts val="0"/>
              </a:spcAft>
              <a:buSzPts val="2000"/>
              <a:buNone/>
            </a:pPr>
            <a:r>
              <a:t/>
            </a:r>
            <a:endParaRPr/>
          </a:p>
        </p:txBody>
      </p:sp>
      <p:sp>
        <p:nvSpPr>
          <p:cNvPr id="138" name="Google Shape;138;p5"/>
          <p:cNvSpPr txBox="1"/>
          <p:nvPr>
            <p:ph type="title"/>
          </p:nvPr>
        </p:nvSpPr>
        <p:spPr>
          <a:xfrm>
            <a:off x="387900" y="540679"/>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Small Group Activity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US"/>
              <a:t>What Makes a Conversation Difficult?</a:t>
            </a:r>
            <a:endParaRPr b="1"/>
          </a:p>
        </p:txBody>
      </p:sp>
      <p:sp>
        <p:nvSpPr>
          <p:cNvPr id="144" name="Google Shape;144;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6710" lvl="0" marL="457200" rtl="0" algn="l">
              <a:lnSpc>
                <a:spcPct val="115000"/>
              </a:lnSpc>
              <a:spcBef>
                <a:spcPts val="0"/>
              </a:spcBef>
              <a:spcAft>
                <a:spcPts val="0"/>
              </a:spcAft>
              <a:buSzPts val="2400"/>
              <a:buChar char="●"/>
            </a:pPr>
            <a:r>
              <a:rPr lang="en-US"/>
              <a:t>Subject of the conversation (performance issues, behavior)</a:t>
            </a:r>
            <a:endParaRPr/>
          </a:p>
          <a:p>
            <a:pPr indent="-346710" lvl="0" marL="457200" rtl="0" algn="l">
              <a:lnSpc>
                <a:spcPct val="115000"/>
              </a:lnSpc>
              <a:spcBef>
                <a:spcPts val="0"/>
              </a:spcBef>
              <a:spcAft>
                <a:spcPts val="0"/>
              </a:spcAft>
              <a:buSzPts val="2400"/>
              <a:buChar char="●"/>
            </a:pPr>
            <a:r>
              <a:rPr lang="en-US"/>
              <a:t>Relationship with the other person (supervisor/employee, peers)</a:t>
            </a:r>
            <a:endParaRPr/>
          </a:p>
          <a:p>
            <a:pPr indent="-346710" lvl="0" marL="457200" rtl="0" algn="l">
              <a:lnSpc>
                <a:spcPct val="115000"/>
              </a:lnSpc>
              <a:spcBef>
                <a:spcPts val="0"/>
              </a:spcBef>
              <a:spcAft>
                <a:spcPts val="0"/>
              </a:spcAft>
              <a:buSzPts val="2400"/>
              <a:buChar char="●"/>
            </a:pPr>
            <a:r>
              <a:rPr lang="en-US"/>
              <a:t>Emotions</a:t>
            </a:r>
            <a:endParaRPr/>
          </a:p>
          <a:p>
            <a:pPr indent="-346710" lvl="0" marL="457200" rtl="0" algn="l">
              <a:lnSpc>
                <a:spcPct val="115000"/>
              </a:lnSpc>
              <a:spcBef>
                <a:spcPts val="0"/>
              </a:spcBef>
              <a:spcAft>
                <a:spcPts val="0"/>
              </a:spcAft>
              <a:buSzPts val="2400"/>
              <a:buChar char="●"/>
            </a:pPr>
            <a:r>
              <a:rPr lang="en-US"/>
              <a:t>Entering into conversation with certain expectations</a:t>
            </a:r>
            <a:endParaRPr/>
          </a:p>
          <a:p>
            <a:pPr indent="-346710" lvl="0" marL="457200" rtl="0" algn="l">
              <a:lnSpc>
                <a:spcPct val="115000"/>
              </a:lnSpc>
              <a:spcBef>
                <a:spcPts val="0"/>
              </a:spcBef>
              <a:spcAft>
                <a:spcPts val="0"/>
              </a:spcAft>
              <a:buSzPts val="2400"/>
              <a:buChar char="●"/>
            </a:pPr>
            <a:r>
              <a:rPr lang="en-US"/>
              <a:t>Filtering out the message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idx="1" type="body"/>
          </p:nvPr>
        </p:nvSpPr>
        <p:spPr>
          <a:xfrm>
            <a:off x="311700" y="1017725"/>
            <a:ext cx="8520600" cy="3757200"/>
          </a:xfrm>
          <a:prstGeom prst="rect">
            <a:avLst/>
          </a:prstGeom>
          <a:noFill/>
          <a:ln>
            <a:noFill/>
          </a:ln>
        </p:spPr>
        <p:txBody>
          <a:bodyPr anchorCtr="0" anchor="t" bIns="34275" lIns="68575" spcFirstLastPara="1" rIns="68575" wrap="square" tIns="34275">
            <a:normAutofit/>
          </a:bodyPr>
          <a:lstStyle/>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What might the consequences be if we don’t have the conversation?</a:t>
            </a:r>
            <a:endParaRPr/>
          </a:p>
          <a:p>
            <a:pPr indent="-228600" lvl="0" marL="457200" rtl="0" algn="l">
              <a:lnSpc>
                <a:spcPct val="115000"/>
              </a:lnSpc>
              <a:spcBef>
                <a:spcPts val="0"/>
              </a:spcBef>
              <a:spcAft>
                <a:spcPts val="0"/>
              </a:spcAft>
              <a:buSzPts val="2400"/>
              <a:buNone/>
            </a:pPr>
            <a:r>
              <a:t/>
            </a:r>
            <a:endParaRPr/>
          </a:p>
          <a:p>
            <a:pPr indent="-381000" lvl="0" marL="457200" rtl="0" algn="l">
              <a:lnSpc>
                <a:spcPct val="115000"/>
              </a:lnSpc>
              <a:spcBef>
                <a:spcPts val="0"/>
              </a:spcBef>
              <a:spcAft>
                <a:spcPts val="0"/>
              </a:spcAft>
              <a:buSzPts val="2400"/>
              <a:buChar char="●"/>
            </a:pPr>
            <a:r>
              <a:rPr lang="en-US"/>
              <a:t>What might the outcome be if we do have the conversation?</a:t>
            </a:r>
            <a:endParaRPr/>
          </a:p>
        </p:txBody>
      </p:sp>
      <p:sp>
        <p:nvSpPr>
          <p:cNvPr id="151" name="Google Shape;151;p7"/>
          <p:cNvSpPr txBox="1"/>
          <p:nvPr>
            <p:ph idx="12" type="sldNum"/>
          </p:nvPr>
        </p:nvSpPr>
        <p:spPr>
          <a:xfrm>
            <a:off x="4297658" y="4703617"/>
            <a:ext cx="548700" cy="3936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10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US"/>
              <a:t>Avoiding these Conversations can be Costly…..</a:t>
            </a:r>
            <a:endParaRPr b="1"/>
          </a:p>
        </p:txBody>
      </p:sp>
      <p:sp>
        <p:nvSpPr>
          <p:cNvPr id="157" name="Google Shape;15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58140" lvl="0" marL="457200" rtl="0" algn="l">
              <a:lnSpc>
                <a:spcPct val="115000"/>
              </a:lnSpc>
              <a:spcBef>
                <a:spcPts val="0"/>
              </a:spcBef>
              <a:spcAft>
                <a:spcPts val="0"/>
              </a:spcAft>
              <a:buSzPts val="2400"/>
              <a:buChar char="●"/>
            </a:pPr>
            <a:r>
              <a:rPr lang="en-US"/>
              <a:t>The earlier you catch a misunderstanding, ask a question to clarify intentions, or suggest a facilitated conversation (if other avenues haven’t worked) the sooner you clear it up and move on. </a:t>
            </a:r>
            <a:endParaRPr/>
          </a:p>
          <a:p>
            <a:pPr indent="-205740" lvl="0" marL="457200" rtl="0" algn="l">
              <a:lnSpc>
                <a:spcPct val="115000"/>
              </a:lnSpc>
              <a:spcBef>
                <a:spcPts val="0"/>
              </a:spcBef>
              <a:spcAft>
                <a:spcPts val="0"/>
              </a:spcAft>
              <a:buSzPts val="2400"/>
              <a:buNone/>
            </a:pPr>
            <a:r>
              <a:t/>
            </a:r>
            <a:endParaRPr/>
          </a:p>
          <a:p>
            <a:pPr indent="-358140" lvl="0" marL="457200" rtl="0" algn="l">
              <a:lnSpc>
                <a:spcPct val="115000"/>
              </a:lnSpc>
              <a:spcBef>
                <a:spcPts val="0"/>
              </a:spcBef>
              <a:spcAft>
                <a:spcPts val="0"/>
              </a:spcAft>
              <a:buSzPts val="2400"/>
              <a:buChar char="●"/>
            </a:pPr>
            <a:r>
              <a:rPr lang="en-US"/>
              <a:t>Invest your time now and save hours and even months of time later.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9"/>
          <p:cNvSpPr txBox="1"/>
          <p:nvPr>
            <p:ph type="title"/>
          </p:nvPr>
        </p:nvSpPr>
        <p:spPr>
          <a:xfrm>
            <a:off x="311700" y="445025"/>
            <a:ext cx="8520600" cy="572700"/>
          </a:xfrm>
          <a:prstGeom prst="rect">
            <a:avLst/>
          </a:prstGeom>
          <a:noFill/>
          <a:ln>
            <a:noFill/>
          </a:ln>
        </p:spPr>
        <p:txBody>
          <a:bodyPr anchorCtr="0" anchor="b" bIns="34275" lIns="68575" spcFirstLastPara="1" rIns="68575" wrap="square" tIns="34275">
            <a:normAutofit/>
          </a:bodyPr>
          <a:lstStyle/>
          <a:p>
            <a:pPr indent="0" lvl="0" marL="0" rtl="0" algn="l">
              <a:lnSpc>
                <a:spcPct val="100000"/>
              </a:lnSpc>
              <a:spcBef>
                <a:spcPts val="0"/>
              </a:spcBef>
              <a:spcAft>
                <a:spcPts val="0"/>
              </a:spcAft>
              <a:buClr>
                <a:schemeClr val="dk1"/>
              </a:buClr>
              <a:buSzPts val="3000"/>
              <a:buFont typeface="Open Sans"/>
              <a:buNone/>
            </a:pPr>
            <a:r>
              <a:rPr b="1" lang="en-US"/>
              <a:t>Considerations during a Difficult Conversation</a:t>
            </a:r>
            <a:endParaRPr b="1"/>
          </a:p>
        </p:txBody>
      </p:sp>
      <p:sp>
        <p:nvSpPr>
          <p:cNvPr id="164" name="Google Shape;164;p9"/>
          <p:cNvSpPr txBox="1"/>
          <p:nvPr>
            <p:ph idx="12" type="sldNum"/>
          </p:nvPr>
        </p:nvSpPr>
        <p:spPr>
          <a:xfrm>
            <a:off x="4297658" y="4703617"/>
            <a:ext cx="548700" cy="393600"/>
          </a:xfrm>
          <a:prstGeom prst="rect">
            <a:avLst/>
          </a:prstGeom>
          <a:noFill/>
          <a:ln>
            <a:noFill/>
          </a:ln>
        </p:spPr>
        <p:txBody>
          <a:bodyPr anchorCtr="0" anchor="t" bIns="34275" lIns="68575" spcFirstLastPara="1" rIns="68575" wrap="square" tIns="34275">
            <a:normAutofit/>
          </a:bodyPr>
          <a:lstStyle/>
          <a:p>
            <a:pPr indent="0" lvl="0" marL="0" rtl="0" algn="ctr">
              <a:lnSpc>
                <a:spcPct val="100000"/>
              </a:lnSpc>
              <a:spcBef>
                <a:spcPts val="0"/>
              </a:spcBef>
              <a:spcAft>
                <a:spcPts val="0"/>
              </a:spcAft>
              <a:buSzPts val="1000"/>
              <a:buNone/>
            </a:pPr>
            <a:fld id="{00000000-1234-1234-1234-123412341234}" type="slidenum">
              <a:rPr lang="en-US"/>
              <a:t>‹#›</a:t>
            </a:fld>
            <a:endParaRPr/>
          </a:p>
        </p:txBody>
      </p:sp>
      <p:sp>
        <p:nvSpPr>
          <p:cNvPr id="165" name="Google Shape;165;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81000" lvl="0" marL="457200" rtl="0" algn="l">
              <a:lnSpc>
                <a:spcPct val="115000"/>
              </a:lnSpc>
              <a:spcBef>
                <a:spcPts val="0"/>
              </a:spcBef>
              <a:spcAft>
                <a:spcPts val="0"/>
              </a:spcAft>
              <a:buSzPts val="2400"/>
              <a:buChar char="●"/>
            </a:pPr>
            <a:r>
              <a:rPr lang="en-US"/>
              <a:t>Cultural dynamics</a:t>
            </a:r>
            <a:endParaRPr/>
          </a:p>
          <a:p>
            <a:pPr indent="-381000" lvl="0" marL="457200" rtl="0" algn="l">
              <a:lnSpc>
                <a:spcPct val="115000"/>
              </a:lnSpc>
              <a:spcBef>
                <a:spcPts val="0"/>
              </a:spcBef>
              <a:spcAft>
                <a:spcPts val="0"/>
              </a:spcAft>
              <a:buSzPts val="2400"/>
              <a:buChar char="●"/>
            </a:pPr>
            <a:r>
              <a:rPr lang="en-US"/>
              <a:t>Acknowledge that everyone has had different experiences</a:t>
            </a:r>
            <a:endParaRPr/>
          </a:p>
          <a:p>
            <a:pPr indent="-381000" lvl="0" marL="457200" rtl="0" algn="l">
              <a:lnSpc>
                <a:spcPct val="115000"/>
              </a:lnSpc>
              <a:spcBef>
                <a:spcPts val="0"/>
              </a:spcBef>
              <a:spcAft>
                <a:spcPts val="0"/>
              </a:spcAft>
              <a:buSzPts val="2400"/>
              <a:buChar char="●"/>
            </a:pPr>
            <a:r>
              <a:rPr lang="en-US"/>
              <a:t>Robust debate/dialogue is a good thing. We can agree to disagree in a respectful manner</a:t>
            </a:r>
            <a:endParaRPr/>
          </a:p>
          <a:p>
            <a:pPr indent="-381000" lvl="0" marL="457200" rtl="0" algn="l">
              <a:lnSpc>
                <a:spcPct val="115000"/>
              </a:lnSpc>
              <a:spcBef>
                <a:spcPts val="0"/>
              </a:spcBef>
              <a:spcAft>
                <a:spcPts val="0"/>
              </a:spcAft>
              <a:buSzPts val="2400"/>
              <a:buChar char="●"/>
            </a:pPr>
            <a:r>
              <a:rPr lang="en-US"/>
              <a:t>Prepare </a:t>
            </a:r>
            <a:endParaRPr/>
          </a:p>
          <a:p>
            <a:pPr indent="-355600" lvl="1" marL="914400" rtl="0" algn="l">
              <a:lnSpc>
                <a:spcPct val="115000"/>
              </a:lnSpc>
              <a:spcBef>
                <a:spcPts val="0"/>
              </a:spcBef>
              <a:spcAft>
                <a:spcPts val="0"/>
              </a:spcAft>
              <a:buClr>
                <a:schemeClr val="accent4"/>
              </a:buClr>
              <a:buSzPts val="2000"/>
              <a:buChar char="○"/>
            </a:pPr>
            <a:r>
              <a:rPr lang="en-US"/>
              <a:t>Keep goals realistic</a:t>
            </a:r>
            <a:endParaRPr/>
          </a:p>
          <a:p>
            <a:pPr indent="-355600" lvl="1" marL="914400" rtl="0" algn="l">
              <a:lnSpc>
                <a:spcPct val="115000"/>
              </a:lnSpc>
              <a:spcBef>
                <a:spcPts val="0"/>
              </a:spcBef>
              <a:spcAft>
                <a:spcPts val="0"/>
              </a:spcAft>
              <a:buClr>
                <a:schemeClr val="accent4"/>
              </a:buClr>
              <a:buSzPts val="2000"/>
              <a:buChar char="○"/>
            </a:pPr>
            <a:r>
              <a:rPr lang="en-US"/>
              <a:t>Reduce (not eliminate) fear and anxiety</a:t>
            </a:r>
            <a:endParaRPr/>
          </a:p>
          <a:p>
            <a:pPr indent="-228600" lvl="0" marL="457200" rtl="0" algn="l">
              <a:lnSpc>
                <a:spcPct val="115000"/>
              </a:lnSpc>
              <a:spcBef>
                <a:spcPts val="0"/>
              </a:spcBef>
              <a:spcAft>
                <a:spcPts val="0"/>
              </a:spcAft>
              <a:buSzPts val="24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ichigan Tech basic">
  <a:themeElements>
    <a:clrScheme name="Simple Light">
      <a:dk1>
        <a:srgbClr val="000000"/>
      </a:dk1>
      <a:lt1>
        <a:srgbClr val="FFFFFF"/>
      </a:lt1>
      <a:dk2>
        <a:srgbClr val="595959"/>
      </a:dk2>
      <a:lt2>
        <a:srgbClr val="EEEEEE"/>
      </a:lt2>
      <a:accent1>
        <a:srgbClr val="FFCD00"/>
      </a:accent1>
      <a:accent2>
        <a:srgbClr val="00BFD5"/>
      </a:accent2>
      <a:accent3>
        <a:srgbClr val="6CA438"/>
      </a:accent3>
      <a:accent4>
        <a:srgbClr val="A42277"/>
      </a:accent4>
      <a:accent5>
        <a:srgbClr val="008197"/>
      </a:accent5>
      <a:accent6>
        <a:srgbClr val="C1CD23"/>
      </a:accent6>
      <a:hlink>
        <a:srgbClr val="00819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Renee Hiller</dc:creator>
</cp:coreProperties>
</file>