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61.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62.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64.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63.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3"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Lst>
  <p:sldSz cy="6858000" cx="12192000"/>
  <p:notesSz cx="6858000" cy="9144000"/>
  <p:embeddedFontLst>
    <p:embeddedFont>
      <p:font typeface="PT Sans"/>
      <p:regular r:id="rId70"/>
      <p:bold r:id="rId71"/>
      <p:italic r:id="rId72"/>
      <p:boldItalic r:id="rId7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384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73" Type="http://schemas.openxmlformats.org/officeDocument/2006/relationships/font" Target="fonts/PTSans-boldItalic.fntdata"/><Relationship Id="rId72" Type="http://schemas.openxmlformats.org/officeDocument/2006/relationships/font" Target="fonts/PTSans-italic.fntdata"/><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71" Type="http://schemas.openxmlformats.org/officeDocument/2006/relationships/font" Target="fonts/PTSans-bold.fntdata"/><Relationship Id="rId70" Type="http://schemas.openxmlformats.org/officeDocument/2006/relationships/font" Target="fonts/PTSans-regular.fntdata"/><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62" Type="http://schemas.openxmlformats.org/officeDocument/2006/relationships/slide" Target="slides/slide57.xml"/><Relationship Id="rId61" Type="http://schemas.openxmlformats.org/officeDocument/2006/relationships/slide" Target="slides/slide56.xml"/><Relationship Id="rId20" Type="http://schemas.openxmlformats.org/officeDocument/2006/relationships/slide" Target="slides/slide15.xml"/><Relationship Id="rId64" Type="http://schemas.openxmlformats.org/officeDocument/2006/relationships/slide" Target="slides/slide59.xml"/><Relationship Id="rId63" Type="http://schemas.openxmlformats.org/officeDocument/2006/relationships/slide" Target="slides/slide58.xml"/><Relationship Id="rId22" Type="http://schemas.openxmlformats.org/officeDocument/2006/relationships/slide" Target="slides/slide17.xml"/><Relationship Id="rId66" Type="http://schemas.openxmlformats.org/officeDocument/2006/relationships/slide" Target="slides/slide61.xml"/><Relationship Id="rId21" Type="http://schemas.openxmlformats.org/officeDocument/2006/relationships/slide" Target="slides/slide16.xml"/><Relationship Id="rId65" Type="http://schemas.openxmlformats.org/officeDocument/2006/relationships/slide" Target="slides/slide60.xml"/><Relationship Id="rId24" Type="http://schemas.openxmlformats.org/officeDocument/2006/relationships/slide" Target="slides/slide19.xml"/><Relationship Id="rId68" Type="http://schemas.openxmlformats.org/officeDocument/2006/relationships/slide" Target="slides/slide63.xml"/><Relationship Id="rId23" Type="http://schemas.openxmlformats.org/officeDocument/2006/relationships/slide" Target="slides/slide18.xml"/><Relationship Id="rId67" Type="http://schemas.openxmlformats.org/officeDocument/2006/relationships/slide" Target="slides/slide62.xml"/><Relationship Id="rId60" Type="http://schemas.openxmlformats.org/officeDocument/2006/relationships/slide" Target="slides/slide55.xml"/><Relationship Id="rId26" Type="http://schemas.openxmlformats.org/officeDocument/2006/relationships/slide" Target="slides/slide21.xml"/><Relationship Id="rId25" Type="http://schemas.openxmlformats.org/officeDocument/2006/relationships/slide" Target="slides/slide20.xml"/><Relationship Id="rId69" Type="http://schemas.openxmlformats.org/officeDocument/2006/relationships/slide" Target="slides/slide64.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11" Type="http://schemas.openxmlformats.org/officeDocument/2006/relationships/slide" Target="slides/slide6.xml"/><Relationship Id="rId55" Type="http://schemas.openxmlformats.org/officeDocument/2006/relationships/slide" Target="slides/slide50.xml"/><Relationship Id="rId10" Type="http://schemas.openxmlformats.org/officeDocument/2006/relationships/slide" Target="slides/slide5.xml"/><Relationship Id="rId54" Type="http://schemas.openxmlformats.org/officeDocument/2006/relationships/slide" Target="slides/slide49.xml"/><Relationship Id="rId13" Type="http://schemas.openxmlformats.org/officeDocument/2006/relationships/slide" Target="slides/slide8.xml"/><Relationship Id="rId57" Type="http://schemas.openxmlformats.org/officeDocument/2006/relationships/slide" Target="slides/slide52.xml"/><Relationship Id="rId12" Type="http://schemas.openxmlformats.org/officeDocument/2006/relationships/slide" Target="slides/slide7.xml"/><Relationship Id="rId56" Type="http://schemas.openxmlformats.org/officeDocument/2006/relationships/slide" Target="slides/slide51.xml"/><Relationship Id="rId15" Type="http://schemas.openxmlformats.org/officeDocument/2006/relationships/slide" Target="slides/slide10.xml"/><Relationship Id="rId59" Type="http://schemas.openxmlformats.org/officeDocument/2006/relationships/slide" Target="slides/slide54.xml"/><Relationship Id="rId14" Type="http://schemas.openxmlformats.org/officeDocument/2006/relationships/slide" Target="slides/slide9.xml"/><Relationship Id="rId58" Type="http://schemas.openxmlformats.org/officeDocument/2006/relationships/slide" Target="slides/slide53.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91425" lIns="91425" spcFirstLastPara="1" rIns="91425" wrap="square" tIns="91425">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91425" lIns="91425" spcFirstLastPara="1" rIns="91425" wrap="square" tIns="91425">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91425" lIns="91425" spcFirstLastPara="1" rIns="91425" wrap="square" tIns="91425">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 name="Shape 47"/>
        <p:cNvGrpSpPr/>
        <p:nvPr/>
      </p:nvGrpSpPr>
      <p:grpSpPr>
        <a:xfrm>
          <a:off x="0" y="0"/>
          <a:ext cx="0" cy="0"/>
          <a:chOff x="0" y="0"/>
          <a:chExt cx="0" cy="0"/>
        </a:xfrm>
      </p:grpSpPr>
      <p:sp>
        <p:nvSpPr>
          <p:cNvPr id="48" name="Google Shape;48;p3:notes"/>
          <p:cNvSpPr txBox="1"/>
          <p:nvPr>
            <p:ph idx="1" type="body"/>
          </p:nvPr>
        </p:nvSpPr>
        <p:spPr>
          <a:xfrm>
            <a:off x="685800" y="4400550"/>
            <a:ext cx="5486400" cy="360045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11c5b4370a2_0_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11c5b4370a2_0_8: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sz="1400">
                <a:latin typeface="Arial"/>
                <a:ea typeface="Arial"/>
                <a:cs typeface="Arial"/>
                <a:sym typeface="Arial"/>
              </a:rPr>
              <a:t>Please find a partner and discuss the following two questions</a:t>
            </a:r>
            <a:endParaRPr/>
          </a:p>
        </p:txBody>
      </p:sp>
      <p:sp>
        <p:nvSpPr>
          <p:cNvPr id="129" name="Google Shape;129;g11c5b4370a2_0_8: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12af2bdc7ce_0_72:notes"/>
          <p:cNvSpPr txBox="1"/>
          <p:nvPr>
            <p:ph idx="1" type="body"/>
          </p:nvPr>
        </p:nvSpPr>
        <p:spPr>
          <a:xfrm>
            <a:off x="685800" y="4400550"/>
            <a:ext cx="5486400" cy="3600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g12af2bdc7ce_0_7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2af2bdc7ce_0_7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2af2bdc7ce_0_78: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g12af2bdc7ce_0_78: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12af2bdc7ce_0_9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12af2bdc7ce_0_96: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g12af2bdc7ce_0_96: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2af2bdc7ce_0_10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12af2bdc7ce_0_102: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g12af2bdc7ce_0_102: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12af2bdc7ce_0_132:notes"/>
          <p:cNvSpPr txBox="1"/>
          <p:nvPr>
            <p:ph idx="1" type="body"/>
          </p:nvPr>
        </p:nvSpPr>
        <p:spPr>
          <a:xfrm>
            <a:off x="685800" y="4400550"/>
            <a:ext cx="5486400" cy="3600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g12af2bdc7ce_0_1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12af2bdc7ce_0_18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12af2bdc7ce_0_186: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g12af2bdc7ce_0_186: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12af2bdc7ce_0_19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12af2bdc7ce_0_192: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g12af2bdc7ce_0_192: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12af2bdc7ce_0_19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12af2bdc7ce_0_198: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g12af2bdc7ce_0_198: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12af2bdc7ce_0_13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12af2bdc7ce_0_138: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g12af2bdc7ce_0_138: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g12af2bdc7ce_0_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56" name="Google Shape;56;g12af2bdc7ce_0_6: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This plan is a pre-drafted, </a:t>
            </a:r>
            <a:r>
              <a:rPr lang="en-US"/>
              <a:t>predetermined</a:t>
            </a:r>
            <a:r>
              <a:rPr lang="en-US"/>
              <a:t> play book for how your team will overcome a </a:t>
            </a:r>
            <a:r>
              <a:rPr lang="en-US"/>
              <a:t>disruption</a:t>
            </a:r>
            <a:r>
              <a:rPr lang="en-US"/>
              <a:t> caused by an emergency</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The plan ensures that team members, job functions and assets are protected and are able to function quickly in the event of unforeseen circumstances.</a:t>
            </a:r>
            <a:endParaRPr/>
          </a:p>
        </p:txBody>
      </p:sp>
      <p:sp>
        <p:nvSpPr>
          <p:cNvPr id="57" name="Google Shape;57;g12af2bdc7ce_0_6: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12af2bdc7ce_0_14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14" name="Google Shape;214;g12af2bdc7ce_0_144: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g12af2bdc7ce_0_144: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12af2bdc7ce_0_16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12af2bdc7ce_0_162: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g12af2bdc7ce_0_162: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g12af2bdc7ce_0_15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32" name="Google Shape;232;g12af2bdc7ce_0_156: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g12af2bdc7ce_0_156: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g12af2bdc7ce_0_16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41" name="Google Shape;241;g12af2bdc7ce_0_168: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g12af2bdc7ce_0_168: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g12af2bdc7ce_0_17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50" name="Google Shape;250;g12af2bdc7ce_0_174: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g12af2bdc7ce_0_174: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g12af2bdc7ce_0_18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59" name="Google Shape;259;g12af2bdc7ce_0_180: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g12af2bdc7ce_0_18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g12af2bdc7ce_0_20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68" name="Google Shape;268;g12af2bdc7ce_0_204: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g12af2bdc7ce_0_204: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g12af2bdc7ce_0_2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77" name="Google Shape;277;g12af2bdc7ce_0_210: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g12af2bdc7ce_0_21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g12af2bdc7ce_0_2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86" name="Google Shape;286;g12af2bdc7ce_0_216: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g12af2bdc7ce_0_216: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g12af2bdc7ce_0_0:notes"/>
          <p:cNvSpPr txBox="1"/>
          <p:nvPr>
            <p:ph idx="1" type="body"/>
          </p:nvPr>
        </p:nvSpPr>
        <p:spPr>
          <a:xfrm>
            <a:off x="685800" y="4400550"/>
            <a:ext cx="5486400" cy="3600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 name="Google Shape;295;g12af2bdc7ce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12af2bdc7ce_0_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65" name="Google Shape;65;g12af2bdc7ce_0_12: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g12af2bdc7ce_0_12: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g12af2bdc7ce_0_23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02" name="Google Shape;302;g12af2bdc7ce_0_239: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3" name="Google Shape;303;g12af2bdc7ce_0_239: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g12af2bdc7ce_0_24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11" name="Google Shape;311;g12af2bdc7ce_0_245: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g12af2bdc7ce_0_245: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g12af2bdc7ce_0_257:notes"/>
          <p:cNvSpPr txBox="1"/>
          <p:nvPr>
            <p:ph idx="1" type="body"/>
          </p:nvPr>
        </p:nvSpPr>
        <p:spPr>
          <a:xfrm>
            <a:off x="685800" y="4400550"/>
            <a:ext cx="5486400" cy="3600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g12af2bdc7ce_0_25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5" name="Shape 325"/>
        <p:cNvGrpSpPr/>
        <p:nvPr/>
      </p:nvGrpSpPr>
      <p:grpSpPr>
        <a:xfrm>
          <a:off x="0" y="0"/>
          <a:ext cx="0" cy="0"/>
          <a:chOff x="0" y="0"/>
          <a:chExt cx="0" cy="0"/>
        </a:xfrm>
      </p:grpSpPr>
      <p:sp>
        <p:nvSpPr>
          <p:cNvPr id="326" name="Google Shape;326;g12af2bdc7ce_0_25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27" name="Google Shape;327;g12af2bdc7ce_0_251: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8" name="Google Shape;328;g12af2bdc7ce_0_251: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4" name="Shape 334"/>
        <p:cNvGrpSpPr/>
        <p:nvPr/>
      </p:nvGrpSpPr>
      <p:grpSpPr>
        <a:xfrm>
          <a:off x="0" y="0"/>
          <a:ext cx="0" cy="0"/>
          <a:chOff x="0" y="0"/>
          <a:chExt cx="0" cy="0"/>
        </a:xfrm>
      </p:grpSpPr>
      <p:sp>
        <p:nvSpPr>
          <p:cNvPr id="335" name="Google Shape;335;g12af2bdc7ce_0_26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36" name="Google Shape;336;g12af2bdc7ce_0_263: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7" name="Google Shape;337;g12af2bdc7ce_0_263: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3" name="Shape 343"/>
        <p:cNvGrpSpPr/>
        <p:nvPr/>
      </p:nvGrpSpPr>
      <p:grpSpPr>
        <a:xfrm>
          <a:off x="0" y="0"/>
          <a:ext cx="0" cy="0"/>
          <a:chOff x="0" y="0"/>
          <a:chExt cx="0" cy="0"/>
        </a:xfrm>
      </p:grpSpPr>
      <p:sp>
        <p:nvSpPr>
          <p:cNvPr id="344" name="Google Shape;344;g12af2bdc7ce_0_27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45" name="Google Shape;345;g12af2bdc7ce_0_275: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6" name="Google Shape;346;g12af2bdc7ce_0_275: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2" name="Shape 352"/>
        <p:cNvGrpSpPr/>
        <p:nvPr/>
      </p:nvGrpSpPr>
      <p:grpSpPr>
        <a:xfrm>
          <a:off x="0" y="0"/>
          <a:ext cx="0" cy="0"/>
          <a:chOff x="0" y="0"/>
          <a:chExt cx="0" cy="0"/>
        </a:xfrm>
      </p:grpSpPr>
      <p:sp>
        <p:nvSpPr>
          <p:cNvPr id="353" name="Google Shape;353;g12af2bdc7ce_0_28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54" name="Google Shape;354;g12af2bdc7ce_0_281: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5" name="Google Shape;355;g12af2bdc7ce_0_281: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1" name="Shape 361"/>
        <p:cNvGrpSpPr/>
        <p:nvPr/>
      </p:nvGrpSpPr>
      <p:grpSpPr>
        <a:xfrm>
          <a:off x="0" y="0"/>
          <a:ext cx="0" cy="0"/>
          <a:chOff x="0" y="0"/>
          <a:chExt cx="0" cy="0"/>
        </a:xfrm>
      </p:grpSpPr>
      <p:sp>
        <p:nvSpPr>
          <p:cNvPr id="362" name="Google Shape;362;g12af2bdc7ce_0_28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63" name="Google Shape;363;g12af2bdc7ce_0_287: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4" name="Google Shape;364;g12af2bdc7ce_0_287: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0" name="Shape 370"/>
        <p:cNvGrpSpPr/>
        <p:nvPr/>
      </p:nvGrpSpPr>
      <p:grpSpPr>
        <a:xfrm>
          <a:off x="0" y="0"/>
          <a:ext cx="0" cy="0"/>
          <a:chOff x="0" y="0"/>
          <a:chExt cx="0" cy="0"/>
        </a:xfrm>
      </p:grpSpPr>
      <p:sp>
        <p:nvSpPr>
          <p:cNvPr id="371" name="Google Shape;371;g12af2bdc7ce_0_29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72" name="Google Shape;372;g12af2bdc7ce_0_293: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3" name="Google Shape;373;g12af2bdc7ce_0_293: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9" name="Shape 379"/>
        <p:cNvGrpSpPr/>
        <p:nvPr/>
      </p:nvGrpSpPr>
      <p:grpSpPr>
        <a:xfrm>
          <a:off x="0" y="0"/>
          <a:ext cx="0" cy="0"/>
          <a:chOff x="0" y="0"/>
          <a:chExt cx="0" cy="0"/>
        </a:xfrm>
      </p:grpSpPr>
      <p:sp>
        <p:nvSpPr>
          <p:cNvPr id="380" name="Google Shape;380;g12af2bdc7ce_0_29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81" name="Google Shape;381;g12af2bdc7ce_0_299: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2" name="Google Shape;382;g12af2bdc7ce_0_299: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11c5b4370a2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74" name="Google Shape;74;g11c5b4370a2_0_0: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g11c5b4370a2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8" name="Shape 388"/>
        <p:cNvGrpSpPr/>
        <p:nvPr/>
      </p:nvGrpSpPr>
      <p:grpSpPr>
        <a:xfrm>
          <a:off x="0" y="0"/>
          <a:ext cx="0" cy="0"/>
          <a:chOff x="0" y="0"/>
          <a:chExt cx="0" cy="0"/>
        </a:xfrm>
      </p:grpSpPr>
      <p:sp>
        <p:nvSpPr>
          <p:cNvPr id="389" name="Google Shape;389;g12af2bdc7ce_0_30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90" name="Google Shape;390;g12af2bdc7ce_0_305: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91" name="Google Shape;391;g12af2bdc7ce_0_305: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7" name="Shape 397"/>
        <p:cNvGrpSpPr/>
        <p:nvPr/>
      </p:nvGrpSpPr>
      <p:grpSpPr>
        <a:xfrm>
          <a:off x="0" y="0"/>
          <a:ext cx="0" cy="0"/>
          <a:chOff x="0" y="0"/>
          <a:chExt cx="0" cy="0"/>
        </a:xfrm>
      </p:grpSpPr>
      <p:sp>
        <p:nvSpPr>
          <p:cNvPr id="398" name="Google Shape;398;g12af2bdc7ce_0_233:notes"/>
          <p:cNvSpPr txBox="1"/>
          <p:nvPr>
            <p:ph idx="1" type="body"/>
          </p:nvPr>
        </p:nvSpPr>
        <p:spPr>
          <a:xfrm>
            <a:off x="685800" y="4400550"/>
            <a:ext cx="5486400" cy="3600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US"/>
              <a:t>My name is Ginger Sleeman and I am the General Manager of the Business Support Center.</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Today I am going to be talking with you about coaching employees to high levels of performance.</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How many of you have coached an employee before?</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Can you comment on your </a:t>
            </a:r>
            <a:r>
              <a:rPr lang="en-US"/>
              <a:t>experience</a:t>
            </a:r>
            <a:r>
              <a:rPr lang="en-US"/>
              <a:t>. How comfortable were you with coaching when you started? Did you know what to do? Was the employee receptive to the coaching?</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I have had many different experiences with coaching. Some good and some bad. I have had receptive and unreceptive employees. When I first started coaching, I wasn’t quite sure what to do. What I have learned throughout my experiences is (NEXT SLIDE)</a:t>
            </a:r>
            <a:endParaRPr/>
          </a:p>
        </p:txBody>
      </p:sp>
      <p:sp>
        <p:nvSpPr>
          <p:cNvPr id="399" name="Google Shape;399;g12af2bdc7ce_0_2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4" name="Shape 404"/>
        <p:cNvGrpSpPr/>
        <p:nvPr/>
      </p:nvGrpSpPr>
      <p:grpSpPr>
        <a:xfrm>
          <a:off x="0" y="0"/>
          <a:ext cx="0" cy="0"/>
          <a:chOff x="0" y="0"/>
          <a:chExt cx="0" cy="0"/>
        </a:xfrm>
      </p:grpSpPr>
      <p:sp>
        <p:nvSpPr>
          <p:cNvPr id="405" name="Google Shape;405;g129716a3be5_0_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406" name="Google Shape;406;g129716a3be5_0_14: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sz="1400">
                <a:latin typeface="Arial"/>
                <a:ea typeface="Arial"/>
                <a:cs typeface="Arial"/>
                <a:sym typeface="Arial"/>
              </a:rPr>
              <a:t>Keep these tidbits in mind as you think about your employees and coaching them to higher levels of performance. (NEXT SLIDE)</a:t>
            </a:r>
            <a:endParaRPr sz="1400">
              <a:latin typeface="Arial"/>
              <a:ea typeface="Arial"/>
              <a:cs typeface="Arial"/>
              <a:sym typeface="Arial"/>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407" name="Google Shape;407;g129716a3be5_0_14: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1" name="Shape 411"/>
        <p:cNvGrpSpPr/>
        <p:nvPr/>
      </p:nvGrpSpPr>
      <p:grpSpPr>
        <a:xfrm>
          <a:off x="0" y="0"/>
          <a:ext cx="0" cy="0"/>
          <a:chOff x="0" y="0"/>
          <a:chExt cx="0" cy="0"/>
        </a:xfrm>
      </p:grpSpPr>
      <p:sp>
        <p:nvSpPr>
          <p:cNvPr id="412" name="Google Shape;412;g129716a3be5_0_56:notes"/>
          <p:cNvSpPr txBox="1"/>
          <p:nvPr>
            <p:ph idx="1" type="body"/>
          </p:nvPr>
        </p:nvSpPr>
        <p:spPr>
          <a:xfrm>
            <a:off x="685800" y="4400550"/>
            <a:ext cx="5486400" cy="3600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US"/>
              <a:t>I believe a key element to coaching is understanding your employee’s current performance level, the employee’s skill set at each level, your expectations, and the employee’s goals or aspirations. (NEXT SLIDE)</a:t>
            </a:r>
            <a:endParaRPr/>
          </a:p>
        </p:txBody>
      </p:sp>
      <p:sp>
        <p:nvSpPr>
          <p:cNvPr id="413" name="Google Shape;413;g129716a3be5_0_5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8" name="Shape 418"/>
        <p:cNvGrpSpPr/>
        <p:nvPr/>
      </p:nvGrpSpPr>
      <p:grpSpPr>
        <a:xfrm>
          <a:off x="0" y="0"/>
          <a:ext cx="0" cy="0"/>
          <a:chOff x="0" y="0"/>
          <a:chExt cx="0" cy="0"/>
        </a:xfrm>
      </p:grpSpPr>
      <p:sp>
        <p:nvSpPr>
          <p:cNvPr id="419" name="Google Shape;419;g12af2bdc7ce_1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420" name="Google Shape;420;g12af2bdc7ce_1_0: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sz="1400">
                <a:latin typeface="Arial"/>
                <a:ea typeface="Arial"/>
                <a:cs typeface="Arial"/>
                <a:sym typeface="Arial"/>
              </a:rPr>
              <a:t>The five levels of employee performance are novices, doers, performers, masters, and experts. </a:t>
            </a:r>
            <a:endParaRPr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a:p>
            <a:pPr indent="0" lvl="0" marL="0" rtl="0" algn="l">
              <a:spcBef>
                <a:spcPts val="0"/>
              </a:spcBef>
              <a:spcAft>
                <a:spcPts val="0"/>
              </a:spcAft>
              <a:buNone/>
            </a:pPr>
            <a:r>
              <a:rPr lang="en-US" sz="1400">
                <a:latin typeface="Arial"/>
                <a:ea typeface="Arial"/>
                <a:cs typeface="Arial"/>
                <a:sym typeface="Arial"/>
              </a:rPr>
              <a:t>As we discuss each of the different levels, think about the employees you supervise and how you think they may fit into these levels. </a:t>
            </a:r>
            <a:endParaRPr sz="1400">
              <a:latin typeface="Arial"/>
              <a:ea typeface="Arial"/>
              <a:cs typeface="Arial"/>
              <a:sym typeface="Arial"/>
            </a:endParaRPr>
          </a:p>
        </p:txBody>
      </p:sp>
      <p:sp>
        <p:nvSpPr>
          <p:cNvPr id="421" name="Google Shape;421;g12af2bdc7ce_1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5" name="Shape 425"/>
        <p:cNvGrpSpPr/>
        <p:nvPr/>
      </p:nvGrpSpPr>
      <p:grpSpPr>
        <a:xfrm>
          <a:off x="0" y="0"/>
          <a:ext cx="0" cy="0"/>
          <a:chOff x="0" y="0"/>
          <a:chExt cx="0" cy="0"/>
        </a:xfrm>
      </p:grpSpPr>
      <p:sp>
        <p:nvSpPr>
          <p:cNvPr id="426" name="Google Shape;426;g129716a3be5_0_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427" name="Google Shape;427;g129716a3be5_0_20: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sz="1400">
                <a:latin typeface="Arial"/>
                <a:ea typeface="Arial"/>
                <a:cs typeface="Arial"/>
                <a:sym typeface="Arial"/>
              </a:rPr>
              <a:t>First we have the novices. They may be new to the department, new to the University, or new to the task they are working on.</a:t>
            </a:r>
            <a:endParaRPr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a:p>
            <a:pPr indent="0" lvl="0" marL="0" rtl="0" algn="l">
              <a:spcBef>
                <a:spcPts val="0"/>
              </a:spcBef>
              <a:spcAft>
                <a:spcPts val="0"/>
              </a:spcAft>
              <a:buNone/>
            </a:pPr>
            <a:r>
              <a:rPr lang="en-US" sz="1400">
                <a:latin typeface="Arial"/>
                <a:ea typeface="Arial"/>
                <a:cs typeface="Arial"/>
                <a:sym typeface="Arial"/>
              </a:rPr>
              <a:t>Might lack confidence or be unsure of themselves.</a:t>
            </a:r>
            <a:endParaRPr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a:p>
            <a:pPr indent="0" lvl="0" marL="0" rtl="0" algn="l">
              <a:spcBef>
                <a:spcPts val="0"/>
              </a:spcBef>
              <a:spcAft>
                <a:spcPts val="0"/>
              </a:spcAft>
              <a:buNone/>
            </a:pPr>
            <a:r>
              <a:rPr lang="en-US" sz="1400">
                <a:latin typeface="Arial"/>
                <a:ea typeface="Arial"/>
                <a:cs typeface="Arial"/>
                <a:sym typeface="Arial"/>
              </a:rPr>
              <a:t>They are trying to learn how they fit within the organization.</a:t>
            </a:r>
            <a:endParaRPr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a:p>
            <a:pPr indent="0" lvl="0" marL="0" rtl="0" algn="l">
              <a:spcBef>
                <a:spcPts val="0"/>
              </a:spcBef>
              <a:spcAft>
                <a:spcPts val="0"/>
              </a:spcAft>
              <a:buNone/>
            </a:pPr>
            <a:r>
              <a:rPr lang="en-US" sz="1400">
                <a:latin typeface="Arial"/>
                <a:ea typeface="Arial"/>
                <a:cs typeface="Arial"/>
                <a:sym typeface="Arial"/>
              </a:rPr>
              <a:t>You want to make sure they understand your expectations.</a:t>
            </a:r>
            <a:endParaRPr sz="1400">
              <a:latin typeface="Arial"/>
              <a:ea typeface="Arial"/>
              <a:cs typeface="Arial"/>
              <a:sym typeface="Arial"/>
            </a:endParaRPr>
          </a:p>
        </p:txBody>
      </p:sp>
      <p:sp>
        <p:nvSpPr>
          <p:cNvPr id="428" name="Google Shape;428;g129716a3be5_0_2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2" name="Shape 432"/>
        <p:cNvGrpSpPr/>
        <p:nvPr/>
      </p:nvGrpSpPr>
      <p:grpSpPr>
        <a:xfrm>
          <a:off x="0" y="0"/>
          <a:ext cx="0" cy="0"/>
          <a:chOff x="0" y="0"/>
          <a:chExt cx="0" cy="0"/>
        </a:xfrm>
      </p:grpSpPr>
      <p:sp>
        <p:nvSpPr>
          <p:cNvPr id="433" name="Google Shape;433;g129716a3be5_0_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434" name="Google Shape;434;g129716a3be5_0_26: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sz="1400">
                <a:latin typeface="Arial"/>
                <a:ea typeface="Arial"/>
                <a:cs typeface="Arial"/>
                <a:sym typeface="Arial"/>
              </a:rPr>
              <a:t>The employee is starting to become more comfortable with those they work with and the tasks they are responsible for.</a:t>
            </a:r>
            <a:endParaRPr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a:p>
            <a:pPr indent="0" lvl="0" marL="0" rtl="0" algn="l">
              <a:spcBef>
                <a:spcPts val="0"/>
              </a:spcBef>
              <a:spcAft>
                <a:spcPts val="0"/>
              </a:spcAft>
              <a:buNone/>
            </a:pPr>
            <a:r>
              <a:rPr lang="en-US" sz="1400">
                <a:latin typeface="Arial"/>
                <a:ea typeface="Arial"/>
                <a:cs typeface="Arial"/>
                <a:sym typeface="Arial"/>
              </a:rPr>
              <a:t>You should assist them with tasks but not do the work for them.</a:t>
            </a:r>
            <a:endParaRPr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US" sz="1400">
                <a:latin typeface="Arial"/>
                <a:ea typeface="Arial"/>
                <a:cs typeface="Arial"/>
                <a:sym typeface="Arial"/>
              </a:rPr>
              <a:t>With the novice and the doers, you want to model behaviors that you expect. You also want to encourage them to ask questions about processes they are learning as this can create opportunities for process improvements. </a:t>
            </a:r>
            <a:endParaRPr sz="1400">
              <a:latin typeface="Arial"/>
              <a:ea typeface="Arial"/>
              <a:cs typeface="Arial"/>
              <a:sym typeface="Arial"/>
            </a:endParaRPr>
          </a:p>
        </p:txBody>
      </p:sp>
      <p:sp>
        <p:nvSpPr>
          <p:cNvPr id="435" name="Google Shape;435;g129716a3be5_0_26: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9" name="Shape 439"/>
        <p:cNvGrpSpPr/>
        <p:nvPr/>
      </p:nvGrpSpPr>
      <p:grpSpPr>
        <a:xfrm>
          <a:off x="0" y="0"/>
          <a:ext cx="0" cy="0"/>
          <a:chOff x="0" y="0"/>
          <a:chExt cx="0" cy="0"/>
        </a:xfrm>
      </p:grpSpPr>
      <p:sp>
        <p:nvSpPr>
          <p:cNvPr id="440" name="Google Shape;440;g129716a3be5_0_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441" name="Google Shape;441;g129716a3be5_0_32: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sz="1400">
                <a:latin typeface="Arial"/>
                <a:ea typeface="Arial"/>
                <a:cs typeface="Arial"/>
                <a:sym typeface="Arial"/>
              </a:rPr>
              <a:t>The performer is comfortable and confident with their job duties. </a:t>
            </a:r>
            <a:endParaRPr sz="1400">
              <a:latin typeface="Arial"/>
              <a:ea typeface="Arial"/>
              <a:cs typeface="Arial"/>
              <a:sym typeface="Arial"/>
            </a:endParaRPr>
          </a:p>
        </p:txBody>
      </p:sp>
      <p:sp>
        <p:nvSpPr>
          <p:cNvPr id="442" name="Google Shape;442;g129716a3be5_0_32: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6" name="Shape 446"/>
        <p:cNvGrpSpPr/>
        <p:nvPr/>
      </p:nvGrpSpPr>
      <p:grpSpPr>
        <a:xfrm>
          <a:off x="0" y="0"/>
          <a:ext cx="0" cy="0"/>
          <a:chOff x="0" y="0"/>
          <a:chExt cx="0" cy="0"/>
        </a:xfrm>
      </p:grpSpPr>
      <p:sp>
        <p:nvSpPr>
          <p:cNvPr id="447" name="Google Shape;447;g129716a3be5_0_3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448" name="Google Shape;448;g129716a3be5_0_38: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sz="1400">
                <a:latin typeface="Arial"/>
                <a:ea typeface="Arial"/>
                <a:cs typeface="Arial"/>
                <a:sym typeface="Arial"/>
              </a:rPr>
              <a:t>The master has institutional knowledge.</a:t>
            </a:r>
            <a:endParaRPr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a:p>
            <a:pPr indent="0" lvl="0" marL="0" rtl="0" algn="l">
              <a:spcBef>
                <a:spcPts val="0"/>
              </a:spcBef>
              <a:spcAft>
                <a:spcPts val="0"/>
              </a:spcAft>
              <a:buNone/>
            </a:pPr>
            <a:r>
              <a:rPr lang="en-US" sz="1400">
                <a:latin typeface="Arial"/>
                <a:ea typeface="Arial"/>
                <a:cs typeface="Arial"/>
                <a:sym typeface="Arial"/>
              </a:rPr>
              <a:t>Utilize this level to assist with cross-training initiatives within your department.</a:t>
            </a:r>
            <a:endParaRPr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a:p>
            <a:pPr indent="0" lvl="0" marL="0" rtl="0" algn="l">
              <a:spcBef>
                <a:spcPts val="0"/>
              </a:spcBef>
              <a:spcAft>
                <a:spcPts val="0"/>
              </a:spcAft>
              <a:buNone/>
            </a:pPr>
            <a:r>
              <a:rPr lang="en-US" sz="1400">
                <a:latin typeface="Arial"/>
                <a:ea typeface="Arial"/>
                <a:cs typeface="Arial"/>
                <a:sym typeface="Arial"/>
              </a:rPr>
              <a:t>You want to be careful not to micromanage employees at this level or you could lose them.</a:t>
            </a:r>
            <a:endParaRPr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a:p>
            <a:pPr indent="0" lvl="0" marL="0" rtl="0" algn="l">
              <a:spcBef>
                <a:spcPts val="0"/>
              </a:spcBef>
              <a:spcAft>
                <a:spcPts val="0"/>
              </a:spcAft>
              <a:buNone/>
            </a:pPr>
            <a:r>
              <a:rPr lang="en-US" sz="1400">
                <a:latin typeface="Arial"/>
                <a:ea typeface="Arial"/>
                <a:cs typeface="Arial"/>
                <a:sym typeface="Arial"/>
              </a:rPr>
              <a:t>They are a good resource for the employees at the novice or doer level.</a:t>
            </a:r>
            <a:endParaRPr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p:txBody>
      </p:sp>
      <p:sp>
        <p:nvSpPr>
          <p:cNvPr id="449" name="Google Shape;449;g129716a3be5_0_38: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3" name="Shape 453"/>
        <p:cNvGrpSpPr/>
        <p:nvPr/>
      </p:nvGrpSpPr>
      <p:grpSpPr>
        <a:xfrm>
          <a:off x="0" y="0"/>
          <a:ext cx="0" cy="0"/>
          <a:chOff x="0" y="0"/>
          <a:chExt cx="0" cy="0"/>
        </a:xfrm>
      </p:grpSpPr>
      <p:sp>
        <p:nvSpPr>
          <p:cNvPr id="454" name="Google Shape;454;g129716a3be5_0_4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455" name="Google Shape;455;g129716a3be5_0_44: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sz="1400">
                <a:latin typeface="Arial"/>
                <a:ea typeface="Arial"/>
                <a:cs typeface="Arial"/>
                <a:sym typeface="Arial"/>
              </a:rPr>
              <a:t>Similar to the master level, the expert has a lot of institutional knowledge and you want to ensure you are not micromanaging them.</a:t>
            </a:r>
            <a:endParaRPr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a:p>
            <a:pPr indent="0" lvl="0" marL="0" rtl="0" algn="l">
              <a:spcBef>
                <a:spcPts val="0"/>
              </a:spcBef>
              <a:spcAft>
                <a:spcPts val="0"/>
              </a:spcAft>
              <a:buNone/>
            </a:pPr>
            <a:r>
              <a:rPr lang="en-US" sz="1400">
                <a:latin typeface="Arial"/>
                <a:ea typeface="Arial"/>
                <a:cs typeface="Arial"/>
                <a:sym typeface="Arial"/>
              </a:rPr>
              <a:t>You want to ensure employees at this level are receptive to feedback as some employees at this level may not like feedback.</a:t>
            </a:r>
            <a:endParaRPr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a:p>
            <a:pPr indent="0" lvl="0" marL="0" rtl="0" algn="l">
              <a:spcBef>
                <a:spcPts val="0"/>
              </a:spcBef>
              <a:spcAft>
                <a:spcPts val="0"/>
              </a:spcAft>
              <a:buNone/>
            </a:pPr>
            <a:r>
              <a:rPr lang="en-US" sz="1400">
                <a:latin typeface="Arial"/>
                <a:ea typeface="Arial"/>
                <a:cs typeface="Arial"/>
                <a:sym typeface="Arial"/>
              </a:rPr>
              <a:t>It is good to leverage employees at this level as a resource and use them as part of your cross-training initiatives.</a:t>
            </a:r>
            <a:endParaRPr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a:p>
            <a:pPr indent="0" lvl="0" marL="0" rtl="0" algn="l">
              <a:spcBef>
                <a:spcPts val="0"/>
              </a:spcBef>
              <a:spcAft>
                <a:spcPts val="0"/>
              </a:spcAft>
              <a:buNone/>
            </a:pPr>
            <a:r>
              <a:rPr lang="en-US" sz="1400">
                <a:latin typeface="Arial"/>
                <a:ea typeface="Arial"/>
                <a:cs typeface="Arial"/>
                <a:sym typeface="Arial"/>
              </a:rPr>
              <a:t>Keep in mind that employees </a:t>
            </a:r>
            <a:r>
              <a:rPr lang="en-US" sz="1400">
                <a:latin typeface="Arial"/>
                <a:ea typeface="Arial"/>
                <a:cs typeface="Arial"/>
                <a:sym typeface="Arial"/>
              </a:rPr>
              <a:t>have different strengths and weaknesses so they may fall within multiple levels</a:t>
            </a:r>
            <a:r>
              <a:rPr lang="en-US" sz="1400">
                <a:latin typeface="Arial"/>
                <a:ea typeface="Arial"/>
                <a:cs typeface="Arial"/>
                <a:sym typeface="Arial"/>
              </a:rPr>
              <a:t>. Maybe they are an expert at a specific task and a novice at another.</a:t>
            </a:r>
            <a:endParaRPr sz="1400">
              <a:latin typeface="Arial"/>
              <a:ea typeface="Arial"/>
              <a:cs typeface="Arial"/>
              <a:sym typeface="Arial"/>
            </a:endParaRPr>
          </a:p>
        </p:txBody>
      </p:sp>
      <p:sp>
        <p:nvSpPr>
          <p:cNvPr id="456" name="Google Shape;456;g129716a3be5_0_44: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12af2bdc7ce_0_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83" name="Google Shape;83;g12af2bdc7ce_0_30: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g12af2bdc7ce_0_3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0" name="Shape 460"/>
        <p:cNvGrpSpPr/>
        <p:nvPr/>
      </p:nvGrpSpPr>
      <p:grpSpPr>
        <a:xfrm>
          <a:off x="0" y="0"/>
          <a:ext cx="0" cy="0"/>
          <a:chOff x="0" y="0"/>
          <a:chExt cx="0" cy="0"/>
        </a:xfrm>
      </p:grpSpPr>
      <p:sp>
        <p:nvSpPr>
          <p:cNvPr id="461" name="Google Shape;461;g129716a3be5_0_50:notes"/>
          <p:cNvSpPr txBox="1"/>
          <p:nvPr>
            <p:ph idx="1" type="body"/>
          </p:nvPr>
        </p:nvSpPr>
        <p:spPr>
          <a:xfrm>
            <a:off x="685800" y="4400550"/>
            <a:ext cx="5486400" cy="3600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US"/>
              <a:t>Once we understand what level our employees are at either overall or with regard to a specific task, we can use coaching to advance their performance.</a:t>
            </a:r>
            <a:endParaRPr/>
          </a:p>
        </p:txBody>
      </p:sp>
      <p:sp>
        <p:nvSpPr>
          <p:cNvPr id="462" name="Google Shape;462;g129716a3be5_0_5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7" name="Shape 467"/>
        <p:cNvGrpSpPr/>
        <p:nvPr/>
      </p:nvGrpSpPr>
      <p:grpSpPr>
        <a:xfrm>
          <a:off x="0" y="0"/>
          <a:ext cx="0" cy="0"/>
          <a:chOff x="0" y="0"/>
          <a:chExt cx="0" cy="0"/>
        </a:xfrm>
      </p:grpSpPr>
      <p:sp>
        <p:nvSpPr>
          <p:cNvPr id="468" name="Google Shape;468;g129c4687e9d_1_1:notes"/>
          <p:cNvSpPr txBox="1"/>
          <p:nvPr>
            <p:ph idx="1" type="body"/>
          </p:nvPr>
        </p:nvSpPr>
        <p:spPr>
          <a:xfrm>
            <a:off x="685800" y="4400550"/>
            <a:ext cx="5486400" cy="3600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US"/>
              <a:t>Lets move in to talking about best practices for coaching employees to higher levels of performance.</a:t>
            </a:r>
            <a:endParaRPr/>
          </a:p>
        </p:txBody>
      </p:sp>
      <p:sp>
        <p:nvSpPr>
          <p:cNvPr id="469" name="Google Shape;469;g129c4687e9d_1_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4" name="Shape 474"/>
        <p:cNvGrpSpPr/>
        <p:nvPr/>
      </p:nvGrpSpPr>
      <p:grpSpPr>
        <a:xfrm>
          <a:off x="0" y="0"/>
          <a:ext cx="0" cy="0"/>
          <a:chOff x="0" y="0"/>
          <a:chExt cx="0" cy="0"/>
        </a:xfrm>
      </p:grpSpPr>
      <p:sp>
        <p:nvSpPr>
          <p:cNvPr id="475" name="Google Shape;475;g129bf7df790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476" name="Google Shape;476;g129bf7df790_0_0: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sz="1400">
                <a:latin typeface="Arial"/>
                <a:ea typeface="Arial"/>
                <a:cs typeface="Arial"/>
                <a:sym typeface="Arial"/>
              </a:rPr>
              <a:t>Treat an employee how you would like to be treated. </a:t>
            </a:r>
            <a:endParaRPr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US" sz="1400">
                <a:latin typeface="Arial"/>
                <a:ea typeface="Arial"/>
                <a:cs typeface="Arial"/>
                <a:sym typeface="Arial"/>
              </a:rPr>
              <a:t>Help the employee understand how they fit within the university and your department. How does their position support the department’s mission and vision which aligns with the University’s mission and vision</a:t>
            </a:r>
            <a:endParaRPr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a:p>
            <a:pPr indent="0" lvl="0" marL="0" rtl="0" algn="l">
              <a:spcBef>
                <a:spcPts val="0"/>
              </a:spcBef>
              <a:spcAft>
                <a:spcPts val="0"/>
              </a:spcAft>
              <a:buNone/>
            </a:pPr>
            <a:r>
              <a:rPr lang="en-US" sz="1400">
                <a:latin typeface="Arial"/>
                <a:ea typeface="Arial"/>
                <a:cs typeface="Arial"/>
                <a:sym typeface="Arial"/>
              </a:rPr>
              <a:t>Ensure each employee has a voice. Ask someone who may not be engaging if they have anything they would like to add. In the BSC we take turns leading daily huddles.</a:t>
            </a:r>
            <a:endParaRPr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US" sz="1400">
                <a:latin typeface="Arial"/>
                <a:ea typeface="Arial"/>
                <a:cs typeface="Arial"/>
                <a:sym typeface="Arial"/>
              </a:rPr>
              <a:t>When having a discussion with an employee, actively listen and repeat back what they are saying to ensure you are understanding. For example, what I am hearing is you xxxxx. Is that correct?</a:t>
            </a:r>
            <a:endParaRPr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US" sz="1400">
                <a:latin typeface="Arial"/>
                <a:ea typeface="Arial"/>
                <a:cs typeface="Arial"/>
                <a:sym typeface="Arial"/>
              </a:rPr>
              <a:t>Does the employee prefer reading and following instructions, visual aides, hands on, watching someone perform the task and then doing it themselves? Understanding this will help you guide your employee to success</a:t>
            </a:r>
            <a:endParaRPr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US" sz="1400">
                <a:latin typeface="Arial"/>
                <a:ea typeface="Arial"/>
                <a:cs typeface="Arial"/>
                <a:sym typeface="Arial"/>
              </a:rPr>
              <a:t>Employees want to know what they are doing well and where they need to improve. Providing feedback becomes easier once you have built a relationship of trust with the employee.</a:t>
            </a:r>
            <a:endParaRPr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a:p>
            <a:pPr indent="0" lvl="0" marL="0" rtl="0" algn="l">
              <a:spcBef>
                <a:spcPts val="0"/>
              </a:spcBef>
              <a:spcAft>
                <a:spcPts val="0"/>
              </a:spcAft>
              <a:buNone/>
            </a:pPr>
            <a:r>
              <a:rPr lang="en-US" sz="1400">
                <a:latin typeface="Arial"/>
                <a:ea typeface="Arial"/>
                <a:cs typeface="Arial"/>
                <a:sym typeface="Arial"/>
              </a:rPr>
              <a:t>As you establish your relationship, communication becomes a key component to having a great coaching relationship. If you have not developed trust, inclusivity, or a culture of active listening, communication and feedback can become difficult. </a:t>
            </a:r>
            <a:endParaRPr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a:p>
            <a:pPr indent="0" lvl="0" marL="0" rtl="0" algn="l">
              <a:spcBef>
                <a:spcPts val="0"/>
              </a:spcBef>
              <a:spcAft>
                <a:spcPts val="0"/>
              </a:spcAft>
              <a:buNone/>
            </a:pPr>
            <a:r>
              <a:rPr lang="en-US" sz="1400">
                <a:latin typeface="Arial"/>
                <a:ea typeface="Arial"/>
                <a:cs typeface="Arial"/>
                <a:sym typeface="Arial"/>
              </a:rPr>
              <a:t>One way the BSC communicates and works on transparency is through daily h</a:t>
            </a:r>
            <a:r>
              <a:rPr lang="en-US" sz="1400">
                <a:latin typeface="Arial"/>
                <a:ea typeface="Arial"/>
                <a:cs typeface="Arial"/>
                <a:sym typeface="Arial"/>
              </a:rPr>
              <a:t>uddles. Our huddles include discussing priorities, roadblocks/challenges how we might assist one another, and what went well the previous day to focus on the positive. </a:t>
            </a:r>
            <a:endParaRPr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a:p>
            <a:pPr indent="0" lvl="0" marL="0" rtl="0" algn="l">
              <a:spcBef>
                <a:spcPts val="0"/>
              </a:spcBef>
              <a:spcAft>
                <a:spcPts val="0"/>
              </a:spcAft>
              <a:buNone/>
            </a:pPr>
            <a:r>
              <a:rPr lang="en-US" sz="1400">
                <a:latin typeface="Arial"/>
                <a:ea typeface="Arial"/>
                <a:cs typeface="Arial"/>
                <a:sym typeface="Arial"/>
              </a:rPr>
              <a:t>What do you feel are key components for building relationships with your employees? </a:t>
            </a:r>
            <a:endParaRPr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p:txBody>
      </p:sp>
      <p:sp>
        <p:nvSpPr>
          <p:cNvPr id="477" name="Google Shape;477;g129bf7df790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1" name="Shape 481"/>
        <p:cNvGrpSpPr/>
        <p:nvPr/>
      </p:nvGrpSpPr>
      <p:grpSpPr>
        <a:xfrm>
          <a:off x="0" y="0"/>
          <a:ext cx="0" cy="0"/>
          <a:chOff x="0" y="0"/>
          <a:chExt cx="0" cy="0"/>
        </a:xfrm>
      </p:grpSpPr>
      <p:sp>
        <p:nvSpPr>
          <p:cNvPr id="482" name="Google Shape;482;g129bf7df790_0_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483" name="Google Shape;483;g129bf7df790_0_24: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sz="1400">
                <a:latin typeface="Arial"/>
                <a:ea typeface="Arial"/>
                <a:cs typeface="Arial"/>
                <a:sym typeface="Arial"/>
              </a:rPr>
              <a:t>In the BSC, I am always encouraging employees to provide feedback about our various processes. If we experience unsmooth operations, my staff will either discuss it with each other and try to come up with a solution, we will sometimes have an open conversation in the main office, it may be brought up in huddle as a hot topic, or they will come to me directly if it does not affect the entire group.</a:t>
            </a:r>
            <a:endParaRPr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a:p>
            <a:pPr indent="0" lvl="0" marL="0" rtl="0" algn="l">
              <a:spcBef>
                <a:spcPts val="0"/>
              </a:spcBef>
              <a:spcAft>
                <a:spcPts val="0"/>
              </a:spcAft>
              <a:buNone/>
            </a:pPr>
            <a:r>
              <a:rPr lang="en-US" sz="1400">
                <a:latin typeface="Arial"/>
                <a:ea typeface="Arial"/>
                <a:cs typeface="Arial"/>
                <a:sym typeface="Arial"/>
              </a:rPr>
              <a:t>This is something I have really worked hard to establish. My two favorite parts about lean are that it creates a no blame environment and issues center around the process. One of my favorite quotes whenever there is an issues is that “It’s not the person it’s the process.” We have resolved many issues and developed improved standards by creating a culture of team feedback.</a:t>
            </a:r>
            <a:endParaRPr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a:p>
            <a:pPr indent="0" lvl="0" marL="0" rtl="0" algn="l">
              <a:spcBef>
                <a:spcPts val="0"/>
              </a:spcBef>
              <a:spcAft>
                <a:spcPts val="0"/>
              </a:spcAft>
              <a:buNone/>
            </a:pPr>
            <a:r>
              <a:rPr lang="en-US" sz="1400">
                <a:latin typeface="Arial"/>
                <a:ea typeface="Arial"/>
                <a:cs typeface="Arial"/>
                <a:sym typeface="Arial"/>
              </a:rPr>
              <a:t>What ways might you establish a culture of team feedback?</a:t>
            </a:r>
            <a:endParaRPr sz="1400">
              <a:latin typeface="Arial"/>
              <a:ea typeface="Arial"/>
              <a:cs typeface="Arial"/>
              <a:sym typeface="Arial"/>
            </a:endParaRPr>
          </a:p>
        </p:txBody>
      </p:sp>
      <p:sp>
        <p:nvSpPr>
          <p:cNvPr id="484" name="Google Shape;484;g129bf7df790_0_24: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8" name="Shape 488"/>
        <p:cNvGrpSpPr/>
        <p:nvPr/>
      </p:nvGrpSpPr>
      <p:grpSpPr>
        <a:xfrm>
          <a:off x="0" y="0"/>
          <a:ext cx="0" cy="0"/>
          <a:chOff x="0" y="0"/>
          <a:chExt cx="0" cy="0"/>
        </a:xfrm>
      </p:grpSpPr>
      <p:sp>
        <p:nvSpPr>
          <p:cNvPr id="489" name="Google Shape;489;g129bf7df790_0_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490" name="Google Shape;490;g129bf7df790_0_30: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sz="1400">
                <a:latin typeface="Arial"/>
                <a:ea typeface="Arial"/>
                <a:cs typeface="Arial"/>
                <a:sym typeface="Arial"/>
              </a:rPr>
              <a:t>If a project arises that aligns with an employee’s </a:t>
            </a:r>
            <a:r>
              <a:rPr lang="en-US" sz="1400">
                <a:latin typeface="Arial"/>
                <a:ea typeface="Arial"/>
                <a:cs typeface="Arial"/>
                <a:sym typeface="Arial"/>
              </a:rPr>
              <a:t>strengths</a:t>
            </a:r>
            <a:r>
              <a:rPr lang="en-US" sz="1400">
                <a:latin typeface="Arial"/>
                <a:ea typeface="Arial"/>
                <a:cs typeface="Arial"/>
                <a:sym typeface="Arial"/>
              </a:rPr>
              <a:t>, a</a:t>
            </a:r>
            <a:r>
              <a:rPr lang="en-US" sz="1400">
                <a:latin typeface="Arial"/>
                <a:ea typeface="Arial"/>
                <a:cs typeface="Arial"/>
                <a:sym typeface="Arial"/>
              </a:rPr>
              <a:t>sk the employee to lead it</a:t>
            </a:r>
            <a:endParaRPr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a:p>
            <a:pPr indent="0" lvl="0" marL="0" rtl="0" algn="l">
              <a:spcBef>
                <a:spcPts val="0"/>
              </a:spcBef>
              <a:spcAft>
                <a:spcPts val="0"/>
              </a:spcAft>
              <a:buNone/>
            </a:pPr>
            <a:r>
              <a:rPr lang="en-US" sz="1400">
                <a:latin typeface="Arial"/>
                <a:ea typeface="Arial"/>
                <a:cs typeface="Arial"/>
                <a:sym typeface="Arial"/>
              </a:rPr>
              <a:t>Encourage your employees to take classes or participate in </a:t>
            </a:r>
            <a:r>
              <a:rPr lang="en-US" sz="1400">
                <a:latin typeface="Arial"/>
                <a:ea typeface="Arial"/>
                <a:cs typeface="Arial"/>
                <a:sym typeface="Arial"/>
              </a:rPr>
              <a:t>training opportunities </a:t>
            </a:r>
            <a:r>
              <a:rPr lang="en-US" sz="1400">
                <a:latin typeface="Arial"/>
                <a:ea typeface="Arial"/>
                <a:cs typeface="Arial"/>
                <a:sym typeface="Arial"/>
              </a:rPr>
              <a:t>to enhance their skill set</a:t>
            </a:r>
            <a:endParaRPr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a:p>
            <a:pPr indent="0" lvl="0" marL="0" rtl="0" algn="l">
              <a:spcBef>
                <a:spcPts val="0"/>
              </a:spcBef>
              <a:spcAft>
                <a:spcPts val="0"/>
              </a:spcAft>
              <a:buNone/>
            </a:pPr>
            <a:r>
              <a:rPr lang="en-US" sz="1400">
                <a:latin typeface="Arial"/>
                <a:ea typeface="Arial"/>
                <a:cs typeface="Arial"/>
                <a:sym typeface="Arial"/>
              </a:rPr>
              <a:t>Find out what their long-term goals or aspirations are then work with them to seek opportunities to enhance their experiences</a:t>
            </a:r>
            <a:endParaRPr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a:p>
            <a:pPr indent="0" lvl="0" marL="0" rtl="0" algn="l">
              <a:spcBef>
                <a:spcPts val="0"/>
              </a:spcBef>
              <a:spcAft>
                <a:spcPts val="0"/>
              </a:spcAft>
              <a:buNone/>
            </a:pPr>
            <a:r>
              <a:rPr lang="en-US" sz="1400">
                <a:latin typeface="Arial"/>
                <a:ea typeface="Arial"/>
                <a:cs typeface="Arial"/>
                <a:sym typeface="Arial"/>
              </a:rPr>
              <a:t>Aspirations have to be matched by a work ethic to support that aspiration.</a:t>
            </a:r>
            <a:endParaRPr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US" sz="1400">
                <a:latin typeface="Arial"/>
                <a:ea typeface="Arial"/>
                <a:cs typeface="Arial"/>
                <a:sym typeface="Arial"/>
              </a:rPr>
              <a:t>What can you do to challenge employees to reach their highest potential?</a:t>
            </a:r>
            <a:endParaRPr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p:txBody>
      </p:sp>
      <p:sp>
        <p:nvSpPr>
          <p:cNvPr id="491" name="Google Shape;491;g129bf7df790_0_3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5" name="Shape 495"/>
        <p:cNvGrpSpPr/>
        <p:nvPr/>
      </p:nvGrpSpPr>
      <p:grpSpPr>
        <a:xfrm>
          <a:off x="0" y="0"/>
          <a:ext cx="0" cy="0"/>
          <a:chOff x="0" y="0"/>
          <a:chExt cx="0" cy="0"/>
        </a:xfrm>
      </p:grpSpPr>
      <p:sp>
        <p:nvSpPr>
          <p:cNvPr id="496" name="Google Shape;496;g129bf7df790_0_3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497" name="Google Shape;497;g129bf7df790_0_36: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sz="1400">
                <a:latin typeface="Arial"/>
                <a:ea typeface="Arial"/>
                <a:cs typeface="Arial"/>
                <a:sym typeface="Arial"/>
              </a:rPr>
              <a:t>Some of the ways I have seen areas try to encourage employee feedback this is through </a:t>
            </a:r>
            <a:r>
              <a:rPr lang="en-US" sz="1400">
                <a:latin typeface="Arial"/>
                <a:ea typeface="Arial"/>
                <a:cs typeface="Arial"/>
                <a:sym typeface="Arial"/>
              </a:rPr>
              <a:t>one-on-one meetings, employee surveys, Dining Services idea board.</a:t>
            </a:r>
            <a:endParaRPr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a:p>
            <a:pPr indent="0" lvl="0" marL="0" rtl="0" algn="l">
              <a:spcBef>
                <a:spcPts val="0"/>
              </a:spcBef>
              <a:spcAft>
                <a:spcPts val="0"/>
              </a:spcAft>
              <a:buNone/>
            </a:pPr>
            <a:r>
              <a:rPr lang="en-US" sz="1400">
                <a:latin typeface="Arial"/>
                <a:ea typeface="Arial"/>
                <a:cs typeface="Arial"/>
                <a:sym typeface="Arial"/>
              </a:rPr>
              <a:t>Go to the gemba or where the work is being done and observe what is happening. Listen to challenges employees may be facing. </a:t>
            </a:r>
            <a:br>
              <a:rPr lang="en-US" sz="1400">
                <a:latin typeface="Arial"/>
                <a:ea typeface="Arial"/>
                <a:cs typeface="Arial"/>
                <a:sym typeface="Arial"/>
              </a:rPr>
            </a:br>
            <a:endParaRPr sz="1400">
              <a:latin typeface="Arial"/>
              <a:ea typeface="Arial"/>
              <a:cs typeface="Arial"/>
              <a:sym typeface="Arial"/>
            </a:endParaRPr>
          </a:p>
          <a:p>
            <a:pPr indent="0" lvl="0" marL="0" rtl="0" algn="l">
              <a:spcBef>
                <a:spcPts val="0"/>
              </a:spcBef>
              <a:spcAft>
                <a:spcPts val="0"/>
              </a:spcAft>
              <a:buNone/>
            </a:pPr>
            <a:r>
              <a:rPr lang="en-US" sz="1400">
                <a:latin typeface="Arial"/>
                <a:ea typeface="Arial"/>
                <a:cs typeface="Arial"/>
                <a:sym typeface="Arial"/>
              </a:rPr>
              <a:t>When creating goals and steps to achieve those goals include your staff. Including staff in goal setting or process improvement promotes engagement and buy-in</a:t>
            </a:r>
            <a:endParaRPr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a:p>
            <a:pPr indent="0" lvl="0" marL="0" rtl="0" algn="l">
              <a:spcBef>
                <a:spcPts val="0"/>
              </a:spcBef>
              <a:spcAft>
                <a:spcPts val="0"/>
              </a:spcAft>
              <a:buNone/>
            </a:pPr>
            <a:r>
              <a:rPr lang="en-US" sz="1400">
                <a:latin typeface="Arial"/>
                <a:ea typeface="Arial"/>
                <a:cs typeface="Arial"/>
                <a:sym typeface="Arial"/>
              </a:rPr>
              <a:t>Be attentive and actively listen to establish an environment where employees feel comfortable bringing forth their ideas. If an employee doesn’t feel heard or feels their ideas are shot down right away, they will not continue to participate.</a:t>
            </a:r>
            <a:endParaRPr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a:p>
            <a:pPr indent="0" lvl="0" marL="0" rtl="0" algn="l">
              <a:spcBef>
                <a:spcPts val="0"/>
              </a:spcBef>
              <a:spcAft>
                <a:spcPts val="0"/>
              </a:spcAft>
              <a:buNone/>
            </a:pPr>
            <a:r>
              <a:rPr lang="en-US" sz="1400">
                <a:latin typeface="Arial"/>
                <a:ea typeface="Arial"/>
                <a:cs typeface="Arial"/>
                <a:sym typeface="Arial"/>
              </a:rPr>
              <a:t>How might you encourage employees to bring forth new ideas?</a:t>
            </a:r>
            <a:endParaRPr sz="1400">
              <a:latin typeface="Arial"/>
              <a:ea typeface="Arial"/>
              <a:cs typeface="Arial"/>
              <a:sym typeface="Arial"/>
            </a:endParaRPr>
          </a:p>
        </p:txBody>
      </p:sp>
      <p:sp>
        <p:nvSpPr>
          <p:cNvPr id="498" name="Google Shape;498;g129bf7df790_0_36: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2" name="Shape 502"/>
        <p:cNvGrpSpPr/>
        <p:nvPr/>
      </p:nvGrpSpPr>
      <p:grpSpPr>
        <a:xfrm>
          <a:off x="0" y="0"/>
          <a:ext cx="0" cy="0"/>
          <a:chOff x="0" y="0"/>
          <a:chExt cx="0" cy="0"/>
        </a:xfrm>
      </p:grpSpPr>
      <p:sp>
        <p:nvSpPr>
          <p:cNvPr id="503" name="Google Shape;503;g129bf7df790_0_4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504" name="Google Shape;504;g129bf7df790_0_42: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sz="1400">
                <a:latin typeface="Arial"/>
                <a:ea typeface="Arial"/>
                <a:cs typeface="Arial"/>
                <a:sym typeface="Arial"/>
              </a:rPr>
              <a:t>One way I have encouraged employees to learn from others is through the creation of the </a:t>
            </a:r>
            <a:r>
              <a:rPr lang="en-US" sz="1400">
                <a:latin typeface="Arial"/>
                <a:ea typeface="Arial"/>
                <a:cs typeface="Arial"/>
                <a:sym typeface="Arial"/>
              </a:rPr>
              <a:t>BSC cross-training matrix. The cross-training matrix is a training tool we use to ensure smooth operations within our department. Each task has a primary person who is responsible for that task and a backup person. When someone takes time off, there should always be another person within our department to assist our customers. Whenever someone leaves the department we also know where to focus our training efforts with our new hire.</a:t>
            </a:r>
            <a:endParaRPr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a:p>
            <a:pPr indent="0" lvl="0" marL="0" rtl="0" algn="l">
              <a:spcBef>
                <a:spcPts val="0"/>
              </a:spcBef>
              <a:spcAft>
                <a:spcPts val="0"/>
              </a:spcAft>
              <a:buNone/>
            </a:pPr>
            <a:r>
              <a:rPr lang="en-US" sz="1400">
                <a:latin typeface="Arial"/>
                <a:ea typeface="Arial"/>
                <a:cs typeface="Arial"/>
                <a:sym typeface="Arial"/>
              </a:rPr>
              <a:t>Having a cross-training component also encourages collaboration amongst our staff and with our customers, eliminating silos that could develop.</a:t>
            </a:r>
            <a:endParaRPr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a:p>
            <a:pPr indent="0" lvl="0" marL="0" rtl="0" algn="l">
              <a:spcBef>
                <a:spcPts val="0"/>
              </a:spcBef>
              <a:spcAft>
                <a:spcPts val="0"/>
              </a:spcAft>
              <a:buNone/>
            </a:pPr>
            <a:r>
              <a:rPr lang="en-US" sz="1400">
                <a:latin typeface="Arial"/>
                <a:ea typeface="Arial"/>
                <a:cs typeface="Arial"/>
                <a:sym typeface="Arial"/>
              </a:rPr>
              <a:t>In what ways have you experienced or encouraged employees to learn from others?</a:t>
            </a:r>
            <a:endParaRPr sz="1400">
              <a:latin typeface="Arial"/>
              <a:ea typeface="Arial"/>
              <a:cs typeface="Arial"/>
              <a:sym typeface="Arial"/>
            </a:endParaRPr>
          </a:p>
        </p:txBody>
      </p:sp>
      <p:sp>
        <p:nvSpPr>
          <p:cNvPr id="505" name="Google Shape;505;g129bf7df790_0_42: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9" name="Shape 509"/>
        <p:cNvGrpSpPr/>
        <p:nvPr/>
      </p:nvGrpSpPr>
      <p:grpSpPr>
        <a:xfrm>
          <a:off x="0" y="0"/>
          <a:ext cx="0" cy="0"/>
          <a:chOff x="0" y="0"/>
          <a:chExt cx="0" cy="0"/>
        </a:xfrm>
      </p:grpSpPr>
      <p:sp>
        <p:nvSpPr>
          <p:cNvPr id="510" name="Google Shape;510;g129bf7df790_0_4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511" name="Google Shape;511;g129bf7df790_0_48: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sz="1400">
                <a:latin typeface="Arial"/>
                <a:ea typeface="Arial"/>
                <a:cs typeface="Arial"/>
                <a:sym typeface="Arial"/>
              </a:rPr>
              <a:t>PDCA processes and seek employee feedback</a:t>
            </a:r>
            <a:endParaRPr sz="1400">
              <a:latin typeface="Arial"/>
              <a:ea typeface="Arial"/>
              <a:cs typeface="Arial"/>
              <a:sym typeface="Arial"/>
            </a:endParaRPr>
          </a:p>
          <a:p>
            <a:pPr indent="0" lvl="0" marL="0" rtl="0" algn="l">
              <a:spcBef>
                <a:spcPts val="0"/>
              </a:spcBef>
              <a:spcAft>
                <a:spcPts val="0"/>
              </a:spcAft>
              <a:buNone/>
            </a:pPr>
            <a:r>
              <a:rPr lang="en-US" sz="1400">
                <a:latin typeface="Arial"/>
                <a:ea typeface="Arial"/>
                <a:cs typeface="Arial"/>
                <a:sym typeface="Arial"/>
              </a:rPr>
              <a:t>Encourage employees who may be reluctant to open up, ask what they think</a:t>
            </a:r>
            <a:endParaRPr sz="1400">
              <a:latin typeface="Arial"/>
              <a:ea typeface="Arial"/>
              <a:cs typeface="Arial"/>
              <a:sym typeface="Arial"/>
            </a:endParaRPr>
          </a:p>
          <a:p>
            <a:pPr indent="0" lvl="0" marL="0" rtl="0" algn="l">
              <a:spcBef>
                <a:spcPts val="0"/>
              </a:spcBef>
              <a:spcAft>
                <a:spcPts val="0"/>
              </a:spcAft>
              <a:buNone/>
            </a:pPr>
            <a:r>
              <a:rPr lang="en-US" sz="1400">
                <a:latin typeface="Arial"/>
                <a:ea typeface="Arial"/>
                <a:cs typeface="Arial"/>
                <a:sym typeface="Arial"/>
              </a:rPr>
              <a:t>Lean into discomfort</a:t>
            </a:r>
            <a:endParaRPr/>
          </a:p>
        </p:txBody>
      </p:sp>
      <p:sp>
        <p:nvSpPr>
          <p:cNvPr id="512" name="Google Shape;512;g129bf7df790_0_48: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6" name="Shape 516"/>
        <p:cNvGrpSpPr/>
        <p:nvPr/>
      </p:nvGrpSpPr>
      <p:grpSpPr>
        <a:xfrm>
          <a:off x="0" y="0"/>
          <a:ext cx="0" cy="0"/>
          <a:chOff x="0" y="0"/>
          <a:chExt cx="0" cy="0"/>
        </a:xfrm>
      </p:grpSpPr>
      <p:sp>
        <p:nvSpPr>
          <p:cNvPr id="517" name="Google Shape;517;g129bf7df790_0_5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518" name="Google Shape;518;g129bf7df790_0_54: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sz="1500">
                <a:latin typeface="Arial"/>
                <a:ea typeface="Arial"/>
                <a:cs typeface="Arial"/>
                <a:sym typeface="Arial"/>
              </a:rPr>
              <a:t>Some ways to build confidence to employees is by saying things like </a:t>
            </a:r>
            <a:r>
              <a:rPr lang="en-US" sz="1500">
                <a:latin typeface="Arial"/>
                <a:ea typeface="Arial"/>
                <a:cs typeface="Arial"/>
                <a:sym typeface="Arial"/>
              </a:rPr>
              <a:t>I appreciate you, we could not have accomplished this </a:t>
            </a:r>
            <a:r>
              <a:rPr lang="en-US" sz="1500">
                <a:latin typeface="Arial"/>
                <a:ea typeface="Arial"/>
                <a:cs typeface="Arial"/>
                <a:sym typeface="Arial"/>
              </a:rPr>
              <a:t>without</a:t>
            </a:r>
            <a:r>
              <a:rPr lang="en-US" sz="1500">
                <a:latin typeface="Arial"/>
                <a:ea typeface="Arial"/>
                <a:cs typeface="Arial"/>
                <a:sym typeface="Arial"/>
              </a:rPr>
              <a:t> you, I really enjoy leading this team, thank you for teaching me</a:t>
            </a:r>
            <a:endParaRPr sz="1500">
              <a:latin typeface="Arial"/>
              <a:ea typeface="Arial"/>
              <a:cs typeface="Arial"/>
              <a:sym typeface="Arial"/>
            </a:endParaRPr>
          </a:p>
        </p:txBody>
      </p:sp>
      <p:sp>
        <p:nvSpPr>
          <p:cNvPr id="519" name="Google Shape;519;g129bf7df790_0_54: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3" name="Shape 523"/>
        <p:cNvGrpSpPr/>
        <p:nvPr/>
      </p:nvGrpSpPr>
      <p:grpSpPr>
        <a:xfrm>
          <a:off x="0" y="0"/>
          <a:ext cx="0" cy="0"/>
          <a:chOff x="0" y="0"/>
          <a:chExt cx="0" cy="0"/>
        </a:xfrm>
      </p:grpSpPr>
      <p:sp>
        <p:nvSpPr>
          <p:cNvPr id="524" name="Google Shape;524;g129bf7df790_0_6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525" name="Google Shape;525;g129bf7df790_0_60: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sz="1400">
                <a:latin typeface="Arial"/>
                <a:ea typeface="Arial"/>
                <a:cs typeface="Arial"/>
                <a:sym typeface="Arial"/>
              </a:rPr>
              <a:t>Sometimes</a:t>
            </a:r>
            <a:r>
              <a:rPr lang="en-US" sz="1400">
                <a:latin typeface="Arial"/>
                <a:ea typeface="Arial"/>
                <a:cs typeface="Arial"/>
                <a:sym typeface="Arial"/>
              </a:rPr>
              <a:t> it feels easier to take on an employees work but you are not setting them up to be high level performers. You want to be able to coach them through it. Ask leading questions and allow the employee to work toward the next step or solution.</a:t>
            </a:r>
            <a:endParaRPr sz="1400">
              <a:latin typeface="Arial"/>
              <a:ea typeface="Arial"/>
              <a:cs typeface="Arial"/>
              <a:sym typeface="Arial"/>
            </a:endParaRPr>
          </a:p>
        </p:txBody>
      </p:sp>
      <p:sp>
        <p:nvSpPr>
          <p:cNvPr id="526" name="Google Shape;526;g129bf7df790_0_6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12af2bdc7ce_0_3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92" name="Google Shape;92;g12af2bdc7ce_0_36: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g12af2bdc7ce_0_36: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0" name="Shape 530"/>
        <p:cNvGrpSpPr/>
        <p:nvPr/>
      </p:nvGrpSpPr>
      <p:grpSpPr>
        <a:xfrm>
          <a:off x="0" y="0"/>
          <a:ext cx="0" cy="0"/>
          <a:chOff x="0" y="0"/>
          <a:chExt cx="0" cy="0"/>
        </a:xfrm>
      </p:grpSpPr>
      <p:sp>
        <p:nvSpPr>
          <p:cNvPr id="531" name="Google Shape;531;g129bf7df790_0_6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532" name="Google Shape;532;g129bf7df790_0_66: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sz="1400">
                <a:latin typeface="Arial"/>
                <a:ea typeface="Arial"/>
                <a:cs typeface="Arial"/>
                <a:sym typeface="Arial"/>
              </a:rPr>
              <a:t>As I said previously, Lean </a:t>
            </a:r>
            <a:r>
              <a:rPr lang="en-US" sz="1400">
                <a:latin typeface="Arial"/>
                <a:ea typeface="Arial"/>
                <a:cs typeface="Arial"/>
                <a:sym typeface="Arial"/>
              </a:rPr>
              <a:t>thinking creates a no blame environment. It focuses on the process not the person. </a:t>
            </a:r>
            <a:r>
              <a:rPr lang="en-US" sz="1400">
                <a:latin typeface="Arial"/>
                <a:ea typeface="Arial"/>
                <a:cs typeface="Arial"/>
                <a:sym typeface="Arial"/>
              </a:rPr>
              <a:t>Continuous Improvement</a:t>
            </a:r>
            <a:r>
              <a:rPr lang="en-US" sz="1400">
                <a:latin typeface="Arial"/>
                <a:ea typeface="Arial"/>
                <a:cs typeface="Arial"/>
                <a:sym typeface="Arial"/>
              </a:rPr>
              <a:t> allows us to seek opportunities to improve processes and gives employees a voice. Remember everyone makes mistakes, even coaches. Mistakes is how we learn and grow professionally. Keeping an open dialogue and </a:t>
            </a:r>
            <a:r>
              <a:rPr lang="en-US" sz="1400">
                <a:latin typeface="Arial"/>
                <a:ea typeface="Arial"/>
                <a:cs typeface="Arial"/>
                <a:sym typeface="Arial"/>
              </a:rPr>
              <a:t>discussing mistakes with employees will create processes to prevent errors from happening in the future.</a:t>
            </a:r>
            <a:endParaRPr sz="1400">
              <a:latin typeface="Arial"/>
              <a:ea typeface="Arial"/>
              <a:cs typeface="Arial"/>
              <a:sym typeface="Arial"/>
            </a:endParaRPr>
          </a:p>
        </p:txBody>
      </p:sp>
      <p:sp>
        <p:nvSpPr>
          <p:cNvPr id="533" name="Google Shape;533;g129bf7df790_0_66: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7" name="Shape 537"/>
        <p:cNvGrpSpPr/>
        <p:nvPr/>
      </p:nvGrpSpPr>
      <p:grpSpPr>
        <a:xfrm>
          <a:off x="0" y="0"/>
          <a:ext cx="0" cy="0"/>
          <a:chOff x="0" y="0"/>
          <a:chExt cx="0" cy="0"/>
        </a:xfrm>
      </p:grpSpPr>
      <p:sp>
        <p:nvSpPr>
          <p:cNvPr id="538" name="Google Shape;538;g129bf7df790_0_7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539" name="Google Shape;539;g129bf7df790_0_72: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sz="1400">
                <a:latin typeface="Arial"/>
                <a:ea typeface="Arial"/>
                <a:cs typeface="Arial"/>
                <a:sym typeface="Arial"/>
              </a:rPr>
              <a:t>Administration goal celebrations celebrate the successes of each unit. It is an opportunity to recognize employees and their contributions to their unit and the overall mission of Administration.</a:t>
            </a:r>
            <a:endParaRPr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US" sz="1400">
                <a:latin typeface="Arial"/>
                <a:ea typeface="Arial"/>
                <a:cs typeface="Arial"/>
                <a:sym typeface="Arial"/>
              </a:rPr>
              <a:t>Kudos at staff meetings in front of others, nominate employees for bonuses, nominate employees for staff council awards, thank you notes, remembering Administrative Professionals day</a:t>
            </a:r>
            <a:endParaRPr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US" sz="1400">
                <a:latin typeface="Arial"/>
                <a:ea typeface="Arial"/>
                <a:cs typeface="Arial"/>
                <a:sym typeface="Arial"/>
              </a:rPr>
              <a:t>Is there a time that you were recognized that made you feel valued? How have you recognized employees for their efforts?</a:t>
            </a:r>
            <a:endParaRPr sz="1400">
              <a:latin typeface="Arial"/>
              <a:ea typeface="Arial"/>
              <a:cs typeface="Arial"/>
              <a:sym typeface="Arial"/>
            </a:endParaRPr>
          </a:p>
        </p:txBody>
      </p:sp>
      <p:sp>
        <p:nvSpPr>
          <p:cNvPr id="540" name="Google Shape;540;g129bf7df790_0_72: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4" name="Shape 544"/>
        <p:cNvGrpSpPr/>
        <p:nvPr/>
      </p:nvGrpSpPr>
      <p:grpSpPr>
        <a:xfrm>
          <a:off x="0" y="0"/>
          <a:ext cx="0" cy="0"/>
          <a:chOff x="0" y="0"/>
          <a:chExt cx="0" cy="0"/>
        </a:xfrm>
      </p:grpSpPr>
      <p:sp>
        <p:nvSpPr>
          <p:cNvPr id="545" name="Google Shape;545;g129bf7df790_0_7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546" name="Google Shape;546;g129bf7df790_0_78: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sz="1300">
                <a:latin typeface="Arial"/>
                <a:ea typeface="Arial"/>
                <a:cs typeface="Arial"/>
                <a:sym typeface="Arial"/>
              </a:rPr>
              <a:t>This can be done using MIRO. You can create a timeline or goals roadmap using a spreadsheet, A3, Kanban board, Google doc. My unit had a goal of creating a standard process for the Memorial Union room reservations. To accomplish this goal, we scheduled 30 minute meetings each morning to focus on this process. That meant those of us involved in the process did not check email or answer phone calls </a:t>
            </a:r>
            <a:r>
              <a:rPr lang="en-US" sz="1300">
                <a:latin typeface="Arial"/>
                <a:ea typeface="Arial"/>
                <a:cs typeface="Arial"/>
                <a:sym typeface="Arial"/>
              </a:rPr>
              <a:t>during</a:t>
            </a:r>
            <a:r>
              <a:rPr lang="en-US" sz="1300">
                <a:latin typeface="Arial"/>
                <a:ea typeface="Arial"/>
                <a:cs typeface="Arial"/>
                <a:sym typeface="Arial"/>
              </a:rPr>
              <a:t> this 30 minutes. Our only focus was </a:t>
            </a:r>
            <a:r>
              <a:rPr lang="en-US" sz="1300">
                <a:latin typeface="Arial"/>
                <a:ea typeface="Arial"/>
                <a:cs typeface="Arial"/>
                <a:sym typeface="Arial"/>
              </a:rPr>
              <a:t>mapping</a:t>
            </a:r>
            <a:r>
              <a:rPr lang="en-US" sz="1300">
                <a:latin typeface="Arial"/>
                <a:ea typeface="Arial"/>
                <a:cs typeface="Arial"/>
                <a:sym typeface="Arial"/>
              </a:rPr>
              <a:t> out the standard process. By doing this, we were able to create the standard in one week. </a:t>
            </a:r>
            <a:endParaRPr sz="1300">
              <a:latin typeface="Arial"/>
              <a:ea typeface="Arial"/>
              <a:cs typeface="Arial"/>
              <a:sym typeface="Arial"/>
            </a:endParaRPr>
          </a:p>
        </p:txBody>
      </p:sp>
      <p:sp>
        <p:nvSpPr>
          <p:cNvPr id="547" name="Google Shape;547;g129bf7df790_0_78: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1" name="Shape 551"/>
        <p:cNvGrpSpPr/>
        <p:nvPr/>
      </p:nvGrpSpPr>
      <p:grpSpPr>
        <a:xfrm>
          <a:off x="0" y="0"/>
          <a:ext cx="0" cy="0"/>
          <a:chOff x="0" y="0"/>
          <a:chExt cx="0" cy="0"/>
        </a:xfrm>
      </p:grpSpPr>
      <p:sp>
        <p:nvSpPr>
          <p:cNvPr id="552" name="Google Shape;552;g129bf7df790_0_8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553" name="Google Shape;553;g129bf7df790_0_84: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sz="1400">
                <a:latin typeface="Arial"/>
                <a:ea typeface="Arial"/>
                <a:cs typeface="Arial"/>
                <a:sym typeface="Arial"/>
              </a:rPr>
              <a:t>Daily I make a point to check in with my staff to see if they need assistance</a:t>
            </a:r>
            <a:endParaRPr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a:p>
            <a:pPr indent="0" lvl="0" marL="0" rtl="0" algn="l">
              <a:spcBef>
                <a:spcPts val="0"/>
              </a:spcBef>
              <a:spcAft>
                <a:spcPts val="0"/>
              </a:spcAft>
              <a:buNone/>
            </a:pPr>
            <a:r>
              <a:rPr lang="en-US" sz="1400">
                <a:latin typeface="Arial"/>
                <a:ea typeface="Arial"/>
                <a:cs typeface="Arial"/>
                <a:sym typeface="Arial"/>
              </a:rPr>
              <a:t>If they come to me with a problem, I ask what I can do to help</a:t>
            </a:r>
            <a:endParaRPr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a:p>
            <a:pPr indent="0" lvl="0" marL="0" rtl="0" algn="l">
              <a:spcBef>
                <a:spcPts val="0"/>
              </a:spcBef>
              <a:spcAft>
                <a:spcPts val="0"/>
              </a:spcAft>
              <a:buNone/>
            </a:pPr>
            <a:r>
              <a:rPr lang="en-US" sz="1400">
                <a:latin typeface="Arial"/>
                <a:ea typeface="Arial"/>
                <a:cs typeface="Arial"/>
                <a:sym typeface="Arial"/>
              </a:rPr>
              <a:t>I always try to let my staff know that I am there to support them in any way that I can.</a:t>
            </a:r>
            <a:endParaRPr sz="1400">
              <a:latin typeface="Arial"/>
              <a:ea typeface="Arial"/>
              <a:cs typeface="Arial"/>
              <a:sym typeface="Arial"/>
            </a:endParaRPr>
          </a:p>
          <a:p>
            <a:pPr indent="0" lvl="0" marL="0" rtl="0" algn="l">
              <a:spcBef>
                <a:spcPts val="0"/>
              </a:spcBef>
              <a:spcAft>
                <a:spcPts val="0"/>
              </a:spcAft>
              <a:buNone/>
            </a:pPr>
            <a:r>
              <a:t/>
            </a:r>
            <a:endParaRPr sz="1400">
              <a:latin typeface="Arial"/>
              <a:ea typeface="Arial"/>
              <a:cs typeface="Arial"/>
              <a:sym typeface="Arial"/>
            </a:endParaRPr>
          </a:p>
          <a:p>
            <a:pPr indent="0" lvl="0" marL="0" rtl="0" algn="l">
              <a:spcBef>
                <a:spcPts val="0"/>
              </a:spcBef>
              <a:spcAft>
                <a:spcPts val="0"/>
              </a:spcAft>
              <a:buNone/>
            </a:pPr>
            <a:r>
              <a:rPr lang="en-US" sz="1400">
                <a:latin typeface="Arial"/>
                <a:ea typeface="Arial"/>
                <a:cs typeface="Arial"/>
                <a:sym typeface="Arial"/>
              </a:rPr>
              <a:t>Those are some best practices that I have found valuable when coaching employees to higher levels of performance.</a:t>
            </a:r>
            <a:endParaRPr sz="1400">
              <a:latin typeface="Arial"/>
              <a:ea typeface="Arial"/>
              <a:cs typeface="Arial"/>
              <a:sym typeface="Arial"/>
            </a:endParaRPr>
          </a:p>
        </p:txBody>
      </p:sp>
      <p:sp>
        <p:nvSpPr>
          <p:cNvPr id="554" name="Google Shape;554;g129bf7df790_0_84: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8" name="Shape 558"/>
        <p:cNvGrpSpPr/>
        <p:nvPr/>
      </p:nvGrpSpPr>
      <p:grpSpPr>
        <a:xfrm>
          <a:off x="0" y="0"/>
          <a:ext cx="0" cy="0"/>
          <a:chOff x="0" y="0"/>
          <a:chExt cx="0" cy="0"/>
        </a:xfrm>
      </p:grpSpPr>
      <p:sp>
        <p:nvSpPr>
          <p:cNvPr id="559" name="Google Shape;559;g12c85cf678e_0_2:notes"/>
          <p:cNvSpPr txBox="1"/>
          <p:nvPr>
            <p:ph idx="1" type="body"/>
          </p:nvPr>
        </p:nvSpPr>
        <p:spPr>
          <a:xfrm>
            <a:off x="685800" y="4400550"/>
            <a:ext cx="5486400" cy="3600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US"/>
              <a:t>What questions do you have? or Are there any key takeaways that you have from today’s presentations?</a:t>
            </a:r>
            <a:endParaRPr/>
          </a:p>
        </p:txBody>
      </p:sp>
      <p:sp>
        <p:nvSpPr>
          <p:cNvPr id="560" name="Google Shape;560;g12c85cf678e_0_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12af2bdc7ce_0_4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12af2bdc7ce_0_42: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g12af2bdc7ce_0_42: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12af2bdc7ce_0_4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12af2bdc7ce_0_48: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What are your anticipated reasons for having a team/organizational continuity plan?</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Thinking about your situation, think of specific examples of how a continuity plan can help your team?</a:t>
            </a:r>
            <a:endParaRPr/>
          </a:p>
        </p:txBody>
      </p:sp>
      <p:sp>
        <p:nvSpPr>
          <p:cNvPr id="111" name="Google Shape;111;g12af2bdc7ce_0_48: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12af2bdc7ce_0_6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12af2bdc7ce_0_60: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g12af2bdc7ce_0_6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6" name="Shape 16"/>
        <p:cNvGrpSpPr/>
        <p:nvPr/>
      </p:nvGrpSpPr>
      <p:grpSpPr>
        <a:xfrm>
          <a:off x="0" y="0"/>
          <a:ext cx="0" cy="0"/>
          <a:chOff x="0" y="0"/>
          <a:chExt cx="0" cy="0"/>
        </a:xfrm>
      </p:grpSpPr>
      <p:sp>
        <p:nvSpPr>
          <p:cNvPr id="17" name="Google Shape;17;p2"/>
          <p:cNvSpPr txBox="1"/>
          <p:nvPr>
            <p:ph idx="10" type="dt"/>
          </p:nvPr>
        </p:nvSpPr>
        <p:spPr>
          <a:xfrm>
            <a:off x="4529234" y="6244378"/>
            <a:ext cx="2743200" cy="365125"/>
          </a:xfrm>
          <a:prstGeom prst="rect">
            <a:avLst/>
          </a:prstGeom>
          <a:noFill/>
          <a:ln>
            <a:noFill/>
          </a:ln>
        </p:spPr>
        <p:txBody>
          <a:bodyPr anchorCtr="0" anchor="ctr" bIns="91425" lIns="91425" spcFirstLastPara="1" rIns="91425" wrap="square" tIns="91425">
            <a:noAutofit/>
          </a:bodyPr>
          <a:lstStyle>
            <a:lvl1pPr lvl="0" marR="0" rtl="0" algn="ctr">
              <a:spcBef>
                <a:spcPts val="0"/>
              </a:spcBef>
              <a:spcAft>
                <a:spcPts val="0"/>
              </a:spcAft>
              <a:buSzPts val="1400"/>
              <a:buNone/>
              <a:defRPr b="0" i="0" sz="1800" u="none" cap="none" strike="noStrike">
                <a:solidFill>
                  <a:srgbClr val="888888"/>
                </a:solidFill>
                <a:latin typeface="Avenir"/>
                <a:ea typeface="Avenir"/>
                <a:cs typeface="Avenir"/>
                <a:sym typeface="Avenir"/>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8" name="Google Shape;18;p2"/>
          <p:cNvSpPr txBox="1"/>
          <p:nvPr/>
        </p:nvSpPr>
        <p:spPr>
          <a:xfrm>
            <a:off x="3391382" y="-1342663"/>
            <a:ext cx="184731"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19" name="Google Shape;19;p2"/>
          <p:cNvPicPr preferRelativeResize="0"/>
          <p:nvPr/>
        </p:nvPicPr>
        <p:blipFill rotWithShape="1">
          <a:blip r:embed="rId2">
            <a:alphaModFix/>
          </a:blip>
          <a:srcRect b="0" l="0" r="0" t="0"/>
          <a:stretch/>
        </p:blipFill>
        <p:spPr>
          <a:xfrm>
            <a:off x="664028" y="6346057"/>
            <a:ext cx="2833490" cy="161765"/>
          </a:xfrm>
          <a:prstGeom prst="rect">
            <a:avLst/>
          </a:prstGeom>
          <a:noFill/>
          <a:ln>
            <a:noFill/>
          </a:ln>
        </p:spPr>
      </p:pic>
      <p:sp>
        <p:nvSpPr>
          <p:cNvPr id="20" name="Google Shape;20;p2"/>
          <p:cNvSpPr txBox="1"/>
          <p:nvPr>
            <p:ph type="ctrTitle"/>
          </p:nvPr>
        </p:nvSpPr>
        <p:spPr>
          <a:xfrm>
            <a:off x="1524000" y="1122363"/>
            <a:ext cx="9144000" cy="2387600"/>
          </a:xfrm>
          <a:prstGeom prst="rect">
            <a:avLst/>
          </a:prstGeom>
          <a:noFill/>
          <a:ln>
            <a:noFill/>
          </a:ln>
        </p:spPr>
        <p:txBody>
          <a:bodyPr anchorCtr="0" anchor="b" bIns="91425" lIns="91425" spcFirstLastPara="1" rIns="91425" wrap="square" tIns="91425">
            <a:noAutofit/>
          </a:bodyPr>
          <a:lstStyle>
            <a:lvl1pPr lvl="0" marR="0" rtl="0" algn="ctr">
              <a:lnSpc>
                <a:spcPct val="90000"/>
              </a:lnSpc>
              <a:spcBef>
                <a:spcPts val="0"/>
              </a:spcBef>
              <a:spcAft>
                <a:spcPts val="0"/>
              </a:spcAft>
              <a:buClr>
                <a:schemeClr val="dk1"/>
              </a:buClr>
              <a:buSzPts val="6000"/>
              <a:buFont typeface="PT Sans"/>
              <a:buNone/>
              <a:defRPr b="1" i="0" sz="6000" u="none" cap="none" strike="noStrike">
                <a:solidFill>
                  <a:schemeClr val="dk1"/>
                </a:solidFill>
                <a:latin typeface="PT Sans"/>
                <a:ea typeface="PT Sans"/>
                <a:cs typeface="PT Sans"/>
                <a:sym typeface="PT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1" name="Google Shape;21;p2"/>
          <p:cNvSpPr txBox="1"/>
          <p:nvPr>
            <p:ph idx="1" type="subTitle"/>
          </p:nvPr>
        </p:nvSpPr>
        <p:spPr>
          <a:xfrm>
            <a:off x="1524000" y="3602038"/>
            <a:ext cx="9144000" cy="1655762"/>
          </a:xfrm>
          <a:prstGeom prst="rect">
            <a:avLst/>
          </a:prstGeom>
          <a:noFill/>
          <a:ln>
            <a:noFill/>
          </a:ln>
        </p:spPr>
        <p:txBody>
          <a:bodyPr anchorCtr="0" anchor="t" bIns="91425" lIns="91425" spcFirstLastPara="1" rIns="91425" wrap="square" tIns="91425">
            <a:noAutofit/>
          </a:bodyPr>
          <a:lstStyle>
            <a:lvl1pPr lvl="0" marR="0" rtl="0" algn="ctr">
              <a:lnSpc>
                <a:spcPct val="90000"/>
              </a:lnSpc>
              <a:spcBef>
                <a:spcPts val="1000"/>
              </a:spcBef>
              <a:spcAft>
                <a:spcPts val="0"/>
              </a:spcAft>
              <a:buClr>
                <a:srgbClr val="FFC000"/>
              </a:buClr>
              <a:buSzPts val="2400"/>
              <a:buFont typeface="Arial"/>
              <a:buNone/>
              <a:defRPr b="0" i="0" sz="2400" u="none" cap="none" strike="noStrike">
                <a:solidFill>
                  <a:schemeClr val="dk1"/>
                </a:solidFill>
                <a:latin typeface="PT Sans"/>
                <a:ea typeface="PT Sans"/>
                <a:cs typeface="PT Sans"/>
                <a:sym typeface="PT Sans"/>
              </a:defRPr>
            </a:lvl1pPr>
            <a:lvl2pPr lvl="1" marR="0" rtl="0" algn="l">
              <a:lnSpc>
                <a:spcPct val="90000"/>
              </a:lnSpc>
              <a:spcBef>
                <a:spcPts val="500"/>
              </a:spcBef>
              <a:spcAft>
                <a:spcPts val="0"/>
              </a:spcAft>
              <a:buClr>
                <a:srgbClr val="FFC000"/>
              </a:buClr>
              <a:buSzPts val="2400"/>
              <a:buFont typeface="Arial"/>
              <a:buChar char="•"/>
              <a:defRPr b="0" i="0" sz="2400" u="none" cap="none" strike="noStrike">
                <a:solidFill>
                  <a:schemeClr val="dk1"/>
                </a:solidFill>
                <a:latin typeface="PT Sans"/>
                <a:ea typeface="PT Sans"/>
                <a:cs typeface="PT Sans"/>
                <a:sym typeface="PT Sans"/>
              </a:defRPr>
            </a:lvl2pPr>
            <a:lvl3pPr lvl="2" marR="0" rtl="0" algn="l">
              <a:lnSpc>
                <a:spcPct val="90000"/>
              </a:lnSpc>
              <a:spcBef>
                <a:spcPts val="500"/>
              </a:spcBef>
              <a:spcAft>
                <a:spcPts val="0"/>
              </a:spcAft>
              <a:buClr>
                <a:srgbClr val="FFC000"/>
              </a:buClr>
              <a:buSzPts val="2000"/>
              <a:buFont typeface="Arial"/>
              <a:buChar char="•"/>
              <a:defRPr b="0" i="0" sz="2000" u="none" cap="none" strike="noStrike">
                <a:solidFill>
                  <a:schemeClr val="dk1"/>
                </a:solidFill>
                <a:latin typeface="PT Sans"/>
                <a:ea typeface="PT Sans"/>
                <a:cs typeface="PT Sans"/>
                <a:sym typeface="PT Sans"/>
              </a:defRPr>
            </a:lvl3pPr>
            <a:lvl4pPr lvl="3" marR="0" rtl="0" algn="l">
              <a:lnSpc>
                <a:spcPct val="90000"/>
              </a:lnSpc>
              <a:spcBef>
                <a:spcPts val="500"/>
              </a:spcBef>
              <a:spcAft>
                <a:spcPts val="0"/>
              </a:spcAft>
              <a:buClr>
                <a:srgbClr val="FFC000"/>
              </a:buClr>
              <a:buSzPts val="1800"/>
              <a:buFont typeface="Arial"/>
              <a:buChar char="•"/>
              <a:defRPr b="0" i="0" sz="1800" u="none" cap="none" strike="noStrike">
                <a:solidFill>
                  <a:schemeClr val="dk1"/>
                </a:solidFill>
                <a:latin typeface="PT Sans"/>
                <a:ea typeface="PT Sans"/>
                <a:cs typeface="PT Sans"/>
                <a:sym typeface="PT Sans"/>
              </a:defRPr>
            </a:lvl4pPr>
            <a:lvl5pPr lvl="4" marR="0" rtl="0" algn="l">
              <a:lnSpc>
                <a:spcPct val="90000"/>
              </a:lnSpc>
              <a:spcBef>
                <a:spcPts val="500"/>
              </a:spcBef>
              <a:spcAft>
                <a:spcPts val="0"/>
              </a:spcAft>
              <a:buClr>
                <a:srgbClr val="FFC000"/>
              </a:buClr>
              <a:buSzPts val="1800"/>
              <a:buFont typeface="Arial"/>
              <a:buChar char="•"/>
              <a:defRPr b="0" i="0" sz="1800" u="none" cap="none" strike="noStrike">
                <a:solidFill>
                  <a:schemeClr val="dk1"/>
                </a:solidFill>
                <a:latin typeface="PT Sans"/>
                <a:ea typeface="PT Sans"/>
                <a:cs typeface="PT Sans"/>
                <a:sym typeface="PT Sans"/>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2" name="Google Shape;22;p2"/>
          <p:cNvSpPr txBox="1"/>
          <p:nvPr>
            <p:ph idx="12" type="sldNum"/>
          </p:nvPr>
        </p:nvSpPr>
        <p:spPr>
          <a:xfrm>
            <a:off x="8431136" y="6253141"/>
            <a:ext cx="2743200" cy="365125"/>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buNone/>
              <a:defRPr sz="1800">
                <a:solidFill>
                  <a:srgbClr val="7F7F7F"/>
                </a:solidFill>
                <a:latin typeface="Avenir"/>
                <a:ea typeface="Avenir"/>
                <a:cs typeface="Avenir"/>
                <a:sym typeface="Avenir"/>
              </a:defRPr>
            </a:lvl1pPr>
            <a:lvl2pPr indent="0" lvl="1" marL="0" marR="0" rtl="0" algn="r">
              <a:spcBef>
                <a:spcPts val="0"/>
              </a:spcBef>
              <a:buNone/>
              <a:defRPr sz="1800">
                <a:solidFill>
                  <a:srgbClr val="7F7F7F"/>
                </a:solidFill>
                <a:latin typeface="Avenir"/>
                <a:ea typeface="Avenir"/>
                <a:cs typeface="Avenir"/>
                <a:sym typeface="Avenir"/>
              </a:defRPr>
            </a:lvl2pPr>
            <a:lvl3pPr indent="0" lvl="2" marL="0" marR="0" rtl="0" algn="r">
              <a:spcBef>
                <a:spcPts val="0"/>
              </a:spcBef>
              <a:buNone/>
              <a:defRPr sz="1800">
                <a:solidFill>
                  <a:srgbClr val="7F7F7F"/>
                </a:solidFill>
                <a:latin typeface="Avenir"/>
                <a:ea typeface="Avenir"/>
                <a:cs typeface="Avenir"/>
                <a:sym typeface="Avenir"/>
              </a:defRPr>
            </a:lvl3pPr>
            <a:lvl4pPr indent="0" lvl="3" marL="0" marR="0" rtl="0" algn="r">
              <a:spcBef>
                <a:spcPts val="0"/>
              </a:spcBef>
              <a:buNone/>
              <a:defRPr sz="1800">
                <a:solidFill>
                  <a:srgbClr val="7F7F7F"/>
                </a:solidFill>
                <a:latin typeface="Avenir"/>
                <a:ea typeface="Avenir"/>
                <a:cs typeface="Avenir"/>
                <a:sym typeface="Avenir"/>
              </a:defRPr>
            </a:lvl4pPr>
            <a:lvl5pPr indent="0" lvl="4" marL="0" marR="0" rtl="0" algn="r">
              <a:spcBef>
                <a:spcPts val="0"/>
              </a:spcBef>
              <a:buNone/>
              <a:defRPr sz="1800">
                <a:solidFill>
                  <a:srgbClr val="7F7F7F"/>
                </a:solidFill>
                <a:latin typeface="Avenir"/>
                <a:ea typeface="Avenir"/>
                <a:cs typeface="Avenir"/>
                <a:sym typeface="Avenir"/>
              </a:defRPr>
            </a:lvl5pPr>
            <a:lvl6pPr indent="0" lvl="5" marL="0" marR="0" rtl="0" algn="r">
              <a:spcBef>
                <a:spcPts val="0"/>
              </a:spcBef>
              <a:buNone/>
              <a:defRPr sz="1800">
                <a:solidFill>
                  <a:srgbClr val="7F7F7F"/>
                </a:solidFill>
                <a:latin typeface="Avenir"/>
                <a:ea typeface="Avenir"/>
                <a:cs typeface="Avenir"/>
                <a:sym typeface="Avenir"/>
              </a:defRPr>
            </a:lvl6pPr>
            <a:lvl7pPr indent="0" lvl="6" marL="0" marR="0" rtl="0" algn="r">
              <a:spcBef>
                <a:spcPts val="0"/>
              </a:spcBef>
              <a:buNone/>
              <a:defRPr sz="1800">
                <a:solidFill>
                  <a:srgbClr val="7F7F7F"/>
                </a:solidFill>
                <a:latin typeface="Avenir"/>
                <a:ea typeface="Avenir"/>
                <a:cs typeface="Avenir"/>
                <a:sym typeface="Avenir"/>
              </a:defRPr>
            </a:lvl7pPr>
            <a:lvl8pPr indent="0" lvl="7" marL="0" marR="0" rtl="0" algn="r">
              <a:spcBef>
                <a:spcPts val="0"/>
              </a:spcBef>
              <a:buNone/>
              <a:defRPr sz="1800">
                <a:solidFill>
                  <a:srgbClr val="7F7F7F"/>
                </a:solidFill>
                <a:latin typeface="Avenir"/>
                <a:ea typeface="Avenir"/>
                <a:cs typeface="Avenir"/>
                <a:sym typeface="Avenir"/>
              </a:defRPr>
            </a:lvl8pPr>
            <a:lvl9pPr indent="0" lvl="8" marL="0" marR="0" rtl="0" algn="r">
              <a:spcBef>
                <a:spcPts val="0"/>
              </a:spcBef>
              <a:buNone/>
              <a:defRPr sz="1800">
                <a:solidFill>
                  <a:srgbClr val="7F7F7F"/>
                </a:solidFill>
                <a:latin typeface="Avenir"/>
                <a:ea typeface="Avenir"/>
                <a:cs typeface="Avenir"/>
                <a:sym typeface="Avenir"/>
              </a:defRPr>
            </a:lvl9pPr>
          </a:lstStyle>
          <a:p>
            <a:pPr indent="0" lvl="0" marL="0" rtl="0" algn="r">
              <a:spcBef>
                <a:spcPts val="0"/>
              </a:spcBef>
              <a:spcAft>
                <a:spcPts val="0"/>
              </a:spcAft>
              <a:buNone/>
            </a:pPr>
            <a:r>
              <a:rPr lang="en-US"/>
              <a:t>Title of document here</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3" name="Shape 23"/>
        <p:cNvGrpSpPr/>
        <p:nvPr/>
      </p:nvGrpSpPr>
      <p:grpSpPr>
        <a:xfrm>
          <a:off x="0" y="0"/>
          <a:ext cx="0" cy="0"/>
          <a:chOff x="0" y="0"/>
          <a:chExt cx="0" cy="0"/>
        </a:xfrm>
      </p:grpSpPr>
      <p:sp>
        <p:nvSpPr>
          <p:cNvPr id="24" name="Google Shape;24;p3"/>
          <p:cNvSpPr txBox="1"/>
          <p:nvPr>
            <p:ph type="ctrTitle"/>
          </p:nvPr>
        </p:nvSpPr>
        <p:spPr>
          <a:xfrm>
            <a:off x="875816" y="613077"/>
            <a:ext cx="10224305" cy="729586"/>
          </a:xfrm>
          <a:prstGeom prst="rect">
            <a:avLst/>
          </a:prstGeom>
          <a:noFill/>
          <a:ln>
            <a:noFill/>
          </a:ln>
        </p:spPr>
        <p:txBody>
          <a:bodyPr anchorCtr="0" anchor="ctr" bIns="91425" lIns="91425" spcFirstLastPara="1" rIns="91425" wrap="square" tIns="91425">
            <a:noAutofit/>
          </a:bodyPr>
          <a:lstStyle>
            <a:lvl1pPr lvl="0" marR="0" rtl="0" algn="l">
              <a:lnSpc>
                <a:spcPct val="90000"/>
              </a:lnSpc>
              <a:spcBef>
                <a:spcPts val="0"/>
              </a:spcBef>
              <a:spcAft>
                <a:spcPts val="0"/>
              </a:spcAft>
              <a:buClr>
                <a:schemeClr val="dk1"/>
              </a:buClr>
              <a:buSzPts val="4400"/>
              <a:buFont typeface="PT Sans"/>
              <a:buNone/>
              <a:defRPr b="1" i="0" sz="4400" u="none" cap="none" strike="noStrike">
                <a:solidFill>
                  <a:schemeClr val="dk1"/>
                </a:solidFill>
                <a:latin typeface="PT Sans"/>
                <a:ea typeface="PT Sans"/>
                <a:cs typeface="PT Sans"/>
                <a:sym typeface="PT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5" name="Google Shape;25;p3"/>
          <p:cNvSpPr txBox="1"/>
          <p:nvPr>
            <p:ph idx="1" type="subTitle"/>
          </p:nvPr>
        </p:nvSpPr>
        <p:spPr>
          <a:xfrm>
            <a:off x="1666754" y="1750088"/>
            <a:ext cx="8646289" cy="3504817"/>
          </a:xfrm>
          <a:prstGeom prst="rect">
            <a:avLst/>
          </a:prstGeom>
          <a:noFill/>
          <a:ln>
            <a:noFill/>
          </a:ln>
        </p:spPr>
        <p:txBody>
          <a:bodyPr anchorCtr="0" anchor="t" bIns="91425" lIns="91425" spcFirstLastPara="1" rIns="91425" wrap="square" tIns="91425">
            <a:noAutofit/>
          </a:bodyPr>
          <a:lstStyle>
            <a:lvl1pPr lvl="0" marR="0" rtl="0" algn="l">
              <a:lnSpc>
                <a:spcPct val="90000"/>
              </a:lnSpc>
              <a:spcBef>
                <a:spcPts val="1000"/>
              </a:spcBef>
              <a:spcAft>
                <a:spcPts val="0"/>
              </a:spcAft>
              <a:buClr>
                <a:srgbClr val="FFC000"/>
              </a:buClr>
              <a:buSzPts val="2800"/>
              <a:buFont typeface="Arial"/>
              <a:buChar char="•"/>
              <a:defRPr b="0" i="0" sz="2800" u="none" cap="none" strike="noStrike">
                <a:solidFill>
                  <a:schemeClr val="dk1"/>
                </a:solidFill>
                <a:latin typeface="PT Sans"/>
                <a:ea typeface="PT Sans"/>
                <a:cs typeface="PT Sans"/>
                <a:sym typeface="PT Sans"/>
              </a:defRPr>
            </a:lvl1pPr>
            <a:lvl2pPr lvl="1" marR="0" rtl="0" algn="l">
              <a:lnSpc>
                <a:spcPct val="90000"/>
              </a:lnSpc>
              <a:spcBef>
                <a:spcPts val="500"/>
              </a:spcBef>
              <a:spcAft>
                <a:spcPts val="0"/>
              </a:spcAft>
              <a:buClr>
                <a:srgbClr val="FFC000"/>
              </a:buClr>
              <a:buSzPts val="2400"/>
              <a:buFont typeface="Arial"/>
              <a:buChar char="•"/>
              <a:defRPr b="0" i="0" sz="2400" u="none" cap="none" strike="noStrike">
                <a:solidFill>
                  <a:schemeClr val="dk1"/>
                </a:solidFill>
                <a:latin typeface="PT Sans"/>
                <a:ea typeface="PT Sans"/>
                <a:cs typeface="PT Sans"/>
                <a:sym typeface="PT Sans"/>
              </a:defRPr>
            </a:lvl2pPr>
            <a:lvl3pPr lvl="2" marR="0" rtl="0" algn="l">
              <a:lnSpc>
                <a:spcPct val="90000"/>
              </a:lnSpc>
              <a:spcBef>
                <a:spcPts val="500"/>
              </a:spcBef>
              <a:spcAft>
                <a:spcPts val="0"/>
              </a:spcAft>
              <a:buClr>
                <a:srgbClr val="FFC000"/>
              </a:buClr>
              <a:buSzPts val="2000"/>
              <a:buFont typeface="Arial"/>
              <a:buChar char="•"/>
              <a:defRPr b="0" i="0" sz="2000" u="none" cap="none" strike="noStrike">
                <a:solidFill>
                  <a:schemeClr val="dk1"/>
                </a:solidFill>
                <a:latin typeface="PT Sans"/>
                <a:ea typeface="PT Sans"/>
                <a:cs typeface="PT Sans"/>
                <a:sym typeface="PT Sans"/>
              </a:defRPr>
            </a:lvl3pPr>
            <a:lvl4pPr lvl="3" marR="0" rtl="0" algn="l">
              <a:lnSpc>
                <a:spcPct val="90000"/>
              </a:lnSpc>
              <a:spcBef>
                <a:spcPts val="500"/>
              </a:spcBef>
              <a:spcAft>
                <a:spcPts val="0"/>
              </a:spcAft>
              <a:buClr>
                <a:srgbClr val="FFC000"/>
              </a:buClr>
              <a:buSzPts val="1800"/>
              <a:buFont typeface="Arial"/>
              <a:buChar char="•"/>
              <a:defRPr b="0" i="0" sz="1800" u="none" cap="none" strike="noStrike">
                <a:solidFill>
                  <a:schemeClr val="dk1"/>
                </a:solidFill>
                <a:latin typeface="PT Sans"/>
                <a:ea typeface="PT Sans"/>
                <a:cs typeface="PT Sans"/>
                <a:sym typeface="PT Sans"/>
              </a:defRPr>
            </a:lvl4pPr>
            <a:lvl5pPr lvl="4" marR="0" rtl="0" algn="l">
              <a:lnSpc>
                <a:spcPct val="90000"/>
              </a:lnSpc>
              <a:spcBef>
                <a:spcPts val="500"/>
              </a:spcBef>
              <a:spcAft>
                <a:spcPts val="0"/>
              </a:spcAft>
              <a:buClr>
                <a:srgbClr val="FFC000"/>
              </a:buClr>
              <a:buSzPts val="1800"/>
              <a:buFont typeface="Arial"/>
              <a:buChar char="•"/>
              <a:defRPr b="0" i="0" sz="1800" u="none" cap="none" strike="noStrike">
                <a:solidFill>
                  <a:schemeClr val="dk1"/>
                </a:solidFill>
                <a:latin typeface="PT Sans"/>
                <a:ea typeface="PT Sans"/>
                <a:cs typeface="PT Sans"/>
                <a:sym typeface="PT Sans"/>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6" name="Google Shape;26;p3"/>
          <p:cNvSpPr txBox="1"/>
          <p:nvPr>
            <p:ph idx="10" type="dt"/>
          </p:nvPr>
        </p:nvSpPr>
        <p:spPr>
          <a:xfrm>
            <a:off x="4667577" y="6253141"/>
            <a:ext cx="2844800" cy="365125"/>
          </a:xfrm>
          <a:prstGeom prst="rect">
            <a:avLst/>
          </a:prstGeom>
          <a:noFill/>
          <a:ln>
            <a:noFill/>
          </a:ln>
        </p:spPr>
        <p:txBody>
          <a:bodyPr anchorCtr="0" anchor="ctr" bIns="91425" lIns="91425" spcFirstLastPara="1" rIns="91425" wrap="square" tIns="91425">
            <a:noAutofit/>
          </a:bodyPr>
          <a:lstStyle>
            <a:lvl1pPr lvl="0" marR="0" rtl="0" algn="ctr">
              <a:spcBef>
                <a:spcPts val="0"/>
              </a:spcBef>
              <a:spcAft>
                <a:spcPts val="0"/>
              </a:spcAft>
              <a:buSzPts val="1400"/>
              <a:buNone/>
              <a:defRPr sz="1800">
                <a:solidFill>
                  <a:srgbClr val="888888"/>
                </a:solidFill>
                <a:latin typeface="Avenir"/>
                <a:ea typeface="Avenir"/>
                <a:cs typeface="Avenir"/>
                <a:sym typeface="Avenir"/>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7" name="Google Shape;27;p3"/>
          <p:cNvSpPr txBox="1"/>
          <p:nvPr>
            <p:ph idx="12" type="sldNum"/>
          </p:nvPr>
        </p:nvSpPr>
        <p:spPr>
          <a:xfrm>
            <a:off x="8431136" y="6253141"/>
            <a:ext cx="2743200" cy="365125"/>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buNone/>
              <a:defRPr sz="1800">
                <a:solidFill>
                  <a:srgbClr val="7F7F7F"/>
                </a:solidFill>
                <a:latin typeface="Avenir"/>
                <a:ea typeface="Avenir"/>
                <a:cs typeface="Avenir"/>
                <a:sym typeface="Avenir"/>
              </a:defRPr>
            </a:lvl1pPr>
            <a:lvl2pPr indent="0" lvl="1" marL="0" marR="0" rtl="0" algn="r">
              <a:spcBef>
                <a:spcPts val="0"/>
              </a:spcBef>
              <a:buNone/>
              <a:defRPr sz="1800">
                <a:solidFill>
                  <a:srgbClr val="7F7F7F"/>
                </a:solidFill>
                <a:latin typeface="Avenir"/>
                <a:ea typeface="Avenir"/>
                <a:cs typeface="Avenir"/>
                <a:sym typeface="Avenir"/>
              </a:defRPr>
            </a:lvl2pPr>
            <a:lvl3pPr indent="0" lvl="2" marL="0" marR="0" rtl="0" algn="r">
              <a:spcBef>
                <a:spcPts val="0"/>
              </a:spcBef>
              <a:buNone/>
              <a:defRPr sz="1800">
                <a:solidFill>
                  <a:srgbClr val="7F7F7F"/>
                </a:solidFill>
                <a:latin typeface="Avenir"/>
                <a:ea typeface="Avenir"/>
                <a:cs typeface="Avenir"/>
                <a:sym typeface="Avenir"/>
              </a:defRPr>
            </a:lvl3pPr>
            <a:lvl4pPr indent="0" lvl="3" marL="0" marR="0" rtl="0" algn="r">
              <a:spcBef>
                <a:spcPts val="0"/>
              </a:spcBef>
              <a:buNone/>
              <a:defRPr sz="1800">
                <a:solidFill>
                  <a:srgbClr val="7F7F7F"/>
                </a:solidFill>
                <a:latin typeface="Avenir"/>
                <a:ea typeface="Avenir"/>
                <a:cs typeface="Avenir"/>
                <a:sym typeface="Avenir"/>
              </a:defRPr>
            </a:lvl4pPr>
            <a:lvl5pPr indent="0" lvl="4" marL="0" marR="0" rtl="0" algn="r">
              <a:spcBef>
                <a:spcPts val="0"/>
              </a:spcBef>
              <a:buNone/>
              <a:defRPr sz="1800">
                <a:solidFill>
                  <a:srgbClr val="7F7F7F"/>
                </a:solidFill>
                <a:latin typeface="Avenir"/>
                <a:ea typeface="Avenir"/>
                <a:cs typeface="Avenir"/>
                <a:sym typeface="Avenir"/>
              </a:defRPr>
            </a:lvl5pPr>
            <a:lvl6pPr indent="0" lvl="5" marL="0" marR="0" rtl="0" algn="r">
              <a:spcBef>
                <a:spcPts val="0"/>
              </a:spcBef>
              <a:buNone/>
              <a:defRPr sz="1800">
                <a:solidFill>
                  <a:srgbClr val="7F7F7F"/>
                </a:solidFill>
                <a:latin typeface="Avenir"/>
                <a:ea typeface="Avenir"/>
                <a:cs typeface="Avenir"/>
                <a:sym typeface="Avenir"/>
              </a:defRPr>
            </a:lvl6pPr>
            <a:lvl7pPr indent="0" lvl="6" marL="0" marR="0" rtl="0" algn="r">
              <a:spcBef>
                <a:spcPts val="0"/>
              </a:spcBef>
              <a:buNone/>
              <a:defRPr sz="1800">
                <a:solidFill>
                  <a:srgbClr val="7F7F7F"/>
                </a:solidFill>
                <a:latin typeface="Avenir"/>
                <a:ea typeface="Avenir"/>
                <a:cs typeface="Avenir"/>
                <a:sym typeface="Avenir"/>
              </a:defRPr>
            </a:lvl7pPr>
            <a:lvl8pPr indent="0" lvl="7" marL="0" marR="0" rtl="0" algn="r">
              <a:spcBef>
                <a:spcPts val="0"/>
              </a:spcBef>
              <a:buNone/>
              <a:defRPr sz="1800">
                <a:solidFill>
                  <a:srgbClr val="7F7F7F"/>
                </a:solidFill>
                <a:latin typeface="Avenir"/>
                <a:ea typeface="Avenir"/>
                <a:cs typeface="Avenir"/>
                <a:sym typeface="Avenir"/>
              </a:defRPr>
            </a:lvl8pPr>
            <a:lvl9pPr indent="0" lvl="8" marL="0" marR="0" rtl="0" algn="r">
              <a:spcBef>
                <a:spcPts val="0"/>
              </a:spcBef>
              <a:buNone/>
              <a:defRPr sz="1800">
                <a:solidFill>
                  <a:srgbClr val="7F7F7F"/>
                </a:solidFill>
                <a:latin typeface="Avenir"/>
                <a:ea typeface="Avenir"/>
                <a:cs typeface="Avenir"/>
                <a:sym typeface="Avenir"/>
              </a:defRPr>
            </a:lvl9pPr>
          </a:lstStyle>
          <a:p>
            <a:pPr indent="0" lvl="0" marL="0" rtl="0" algn="r">
              <a:spcBef>
                <a:spcPts val="0"/>
              </a:spcBef>
              <a:spcAft>
                <a:spcPts val="0"/>
              </a:spcAft>
              <a:buNone/>
            </a:pPr>
            <a:r>
              <a:rPr lang="en-US"/>
              <a:t>Title of document here</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p:cSld name="Custom Layout">
    <p:spTree>
      <p:nvGrpSpPr>
        <p:cNvPr id="28" name="Shape 28"/>
        <p:cNvGrpSpPr/>
        <p:nvPr/>
      </p:nvGrpSpPr>
      <p:grpSpPr>
        <a:xfrm>
          <a:off x="0" y="0"/>
          <a:ext cx="0" cy="0"/>
          <a:chOff x="0" y="0"/>
          <a:chExt cx="0" cy="0"/>
        </a:xfrm>
      </p:grpSpPr>
      <p:sp>
        <p:nvSpPr>
          <p:cNvPr id="29" name="Google Shape;29;p4"/>
          <p:cNvSpPr/>
          <p:nvPr/>
        </p:nvSpPr>
        <p:spPr>
          <a:xfrm>
            <a:off x="0" y="0"/>
            <a:ext cx="12192000" cy="5964873"/>
          </a:xfrm>
          <a:prstGeom prst="rect">
            <a:avLst/>
          </a:prstGeom>
          <a:solidFill>
            <a:srgbClr val="D0CEC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0" name="Google Shape;30;p4"/>
          <p:cNvSpPr txBox="1"/>
          <p:nvPr/>
        </p:nvSpPr>
        <p:spPr>
          <a:xfrm>
            <a:off x="4885769" y="2514226"/>
            <a:ext cx="2262158"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PT Sans"/>
                <a:ea typeface="PT Sans"/>
                <a:cs typeface="PT Sans"/>
                <a:sym typeface="PT Sans"/>
              </a:rPr>
              <a:t>IMAGE SIZE EXAMPLE</a:t>
            </a:r>
            <a:endParaRPr sz="1800">
              <a:solidFill>
                <a:schemeClr val="dk1"/>
              </a:solidFill>
              <a:latin typeface="PT Sans"/>
              <a:ea typeface="PT Sans"/>
              <a:cs typeface="PT Sans"/>
              <a:sym typeface="PT Sans"/>
            </a:endParaRPr>
          </a:p>
        </p:txBody>
      </p:sp>
      <p:sp>
        <p:nvSpPr>
          <p:cNvPr id="31" name="Google Shape;31;p4"/>
          <p:cNvSpPr txBox="1"/>
          <p:nvPr>
            <p:ph idx="10" type="dt"/>
          </p:nvPr>
        </p:nvSpPr>
        <p:spPr>
          <a:xfrm>
            <a:off x="4667577" y="6253141"/>
            <a:ext cx="2844800" cy="365125"/>
          </a:xfrm>
          <a:prstGeom prst="rect">
            <a:avLst/>
          </a:prstGeom>
          <a:noFill/>
          <a:ln>
            <a:noFill/>
          </a:ln>
        </p:spPr>
        <p:txBody>
          <a:bodyPr anchorCtr="0" anchor="ctr" bIns="91425" lIns="91425" spcFirstLastPara="1" rIns="91425" wrap="square" tIns="91425">
            <a:noAutofit/>
          </a:bodyPr>
          <a:lstStyle>
            <a:lvl1pPr lvl="0" marR="0" rtl="0" algn="ctr">
              <a:spcBef>
                <a:spcPts val="0"/>
              </a:spcBef>
              <a:spcAft>
                <a:spcPts val="0"/>
              </a:spcAft>
              <a:buSzPts val="1400"/>
              <a:buNone/>
              <a:defRPr sz="1800">
                <a:solidFill>
                  <a:srgbClr val="888888"/>
                </a:solidFill>
                <a:latin typeface="Avenir"/>
                <a:ea typeface="Avenir"/>
                <a:cs typeface="Avenir"/>
                <a:sym typeface="Avenir"/>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2" name="Google Shape;32;p4"/>
          <p:cNvSpPr txBox="1"/>
          <p:nvPr>
            <p:ph idx="12" type="sldNum"/>
          </p:nvPr>
        </p:nvSpPr>
        <p:spPr>
          <a:xfrm>
            <a:off x="8431136" y="6253141"/>
            <a:ext cx="2743200" cy="365125"/>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buNone/>
              <a:defRPr sz="1800">
                <a:solidFill>
                  <a:srgbClr val="7F7F7F"/>
                </a:solidFill>
                <a:latin typeface="Avenir"/>
                <a:ea typeface="Avenir"/>
                <a:cs typeface="Avenir"/>
                <a:sym typeface="Avenir"/>
              </a:defRPr>
            </a:lvl1pPr>
            <a:lvl2pPr indent="0" lvl="1" marL="0" marR="0" rtl="0" algn="r">
              <a:spcBef>
                <a:spcPts val="0"/>
              </a:spcBef>
              <a:buNone/>
              <a:defRPr sz="1800">
                <a:solidFill>
                  <a:srgbClr val="7F7F7F"/>
                </a:solidFill>
                <a:latin typeface="Avenir"/>
                <a:ea typeface="Avenir"/>
                <a:cs typeface="Avenir"/>
                <a:sym typeface="Avenir"/>
              </a:defRPr>
            </a:lvl2pPr>
            <a:lvl3pPr indent="0" lvl="2" marL="0" marR="0" rtl="0" algn="r">
              <a:spcBef>
                <a:spcPts val="0"/>
              </a:spcBef>
              <a:buNone/>
              <a:defRPr sz="1800">
                <a:solidFill>
                  <a:srgbClr val="7F7F7F"/>
                </a:solidFill>
                <a:latin typeface="Avenir"/>
                <a:ea typeface="Avenir"/>
                <a:cs typeface="Avenir"/>
                <a:sym typeface="Avenir"/>
              </a:defRPr>
            </a:lvl3pPr>
            <a:lvl4pPr indent="0" lvl="3" marL="0" marR="0" rtl="0" algn="r">
              <a:spcBef>
                <a:spcPts val="0"/>
              </a:spcBef>
              <a:buNone/>
              <a:defRPr sz="1800">
                <a:solidFill>
                  <a:srgbClr val="7F7F7F"/>
                </a:solidFill>
                <a:latin typeface="Avenir"/>
                <a:ea typeface="Avenir"/>
                <a:cs typeface="Avenir"/>
                <a:sym typeface="Avenir"/>
              </a:defRPr>
            </a:lvl4pPr>
            <a:lvl5pPr indent="0" lvl="4" marL="0" marR="0" rtl="0" algn="r">
              <a:spcBef>
                <a:spcPts val="0"/>
              </a:spcBef>
              <a:buNone/>
              <a:defRPr sz="1800">
                <a:solidFill>
                  <a:srgbClr val="7F7F7F"/>
                </a:solidFill>
                <a:latin typeface="Avenir"/>
                <a:ea typeface="Avenir"/>
                <a:cs typeface="Avenir"/>
                <a:sym typeface="Avenir"/>
              </a:defRPr>
            </a:lvl5pPr>
            <a:lvl6pPr indent="0" lvl="5" marL="0" marR="0" rtl="0" algn="r">
              <a:spcBef>
                <a:spcPts val="0"/>
              </a:spcBef>
              <a:buNone/>
              <a:defRPr sz="1800">
                <a:solidFill>
                  <a:srgbClr val="7F7F7F"/>
                </a:solidFill>
                <a:latin typeface="Avenir"/>
                <a:ea typeface="Avenir"/>
                <a:cs typeface="Avenir"/>
                <a:sym typeface="Avenir"/>
              </a:defRPr>
            </a:lvl6pPr>
            <a:lvl7pPr indent="0" lvl="6" marL="0" marR="0" rtl="0" algn="r">
              <a:spcBef>
                <a:spcPts val="0"/>
              </a:spcBef>
              <a:buNone/>
              <a:defRPr sz="1800">
                <a:solidFill>
                  <a:srgbClr val="7F7F7F"/>
                </a:solidFill>
                <a:latin typeface="Avenir"/>
                <a:ea typeface="Avenir"/>
                <a:cs typeface="Avenir"/>
                <a:sym typeface="Avenir"/>
              </a:defRPr>
            </a:lvl7pPr>
            <a:lvl8pPr indent="0" lvl="7" marL="0" marR="0" rtl="0" algn="r">
              <a:spcBef>
                <a:spcPts val="0"/>
              </a:spcBef>
              <a:buNone/>
              <a:defRPr sz="1800">
                <a:solidFill>
                  <a:srgbClr val="7F7F7F"/>
                </a:solidFill>
                <a:latin typeface="Avenir"/>
                <a:ea typeface="Avenir"/>
                <a:cs typeface="Avenir"/>
                <a:sym typeface="Avenir"/>
              </a:defRPr>
            </a:lvl8pPr>
            <a:lvl9pPr indent="0" lvl="8" marL="0" marR="0" rtl="0" algn="r">
              <a:spcBef>
                <a:spcPts val="0"/>
              </a:spcBef>
              <a:buNone/>
              <a:defRPr sz="1800">
                <a:solidFill>
                  <a:srgbClr val="7F7F7F"/>
                </a:solidFill>
                <a:latin typeface="Avenir"/>
                <a:ea typeface="Avenir"/>
                <a:cs typeface="Avenir"/>
                <a:sym typeface="Avenir"/>
              </a:defRPr>
            </a:lvl9pPr>
          </a:lstStyle>
          <a:p>
            <a:pPr indent="0" lvl="0" marL="0" rtl="0" algn="r">
              <a:spcBef>
                <a:spcPts val="0"/>
              </a:spcBef>
              <a:spcAft>
                <a:spcPts val="0"/>
              </a:spcAft>
              <a:buNone/>
            </a:pPr>
            <a:r>
              <a:rPr lang="en-US"/>
              <a:t>Title of document here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ustom Layout">
  <p:cSld name="1_Custom Layout">
    <p:spTree>
      <p:nvGrpSpPr>
        <p:cNvPr id="33" name="Shape 33"/>
        <p:cNvGrpSpPr/>
        <p:nvPr/>
      </p:nvGrpSpPr>
      <p:grpSpPr>
        <a:xfrm>
          <a:off x="0" y="0"/>
          <a:ext cx="0" cy="0"/>
          <a:chOff x="0" y="0"/>
          <a:chExt cx="0" cy="0"/>
        </a:xfrm>
      </p:grpSpPr>
      <p:sp>
        <p:nvSpPr>
          <p:cNvPr id="34" name="Google Shape;34;p5"/>
          <p:cNvSpPr/>
          <p:nvPr/>
        </p:nvSpPr>
        <p:spPr>
          <a:xfrm>
            <a:off x="0" y="0"/>
            <a:ext cx="6093595" cy="5964873"/>
          </a:xfrm>
          <a:prstGeom prst="rect">
            <a:avLst/>
          </a:prstGeom>
          <a:solidFill>
            <a:srgbClr val="D0CEC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5" name="Google Shape;35;p5"/>
          <p:cNvSpPr txBox="1"/>
          <p:nvPr/>
        </p:nvSpPr>
        <p:spPr>
          <a:xfrm>
            <a:off x="1460529" y="2514226"/>
            <a:ext cx="3392771"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PT Sans"/>
                <a:ea typeface="PT Sans"/>
                <a:cs typeface="PT Sans"/>
                <a:sym typeface="PT Sans"/>
              </a:rPr>
              <a:t>HALF PAGE IMAGE SIZE EXAMPLE</a:t>
            </a:r>
            <a:endParaRPr sz="1800">
              <a:solidFill>
                <a:schemeClr val="dk1"/>
              </a:solidFill>
              <a:latin typeface="PT Sans"/>
              <a:ea typeface="PT Sans"/>
              <a:cs typeface="PT Sans"/>
              <a:sym typeface="PT Sans"/>
            </a:endParaRPr>
          </a:p>
        </p:txBody>
      </p:sp>
      <p:sp>
        <p:nvSpPr>
          <p:cNvPr id="36" name="Google Shape;36;p5"/>
          <p:cNvSpPr txBox="1"/>
          <p:nvPr>
            <p:ph type="ctrTitle"/>
          </p:nvPr>
        </p:nvSpPr>
        <p:spPr>
          <a:xfrm>
            <a:off x="6289366" y="1282156"/>
            <a:ext cx="5139795" cy="729586"/>
          </a:xfrm>
          <a:prstGeom prst="rect">
            <a:avLst/>
          </a:prstGeom>
          <a:noFill/>
          <a:ln>
            <a:noFill/>
          </a:ln>
        </p:spPr>
        <p:txBody>
          <a:bodyPr anchorCtr="0" anchor="ctr" bIns="91425" lIns="91425" spcFirstLastPara="1" rIns="91425" wrap="square" tIns="91425">
            <a:noAutofit/>
          </a:bodyPr>
          <a:lstStyle>
            <a:lvl1pPr lvl="0" marR="0" rtl="0" algn="l">
              <a:lnSpc>
                <a:spcPct val="90000"/>
              </a:lnSpc>
              <a:spcBef>
                <a:spcPts val="0"/>
              </a:spcBef>
              <a:spcAft>
                <a:spcPts val="0"/>
              </a:spcAft>
              <a:buClr>
                <a:schemeClr val="dk1"/>
              </a:buClr>
              <a:buSzPts val="4400"/>
              <a:buFont typeface="PT Sans"/>
              <a:buNone/>
              <a:defRPr b="1" i="0" sz="3959" u="none" cap="none" strike="noStrike">
                <a:solidFill>
                  <a:schemeClr val="dk1"/>
                </a:solidFill>
                <a:latin typeface="PT Sans"/>
                <a:ea typeface="PT Sans"/>
                <a:cs typeface="PT Sans"/>
                <a:sym typeface="PT Sans"/>
              </a:defRPr>
            </a:lvl1pPr>
            <a:lvl2pPr lvl="1">
              <a:spcBef>
                <a:spcPts val="0"/>
              </a:spcBef>
              <a:spcAft>
                <a:spcPts val="0"/>
              </a:spcAft>
              <a:buSzPts val="1400"/>
              <a:buNone/>
              <a:defRPr sz="1620"/>
            </a:lvl2pPr>
            <a:lvl3pPr lvl="2">
              <a:spcBef>
                <a:spcPts val="0"/>
              </a:spcBef>
              <a:spcAft>
                <a:spcPts val="0"/>
              </a:spcAft>
              <a:buSzPts val="1400"/>
              <a:buNone/>
              <a:defRPr sz="1620"/>
            </a:lvl3pPr>
            <a:lvl4pPr lvl="3">
              <a:spcBef>
                <a:spcPts val="0"/>
              </a:spcBef>
              <a:spcAft>
                <a:spcPts val="0"/>
              </a:spcAft>
              <a:buSzPts val="1400"/>
              <a:buNone/>
              <a:defRPr sz="1620"/>
            </a:lvl4pPr>
            <a:lvl5pPr lvl="4">
              <a:spcBef>
                <a:spcPts val="0"/>
              </a:spcBef>
              <a:spcAft>
                <a:spcPts val="0"/>
              </a:spcAft>
              <a:buSzPts val="1400"/>
              <a:buNone/>
              <a:defRPr sz="1620"/>
            </a:lvl5pPr>
            <a:lvl6pPr lvl="5">
              <a:spcBef>
                <a:spcPts val="0"/>
              </a:spcBef>
              <a:spcAft>
                <a:spcPts val="0"/>
              </a:spcAft>
              <a:buSzPts val="1400"/>
              <a:buNone/>
              <a:defRPr sz="1620"/>
            </a:lvl6pPr>
            <a:lvl7pPr lvl="6">
              <a:spcBef>
                <a:spcPts val="0"/>
              </a:spcBef>
              <a:spcAft>
                <a:spcPts val="0"/>
              </a:spcAft>
              <a:buSzPts val="1400"/>
              <a:buNone/>
              <a:defRPr sz="1620"/>
            </a:lvl7pPr>
            <a:lvl8pPr lvl="7">
              <a:spcBef>
                <a:spcPts val="0"/>
              </a:spcBef>
              <a:spcAft>
                <a:spcPts val="0"/>
              </a:spcAft>
              <a:buSzPts val="1400"/>
              <a:buNone/>
              <a:defRPr sz="1620"/>
            </a:lvl8pPr>
            <a:lvl9pPr lvl="8">
              <a:spcBef>
                <a:spcPts val="0"/>
              </a:spcBef>
              <a:spcAft>
                <a:spcPts val="0"/>
              </a:spcAft>
              <a:buSzPts val="1400"/>
              <a:buNone/>
              <a:defRPr sz="1620"/>
            </a:lvl9pPr>
          </a:lstStyle>
          <a:p/>
        </p:txBody>
      </p:sp>
      <p:sp>
        <p:nvSpPr>
          <p:cNvPr id="37" name="Google Shape;37;p5"/>
          <p:cNvSpPr txBox="1"/>
          <p:nvPr>
            <p:ph idx="1" type="subTitle"/>
          </p:nvPr>
        </p:nvSpPr>
        <p:spPr>
          <a:xfrm>
            <a:off x="6289366" y="2292510"/>
            <a:ext cx="8646289" cy="3504817"/>
          </a:xfrm>
          <a:prstGeom prst="rect">
            <a:avLst/>
          </a:prstGeom>
          <a:noFill/>
          <a:ln>
            <a:noFill/>
          </a:ln>
        </p:spPr>
        <p:txBody>
          <a:bodyPr anchorCtr="0" anchor="t" bIns="91425" lIns="91425" spcFirstLastPara="1" rIns="91425" wrap="square" tIns="91425">
            <a:noAutofit/>
          </a:bodyPr>
          <a:lstStyle>
            <a:lvl1pPr lvl="0" marR="0" rtl="0" algn="l">
              <a:lnSpc>
                <a:spcPct val="90000"/>
              </a:lnSpc>
              <a:spcBef>
                <a:spcPts val="1000"/>
              </a:spcBef>
              <a:spcAft>
                <a:spcPts val="0"/>
              </a:spcAft>
              <a:buClr>
                <a:srgbClr val="FFC000"/>
              </a:buClr>
              <a:buSzPts val="2800"/>
              <a:buFont typeface="Arial"/>
              <a:buChar char="•"/>
              <a:defRPr b="0" i="0" sz="2800" u="none" cap="none" strike="noStrike">
                <a:solidFill>
                  <a:schemeClr val="dk1"/>
                </a:solidFill>
                <a:latin typeface="PT Sans"/>
                <a:ea typeface="PT Sans"/>
                <a:cs typeface="PT Sans"/>
                <a:sym typeface="PT Sans"/>
              </a:defRPr>
            </a:lvl1pPr>
            <a:lvl2pPr lvl="1" marR="0" rtl="0" algn="l">
              <a:lnSpc>
                <a:spcPct val="90000"/>
              </a:lnSpc>
              <a:spcBef>
                <a:spcPts val="500"/>
              </a:spcBef>
              <a:spcAft>
                <a:spcPts val="0"/>
              </a:spcAft>
              <a:buClr>
                <a:srgbClr val="FFC000"/>
              </a:buClr>
              <a:buSzPts val="2400"/>
              <a:buFont typeface="Arial"/>
              <a:buChar char="•"/>
              <a:defRPr b="0" i="0" sz="2400" u="none" cap="none" strike="noStrike">
                <a:solidFill>
                  <a:schemeClr val="dk1"/>
                </a:solidFill>
                <a:latin typeface="PT Sans"/>
                <a:ea typeface="PT Sans"/>
                <a:cs typeface="PT Sans"/>
                <a:sym typeface="PT Sans"/>
              </a:defRPr>
            </a:lvl2pPr>
            <a:lvl3pPr lvl="2" marR="0" rtl="0" algn="l">
              <a:lnSpc>
                <a:spcPct val="90000"/>
              </a:lnSpc>
              <a:spcBef>
                <a:spcPts val="500"/>
              </a:spcBef>
              <a:spcAft>
                <a:spcPts val="0"/>
              </a:spcAft>
              <a:buClr>
                <a:srgbClr val="FFC000"/>
              </a:buClr>
              <a:buSzPts val="2000"/>
              <a:buFont typeface="Arial"/>
              <a:buChar char="•"/>
              <a:defRPr b="0" i="0" sz="2000" u="none" cap="none" strike="noStrike">
                <a:solidFill>
                  <a:schemeClr val="dk1"/>
                </a:solidFill>
                <a:latin typeface="PT Sans"/>
                <a:ea typeface="PT Sans"/>
                <a:cs typeface="PT Sans"/>
                <a:sym typeface="PT Sans"/>
              </a:defRPr>
            </a:lvl3pPr>
            <a:lvl4pPr lvl="3" marR="0" rtl="0" algn="l">
              <a:lnSpc>
                <a:spcPct val="90000"/>
              </a:lnSpc>
              <a:spcBef>
                <a:spcPts val="500"/>
              </a:spcBef>
              <a:spcAft>
                <a:spcPts val="0"/>
              </a:spcAft>
              <a:buClr>
                <a:srgbClr val="FFC000"/>
              </a:buClr>
              <a:buSzPts val="1800"/>
              <a:buFont typeface="Arial"/>
              <a:buChar char="•"/>
              <a:defRPr b="0" i="0" sz="1800" u="none" cap="none" strike="noStrike">
                <a:solidFill>
                  <a:schemeClr val="dk1"/>
                </a:solidFill>
                <a:latin typeface="PT Sans"/>
                <a:ea typeface="PT Sans"/>
                <a:cs typeface="PT Sans"/>
                <a:sym typeface="PT Sans"/>
              </a:defRPr>
            </a:lvl4pPr>
            <a:lvl5pPr lvl="4" marR="0" rtl="0" algn="l">
              <a:lnSpc>
                <a:spcPct val="90000"/>
              </a:lnSpc>
              <a:spcBef>
                <a:spcPts val="500"/>
              </a:spcBef>
              <a:spcAft>
                <a:spcPts val="0"/>
              </a:spcAft>
              <a:buClr>
                <a:srgbClr val="FFC000"/>
              </a:buClr>
              <a:buSzPts val="1800"/>
              <a:buFont typeface="Arial"/>
              <a:buChar char="•"/>
              <a:defRPr b="0" i="0" sz="1800" u="none" cap="none" strike="noStrike">
                <a:solidFill>
                  <a:schemeClr val="dk1"/>
                </a:solidFill>
                <a:latin typeface="PT Sans"/>
                <a:ea typeface="PT Sans"/>
                <a:cs typeface="PT Sans"/>
                <a:sym typeface="PT Sans"/>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8" name="Google Shape;38;p5"/>
          <p:cNvSpPr txBox="1"/>
          <p:nvPr>
            <p:ph idx="10" type="dt"/>
          </p:nvPr>
        </p:nvSpPr>
        <p:spPr>
          <a:xfrm>
            <a:off x="4667577" y="6253141"/>
            <a:ext cx="2844800" cy="365125"/>
          </a:xfrm>
          <a:prstGeom prst="rect">
            <a:avLst/>
          </a:prstGeom>
          <a:noFill/>
          <a:ln>
            <a:noFill/>
          </a:ln>
        </p:spPr>
        <p:txBody>
          <a:bodyPr anchorCtr="0" anchor="ctr" bIns="91425" lIns="91425" spcFirstLastPara="1" rIns="91425" wrap="square" tIns="91425">
            <a:noAutofit/>
          </a:bodyPr>
          <a:lstStyle>
            <a:lvl1pPr lvl="0" marR="0" rtl="0" algn="ctr">
              <a:spcBef>
                <a:spcPts val="0"/>
              </a:spcBef>
              <a:spcAft>
                <a:spcPts val="0"/>
              </a:spcAft>
              <a:buSzPts val="1400"/>
              <a:buNone/>
              <a:defRPr sz="1800">
                <a:solidFill>
                  <a:srgbClr val="888888"/>
                </a:solidFill>
                <a:latin typeface="Avenir"/>
                <a:ea typeface="Avenir"/>
                <a:cs typeface="Avenir"/>
                <a:sym typeface="Avenir"/>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9" name="Google Shape;39;p5"/>
          <p:cNvSpPr txBox="1"/>
          <p:nvPr>
            <p:ph idx="12" type="sldNum"/>
          </p:nvPr>
        </p:nvSpPr>
        <p:spPr>
          <a:xfrm>
            <a:off x="8431136" y="6253141"/>
            <a:ext cx="2743200" cy="365125"/>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buNone/>
              <a:defRPr sz="1800">
                <a:solidFill>
                  <a:srgbClr val="7F7F7F"/>
                </a:solidFill>
                <a:latin typeface="Avenir"/>
                <a:ea typeface="Avenir"/>
                <a:cs typeface="Avenir"/>
                <a:sym typeface="Avenir"/>
              </a:defRPr>
            </a:lvl1pPr>
            <a:lvl2pPr indent="0" lvl="1" marL="0" marR="0" rtl="0" algn="r">
              <a:spcBef>
                <a:spcPts val="0"/>
              </a:spcBef>
              <a:buNone/>
              <a:defRPr sz="1800">
                <a:solidFill>
                  <a:srgbClr val="7F7F7F"/>
                </a:solidFill>
                <a:latin typeface="Avenir"/>
                <a:ea typeface="Avenir"/>
                <a:cs typeface="Avenir"/>
                <a:sym typeface="Avenir"/>
              </a:defRPr>
            </a:lvl2pPr>
            <a:lvl3pPr indent="0" lvl="2" marL="0" marR="0" rtl="0" algn="r">
              <a:spcBef>
                <a:spcPts val="0"/>
              </a:spcBef>
              <a:buNone/>
              <a:defRPr sz="1800">
                <a:solidFill>
                  <a:srgbClr val="7F7F7F"/>
                </a:solidFill>
                <a:latin typeface="Avenir"/>
                <a:ea typeface="Avenir"/>
                <a:cs typeface="Avenir"/>
                <a:sym typeface="Avenir"/>
              </a:defRPr>
            </a:lvl3pPr>
            <a:lvl4pPr indent="0" lvl="3" marL="0" marR="0" rtl="0" algn="r">
              <a:spcBef>
                <a:spcPts val="0"/>
              </a:spcBef>
              <a:buNone/>
              <a:defRPr sz="1800">
                <a:solidFill>
                  <a:srgbClr val="7F7F7F"/>
                </a:solidFill>
                <a:latin typeface="Avenir"/>
                <a:ea typeface="Avenir"/>
                <a:cs typeface="Avenir"/>
                <a:sym typeface="Avenir"/>
              </a:defRPr>
            </a:lvl4pPr>
            <a:lvl5pPr indent="0" lvl="4" marL="0" marR="0" rtl="0" algn="r">
              <a:spcBef>
                <a:spcPts val="0"/>
              </a:spcBef>
              <a:buNone/>
              <a:defRPr sz="1800">
                <a:solidFill>
                  <a:srgbClr val="7F7F7F"/>
                </a:solidFill>
                <a:latin typeface="Avenir"/>
                <a:ea typeface="Avenir"/>
                <a:cs typeface="Avenir"/>
                <a:sym typeface="Avenir"/>
              </a:defRPr>
            </a:lvl5pPr>
            <a:lvl6pPr indent="0" lvl="5" marL="0" marR="0" rtl="0" algn="r">
              <a:spcBef>
                <a:spcPts val="0"/>
              </a:spcBef>
              <a:buNone/>
              <a:defRPr sz="1800">
                <a:solidFill>
                  <a:srgbClr val="7F7F7F"/>
                </a:solidFill>
                <a:latin typeface="Avenir"/>
                <a:ea typeface="Avenir"/>
                <a:cs typeface="Avenir"/>
                <a:sym typeface="Avenir"/>
              </a:defRPr>
            </a:lvl6pPr>
            <a:lvl7pPr indent="0" lvl="6" marL="0" marR="0" rtl="0" algn="r">
              <a:spcBef>
                <a:spcPts val="0"/>
              </a:spcBef>
              <a:buNone/>
              <a:defRPr sz="1800">
                <a:solidFill>
                  <a:srgbClr val="7F7F7F"/>
                </a:solidFill>
                <a:latin typeface="Avenir"/>
                <a:ea typeface="Avenir"/>
                <a:cs typeface="Avenir"/>
                <a:sym typeface="Avenir"/>
              </a:defRPr>
            </a:lvl7pPr>
            <a:lvl8pPr indent="0" lvl="7" marL="0" marR="0" rtl="0" algn="r">
              <a:spcBef>
                <a:spcPts val="0"/>
              </a:spcBef>
              <a:buNone/>
              <a:defRPr sz="1800">
                <a:solidFill>
                  <a:srgbClr val="7F7F7F"/>
                </a:solidFill>
                <a:latin typeface="Avenir"/>
                <a:ea typeface="Avenir"/>
                <a:cs typeface="Avenir"/>
                <a:sym typeface="Avenir"/>
              </a:defRPr>
            </a:lvl8pPr>
            <a:lvl9pPr indent="0" lvl="8" marL="0" marR="0" rtl="0" algn="r">
              <a:spcBef>
                <a:spcPts val="0"/>
              </a:spcBef>
              <a:buNone/>
              <a:defRPr sz="1800">
                <a:solidFill>
                  <a:srgbClr val="7F7F7F"/>
                </a:solidFill>
                <a:latin typeface="Avenir"/>
                <a:ea typeface="Avenir"/>
                <a:cs typeface="Avenir"/>
                <a:sym typeface="Avenir"/>
              </a:defRPr>
            </a:lvl9pPr>
          </a:lstStyle>
          <a:p>
            <a:pPr indent="0" lvl="0" marL="0" rtl="0" algn="r">
              <a:spcBef>
                <a:spcPts val="0"/>
              </a:spcBef>
              <a:spcAft>
                <a:spcPts val="0"/>
              </a:spcAft>
              <a:buNone/>
            </a:pPr>
            <a:r>
              <a:rPr lang="en-US"/>
              <a:t>Title of document here</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Custom Layout">
  <p:cSld name="2_Custom Layout">
    <p:spTree>
      <p:nvGrpSpPr>
        <p:cNvPr id="40" name="Shape 40"/>
        <p:cNvGrpSpPr/>
        <p:nvPr/>
      </p:nvGrpSpPr>
      <p:grpSpPr>
        <a:xfrm>
          <a:off x="0" y="0"/>
          <a:ext cx="0" cy="0"/>
          <a:chOff x="0" y="0"/>
          <a:chExt cx="0" cy="0"/>
        </a:xfrm>
      </p:grpSpPr>
      <p:sp>
        <p:nvSpPr>
          <p:cNvPr id="41" name="Google Shape;41;p6"/>
          <p:cNvSpPr/>
          <p:nvPr/>
        </p:nvSpPr>
        <p:spPr>
          <a:xfrm>
            <a:off x="6098405" y="0"/>
            <a:ext cx="6093595" cy="5964873"/>
          </a:xfrm>
          <a:prstGeom prst="rect">
            <a:avLst/>
          </a:prstGeom>
          <a:solidFill>
            <a:srgbClr val="D0CEC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2" name="Google Shape;42;p6"/>
          <p:cNvSpPr txBox="1"/>
          <p:nvPr/>
        </p:nvSpPr>
        <p:spPr>
          <a:xfrm>
            <a:off x="7558934" y="2514226"/>
            <a:ext cx="3392771"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PT Sans"/>
                <a:ea typeface="PT Sans"/>
                <a:cs typeface="PT Sans"/>
                <a:sym typeface="PT Sans"/>
              </a:rPr>
              <a:t>HALF PAGE IMAGE SIZE EXAMPLE</a:t>
            </a:r>
            <a:endParaRPr sz="1800">
              <a:solidFill>
                <a:schemeClr val="dk1"/>
              </a:solidFill>
              <a:latin typeface="PT Sans"/>
              <a:ea typeface="PT Sans"/>
              <a:cs typeface="PT Sans"/>
              <a:sym typeface="PT Sans"/>
            </a:endParaRPr>
          </a:p>
        </p:txBody>
      </p:sp>
      <p:sp>
        <p:nvSpPr>
          <p:cNvPr id="43" name="Google Shape;43;p6"/>
          <p:cNvSpPr txBox="1"/>
          <p:nvPr>
            <p:ph type="ctrTitle"/>
          </p:nvPr>
        </p:nvSpPr>
        <p:spPr>
          <a:xfrm>
            <a:off x="345766" y="1282156"/>
            <a:ext cx="5139795" cy="729586"/>
          </a:xfrm>
          <a:prstGeom prst="rect">
            <a:avLst/>
          </a:prstGeom>
          <a:noFill/>
          <a:ln>
            <a:noFill/>
          </a:ln>
        </p:spPr>
        <p:txBody>
          <a:bodyPr anchorCtr="0" anchor="ctr" bIns="91425" lIns="91425" spcFirstLastPara="1" rIns="91425" wrap="square" tIns="91425">
            <a:noAutofit/>
          </a:bodyPr>
          <a:lstStyle>
            <a:lvl1pPr lvl="0" marR="0" rtl="0" algn="l">
              <a:lnSpc>
                <a:spcPct val="90000"/>
              </a:lnSpc>
              <a:spcBef>
                <a:spcPts val="0"/>
              </a:spcBef>
              <a:spcAft>
                <a:spcPts val="0"/>
              </a:spcAft>
              <a:buClr>
                <a:schemeClr val="dk1"/>
              </a:buClr>
              <a:buSzPts val="4400"/>
              <a:buFont typeface="PT Sans"/>
              <a:buNone/>
              <a:defRPr b="1" i="0" sz="3959" u="none" cap="none" strike="noStrike">
                <a:solidFill>
                  <a:schemeClr val="dk1"/>
                </a:solidFill>
                <a:latin typeface="PT Sans"/>
                <a:ea typeface="PT Sans"/>
                <a:cs typeface="PT Sans"/>
                <a:sym typeface="PT Sans"/>
              </a:defRPr>
            </a:lvl1pPr>
            <a:lvl2pPr lvl="1">
              <a:spcBef>
                <a:spcPts val="0"/>
              </a:spcBef>
              <a:spcAft>
                <a:spcPts val="0"/>
              </a:spcAft>
              <a:buSzPts val="1400"/>
              <a:buNone/>
              <a:defRPr sz="1620"/>
            </a:lvl2pPr>
            <a:lvl3pPr lvl="2">
              <a:spcBef>
                <a:spcPts val="0"/>
              </a:spcBef>
              <a:spcAft>
                <a:spcPts val="0"/>
              </a:spcAft>
              <a:buSzPts val="1400"/>
              <a:buNone/>
              <a:defRPr sz="1620"/>
            </a:lvl3pPr>
            <a:lvl4pPr lvl="3">
              <a:spcBef>
                <a:spcPts val="0"/>
              </a:spcBef>
              <a:spcAft>
                <a:spcPts val="0"/>
              </a:spcAft>
              <a:buSzPts val="1400"/>
              <a:buNone/>
              <a:defRPr sz="1620"/>
            </a:lvl4pPr>
            <a:lvl5pPr lvl="4">
              <a:spcBef>
                <a:spcPts val="0"/>
              </a:spcBef>
              <a:spcAft>
                <a:spcPts val="0"/>
              </a:spcAft>
              <a:buSzPts val="1400"/>
              <a:buNone/>
              <a:defRPr sz="1620"/>
            </a:lvl5pPr>
            <a:lvl6pPr lvl="5">
              <a:spcBef>
                <a:spcPts val="0"/>
              </a:spcBef>
              <a:spcAft>
                <a:spcPts val="0"/>
              </a:spcAft>
              <a:buSzPts val="1400"/>
              <a:buNone/>
              <a:defRPr sz="1620"/>
            </a:lvl6pPr>
            <a:lvl7pPr lvl="6">
              <a:spcBef>
                <a:spcPts val="0"/>
              </a:spcBef>
              <a:spcAft>
                <a:spcPts val="0"/>
              </a:spcAft>
              <a:buSzPts val="1400"/>
              <a:buNone/>
              <a:defRPr sz="1620"/>
            </a:lvl7pPr>
            <a:lvl8pPr lvl="7">
              <a:spcBef>
                <a:spcPts val="0"/>
              </a:spcBef>
              <a:spcAft>
                <a:spcPts val="0"/>
              </a:spcAft>
              <a:buSzPts val="1400"/>
              <a:buNone/>
              <a:defRPr sz="1620"/>
            </a:lvl8pPr>
            <a:lvl9pPr lvl="8">
              <a:spcBef>
                <a:spcPts val="0"/>
              </a:spcBef>
              <a:spcAft>
                <a:spcPts val="0"/>
              </a:spcAft>
              <a:buSzPts val="1400"/>
              <a:buNone/>
              <a:defRPr sz="1620"/>
            </a:lvl9pPr>
          </a:lstStyle>
          <a:p/>
        </p:txBody>
      </p:sp>
      <p:sp>
        <p:nvSpPr>
          <p:cNvPr id="44" name="Google Shape;44;p6"/>
          <p:cNvSpPr txBox="1"/>
          <p:nvPr>
            <p:ph idx="1" type="subTitle"/>
          </p:nvPr>
        </p:nvSpPr>
        <p:spPr>
          <a:xfrm>
            <a:off x="345766" y="2292510"/>
            <a:ext cx="5752639" cy="3504817"/>
          </a:xfrm>
          <a:prstGeom prst="rect">
            <a:avLst/>
          </a:prstGeom>
          <a:noFill/>
          <a:ln>
            <a:noFill/>
          </a:ln>
        </p:spPr>
        <p:txBody>
          <a:bodyPr anchorCtr="0" anchor="t" bIns="91425" lIns="91425" spcFirstLastPara="1" rIns="91425" wrap="square" tIns="91425">
            <a:noAutofit/>
          </a:bodyPr>
          <a:lstStyle>
            <a:lvl1pPr lvl="0" marR="0" rtl="0" algn="l">
              <a:lnSpc>
                <a:spcPct val="90000"/>
              </a:lnSpc>
              <a:spcBef>
                <a:spcPts val="1000"/>
              </a:spcBef>
              <a:spcAft>
                <a:spcPts val="0"/>
              </a:spcAft>
              <a:buClr>
                <a:srgbClr val="FFC000"/>
              </a:buClr>
              <a:buSzPts val="2800"/>
              <a:buFont typeface="Arial"/>
              <a:buChar char="•"/>
              <a:defRPr b="0" i="0" sz="2800" u="none" cap="none" strike="noStrike">
                <a:solidFill>
                  <a:schemeClr val="dk1"/>
                </a:solidFill>
                <a:latin typeface="PT Sans"/>
                <a:ea typeface="PT Sans"/>
                <a:cs typeface="PT Sans"/>
                <a:sym typeface="PT Sans"/>
              </a:defRPr>
            </a:lvl1pPr>
            <a:lvl2pPr lvl="1" marR="0" rtl="0" algn="l">
              <a:lnSpc>
                <a:spcPct val="90000"/>
              </a:lnSpc>
              <a:spcBef>
                <a:spcPts val="500"/>
              </a:spcBef>
              <a:spcAft>
                <a:spcPts val="0"/>
              </a:spcAft>
              <a:buClr>
                <a:srgbClr val="FFC000"/>
              </a:buClr>
              <a:buSzPts val="2400"/>
              <a:buFont typeface="Arial"/>
              <a:buChar char="•"/>
              <a:defRPr b="0" i="0" sz="2400" u="none" cap="none" strike="noStrike">
                <a:solidFill>
                  <a:schemeClr val="dk1"/>
                </a:solidFill>
                <a:latin typeface="PT Sans"/>
                <a:ea typeface="PT Sans"/>
                <a:cs typeface="PT Sans"/>
                <a:sym typeface="PT Sans"/>
              </a:defRPr>
            </a:lvl2pPr>
            <a:lvl3pPr lvl="2" marR="0" rtl="0" algn="l">
              <a:lnSpc>
                <a:spcPct val="90000"/>
              </a:lnSpc>
              <a:spcBef>
                <a:spcPts val="500"/>
              </a:spcBef>
              <a:spcAft>
                <a:spcPts val="0"/>
              </a:spcAft>
              <a:buClr>
                <a:srgbClr val="FFC000"/>
              </a:buClr>
              <a:buSzPts val="2000"/>
              <a:buFont typeface="Arial"/>
              <a:buChar char="•"/>
              <a:defRPr b="0" i="0" sz="2000" u="none" cap="none" strike="noStrike">
                <a:solidFill>
                  <a:schemeClr val="dk1"/>
                </a:solidFill>
                <a:latin typeface="PT Sans"/>
                <a:ea typeface="PT Sans"/>
                <a:cs typeface="PT Sans"/>
                <a:sym typeface="PT Sans"/>
              </a:defRPr>
            </a:lvl3pPr>
            <a:lvl4pPr lvl="3" marR="0" rtl="0" algn="l">
              <a:lnSpc>
                <a:spcPct val="90000"/>
              </a:lnSpc>
              <a:spcBef>
                <a:spcPts val="500"/>
              </a:spcBef>
              <a:spcAft>
                <a:spcPts val="0"/>
              </a:spcAft>
              <a:buClr>
                <a:srgbClr val="FFC000"/>
              </a:buClr>
              <a:buSzPts val="1800"/>
              <a:buFont typeface="Arial"/>
              <a:buChar char="•"/>
              <a:defRPr b="0" i="0" sz="1800" u="none" cap="none" strike="noStrike">
                <a:solidFill>
                  <a:schemeClr val="dk1"/>
                </a:solidFill>
                <a:latin typeface="PT Sans"/>
                <a:ea typeface="PT Sans"/>
                <a:cs typeface="PT Sans"/>
                <a:sym typeface="PT Sans"/>
              </a:defRPr>
            </a:lvl4pPr>
            <a:lvl5pPr lvl="4" marR="0" rtl="0" algn="l">
              <a:lnSpc>
                <a:spcPct val="90000"/>
              </a:lnSpc>
              <a:spcBef>
                <a:spcPts val="500"/>
              </a:spcBef>
              <a:spcAft>
                <a:spcPts val="0"/>
              </a:spcAft>
              <a:buClr>
                <a:srgbClr val="FFC000"/>
              </a:buClr>
              <a:buSzPts val="1800"/>
              <a:buFont typeface="Arial"/>
              <a:buChar char="•"/>
              <a:defRPr b="0" i="0" sz="1800" u="none" cap="none" strike="noStrike">
                <a:solidFill>
                  <a:schemeClr val="dk1"/>
                </a:solidFill>
                <a:latin typeface="PT Sans"/>
                <a:ea typeface="PT Sans"/>
                <a:cs typeface="PT Sans"/>
                <a:sym typeface="PT Sans"/>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5" name="Google Shape;45;p6"/>
          <p:cNvSpPr txBox="1"/>
          <p:nvPr>
            <p:ph idx="10" type="dt"/>
          </p:nvPr>
        </p:nvSpPr>
        <p:spPr>
          <a:xfrm>
            <a:off x="4667577" y="6253141"/>
            <a:ext cx="2844800" cy="365125"/>
          </a:xfrm>
          <a:prstGeom prst="rect">
            <a:avLst/>
          </a:prstGeom>
          <a:noFill/>
          <a:ln>
            <a:noFill/>
          </a:ln>
        </p:spPr>
        <p:txBody>
          <a:bodyPr anchorCtr="0" anchor="ctr" bIns="91425" lIns="91425" spcFirstLastPara="1" rIns="91425" wrap="square" tIns="91425">
            <a:noAutofit/>
          </a:bodyPr>
          <a:lstStyle>
            <a:lvl1pPr lvl="0" marR="0" rtl="0" algn="ctr">
              <a:spcBef>
                <a:spcPts val="0"/>
              </a:spcBef>
              <a:spcAft>
                <a:spcPts val="0"/>
              </a:spcAft>
              <a:buSzPts val="1400"/>
              <a:buNone/>
              <a:defRPr sz="1800">
                <a:solidFill>
                  <a:srgbClr val="888888"/>
                </a:solidFill>
                <a:latin typeface="Avenir"/>
                <a:ea typeface="Avenir"/>
                <a:cs typeface="Avenir"/>
                <a:sym typeface="Avenir"/>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6" name="Google Shape;46;p6"/>
          <p:cNvSpPr txBox="1"/>
          <p:nvPr>
            <p:ph idx="12" type="sldNum"/>
          </p:nvPr>
        </p:nvSpPr>
        <p:spPr>
          <a:xfrm>
            <a:off x="8431136" y="6253141"/>
            <a:ext cx="2743200" cy="365125"/>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buNone/>
              <a:defRPr sz="1800">
                <a:solidFill>
                  <a:srgbClr val="7F7F7F"/>
                </a:solidFill>
                <a:latin typeface="Avenir"/>
                <a:ea typeface="Avenir"/>
                <a:cs typeface="Avenir"/>
                <a:sym typeface="Avenir"/>
              </a:defRPr>
            </a:lvl1pPr>
            <a:lvl2pPr indent="0" lvl="1" marL="0" marR="0" rtl="0" algn="r">
              <a:spcBef>
                <a:spcPts val="0"/>
              </a:spcBef>
              <a:buNone/>
              <a:defRPr sz="1800">
                <a:solidFill>
                  <a:srgbClr val="7F7F7F"/>
                </a:solidFill>
                <a:latin typeface="Avenir"/>
                <a:ea typeface="Avenir"/>
                <a:cs typeface="Avenir"/>
                <a:sym typeface="Avenir"/>
              </a:defRPr>
            </a:lvl2pPr>
            <a:lvl3pPr indent="0" lvl="2" marL="0" marR="0" rtl="0" algn="r">
              <a:spcBef>
                <a:spcPts val="0"/>
              </a:spcBef>
              <a:buNone/>
              <a:defRPr sz="1800">
                <a:solidFill>
                  <a:srgbClr val="7F7F7F"/>
                </a:solidFill>
                <a:latin typeface="Avenir"/>
                <a:ea typeface="Avenir"/>
                <a:cs typeface="Avenir"/>
                <a:sym typeface="Avenir"/>
              </a:defRPr>
            </a:lvl3pPr>
            <a:lvl4pPr indent="0" lvl="3" marL="0" marR="0" rtl="0" algn="r">
              <a:spcBef>
                <a:spcPts val="0"/>
              </a:spcBef>
              <a:buNone/>
              <a:defRPr sz="1800">
                <a:solidFill>
                  <a:srgbClr val="7F7F7F"/>
                </a:solidFill>
                <a:latin typeface="Avenir"/>
                <a:ea typeface="Avenir"/>
                <a:cs typeface="Avenir"/>
                <a:sym typeface="Avenir"/>
              </a:defRPr>
            </a:lvl4pPr>
            <a:lvl5pPr indent="0" lvl="4" marL="0" marR="0" rtl="0" algn="r">
              <a:spcBef>
                <a:spcPts val="0"/>
              </a:spcBef>
              <a:buNone/>
              <a:defRPr sz="1800">
                <a:solidFill>
                  <a:srgbClr val="7F7F7F"/>
                </a:solidFill>
                <a:latin typeface="Avenir"/>
                <a:ea typeface="Avenir"/>
                <a:cs typeface="Avenir"/>
                <a:sym typeface="Avenir"/>
              </a:defRPr>
            </a:lvl5pPr>
            <a:lvl6pPr indent="0" lvl="5" marL="0" marR="0" rtl="0" algn="r">
              <a:spcBef>
                <a:spcPts val="0"/>
              </a:spcBef>
              <a:buNone/>
              <a:defRPr sz="1800">
                <a:solidFill>
                  <a:srgbClr val="7F7F7F"/>
                </a:solidFill>
                <a:latin typeface="Avenir"/>
                <a:ea typeface="Avenir"/>
                <a:cs typeface="Avenir"/>
                <a:sym typeface="Avenir"/>
              </a:defRPr>
            </a:lvl6pPr>
            <a:lvl7pPr indent="0" lvl="6" marL="0" marR="0" rtl="0" algn="r">
              <a:spcBef>
                <a:spcPts val="0"/>
              </a:spcBef>
              <a:buNone/>
              <a:defRPr sz="1800">
                <a:solidFill>
                  <a:srgbClr val="7F7F7F"/>
                </a:solidFill>
                <a:latin typeface="Avenir"/>
                <a:ea typeface="Avenir"/>
                <a:cs typeface="Avenir"/>
                <a:sym typeface="Avenir"/>
              </a:defRPr>
            </a:lvl7pPr>
            <a:lvl8pPr indent="0" lvl="7" marL="0" marR="0" rtl="0" algn="r">
              <a:spcBef>
                <a:spcPts val="0"/>
              </a:spcBef>
              <a:buNone/>
              <a:defRPr sz="1800">
                <a:solidFill>
                  <a:srgbClr val="7F7F7F"/>
                </a:solidFill>
                <a:latin typeface="Avenir"/>
                <a:ea typeface="Avenir"/>
                <a:cs typeface="Avenir"/>
                <a:sym typeface="Avenir"/>
              </a:defRPr>
            </a:lvl8pPr>
            <a:lvl9pPr indent="0" lvl="8" marL="0" marR="0" rtl="0" algn="r">
              <a:spcBef>
                <a:spcPts val="0"/>
              </a:spcBef>
              <a:buNone/>
              <a:defRPr sz="1800">
                <a:solidFill>
                  <a:srgbClr val="7F7F7F"/>
                </a:solidFill>
                <a:latin typeface="Avenir"/>
                <a:ea typeface="Avenir"/>
                <a:cs typeface="Avenir"/>
                <a:sym typeface="Avenir"/>
              </a:defRPr>
            </a:lvl9pPr>
          </a:lstStyle>
          <a:p>
            <a:pPr indent="0" lvl="0" marL="0" rtl="0" algn="r">
              <a:spcBef>
                <a:spcPts val="0"/>
              </a:spcBef>
              <a:spcAft>
                <a:spcPts val="0"/>
              </a:spcAft>
              <a:buNone/>
            </a:pPr>
            <a:r>
              <a:rPr lang="en-US"/>
              <a:t>Title of document here</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91425" lIns="91425" spcFirstLastPara="1" rIns="91425" wrap="square" tIns="91425">
            <a:noAutofit/>
          </a:bodyPr>
          <a:lstStyle>
            <a:lvl1pPr lvl="0" marR="0" rtl="0" algn="l">
              <a:lnSpc>
                <a:spcPct val="90000"/>
              </a:lnSpc>
              <a:spcBef>
                <a:spcPts val="0"/>
              </a:spcBef>
              <a:spcAft>
                <a:spcPts val="0"/>
              </a:spcAft>
              <a:buClr>
                <a:schemeClr val="dk1"/>
              </a:buClr>
              <a:buSzPts val="4400"/>
              <a:buFont typeface="PT Sans"/>
              <a:buNone/>
              <a:defRPr b="1" i="0" sz="4400" u="none" cap="none" strike="noStrike">
                <a:solidFill>
                  <a:schemeClr val="dk1"/>
                </a:solidFill>
                <a:latin typeface="PT Sans"/>
                <a:ea typeface="PT Sans"/>
                <a:cs typeface="PT Sans"/>
                <a:sym typeface="PT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91425" lIns="91425" spcFirstLastPara="1" rIns="91425" wrap="square" tIns="91425">
            <a:noAutofit/>
          </a:bodyPr>
          <a:lstStyle>
            <a:lvl1pPr indent="-406400" lvl="0" marL="457200" marR="0" rtl="0" algn="l">
              <a:lnSpc>
                <a:spcPct val="90000"/>
              </a:lnSpc>
              <a:spcBef>
                <a:spcPts val="1000"/>
              </a:spcBef>
              <a:spcAft>
                <a:spcPts val="0"/>
              </a:spcAft>
              <a:buClr>
                <a:srgbClr val="FFC000"/>
              </a:buClr>
              <a:buSzPts val="2800"/>
              <a:buFont typeface="Arial"/>
              <a:buChar char="•"/>
              <a:defRPr b="0" i="0" sz="2800" u="none" cap="none" strike="noStrike">
                <a:solidFill>
                  <a:schemeClr val="dk1"/>
                </a:solidFill>
                <a:latin typeface="PT Sans"/>
                <a:ea typeface="PT Sans"/>
                <a:cs typeface="PT Sans"/>
                <a:sym typeface="PT Sans"/>
              </a:defRPr>
            </a:lvl1pPr>
            <a:lvl2pPr indent="-381000" lvl="1" marL="914400" marR="0" rtl="0" algn="l">
              <a:lnSpc>
                <a:spcPct val="90000"/>
              </a:lnSpc>
              <a:spcBef>
                <a:spcPts val="500"/>
              </a:spcBef>
              <a:spcAft>
                <a:spcPts val="0"/>
              </a:spcAft>
              <a:buClr>
                <a:srgbClr val="FFC000"/>
              </a:buClr>
              <a:buSzPts val="2400"/>
              <a:buFont typeface="Arial"/>
              <a:buChar char="•"/>
              <a:defRPr b="0" i="0" sz="2400" u="none" cap="none" strike="noStrike">
                <a:solidFill>
                  <a:schemeClr val="dk1"/>
                </a:solidFill>
                <a:latin typeface="PT Sans"/>
                <a:ea typeface="PT Sans"/>
                <a:cs typeface="PT Sans"/>
                <a:sym typeface="PT Sans"/>
              </a:defRPr>
            </a:lvl2pPr>
            <a:lvl3pPr indent="-355600" lvl="2" marL="1371600" marR="0" rtl="0" algn="l">
              <a:lnSpc>
                <a:spcPct val="90000"/>
              </a:lnSpc>
              <a:spcBef>
                <a:spcPts val="500"/>
              </a:spcBef>
              <a:spcAft>
                <a:spcPts val="0"/>
              </a:spcAft>
              <a:buClr>
                <a:srgbClr val="FFC000"/>
              </a:buClr>
              <a:buSzPts val="2000"/>
              <a:buFont typeface="Arial"/>
              <a:buChar char="•"/>
              <a:defRPr b="0" i="0" sz="2000" u="none" cap="none" strike="noStrike">
                <a:solidFill>
                  <a:schemeClr val="dk1"/>
                </a:solidFill>
                <a:latin typeface="PT Sans"/>
                <a:ea typeface="PT Sans"/>
                <a:cs typeface="PT Sans"/>
                <a:sym typeface="PT Sans"/>
              </a:defRPr>
            </a:lvl3pPr>
            <a:lvl4pPr indent="-342900" lvl="3" marL="1828800" marR="0" rtl="0" algn="l">
              <a:lnSpc>
                <a:spcPct val="90000"/>
              </a:lnSpc>
              <a:spcBef>
                <a:spcPts val="500"/>
              </a:spcBef>
              <a:spcAft>
                <a:spcPts val="0"/>
              </a:spcAft>
              <a:buClr>
                <a:srgbClr val="FFC000"/>
              </a:buClr>
              <a:buSzPts val="1800"/>
              <a:buFont typeface="Arial"/>
              <a:buChar char="•"/>
              <a:defRPr b="0" i="0" sz="1800" u="none" cap="none" strike="noStrike">
                <a:solidFill>
                  <a:schemeClr val="dk1"/>
                </a:solidFill>
                <a:latin typeface="PT Sans"/>
                <a:ea typeface="PT Sans"/>
                <a:cs typeface="PT Sans"/>
                <a:sym typeface="PT Sans"/>
              </a:defRPr>
            </a:lvl4pPr>
            <a:lvl5pPr indent="-342900" lvl="4" marL="2286000" marR="0" rtl="0" algn="l">
              <a:lnSpc>
                <a:spcPct val="90000"/>
              </a:lnSpc>
              <a:spcBef>
                <a:spcPts val="500"/>
              </a:spcBef>
              <a:spcAft>
                <a:spcPts val="0"/>
              </a:spcAft>
              <a:buClr>
                <a:srgbClr val="FFC000"/>
              </a:buClr>
              <a:buSzPts val="1800"/>
              <a:buFont typeface="Arial"/>
              <a:buChar char="•"/>
              <a:defRPr b="0" i="0" sz="1800" u="none" cap="none" strike="noStrike">
                <a:solidFill>
                  <a:schemeClr val="dk1"/>
                </a:solidFill>
                <a:latin typeface="PT Sans"/>
                <a:ea typeface="PT Sans"/>
                <a:cs typeface="PT Sans"/>
                <a:sym typeface="PT Sans"/>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pic>
        <p:nvPicPr>
          <p:cNvPr id="12" name="Google Shape;12;p1"/>
          <p:cNvPicPr preferRelativeResize="0"/>
          <p:nvPr/>
        </p:nvPicPr>
        <p:blipFill rotWithShape="1">
          <a:blip r:embed="rId1">
            <a:alphaModFix/>
          </a:blip>
          <a:srcRect b="0" l="0" r="0" t="0"/>
          <a:stretch/>
        </p:blipFill>
        <p:spPr>
          <a:xfrm>
            <a:off x="664028" y="6346057"/>
            <a:ext cx="2833490" cy="161765"/>
          </a:xfrm>
          <a:prstGeom prst="rect">
            <a:avLst/>
          </a:prstGeom>
          <a:noFill/>
          <a:ln>
            <a:noFill/>
          </a:ln>
        </p:spPr>
      </p:pic>
      <p:sp>
        <p:nvSpPr>
          <p:cNvPr id="13" name="Google Shape;13;p1"/>
          <p:cNvSpPr txBox="1"/>
          <p:nvPr>
            <p:ph idx="10" type="dt"/>
          </p:nvPr>
        </p:nvSpPr>
        <p:spPr>
          <a:xfrm>
            <a:off x="4667577" y="6253141"/>
            <a:ext cx="2844800" cy="365125"/>
          </a:xfrm>
          <a:prstGeom prst="rect">
            <a:avLst/>
          </a:prstGeom>
          <a:noFill/>
          <a:ln>
            <a:noFill/>
          </a:ln>
        </p:spPr>
        <p:txBody>
          <a:bodyPr anchorCtr="0" anchor="ctr" bIns="91425" lIns="91425" spcFirstLastPara="1" rIns="91425" wrap="square" tIns="91425">
            <a:noAutofit/>
          </a:bodyPr>
          <a:lstStyle>
            <a:lvl1pPr lvl="0" marR="0" rtl="0" algn="ctr">
              <a:spcBef>
                <a:spcPts val="0"/>
              </a:spcBef>
              <a:spcAft>
                <a:spcPts val="0"/>
              </a:spcAft>
              <a:buSzPts val="1400"/>
              <a:buNone/>
              <a:defRPr b="0" i="0" sz="1800" u="none" cap="none" strike="noStrike">
                <a:solidFill>
                  <a:srgbClr val="888888"/>
                </a:solidFill>
                <a:latin typeface="Avenir"/>
                <a:ea typeface="Avenir"/>
                <a:cs typeface="Avenir"/>
                <a:sym typeface="Avenir"/>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431136" y="6253141"/>
            <a:ext cx="2743200" cy="365125"/>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buNone/>
              <a:defRPr b="0" i="0" sz="1800" u="none" cap="none" strike="noStrike">
                <a:solidFill>
                  <a:srgbClr val="7F7F7F"/>
                </a:solidFill>
                <a:latin typeface="Avenir"/>
                <a:ea typeface="Avenir"/>
                <a:cs typeface="Avenir"/>
                <a:sym typeface="Avenir"/>
              </a:defRPr>
            </a:lvl1pPr>
            <a:lvl2pPr indent="0" lvl="1" marL="0" marR="0" rtl="0" algn="r">
              <a:spcBef>
                <a:spcPts val="0"/>
              </a:spcBef>
              <a:buNone/>
              <a:defRPr b="0" i="0" sz="1800" u="none" cap="none" strike="noStrike">
                <a:solidFill>
                  <a:srgbClr val="7F7F7F"/>
                </a:solidFill>
                <a:latin typeface="Avenir"/>
                <a:ea typeface="Avenir"/>
                <a:cs typeface="Avenir"/>
                <a:sym typeface="Avenir"/>
              </a:defRPr>
            </a:lvl2pPr>
            <a:lvl3pPr indent="0" lvl="2" marL="0" marR="0" rtl="0" algn="r">
              <a:spcBef>
                <a:spcPts val="0"/>
              </a:spcBef>
              <a:buNone/>
              <a:defRPr b="0" i="0" sz="1800" u="none" cap="none" strike="noStrike">
                <a:solidFill>
                  <a:srgbClr val="7F7F7F"/>
                </a:solidFill>
                <a:latin typeface="Avenir"/>
                <a:ea typeface="Avenir"/>
                <a:cs typeface="Avenir"/>
                <a:sym typeface="Avenir"/>
              </a:defRPr>
            </a:lvl3pPr>
            <a:lvl4pPr indent="0" lvl="3" marL="0" marR="0" rtl="0" algn="r">
              <a:spcBef>
                <a:spcPts val="0"/>
              </a:spcBef>
              <a:buNone/>
              <a:defRPr b="0" i="0" sz="1800" u="none" cap="none" strike="noStrike">
                <a:solidFill>
                  <a:srgbClr val="7F7F7F"/>
                </a:solidFill>
                <a:latin typeface="Avenir"/>
                <a:ea typeface="Avenir"/>
                <a:cs typeface="Avenir"/>
                <a:sym typeface="Avenir"/>
              </a:defRPr>
            </a:lvl4pPr>
            <a:lvl5pPr indent="0" lvl="4" marL="0" marR="0" rtl="0" algn="r">
              <a:spcBef>
                <a:spcPts val="0"/>
              </a:spcBef>
              <a:buNone/>
              <a:defRPr b="0" i="0" sz="1800" u="none" cap="none" strike="noStrike">
                <a:solidFill>
                  <a:srgbClr val="7F7F7F"/>
                </a:solidFill>
                <a:latin typeface="Avenir"/>
                <a:ea typeface="Avenir"/>
                <a:cs typeface="Avenir"/>
                <a:sym typeface="Avenir"/>
              </a:defRPr>
            </a:lvl5pPr>
            <a:lvl6pPr indent="0" lvl="5" marL="0" marR="0" rtl="0" algn="r">
              <a:spcBef>
                <a:spcPts val="0"/>
              </a:spcBef>
              <a:buNone/>
              <a:defRPr b="0" i="0" sz="1800" u="none" cap="none" strike="noStrike">
                <a:solidFill>
                  <a:srgbClr val="7F7F7F"/>
                </a:solidFill>
                <a:latin typeface="Avenir"/>
                <a:ea typeface="Avenir"/>
                <a:cs typeface="Avenir"/>
                <a:sym typeface="Avenir"/>
              </a:defRPr>
            </a:lvl6pPr>
            <a:lvl7pPr indent="0" lvl="6" marL="0" marR="0" rtl="0" algn="r">
              <a:spcBef>
                <a:spcPts val="0"/>
              </a:spcBef>
              <a:buNone/>
              <a:defRPr b="0" i="0" sz="1800" u="none" cap="none" strike="noStrike">
                <a:solidFill>
                  <a:srgbClr val="7F7F7F"/>
                </a:solidFill>
                <a:latin typeface="Avenir"/>
                <a:ea typeface="Avenir"/>
                <a:cs typeface="Avenir"/>
                <a:sym typeface="Avenir"/>
              </a:defRPr>
            </a:lvl7pPr>
            <a:lvl8pPr indent="0" lvl="7" marL="0" marR="0" rtl="0" algn="r">
              <a:spcBef>
                <a:spcPts val="0"/>
              </a:spcBef>
              <a:buNone/>
              <a:defRPr b="0" i="0" sz="1800" u="none" cap="none" strike="noStrike">
                <a:solidFill>
                  <a:srgbClr val="7F7F7F"/>
                </a:solidFill>
                <a:latin typeface="Avenir"/>
                <a:ea typeface="Avenir"/>
                <a:cs typeface="Avenir"/>
                <a:sym typeface="Avenir"/>
              </a:defRPr>
            </a:lvl8pPr>
            <a:lvl9pPr indent="0" lvl="8" marL="0" marR="0" rtl="0" algn="r">
              <a:spcBef>
                <a:spcPts val="0"/>
              </a:spcBef>
              <a:buNone/>
              <a:defRPr b="0" i="0" sz="1800" u="none" cap="none" strike="noStrike">
                <a:solidFill>
                  <a:srgbClr val="7F7F7F"/>
                </a:solidFill>
                <a:latin typeface="Avenir"/>
                <a:ea typeface="Avenir"/>
                <a:cs typeface="Avenir"/>
                <a:sym typeface="Avenir"/>
              </a:defRPr>
            </a:lvl9pPr>
          </a:lstStyle>
          <a:p>
            <a:pPr indent="0" lvl="0" marL="0" rtl="0" algn="r">
              <a:spcBef>
                <a:spcPts val="0"/>
              </a:spcBef>
              <a:spcAft>
                <a:spcPts val="0"/>
              </a:spcAft>
              <a:buNone/>
            </a:pPr>
            <a:r>
              <a:rPr lang="en-US"/>
              <a:t>Title of document here</a:t>
            </a:r>
            <a:endParaRPr/>
          </a:p>
        </p:txBody>
      </p:sp>
      <p:pic>
        <p:nvPicPr>
          <p:cNvPr descr="HuskyIcon_TwoColor.png" id="15" name="Google Shape;15;p1"/>
          <p:cNvPicPr preferRelativeResize="0"/>
          <p:nvPr/>
        </p:nvPicPr>
        <p:blipFill rotWithShape="1">
          <a:blip r:embed="rId2">
            <a:alphaModFix/>
          </a:blip>
          <a:srcRect b="0" l="0" r="0" t="0"/>
          <a:stretch/>
        </p:blipFill>
        <p:spPr>
          <a:xfrm>
            <a:off x="11234322" y="6238832"/>
            <a:ext cx="337770" cy="417948"/>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 id="2147483652" r:id="rId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3.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 name="Shape 50"/>
        <p:cNvGrpSpPr/>
        <p:nvPr/>
      </p:nvGrpSpPr>
      <p:grpSpPr>
        <a:xfrm>
          <a:off x="0" y="0"/>
          <a:ext cx="0" cy="0"/>
          <a:chOff x="0" y="0"/>
          <a:chExt cx="0" cy="0"/>
        </a:xfrm>
      </p:grpSpPr>
      <p:sp>
        <p:nvSpPr>
          <p:cNvPr id="51" name="Google Shape;51;p7"/>
          <p:cNvSpPr txBox="1"/>
          <p:nvPr>
            <p:ph type="ctrTitle"/>
          </p:nvPr>
        </p:nvSpPr>
        <p:spPr>
          <a:xfrm>
            <a:off x="1524000" y="2488347"/>
            <a:ext cx="9144000" cy="1881300"/>
          </a:xfrm>
          <a:prstGeom prst="rect">
            <a:avLst/>
          </a:prstGeom>
          <a:noFill/>
          <a:ln>
            <a:noFill/>
          </a:ln>
        </p:spPr>
        <p:txBody>
          <a:bodyPr anchorCtr="0" anchor="b" bIns="45700" lIns="91425" spcFirstLastPara="1" rIns="91425" wrap="square" tIns="45700">
            <a:noAutofit/>
          </a:bodyPr>
          <a:lstStyle/>
          <a:p>
            <a:pPr indent="0" lvl="0" marL="0" marR="0" rtl="0" algn="ctr">
              <a:lnSpc>
                <a:spcPct val="90000"/>
              </a:lnSpc>
              <a:spcBef>
                <a:spcPts val="0"/>
              </a:spcBef>
              <a:spcAft>
                <a:spcPts val="0"/>
              </a:spcAft>
              <a:buClr>
                <a:schemeClr val="dk1"/>
              </a:buClr>
              <a:buSzPts val="6000"/>
              <a:buFont typeface="PT Sans"/>
              <a:buNone/>
            </a:pPr>
            <a:r>
              <a:rPr lang="en-US"/>
              <a:t>Team/Organization Continuity Plan</a:t>
            </a:r>
            <a:endParaRPr b="1" i="0" sz="6000" u="none" cap="none" strike="noStrike">
              <a:solidFill>
                <a:schemeClr val="dk1"/>
              </a:solidFill>
              <a:latin typeface="PT Sans"/>
              <a:ea typeface="PT Sans"/>
              <a:cs typeface="PT Sans"/>
              <a:sym typeface="PT Sans"/>
            </a:endParaRPr>
          </a:p>
        </p:txBody>
      </p:sp>
      <p:sp>
        <p:nvSpPr>
          <p:cNvPr id="52" name="Google Shape;52;p7"/>
          <p:cNvSpPr txBox="1"/>
          <p:nvPr>
            <p:ph idx="12" type="sldNum"/>
          </p:nvPr>
        </p:nvSpPr>
        <p:spPr>
          <a:xfrm>
            <a:off x="8292250" y="6163725"/>
            <a:ext cx="2743200" cy="365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Business Continuity Plan</a:t>
            </a:r>
            <a:endParaRPr sz="1800">
              <a:solidFill>
                <a:srgbClr val="7F7F7F"/>
              </a:solidFill>
              <a:latin typeface="Avenir"/>
              <a:ea typeface="Avenir"/>
              <a:cs typeface="Avenir"/>
              <a:sym typeface="Avenir"/>
            </a:endParaRPr>
          </a:p>
        </p:txBody>
      </p:sp>
      <p:sp>
        <p:nvSpPr>
          <p:cNvPr id="53" name="Google Shape;53;p7"/>
          <p:cNvSpPr txBox="1"/>
          <p:nvPr>
            <p:ph idx="10" type="dt"/>
          </p:nvPr>
        </p:nvSpPr>
        <p:spPr>
          <a:xfrm>
            <a:off x="4616368" y="6244378"/>
            <a:ext cx="2743200"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16"/>
          <p:cNvSpPr txBox="1"/>
          <p:nvPr>
            <p:ph type="ctrTitle"/>
          </p:nvPr>
        </p:nvSpPr>
        <p:spPr>
          <a:xfrm>
            <a:off x="357775" y="613075"/>
            <a:ext cx="11338800" cy="729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Reflection</a:t>
            </a:r>
            <a:endParaRPr/>
          </a:p>
        </p:txBody>
      </p:sp>
      <p:sp>
        <p:nvSpPr>
          <p:cNvPr id="132" name="Google Shape;132;p16"/>
          <p:cNvSpPr txBox="1"/>
          <p:nvPr>
            <p:ph idx="1" type="subTitle"/>
          </p:nvPr>
        </p:nvSpPr>
        <p:spPr>
          <a:xfrm>
            <a:off x="1666754" y="1750088"/>
            <a:ext cx="8646300" cy="35049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As a leader have you thought about the need for a team/organizational continuity plan?</a:t>
            </a:r>
            <a:endParaRPr/>
          </a:p>
          <a:p>
            <a:pPr indent="0" lvl="0" marL="0" rtl="0" algn="l">
              <a:spcBef>
                <a:spcPts val="1000"/>
              </a:spcBef>
              <a:spcAft>
                <a:spcPts val="0"/>
              </a:spcAft>
              <a:buNone/>
            </a:pPr>
            <a:r>
              <a:t/>
            </a:r>
            <a:endParaRPr/>
          </a:p>
          <a:p>
            <a:pPr indent="-406400" lvl="0" marL="457200" rtl="0" algn="l">
              <a:spcBef>
                <a:spcPts val="1000"/>
              </a:spcBef>
              <a:spcAft>
                <a:spcPts val="0"/>
              </a:spcAft>
              <a:buSzPts val="2800"/>
              <a:buChar char="•"/>
            </a:pPr>
            <a:r>
              <a:rPr lang="en-US"/>
              <a:t>What can be some examples for the need for such a plan?</a:t>
            </a:r>
            <a:endParaRPr/>
          </a:p>
          <a:p>
            <a:pPr indent="0" lvl="0" marL="457200" rtl="0" algn="l">
              <a:spcBef>
                <a:spcPts val="1000"/>
              </a:spcBef>
              <a:spcAft>
                <a:spcPts val="0"/>
              </a:spcAft>
              <a:buNone/>
            </a:pPr>
            <a:r>
              <a:t/>
            </a:r>
            <a:endParaRPr/>
          </a:p>
          <a:p>
            <a:pPr indent="0" lvl="0" marL="457200" rtl="0" algn="l">
              <a:spcBef>
                <a:spcPts val="1000"/>
              </a:spcBef>
              <a:spcAft>
                <a:spcPts val="0"/>
              </a:spcAft>
              <a:buNone/>
            </a:pPr>
            <a:r>
              <a:t/>
            </a:r>
            <a:endParaRPr/>
          </a:p>
          <a:p>
            <a:pPr indent="0" lvl="0" marL="457200" rtl="0" algn="l">
              <a:spcBef>
                <a:spcPts val="1000"/>
              </a:spcBef>
              <a:spcAft>
                <a:spcPts val="0"/>
              </a:spcAft>
              <a:buNone/>
            </a:pPr>
            <a:r>
              <a:t/>
            </a:r>
            <a:endParaRPr/>
          </a:p>
        </p:txBody>
      </p:sp>
      <p:sp>
        <p:nvSpPr>
          <p:cNvPr id="133" name="Google Shape;133;p16"/>
          <p:cNvSpPr txBox="1"/>
          <p:nvPr>
            <p:ph idx="12" type="sldNum"/>
          </p:nvPr>
        </p:nvSpPr>
        <p:spPr>
          <a:xfrm>
            <a:off x="8292250" y="6163725"/>
            <a:ext cx="2743200" cy="365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Business Continuity Plan</a:t>
            </a:r>
            <a:endParaRPr sz="1800">
              <a:solidFill>
                <a:srgbClr val="7F7F7F"/>
              </a:solidFill>
              <a:latin typeface="Avenir"/>
              <a:ea typeface="Avenir"/>
              <a:cs typeface="Avenir"/>
              <a:sym typeface="Avenir"/>
            </a:endParaRPr>
          </a:p>
        </p:txBody>
      </p:sp>
      <p:sp>
        <p:nvSpPr>
          <p:cNvPr id="134" name="Google Shape;134;p16"/>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7"/>
          <p:cNvSpPr txBox="1"/>
          <p:nvPr>
            <p:ph type="ctrTitle"/>
          </p:nvPr>
        </p:nvSpPr>
        <p:spPr>
          <a:xfrm>
            <a:off x="1524000" y="1651276"/>
            <a:ext cx="9144000" cy="2718300"/>
          </a:xfrm>
          <a:prstGeom prst="rect">
            <a:avLst/>
          </a:prstGeom>
          <a:noFill/>
          <a:ln>
            <a:noFill/>
          </a:ln>
        </p:spPr>
        <p:txBody>
          <a:bodyPr anchorCtr="0" anchor="b" bIns="45700" lIns="91425" spcFirstLastPara="1" rIns="91425" wrap="square" tIns="45700">
            <a:noAutofit/>
          </a:bodyPr>
          <a:lstStyle/>
          <a:p>
            <a:pPr indent="0" lvl="0" marL="0" marR="0" rtl="0" algn="ctr">
              <a:lnSpc>
                <a:spcPct val="90000"/>
              </a:lnSpc>
              <a:spcBef>
                <a:spcPts val="0"/>
              </a:spcBef>
              <a:spcAft>
                <a:spcPts val="0"/>
              </a:spcAft>
              <a:buClr>
                <a:schemeClr val="dk1"/>
              </a:buClr>
              <a:buSzPts val="6000"/>
              <a:buFont typeface="PT Sans"/>
              <a:buNone/>
            </a:pPr>
            <a:r>
              <a:rPr lang="en-US"/>
              <a:t>Steps/checklist for crafting an effective business/team continuity plan</a:t>
            </a:r>
            <a:endParaRPr b="1" i="0" sz="6000" u="none" cap="none" strike="noStrike">
              <a:solidFill>
                <a:schemeClr val="dk1"/>
              </a:solidFill>
              <a:latin typeface="PT Sans"/>
              <a:ea typeface="PT Sans"/>
              <a:cs typeface="PT Sans"/>
              <a:sym typeface="PT Sans"/>
            </a:endParaRPr>
          </a:p>
        </p:txBody>
      </p:sp>
      <p:sp>
        <p:nvSpPr>
          <p:cNvPr id="140" name="Google Shape;140;p17"/>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
        <p:nvSpPr>
          <p:cNvPr id="141" name="Google Shape;141;p17"/>
          <p:cNvSpPr txBox="1"/>
          <p:nvPr>
            <p:ph idx="12" type="sldNum"/>
          </p:nvPr>
        </p:nvSpPr>
        <p:spPr>
          <a:xfrm>
            <a:off x="8292250" y="6163725"/>
            <a:ext cx="2743200" cy="365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Business Continuity Plan</a:t>
            </a:r>
            <a:endParaRPr sz="1800">
              <a:solidFill>
                <a:srgbClr val="7F7F7F"/>
              </a:solidFill>
              <a:latin typeface="Avenir"/>
              <a:ea typeface="Avenir"/>
              <a:cs typeface="Avenir"/>
              <a:sym typeface="Aveni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18"/>
          <p:cNvSpPr txBox="1"/>
          <p:nvPr>
            <p:ph type="ctrTitle"/>
          </p:nvPr>
        </p:nvSpPr>
        <p:spPr>
          <a:xfrm>
            <a:off x="357775" y="613075"/>
            <a:ext cx="11338800" cy="11370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Steps/checklist for crafting an effective business/team continuity plan</a:t>
            </a:r>
            <a:endParaRPr/>
          </a:p>
        </p:txBody>
      </p:sp>
      <p:sp>
        <p:nvSpPr>
          <p:cNvPr id="148" name="Google Shape;148;p18"/>
          <p:cNvSpPr txBox="1"/>
          <p:nvPr>
            <p:ph idx="1" type="subTitle"/>
          </p:nvPr>
        </p:nvSpPr>
        <p:spPr>
          <a:xfrm>
            <a:off x="1772850" y="2052851"/>
            <a:ext cx="8646300" cy="38091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Who should be involved in developing this plan</a:t>
            </a:r>
            <a:endParaRPr/>
          </a:p>
          <a:p>
            <a:pPr indent="-381000" lvl="1" marL="914400" rtl="0" algn="l">
              <a:spcBef>
                <a:spcPts val="0"/>
              </a:spcBef>
              <a:spcAft>
                <a:spcPts val="0"/>
              </a:spcAft>
              <a:buSzPts val="2400"/>
              <a:buChar char="•"/>
            </a:pPr>
            <a:r>
              <a:rPr lang="en-US"/>
              <a:t>All team members at all levels of your team organization included in plan development</a:t>
            </a:r>
            <a:endParaRPr/>
          </a:p>
          <a:p>
            <a:pPr indent="0" lvl="0" marL="0" rtl="0" algn="l">
              <a:spcBef>
                <a:spcPts val="1000"/>
              </a:spcBef>
              <a:spcAft>
                <a:spcPts val="0"/>
              </a:spcAft>
              <a:buNone/>
            </a:pPr>
            <a:r>
              <a:t/>
            </a:r>
            <a:endParaRPr/>
          </a:p>
          <a:p>
            <a:pPr indent="-406400" lvl="0" marL="457200" rtl="0" algn="l">
              <a:spcBef>
                <a:spcPts val="1000"/>
              </a:spcBef>
              <a:spcAft>
                <a:spcPts val="0"/>
              </a:spcAft>
              <a:buSzPts val="2800"/>
              <a:buChar char="•"/>
            </a:pPr>
            <a:r>
              <a:rPr lang="en-US"/>
              <a:t>Assess your potential for needing a plan</a:t>
            </a:r>
            <a:endParaRPr/>
          </a:p>
          <a:p>
            <a:pPr indent="-381000" lvl="1" marL="914400" rtl="0" algn="l">
              <a:spcBef>
                <a:spcPts val="0"/>
              </a:spcBef>
              <a:spcAft>
                <a:spcPts val="0"/>
              </a:spcAft>
              <a:buSzPts val="2400"/>
              <a:buChar char="•"/>
            </a:pPr>
            <a:r>
              <a:rPr lang="en-US"/>
              <a:t>What and who should be assessed</a:t>
            </a:r>
            <a:endParaRPr/>
          </a:p>
          <a:p>
            <a:pPr indent="0" lvl="0" marL="0" rtl="0" algn="l">
              <a:spcBef>
                <a:spcPts val="1000"/>
              </a:spcBef>
              <a:spcAft>
                <a:spcPts val="0"/>
              </a:spcAft>
              <a:buNone/>
            </a:pPr>
            <a:r>
              <a:t/>
            </a:r>
            <a:endParaRPr/>
          </a:p>
          <a:p>
            <a:pPr indent="-406400" lvl="0" marL="457200" rtl="0" algn="l">
              <a:spcBef>
                <a:spcPts val="1000"/>
              </a:spcBef>
              <a:spcAft>
                <a:spcPts val="0"/>
              </a:spcAft>
              <a:buSzPts val="2800"/>
              <a:buChar char="•"/>
            </a:pPr>
            <a:r>
              <a:rPr lang="en-US"/>
              <a:t>Analyze your finding</a:t>
            </a:r>
            <a:endParaRPr/>
          </a:p>
          <a:p>
            <a:pPr indent="0" lvl="0" marL="0" rtl="0" algn="l">
              <a:spcBef>
                <a:spcPts val="1000"/>
              </a:spcBef>
              <a:spcAft>
                <a:spcPts val="0"/>
              </a:spcAft>
              <a:buNone/>
            </a:pPr>
            <a:r>
              <a:t/>
            </a:r>
            <a:endParaRPr/>
          </a:p>
          <a:p>
            <a:pPr indent="0" lvl="0" marL="457200" rtl="0" algn="l">
              <a:spcBef>
                <a:spcPts val="1000"/>
              </a:spcBef>
              <a:spcAft>
                <a:spcPts val="0"/>
              </a:spcAft>
              <a:buNone/>
            </a:pPr>
            <a:r>
              <a:t/>
            </a:r>
            <a:endParaRPr/>
          </a:p>
        </p:txBody>
      </p:sp>
      <p:sp>
        <p:nvSpPr>
          <p:cNvPr id="149" name="Google Shape;149;p18"/>
          <p:cNvSpPr txBox="1"/>
          <p:nvPr>
            <p:ph idx="12" type="sldNum"/>
          </p:nvPr>
        </p:nvSpPr>
        <p:spPr>
          <a:xfrm>
            <a:off x="8292250" y="6163725"/>
            <a:ext cx="2743200" cy="365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Business Continuity Plan</a:t>
            </a:r>
            <a:endParaRPr sz="1800">
              <a:solidFill>
                <a:srgbClr val="7F7F7F"/>
              </a:solidFill>
              <a:latin typeface="Avenir"/>
              <a:ea typeface="Avenir"/>
              <a:cs typeface="Avenir"/>
              <a:sym typeface="Avenir"/>
            </a:endParaRPr>
          </a:p>
        </p:txBody>
      </p:sp>
      <p:sp>
        <p:nvSpPr>
          <p:cNvPr id="150" name="Google Shape;150;p18"/>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19"/>
          <p:cNvSpPr txBox="1"/>
          <p:nvPr>
            <p:ph type="ctrTitle"/>
          </p:nvPr>
        </p:nvSpPr>
        <p:spPr>
          <a:xfrm>
            <a:off x="357775" y="613075"/>
            <a:ext cx="11338800" cy="11370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Steps/checklist for crafting an effective business/team continuity plan</a:t>
            </a:r>
            <a:endParaRPr/>
          </a:p>
        </p:txBody>
      </p:sp>
      <p:sp>
        <p:nvSpPr>
          <p:cNvPr id="157" name="Google Shape;157;p19"/>
          <p:cNvSpPr txBox="1"/>
          <p:nvPr>
            <p:ph idx="1" type="subTitle"/>
          </p:nvPr>
        </p:nvSpPr>
        <p:spPr>
          <a:xfrm>
            <a:off x="1772850" y="2052851"/>
            <a:ext cx="8646300" cy="38091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Develop a plan (Devil is the detail)</a:t>
            </a:r>
            <a:endParaRPr/>
          </a:p>
          <a:p>
            <a:pPr indent="-381000" lvl="1" marL="914400" rtl="0" algn="l">
              <a:spcBef>
                <a:spcPts val="0"/>
              </a:spcBef>
              <a:spcAft>
                <a:spcPts val="0"/>
              </a:spcAft>
              <a:buSzPts val="2400"/>
              <a:buChar char="•"/>
            </a:pPr>
            <a:r>
              <a:rPr lang="en-US"/>
              <a:t>Define roles and responsibilities (consider a raci chart)</a:t>
            </a:r>
            <a:endParaRPr/>
          </a:p>
          <a:p>
            <a:pPr indent="-381000" lvl="1" marL="914400" rtl="0" algn="l">
              <a:spcBef>
                <a:spcPts val="0"/>
              </a:spcBef>
              <a:spcAft>
                <a:spcPts val="0"/>
              </a:spcAft>
              <a:buSzPts val="2400"/>
              <a:buChar char="•"/>
            </a:pPr>
            <a:r>
              <a:rPr lang="en-US"/>
              <a:t>Train team members effectively to execute roles and responsibilities</a:t>
            </a:r>
            <a:endParaRPr/>
          </a:p>
          <a:p>
            <a:pPr indent="-381000" lvl="1" marL="914400" rtl="0" algn="l">
              <a:spcBef>
                <a:spcPts val="0"/>
              </a:spcBef>
              <a:spcAft>
                <a:spcPts val="0"/>
              </a:spcAft>
              <a:buSzPts val="2400"/>
              <a:buChar char="•"/>
            </a:pPr>
            <a:r>
              <a:rPr lang="en-US"/>
              <a:t>Cross train team members on roles and responsibilities</a:t>
            </a:r>
            <a:endParaRPr/>
          </a:p>
          <a:p>
            <a:pPr indent="0" lvl="0" marL="0" rtl="0" algn="l">
              <a:spcBef>
                <a:spcPts val="1000"/>
              </a:spcBef>
              <a:spcAft>
                <a:spcPts val="0"/>
              </a:spcAft>
              <a:buNone/>
            </a:pPr>
            <a:r>
              <a:t/>
            </a:r>
            <a:endParaRPr/>
          </a:p>
          <a:p>
            <a:pPr indent="-406400" lvl="0" marL="457200" rtl="0" algn="l">
              <a:spcBef>
                <a:spcPts val="1000"/>
              </a:spcBef>
              <a:spcAft>
                <a:spcPts val="0"/>
              </a:spcAft>
              <a:buSzPts val="2800"/>
              <a:buChar char="•"/>
            </a:pPr>
            <a:r>
              <a:rPr lang="en-US"/>
              <a:t>Communicate your plan to all members of your team</a:t>
            </a:r>
            <a:endParaRPr/>
          </a:p>
          <a:p>
            <a:pPr indent="-381000" lvl="1" marL="914400" rtl="0" algn="l">
              <a:spcBef>
                <a:spcPts val="0"/>
              </a:spcBef>
              <a:spcAft>
                <a:spcPts val="0"/>
              </a:spcAft>
              <a:buSzPts val="2400"/>
              <a:buChar char="•"/>
            </a:pPr>
            <a:r>
              <a:rPr lang="en-US"/>
              <a:t>Necessary for effective execution</a:t>
            </a:r>
            <a:endParaRPr/>
          </a:p>
          <a:p>
            <a:pPr indent="0" lvl="0" marL="0" rtl="0" algn="l">
              <a:spcBef>
                <a:spcPts val="1000"/>
              </a:spcBef>
              <a:spcAft>
                <a:spcPts val="0"/>
              </a:spcAft>
              <a:buNone/>
            </a:pPr>
            <a:r>
              <a:t/>
            </a:r>
            <a:endParaRPr/>
          </a:p>
          <a:p>
            <a:pPr indent="0" lvl="0" marL="457200" rtl="0" algn="l">
              <a:spcBef>
                <a:spcPts val="1000"/>
              </a:spcBef>
              <a:spcAft>
                <a:spcPts val="0"/>
              </a:spcAft>
              <a:buNone/>
            </a:pPr>
            <a:r>
              <a:t/>
            </a:r>
            <a:endParaRPr/>
          </a:p>
        </p:txBody>
      </p:sp>
      <p:sp>
        <p:nvSpPr>
          <p:cNvPr id="158" name="Google Shape;158;p19"/>
          <p:cNvSpPr txBox="1"/>
          <p:nvPr>
            <p:ph idx="12" type="sldNum"/>
          </p:nvPr>
        </p:nvSpPr>
        <p:spPr>
          <a:xfrm>
            <a:off x="8292250" y="6163725"/>
            <a:ext cx="2743200" cy="365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Business Continuity Plan</a:t>
            </a:r>
            <a:endParaRPr sz="1800">
              <a:solidFill>
                <a:srgbClr val="7F7F7F"/>
              </a:solidFill>
              <a:latin typeface="Avenir"/>
              <a:ea typeface="Avenir"/>
              <a:cs typeface="Avenir"/>
              <a:sym typeface="Avenir"/>
            </a:endParaRPr>
          </a:p>
        </p:txBody>
      </p:sp>
      <p:sp>
        <p:nvSpPr>
          <p:cNvPr id="159" name="Google Shape;159;p19"/>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20"/>
          <p:cNvSpPr txBox="1"/>
          <p:nvPr>
            <p:ph type="ctrTitle"/>
          </p:nvPr>
        </p:nvSpPr>
        <p:spPr>
          <a:xfrm>
            <a:off x="357775" y="613075"/>
            <a:ext cx="11338800" cy="11370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Steps/checklist for crafting an effective business/team continuity plan</a:t>
            </a:r>
            <a:endParaRPr/>
          </a:p>
        </p:txBody>
      </p:sp>
      <p:sp>
        <p:nvSpPr>
          <p:cNvPr id="166" name="Google Shape;166;p20"/>
          <p:cNvSpPr txBox="1"/>
          <p:nvPr>
            <p:ph idx="1" type="subTitle"/>
          </p:nvPr>
        </p:nvSpPr>
        <p:spPr>
          <a:xfrm>
            <a:off x="1772850" y="2052851"/>
            <a:ext cx="8646300" cy="38091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Test your plan</a:t>
            </a:r>
            <a:endParaRPr/>
          </a:p>
          <a:p>
            <a:pPr indent="0" lvl="0" marL="0" rtl="0" algn="l">
              <a:spcBef>
                <a:spcPts val="1000"/>
              </a:spcBef>
              <a:spcAft>
                <a:spcPts val="0"/>
              </a:spcAft>
              <a:buNone/>
            </a:pPr>
            <a:r>
              <a:t/>
            </a:r>
            <a:endParaRPr/>
          </a:p>
          <a:p>
            <a:pPr indent="-406400" lvl="0" marL="457200" rtl="0" algn="l">
              <a:spcBef>
                <a:spcPts val="1000"/>
              </a:spcBef>
              <a:spcAft>
                <a:spcPts val="0"/>
              </a:spcAft>
              <a:buSzPts val="2800"/>
              <a:buChar char="•"/>
            </a:pPr>
            <a:r>
              <a:rPr lang="en-US"/>
              <a:t>Evaluate the execution of the plan</a:t>
            </a:r>
            <a:endParaRPr/>
          </a:p>
          <a:p>
            <a:pPr indent="0" lvl="0" marL="0" rtl="0" algn="l">
              <a:spcBef>
                <a:spcPts val="1000"/>
              </a:spcBef>
              <a:spcAft>
                <a:spcPts val="0"/>
              </a:spcAft>
              <a:buNone/>
            </a:pPr>
            <a:r>
              <a:t/>
            </a:r>
            <a:endParaRPr/>
          </a:p>
          <a:p>
            <a:pPr indent="0" lvl="0" marL="457200" rtl="0" algn="l">
              <a:spcBef>
                <a:spcPts val="1000"/>
              </a:spcBef>
              <a:spcAft>
                <a:spcPts val="0"/>
              </a:spcAft>
              <a:buNone/>
            </a:pPr>
            <a:r>
              <a:t/>
            </a:r>
            <a:endParaRPr/>
          </a:p>
        </p:txBody>
      </p:sp>
      <p:sp>
        <p:nvSpPr>
          <p:cNvPr id="167" name="Google Shape;167;p20"/>
          <p:cNvSpPr txBox="1"/>
          <p:nvPr>
            <p:ph idx="12" type="sldNum"/>
          </p:nvPr>
        </p:nvSpPr>
        <p:spPr>
          <a:xfrm>
            <a:off x="8292250" y="6163725"/>
            <a:ext cx="2743200" cy="365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Business Continuity Plan</a:t>
            </a:r>
            <a:endParaRPr sz="1800">
              <a:solidFill>
                <a:srgbClr val="7F7F7F"/>
              </a:solidFill>
              <a:latin typeface="Avenir"/>
              <a:ea typeface="Avenir"/>
              <a:cs typeface="Avenir"/>
              <a:sym typeface="Avenir"/>
            </a:endParaRPr>
          </a:p>
        </p:txBody>
      </p:sp>
      <p:sp>
        <p:nvSpPr>
          <p:cNvPr id="168" name="Google Shape;168;p20"/>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21"/>
          <p:cNvSpPr txBox="1"/>
          <p:nvPr>
            <p:ph type="ctrTitle"/>
          </p:nvPr>
        </p:nvSpPr>
        <p:spPr>
          <a:xfrm>
            <a:off x="1524000" y="2361150"/>
            <a:ext cx="9144000" cy="2135700"/>
          </a:xfrm>
          <a:prstGeom prst="rect">
            <a:avLst/>
          </a:prstGeom>
          <a:noFill/>
          <a:ln>
            <a:noFill/>
          </a:ln>
        </p:spPr>
        <p:txBody>
          <a:bodyPr anchorCtr="0" anchor="b" bIns="45700" lIns="91425" spcFirstLastPara="1" rIns="91425" wrap="square" tIns="45700">
            <a:noAutofit/>
          </a:bodyPr>
          <a:lstStyle/>
          <a:p>
            <a:pPr indent="0" lvl="0" marL="0" marR="0" rtl="0" algn="ctr">
              <a:lnSpc>
                <a:spcPct val="90000"/>
              </a:lnSpc>
              <a:spcBef>
                <a:spcPts val="0"/>
              </a:spcBef>
              <a:spcAft>
                <a:spcPts val="0"/>
              </a:spcAft>
              <a:buClr>
                <a:schemeClr val="dk1"/>
              </a:buClr>
              <a:buSzPts val="6000"/>
              <a:buFont typeface="PT Sans"/>
              <a:buNone/>
            </a:pPr>
            <a:r>
              <a:rPr lang="en-US"/>
              <a:t>How do you get the team you are leading there?</a:t>
            </a:r>
            <a:endParaRPr/>
          </a:p>
        </p:txBody>
      </p:sp>
      <p:sp>
        <p:nvSpPr>
          <p:cNvPr id="174" name="Google Shape;174;p21"/>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
        <p:nvSpPr>
          <p:cNvPr id="175" name="Google Shape;175;p21"/>
          <p:cNvSpPr txBox="1"/>
          <p:nvPr>
            <p:ph idx="12" type="sldNum"/>
          </p:nvPr>
        </p:nvSpPr>
        <p:spPr>
          <a:xfrm>
            <a:off x="8292250" y="6163725"/>
            <a:ext cx="2743200" cy="365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Business Continuity Plan</a:t>
            </a:r>
            <a:endParaRPr sz="1800">
              <a:solidFill>
                <a:srgbClr val="7F7F7F"/>
              </a:solidFill>
              <a:latin typeface="Avenir"/>
              <a:ea typeface="Avenir"/>
              <a:cs typeface="Avenir"/>
              <a:sym typeface="Aveni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22"/>
          <p:cNvSpPr txBox="1"/>
          <p:nvPr>
            <p:ph type="ctrTitle"/>
          </p:nvPr>
        </p:nvSpPr>
        <p:spPr>
          <a:xfrm>
            <a:off x="357775" y="613075"/>
            <a:ext cx="11338800" cy="12033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Determine a need for why initiatives needs to happen</a:t>
            </a:r>
            <a:endParaRPr/>
          </a:p>
        </p:txBody>
      </p:sp>
      <p:sp>
        <p:nvSpPr>
          <p:cNvPr id="182" name="Google Shape;182;p22"/>
          <p:cNvSpPr txBox="1"/>
          <p:nvPr>
            <p:ph idx="1" type="subTitle"/>
          </p:nvPr>
        </p:nvSpPr>
        <p:spPr>
          <a:xfrm>
            <a:off x="1772850" y="2174150"/>
            <a:ext cx="8646300" cy="36603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In order to get get buy in a clear articulation of “Why” needs to be demonstrated to team members</a:t>
            </a:r>
            <a:endParaRPr/>
          </a:p>
          <a:p>
            <a:pPr indent="-406400" lvl="0" marL="457200" rtl="0" algn="l">
              <a:spcBef>
                <a:spcPts val="0"/>
              </a:spcBef>
              <a:spcAft>
                <a:spcPts val="0"/>
              </a:spcAft>
              <a:buSzPts val="2800"/>
              <a:buChar char="•"/>
            </a:pPr>
            <a:r>
              <a:rPr lang="en-US"/>
              <a:t>Work with your team members to identify the scope the need</a:t>
            </a:r>
            <a:endParaRPr/>
          </a:p>
          <a:p>
            <a:pPr indent="-406400" lvl="0" marL="457200" rtl="0" algn="l">
              <a:spcBef>
                <a:spcPts val="0"/>
              </a:spcBef>
              <a:spcAft>
                <a:spcPts val="0"/>
              </a:spcAft>
              <a:buSzPts val="2800"/>
              <a:buChar char="•"/>
            </a:pPr>
            <a:r>
              <a:rPr lang="en-US"/>
              <a:t>What are the key areas that need to be addressed</a:t>
            </a:r>
            <a:endParaRPr/>
          </a:p>
          <a:p>
            <a:pPr indent="-406400" lvl="0" marL="457200" rtl="0" algn="l">
              <a:spcBef>
                <a:spcPts val="0"/>
              </a:spcBef>
              <a:spcAft>
                <a:spcPts val="0"/>
              </a:spcAft>
              <a:buSzPts val="2800"/>
              <a:buChar char="•"/>
            </a:pPr>
            <a:r>
              <a:rPr lang="en-US"/>
              <a:t>What are the critical functions</a:t>
            </a:r>
            <a:endParaRPr/>
          </a:p>
          <a:p>
            <a:pPr indent="-406400" lvl="0" marL="457200" rtl="0" algn="l">
              <a:spcBef>
                <a:spcPts val="0"/>
              </a:spcBef>
              <a:spcAft>
                <a:spcPts val="0"/>
              </a:spcAft>
              <a:buSzPts val="2800"/>
              <a:buChar char="•"/>
            </a:pPr>
            <a:r>
              <a:rPr lang="en-US"/>
              <a:t>What are the dependencies between various business areas and functions</a:t>
            </a:r>
            <a:endParaRPr/>
          </a:p>
        </p:txBody>
      </p:sp>
      <p:sp>
        <p:nvSpPr>
          <p:cNvPr id="183" name="Google Shape;183;p22"/>
          <p:cNvSpPr txBox="1"/>
          <p:nvPr>
            <p:ph idx="12" type="sldNum"/>
          </p:nvPr>
        </p:nvSpPr>
        <p:spPr>
          <a:xfrm>
            <a:off x="8292250" y="6163725"/>
            <a:ext cx="2743200" cy="365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Business Continuity Plan</a:t>
            </a:r>
            <a:endParaRPr sz="1800">
              <a:solidFill>
                <a:srgbClr val="7F7F7F"/>
              </a:solidFill>
              <a:latin typeface="Avenir"/>
              <a:ea typeface="Avenir"/>
              <a:cs typeface="Avenir"/>
              <a:sym typeface="Avenir"/>
            </a:endParaRPr>
          </a:p>
        </p:txBody>
      </p:sp>
      <p:sp>
        <p:nvSpPr>
          <p:cNvPr id="184" name="Google Shape;184;p22"/>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23"/>
          <p:cNvSpPr txBox="1"/>
          <p:nvPr>
            <p:ph type="ctrTitle"/>
          </p:nvPr>
        </p:nvSpPr>
        <p:spPr>
          <a:xfrm>
            <a:off x="357775" y="613075"/>
            <a:ext cx="11338800" cy="12033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Develop a clear set of objectives</a:t>
            </a:r>
            <a:endParaRPr/>
          </a:p>
        </p:txBody>
      </p:sp>
      <p:sp>
        <p:nvSpPr>
          <p:cNvPr id="191" name="Google Shape;191;p23"/>
          <p:cNvSpPr txBox="1"/>
          <p:nvPr>
            <p:ph idx="1" type="subTitle"/>
          </p:nvPr>
        </p:nvSpPr>
        <p:spPr>
          <a:xfrm>
            <a:off x="1704025" y="1883850"/>
            <a:ext cx="8646300" cy="39906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Start with where you are and where you want to go</a:t>
            </a:r>
            <a:endParaRPr/>
          </a:p>
          <a:p>
            <a:pPr indent="-381000" lvl="1" marL="914400" rtl="0" algn="l">
              <a:spcBef>
                <a:spcPts val="0"/>
              </a:spcBef>
              <a:spcAft>
                <a:spcPts val="0"/>
              </a:spcAft>
              <a:buSzPts val="2400"/>
              <a:buChar char="•"/>
            </a:pPr>
            <a:r>
              <a:rPr lang="en-US"/>
              <a:t>Were you want to go should be specific to your environment, not necessarily the environment that is different than yours</a:t>
            </a:r>
            <a:endParaRPr/>
          </a:p>
          <a:p>
            <a:pPr indent="-406400" lvl="0" marL="457200" rtl="0" algn="l">
              <a:spcBef>
                <a:spcPts val="0"/>
              </a:spcBef>
              <a:spcAft>
                <a:spcPts val="0"/>
              </a:spcAft>
              <a:buSzPts val="2800"/>
              <a:buChar char="•"/>
            </a:pPr>
            <a:r>
              <a:rPr lang="en-US"/>
              <a:t>Break objective down into small parts</a:t>
            </a:r>
            <a:endParaRPr/>
          </a:p>
          <a:p>
            <a:pPr indent="-406400" lvl="0" marL="457200" rtl="0" algn="l">
              <a:spcBef>
                <a:spcPts val="0"/>
              </a:spcBef>
              <a:spcAft>
                <a:spcPts val="0"/>
              </a:spcAft>
              <a:buSzPts val="2800"/>
              <a:buChar char="•"/>
            </a:pPr>
            <a:r>
              <a:rPr lang="en-US"/>
              <a:t>Make objective measurable whenever possible</a:t>
            </a:r>
            <a:endParaRPr/>
          </a:p>
          <a:p>
            <a:pPr indent="-406400" lvl="0" marL="457200" rtl="0" algn="l">
              <a:spcBef>
                <a:spcPts val="0"/>
              </a:spcBef>
              <a:spcAft>
                <a:spcPts val="0"/>
              </a:spcAft>
              <a:buSzPts val="2800"/>
              <a:buChar char="•"/>
            </a:pPr>
            <a:r>
              <a:rPr lang="en-US"/>
              <a:t>Match objective to team members’ strengths</a:t>
            </a:r>
            <a:endParaRPr/>
          </a:p>
          <a:p>
            <a:pPr indent="-406400" lvl="0" marL="457200" rtl="0" algn="l">
              <a:spcBef>
                <a:spcPts val="0"/>
              </a:spcBef>
              <a:spcAft>
                <a:spcPts val="0"/>
              </a:spcAft>
              <a:buSzPts val="2800"/>
              <a:buChar char="•"/>
            </a:pPr>
            <a:r>
              <a:rPr lang="en-US"/>
              <a:t>Focus on learning as well as accomplishments</a:t>
            </a:r>
            <a:endParaRPr/>
          </a:p>
          <a:p>
            <a:pPr indent="-406400" lvl="0" marL="457200" rtl="0" algn="l">
              <a:spcBef>
                <a:spcPts val="0"/>
              </a:spcBef>
              <a:spcAft>
                <a:spcPts val="0"/>
              </a:spcAft>
              <a:buSzPts val="2800"/>
              <a:buChar char="•"/>
            </a:pPr>
            <a:r>
              <a:rPr lang="en-US"/>
              <a:t>Show relevance of objective to keep team motivated</a:t>
            </a:r>
            <a:endParaRPr/>
          </a:p>
        </p:txBody>
      </p:sp>
      <p:sp>
        <p:nvSpPr>
          <p:cNvPr id="192" name="Google Shape;192;p23"/>
          <p:cNvSpPr txBox="1"/>
          <p:nvPr>
            <p:ph idx="12" type="sldNum"/>
          </p:nvPr>
        </p:nvSpPr>
        <p:spPr>
          <a:xfrm>
            <a:off x="8292250" y="6163725"/>
            <a:ext cx="2743200" cy="365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Business Continuity Plan</a:t>
            </a:r>
            <a:endParaRPr sz="1800">
              <a:solidFill>
                <a:srgbClr val="7F7F7F"/>
              </a:solidFill>
              <a:latin typeface="Avenir"/>
              <a:ea typeface="Avenir"/>
              <a:cs typeface="Avenir"/>
              <a:sym typeface="Avenir"/>
            </a:endParaRPr>
          </a:p>
        </p:txBody>
      </p:sp>
      <p:sp>
        <p:nvSpPr>
          <p:cNvPr id="193" name="Google Shape;193;p23"/>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24"/>
          <p:cNvSpPr txBox="1"/>
          <p:nvPr>
            <p:ph type="ctrTitle"/>
          </p:nvPr>
        </p:nvSpPr>
        <p:spPr>
          <a:xfrm>
            <a:off x="357775" y="613075"/>
            <a:ext cx="11338800" cy="12033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Develop a plan of action/operation to execute objectives</a:t>
            </a:r>
            <a:endParaRPr/>
          </a:p>
        </p:txBody>
      </p:sp>
      <p:sp>
        <p:nvSpPr>
          <p:cNvPr id="200" name="Google Shape;200;p24"/>
          <p:cNvSpPr txBox="1"/>
          <p:nvPr>
            <p:ph idx="1" type="subTitle"/>
          </p:nvPr>
        </p:nvSpPr>
        <p:spPr>
          <a:xfrm>
            <a:off x="1772850" y="1883850"/>
            <a:ext cx="8646300" cy="39906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Develop a chronological task list</a:t>
            </a:r>
            <a:endParaRPr/>
          </a:p>
          <a:p>
            <a:pPr indent="-381000" lvl="1" marL="914400" rtl="0" algn="l">
              <a:spcBef>
                <a:spcPts val="0"/>
              </a:spcBef>
              <a:spcAft>
                <a:spcPts val="0"/>
              </a:spcAft>
              <a:buSzPts val="2400"/>
              <a:buChar char="•"/>
            </a:pPr>
            <a:r>
              <a:rPr lang="en-US"/>
              <a:t>Devil is in the detail</a:t>
            </a:r>
            <a:endParaRPr/>
          </a:p>
          <a:p>
            <a:pPr indent="-406400" lvl="0" marL="457200" rtl="0" algn="l">
              <a:spcBef>
                <a:spcPts val="0"/>
              </a:spcBef>
              <a:spcAft>
                <a:spcPts val="0"/>
              </a:spcAft>
              <a:buSzPts val="2800"/>
              <a:buChar char="•"/>
            </a:pPr>
            <a:r>
              <a:rPr lang="en-US"/>
              <a:t>Assign task to team members with the appropriate skill set and experters</a:t>
            </a:r>
            <a:endParaRPr/>
          </a:p>
          <a:p>
            <a:pPr indent="-381000" lvl="1" marL="914400" rtl="0" algn="l">
              <a:spcBef>
                <a:spcPts val="0"/>
              </a:spcBef>
              <a:spcAft>
                <a:spcPts val="0"/>
              </a:spcAft>
              <a:buSzPts val="2400"/>
              <a:buChar char="•"/>
            </a:pPr>
            <a:r>
              <a:rPr lang="en-US"/>
              <a:t>Get the right people on the bus, the wrong people of the bus, but more importantly, the right people in the right seat</a:t>
            </a:r>
            <a:endParaRPr/>
          </a:p>
          <a:p>
            <a:pPr indent="-406400" lvl="0" marL="457200" rtl="0" algn="l">
              <a:spcBef>
                <a:spcPts val="0"/>
              </a:spcBef>
              <a:spcAft>
                <a:spcPts val="0"/>
              </a:spcAft>
              <a:buSzPts val="2800"/>
              <a:buChar char="•"/>
            </a:pPr>
            <a:r>
              <a:rPr lang="en-US"/>
              <a:t>How to manage delegation of tasks amongst team members</a:t>
            </a:r>
            <a:endParaRPr/>
          </a:p>
          <a:p>
            <a:pPr indent="-381000" lvl="1" marL="914400" rtl="0" algn="l">
              <a:spcBef>
                <a:spcPts val="0"/>
              </a:spcBef>
              <a:spcAft>
                <a:spcPts val="0"/>
              </a:spcAft>
              <a:buSzPts val="2400"/>
              <a:buChar char="•"/>
            </a:pPr>
            <a:r>
              <a:rPr lang="en-US"/>
              <a:t>RACI chart</a:t>
            </a:r>
            <a:endParaRPr/>
          </a:p>
        </p:txBody>
      </p:sp>
      <p:sp>
        <p:nvSpPr>
          <p:cNvPr id="201" name="Google Shape;201;p24"/>
          <p:cNvSpPr txBox="1"/>
          <p:nvPr>
            <p:ph idx="12" type="sldNum"/>
          </p:nvPr>
        </p:nvSpPr>
        <p:spPr>
          <a:xfrm>
            <a:off x="8292250" y="6163725"/>
            <a:ext cx="2743200" cy="365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Business Continuity Plan</a:t>
            </a:r>
            <a:endParaRPr sz="1800">
              <a:solidFill>
                <a:srgbClr val="7F7F7F"/>
              </a:solidFill>
              <a:latin typeface="Avenir"/>
              <a:ea typeface="Avenir"/>
              <a:cs typeface="Avenir"/>
              <a:sym typeface="Avenir"/>
            </a:endParaRPr>
          </a:p>
        </p:txBody>
      </p:sp>
      <p:sp>
        <p:nvSpPr>
          <p:cNvPr id="202" name="Google Shape;202;p24"/>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25"/>
          <p:cNvSpPr txBox="1"/>
          <p:nvPr>
            <p:ph type="ctrTitle"/>
          </p:nvPr>
        </p:nvSpPr>
        <p:spPr>
          <a:xfrm>
            <a:off x="357775" y="613075"/>
            <a:ext cx="11338800" cy="1285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Practice Good Communication in assessing needs and identifying gaps</a:t>
            </a:r>
            <a:endParaRPr/>
          </a:p>
        </p:txBody>
      </p:sp>
      <p:sp>
        <p:nvSpPr>
          <p:cNvPr id="209" name="Google Shape;209;p25"/>
          <p:cNvSpPr txBox="1"/>
          <p:nvPr>
            <p:ph idx="1" type="subTitle"/>
          </p:nvPr>
        </p:nvSpPr>
        <p:spPr>
          <a:xfrm>
            <a:off x="1772850" y="2394300"/>
            <a:ext cx="8646300" cy="26145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Foundational to any high functioning teams</a:t>
            </a:r>
            <a:endParaRPr/>
          </a:p>
          <a:p>
            <a:pPr indent="0" lvl="0" marL="0" rtl="0" algn="l">
              <a:spcBef>
                <a:spcPts val="1000"/>
              </a:spcBef>
              <a:spcAft>
                <a:spcPts val="0"/>
              </a:spcAft>
              <a:buNone/>
            </a:pPr>
            <a:r>
              <a:t/>
            </a:r>
            <a:endParaRPr/>
          </a:p>
          <a:p>
            <a:pPr indent="-406400" lvl="0" marL="457200" rtl="0" algn="l">
              <a:spcBef>
                <a:spcPts val="1000"/>
              </a:spcBef>
              <a:spcAft>
                <a:spcPts val="0"/>
              </a:spcAft>
              <a:buSzPts val="2800"/>
              <a:buChar char="•"/>
            </a:pPr>
            <a:r>
              <a:rPr lang="en-US"/>
              <a:t>Essential to developing  team vision and executing initiatives</a:t>
            </a:r>
            <a:endParaRPr/>
          </a:p>
        </p:txBody>
      </p:sp>
      <p:sp>
        <p:nvSpPr>
          <p:cNvPr id="210" name="Google Shape;210;p25"/>
          <p:cNvSpPr txBox="1"/>
          <p:nvPr>
            <p:ph idx="12" type="sldNum"/>
          </p:nvPr>
        </p:nvSpPr>
        <p:spPr>
          <a:xfrm>
            <a:off x="8292250" y="6163725"/>
            <a:ext cx="2743200" cy="365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Business Continuity Plan</a:t>
            </a:r>
            <a:endParaRPr sz="1800">
              <a:solidFill>
                <a:srgbClr val="7F7F7F"/>
              </a:solidFill>
              <a:latin typeface="Avenir"/>
              <a:ea typeface="Avenir"/>
              <a:cs typeface="Avenir"/>
              <a:sym typeface="Avenir"/>
            </a:endParaRPr>
          </a:p>
        </p:txBody>
      </p:sp>
      <p:sp>
        <p:nvSpPr>
          <p:cNvPr id="211" name="Google Shape;211;p25"/>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8"/>
          <p:cNvSpPr txBox="1"/>
          <p:nvPr>
            <p:ph type="ctrTitle"/>
          </p:nvPr>
        </p:nvSpPr>
        <p:spPr>
          <a:xfrm>
            <a:off x="357775" y="613075"/>
            <a:ext cx="11338800" cy="729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What is a team/organization continuity plan?</a:t>
            </a:r>
            <a:endParaRPr/>
          </a:p>
        </p:txBody>
      </p:sp>
      <p:sp>
        <p:nvSpPr>
          <p:cNvPr id="60" name="Google Shape;60;p8"/>
          <p:cNvSpPr txBox="1"/>
          <p:nvPr>
            <p:ph idx="1" type="subTitle"/>
          </p:nvPr>
        </p:nvSpPr>
        <p:spPr>
          <a:xfrm>
            <a:off x="1666754" y="1750088"/>
            <a:ext cx="8646300" cy="35049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A team/organizational continuity otherwise known as Business continuity planning (BCP) is the process involved in creating a system of prevention and recovery from potential threats to teams and organizations. </a:t>
            </a:r>
            <a:endParaRPr/>
          </a:p>
          <a:p>
            <a:pPr indent="0" lvl="0" marL="457200" rtl="0" algn="l">
              <a:spcBef>
                <a:spcPts val="1000"/>
              </a:spcBef>
              <a:spcAft>
                <a:spcPts val="0"/>
              </a:spcAft>
              <a:buNone/>
            </a:pPr>
            <a:r>
              <a:t/>
            </a:r>
            <a:endParaRPr/>
          </a:p>
        </p:txBody>
      </p:sp>
      <p:sp>
        <p:nvSpPr>
          <p:cNvPr id="61" name="Google Shape;61;p8"/>
          <p:cNvSpPr txBox="1"/>
          <p:nvPr>
            <p:ph idx="12" type="sldNum"/>
          </p:nvPr>
        </p:nvSpPr>
        <p:spPr>
          <a:xfrm>
            <a:off x="8292250" y="6163725"/>
            <a:ext cx="2743200" cy="365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Business Continuity Plan</a:t>
            </a:r>
            <a:endParaRPr sz="1800">
              <a:solidFill>
                <a:srgbClr val="7F7F7F"/>
              </a:solidFill>
              <a:latin typeface="Avenir"/>
              <a:ea typeface="Avenir"/>
              <a:cs typeface="Avenir"/>
              <a:sym typeface="Avenir"/>
            </a:endParaRPr>
          </a:p>
        </p:txBody>
      </p:sp>
      <p:sp>
        <p:nvSpPr>
          <p:cNvPr id="62" name="Google Shape;62;p8"/>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26"/>
          <p:cNvSpPr txBox="1"/>
          <p:nvPr>
            <p:ph type="ctrTitle"/>
          </p:nvPr>
        </p:nvSpPr>
        <p:spPr>
          <a:xfrm>
            <a:off x="357775" y="613075"/>
            <a:ext cx="11338800" cy="1285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Practice Good Communication in assessing needs and identifying gaps</a:t>
            </a:r>
            <a:endParaRPr/>
          </a:p>
        </p:txBody>
      </p:sp>
      <p:sp>
        <p:nvSpPr>
          <p:cNvPr id="218" name="Google Shape;218;p26"/>
          <p:cNvSpPr txBox="1"/>
          <p:nvPr>
            <p:ph idx="1" type="subTitle"/>
          </p:nvPr>
        </p:nvSpPr>
        <p:spPr>
          <a:xfrm>
            <a:off x="1772850" y="2394300"/>
            <a:ext cx="8646300" cy="30549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When it comes to identifying a need for an initiatives this is also essential</a:t>
            </a:r>
            <a:endParaRPr/>
          </a:p>
          <a:p>
            <a:pPr indent="0" lvl="0" marL="0" rtl="0" algn="l">
              <a:spcBef>
                <a:spcPts val="1000"/>
              </a:spcBef>
              <a:spcAft>
                <a:spcPts val="0"/>
              </a:spcAft>
              <a:buNone/>
            </a:pPr>
            <a:r>
              <a:t/>
            </a:r>
            <a:endParaRPr/>
          </a:p>
          <a:p>
            <a:pPr indent="-406400" lvl="0" marL="457200" rtl="0" algn="l">
              <a:spcBef>
                <a:spcPts val="1000"/>
              </a:spcBef>
              <a:spcAft>
                <a:spcPts val="0"/>
              </a:spcAft>
              <a:buSzPts val="2800"/>
              <a:buChar char="•"/>
            </a:pPr>
            <a:r>
              <a:rPr lang="en-US"/>
              <a:t>Part of effective communication is including all levels of stakeholders in assisting in developing gaps and needs</a:t>
            </a:r>
            <a:endParaRPr/>
          </a:p>
        </p:txBody>
      </p:sp>
      <p:sp>
        <p:nvSpPr>
          <p:cNvPr id="219" name="Google Shape;219;p26"/>
          <p:cNvSpPr txBox="1"/>
          <p:nvPr>
            <p:ph idx="12" type="sldNum"/>
          </p:nvPr>
        </p:nvSpPr>
        <p:spPr>
          <a:xfrm>
            <a:off x="8292250" y="6163725"/>
            <a:ext cx="2743200" cy="365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Business Continuity Plan</a:t>
            </a:r>
            <a:endParaRPr sz="1800">
              <a:solidFill>
                <a:srgbClr val="7F7F7F"/>
              </a:solidFill>
              <a:latin typeface="Avenir"/>
              <a:ea typeface="Avenir"/>
              <a:cs typeface="Avenir"/>
              <a:sym typeface="Avenir"/>
            </a:endParaRPr>
          </a:p>
        </p:txBody>
      </p:sp>
      <p:sp>
        <p:nvSpPr>
          <p:cNvPr id="220" name="Google Shape;220;p26"/>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27"/>
          <p:cNvSpPr txBox="1"/>
          <p:nvPr>
            <p:ph type="ctrTitle"/>
          </p:nvPr>
        </p:nvSpPr>
        <p:spPr>
          <a:xfrm>
            <a:off x="357775" y="613075"/>
            <a:ext cx="11338800" cy="983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Best practices for effective communication</a:t>
            </a:r>
            <a:endParaRPr/>
          </a:p>
        </p:txBody>
      </p:sp>
      <p:sp>
        <p:nvSpPr>
          <p:cNvPr id="227" name="Google Shape;227;p27"/>
          <p:cNvSpPr txBox="1"/>
          <p:nvPr>
            <p:ph idx="1" type="subTitle"/>
          </p:nvPr>
        </p:nvSpPr>
        <p:spPr>
          <a:xfrm>
            <a:off x="1772850" y="1596150"/>
            <a:ext cx="8646300" cy="44586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Schedule regular check ins with each team member</a:t>
            </a:r>
            <a:endParaRPr/>
          </a:p>
          <a:p>
            <a:pPr indent="-381000" lvl="1" marL="914400" rtl="0" algn="l">
              <a:spcBef>
                <a:spcPts val="0"/>
              </a:spcBef>
              <a:spcAft>
                <a:spcPts val="0"/>
              </a:spcAft>
              <a:buSzPts val="2400"/>
              <a:buChar char="•"/>
            </a:pPr>
            <a:r>
              <a:rPr lang="en-US"/>
              <a:t>Make sure that they are structured</a:t>
            </a:r>
            <a:endParaRPr/>
          </a:p>
          <a:p>
            <a:pPr indent="0" lvl="0" marL="0" rtl="0" algn="l">
              <a:spcBef>
                <a:spcPts val="1000"/>
              </a:spcBef>
              <a:spcAft>
                <a:spcPts val="0"/>
              </a:spcAft>
              <a:buNone/>
            </a:pPr>
            <a:r>
              <a:t/>
            </a:r>
            <a:endParaRPr/>
          </a:p>
          <a:p>
            <a:pPr indent="-406400" lvl="0" marL="457200" rtl="0" algn="l">
              <a:spcBef>
                <a:spcPts val="1000"/>
              </a:spcBef>
              <a:spcAft>
                <a:spcPts val="0"/>
              </a:spcAft>
              <a:buSzPts val="2800"/>
              <a:buChar char="•"/>
            </a:pPr>
            <a:r>
              <a:rPr lang="en-US"/>
              <a:t>Schedule regular team meetings that serve as a report in/show and tell meeting</a:t>
            </a:r>
            <a:endParaRPr/>
          </a:p>
          <a:p>
            <a:pPr indent="0" lvl="0" marL="0" rtl="0" algn="l">
              <a:spcBef>
                <a:spcPts val="1000"/>
              </a:spcBef>
              <a:spcAft>
                <a:spcPts val="0"/>
              </a:spcAft>
              <a:buNone/>
            </a:pPr>
            <a:r>
              <a:t/>
            </a:r>
            <a:endParaRPr/>
          </a:p>
          <a:p>
            <a:pPr indent="-406400" lvl="0" marL="457200" rtl="0" algn="l">
              <a:spcBef>
                <a:spcPts val="1000"/>
              </a:spcBef>
              <a:spcAft>
                <a:spcPts val="0"/>
              </a:spcAft>
              <a:buSzPts val="2800"/>
              <a:buChar char="•"/>
            </a:pPr>
            <a:r>
              <a:rPr lang="en-US"/>
              <a:t>Encourage sub group working meetings</a:t>
            </a:r>
            <a:endParaRPr/>
          </a:p>
          <a:p>
            <a:pPr indent="0" lvl="0" marL="0" rtl="0" algn="l">
              <a:spcBef>
                <a:spcPts val="1000"/>
              </a:spcBef>
              <a:spcAft>
                <a:spcPts val="0"/>
              </a:spcAft>
              <a:buNone/>
            </a:pPr>
            <a:r>
              <a:t/>
            </a:r>
            <a:endParaRPr/>
          </a:p>
          <a:p>
            <a:pPr indent="-406400" lvl="0" marL="457200" rtl="0" algn="l">
              <a:spcBef>
                <a:spcPts val="1000"/>
              </a:spcBef>
              <a:spcAft>
                <a:spcPts val="0"/>
              </a:spcAft>
              <a:buSzPts val="2800"/>
              <a:buChar char="•"/>
            </a:pPr>
            <a:r>
              <a:rPr lang="en-US"/>
              <a:t>Document discussions</a:t>
            </a:r>
            <a:endParaRPr/>
          </a:p>
        </p:txBody>
      </p:sp>
      <p:sp>
        <p:nvSpPr>
          <p:cNvPr id="228" name="Google Shape;228;p27"/>
          <p:cNvSpPr txBox="1"/>
          <p:nvPr>
            <p:ph idx="12" type="sldNum"/>
          </p:nvPr>
        </p:nvSpPr>
        <p:spPr>
          <a:xfrm>
            <a:off x="8292250" y="6163725"/>
            <a:ext cx="2743200" cy="365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Business Continuity Plan</a:t>
            </a:r>
            <a:endParaRPr sz="1800">
              <a:solidFill>
                <a:srgbClr val="7F7F7F"/>
              </a:solidFill>
              <a:latin typeface="Avenir"/>
              <a:ea typeface="Avenir"/>
              <a:cs typeface="Avenir"/>
              <a:sym typeface="Avenir"/>
            </a:endParaRPr>
          </a:p>
        </p:txBody>
      </p:sp>
      <p:sp>
        <p:nvSpPr>
          <p:cNvPr id="229" name="Google Shape;229;p27"/>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28"/>
          <p:cNvSpPr txBox="1"/>
          <p:nvPr>
            <p:ph type="ctrTitle"/>
          </p:nvPr>
        </p:nvSpPr>
        <p:spPr>
          <a:xfrm>
            <a:off x="357775" y="613075"/>
            <a:ext cx="11338800" cy="983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Best practices for effective communication</a:t>
            </a:r>
            <a:endParaRPr/>
          </a:p>
        </p:txBody>
      </p:sp>
      <p:sp>
        <p:nvSpPr>
          <p:cNvPr id="236" name="Google Shape;236;p28"/>
          <p:cNvSpPr txBox="1"/>
          <p:nvPr>
            <p:ph idx="1" type="subTitle"/>
          </p:nvPr>
        </p:nvSpPr>
        <p:spPr>
          <a:xfrm>
            <a:off x="1772850" y="1596150"/>
            <a:ext cx="8646300" cy="44586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Use collaboration tools when possible to keep track</a:t>
            </a:r>
            <a:endParaRPr/>
          </a:p>
          <a:p>
            <a:pPr indent="0" lvl="0" marL="0" rtl="0" algn="l">
              <a:spcBef>
                <a:spcPts val="1000"/>
              </a:spcBef>
              <a:spcAft>
                <a:spcPts val="0"/>
              </a:spcAft>
              <a:buNone/>
            </a:pPr>
            <a:r>
              <a:t/>
            </a:r>
            <a:endParaRPr/>
          </a:p>
          <a:p>
            <a:pPr indent="-406400" lvl="0" marL="457200" rtl="0" algn="l">
              <a:spcBef>
                <a:spcPts val="1000"/>
              </a:spcBef>
              <a:spcAft>
                <a:spcPts val="0"/>
              </a:spcAft>
              <a:buSzPts val="2800"/>
              <a:buChar char="•"/>
            </a:pPr>
            <a:r>
              <a:rPr lang="en-US"/>
              <a:t>Be accessible (however set boundaries)</a:t>
            </a:r>
            <a:endParaRPr/>
          </a:p>
          <a:p>
            <a:pPr indent="0" lvl="0" marL="0" rtl="0" algn="l">
              <a:spcBef>
                <a:spcPts val="1000"/>
              </a:spcBef>
              <a:spcAft>
                <a:spcPts val="0"/>
              </a:spcAft>
              <a:buNone/>
            </a:pPr>
            <a:r>
              <a:t/>
            </a:r>
            <a:endParaRPr/>
          </a:p>
          <a:p>
            <a:pPr indent="-406400" lvl="0" marL="457200" rtl="0" algn="l">
              <a:spcBef>
                <a:spcPts val="1000"/>
              </a:spcBef>
              <a:spcAft>
                <a:spcPts val="0"/>
              </a:spcAft>
              <a:buSzPts val="2800"/>
              <a:buChar char="•"/>
            </a:pPr>
            <a:r>
              <a:rPr lang="en-US"/>
              <a:t>Create an environment where all members feel they can contribute</a:t>
            </a:r>
            <a:endParaRPr/>
          </a:p>
          <a:p>
            <a:pPr indent="0" lvl="0" marL="0" rtl="0" algn="l">
              <a:spcBef>
                <a:spcPts val="1000"/>
              </a:spcBef>
              <a:spcAft>
                <a:spcPts val="0"/>
              </a:spcAft>
              <a:buNone/>
            </a:pPr>
            <a:r>
              <a:t/>
            </a:r>
            <a:endParaRPr/>
          </a:p>
          <a:p>
            <a:pPr indent="-406400" lvl="0" marL="457200" rtl="0" algn="l">
              <a:spcBef>
                <a:spcPts val="1000"/>
              </a:spcBef>
              <a:spcAft>
                <a:spcPts val="0"/>
              </a:spcAft>
              <a:buSzPts val="2800"/>
              <a:buChar char="•"/>
            </a:pPr>
            <a:r>
              <a:rPr lang="en-US"/>
              <a:t>Whenever possible, be transparent</a:t>
            </a:r>
            <a:endParaRPr/>
          </a:p>
        </p:txBody>
      </p:sp>
      <p:sp>
        <p:nvSpPr>
          <p:cNvPr id="237" name="Google Shape;237;p28"/>
          <p:cNvSpPr txBox="1"/>
          <p:nvPr>
            <p:ph idx="12" type="sldNum"/>
          </p:nvPr>
        </p:nvSpPr>
        <p:spPr>
          <a:xfrm>
            <a:off x="8292250" y="6163725"/>
            <a:ext cx="2743200" cy="365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Business Continuity Plan</a:t>
            </a:r>
            <a:endParaRPr sz="1800">
              <a:solidFill>
                <a:srgbClr val="7F7F7F"/>
              </a:solidFill>
              <a:latin typeface="Avenir"/>
              <a:ea typeface="Avenir"/>
              <a:cs typeface="Avenir"/>
              <a:sym typeface="Avenir"/>
            </a:endParaRPr>
          </a:p>
        </p:txBody>
      </p:sp>
      <p:sp>
        <p:nvSpPr>
          <p:cNvPr id="238" name="Google Shape;238;p28"/>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29"/>
          <p:cNvSpPr txBox="1"/>
          <p:nvPr>
            <p:ph type="ctrTitle"/>
          </p:nvPr>
        </p:nvSpPr>
        <p:spPr>
          <a:xfrm>
            <a:off x="357775" y="613075"/>
            <a:ext cx="11338800" cy="983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Best practices for effective communication</a:t>
            </a:r>
            <a:endParaRPr/>
          </a:p>
        </p:txBody>
      </p:sp>
      <p:sp>
        <p:nvSpPr>
          <p:cNvPr id="245" name="Google Shape;245;p29"/>
          <p:cNvSpPr txBox="1"/>
          <p:nvPr>
            <p:ph idx="1" type="subTitle"/>
          </p:nvPr>
        </p:nvSpPr>
        <p:spPr>
          <a:xfrm>
            <a:off x="1772850" y="1596150"/>
            <a:ext cx="8646300" cy="44586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Acknowledge, celebrate team members’ contributions</a:t>
            </a:r>
            <a:endParaRPr/>
          </a:p>
        </p:txBody>
      </p:sp>
      <p:sp>
        <p:nvSpPr>
          <p:cNvPr id="246" name="Google Shape;246;p29"/>
          <p:cNvSpPr txBox="1"/>
          <p:nvPr>
            <p:ph idx="12" type="sldNum"/>
          </p:nvPr>
        </p:nvSpPr>
        <p:spPr>
          <a:xfrm>
            <a:off x="8292250" y="6163725"/>
            <a:ext cx="2743200" cy="365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Business Continuity Plan</a:t>
            </a:r>
            <a:endParaRPr sz="1800">
              <a:solidFill>
                <a:srgbClr val="7F7F7F"/>
              </a:solidFill>
              <a:latin typeface="Avenir"/>
              <a:ea typeface="Avenir"/>
              <a:cs typeface="Avenir"/>
              <a:sym typeface="Avenir"/>
            </a:endParaRPr>
          </a:p>
        </p:txBody>
      </p:sp>
      <p:sp>
        <p:nvSpPr>
          <p:cNvPr id="247" name="Google Shape;247;p29"/>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30"/>
          <p:cNvSpPr txBox="1"/>
          <p:nvPr>
            <p:ph type="ctrTitle"/>
          </p:nvPr>
        </p:nvSpPr>
        <p:spPr>
          <a:xfrm>
            <a:off x="357775" y="613075"/>
            <a:ext cx="11338800" cy="12033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Best communication practices for you the manager</a:t>
            </a:r>
            <a:endParaRPr/>
          </a:p>
        </p:txBody>
      </p:sp>
      <p:sp>
        <p:nvSpPr>
          <p:cNvPr id="254" name="Google Shape;254;p30"/>
          <p:cNvSpPr txBox="1"/>
          <p:nvPr>
            <p:ph idx="1" type="subTitle"/>
          </p:nvPr>
        </p:nvSpPr>
        <p:spPr>
          <a:xfrm>
            <a:off x="1772850" y="1816375"/>
            <a:ext cx="8646300" cy="44586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Practice self-awareness: Be aware of the non-verbal messages you are sending. When our verbal communication relays one message but our non-verbals another, we risk creating confusion. </a:t>
            </a:r>
            <a:endParaRPr/>
          </a:p>
          <a:p>
            <a:pPr indent="0" lvl="0" marL="0" rtl="0" algn="l">
              <a:spcBef>
                <a:spcPts val="1000"/>
              </a:spcBef>
              <a:spcAft>
                <a:spcPts val="0"/>
              </a:spcAft>
              <a:buNone/>
            </a:pPr>
            <a:r>
              <a:t/>
            </a:r>
            <a:endParaRPr/>
          </a:p>
          <a:p>
            <a:pPr indent="-406400" lvl="0" marL="457200" rtl="0" algn="l">
              <a:spcBef>
                <a:spcPts val="1000"/>
              </a:spcBef>
              <a:spcAft>
                <a:spcPts val="0"/>
              </a:spcAft>
              <a:buSzPts val="2800"/>
              <a:buChar char="•"/>
            </a:pPr>
            <a:r>
              <a:rPr lang="en-US"/>
              <a:t>Be an active listener: Understand that communication is a two-way process. Recognize when it’s time to communicate and when you need to step back and actively listen to the other party.</a:t>
            </a:r>
            <a:endParaRPr/>
          </a:p>
        </p:txBody>
      </p:sp>
      <p:sp>
        <p:nvSpPr>
          <p:cNvPr id="255" name="Google Shape;255;p30"/>
          <p:cNvSpPr txBox="1"/>
          <p:nvPr>
            <p:ph idx="12" type="sldNum"/>
          </p:nvPr>
        </p:nvSpPr>
        <p:spPr>
          <a:xfrm>
            <a:off x="8292250" y="6163725"/>
            <a:ext cx="2743200" cy="365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Business Continuity Plan</a:t>
            </a:r>
            <a:endParaRPr sz="1800">
              <a:solidFill>
                <a:srgbClr val="7F7F7F"/>
              </a:solidFill>
              <a:latin typeface="Avenir"/>
              <a:ea typeface="Avenir"/>
              <a:cs typeface="Avenir"/>
              <a:sym typeface="Avenir"/>
            </a:endParaRPr>
          </a:p>
        </p:txBody>
      </p:sp>
      <p:sp>
        <p:nvSpPr>
          <p:cNvPr id="256" name="Google Shape;256;p30"/>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31"/>
          <p:cNvSpPr txBox="1"/>
          <p:nvPr>
            <p:ph type="ctrTitle"/>
          </p:nvPr>
        </p:nvSpPr>
        <p:spPr>
          <a:xfrm>
            <a:off x="357775" y="613075"/>
            <a:ext cx="11338800" cy="12033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Best communication practices for you the manager</a:t>
            </a:r>
            <a:endParaRPr/>
          </a:p>
        </p:txBody>
      </p:sp>
      <p:sp>
        <p:nvSpPr>
          <p:cNvPr id="263" name="Google Shape;263;p31"/>
          <p:cNvSpPr txBox="1"/>
          <p:nvPr>
            <p:ph idx="1" type="subTitle"/>
          </p:nvPr>
        </p:nvSpPr>
        <p:spPr>
          <a:xfrm>
            <a:off x="1772850" y="2064075"/>
            <a:ext cx="8646300" cy="39081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Model good communication: Communication skills need to not only be taught but also modeled and practiced.</a:t>
            </a:r>
            <a:endParaRPr/>
          </a:p>
          <a:p>
            <a:pPr indent="0" lvl="0" marL="457200" rtl="0" algn="l">
              <a:spcBef>
                <a:spcPts val="1000"/>
              </a:spcBef>
              <a:spcAft>
                <a:spcPts val="0"/>
              </a:spcAft>
              <a:buNone/>
            </a:pPr>
            <a:r>
              <a:t/>
            </a:r>
            <a:endParaRPr/>
          </a:p>
          <a:p>
            <a:pPr indent="-406400" lvl="0" marL="457200" rtl="0" algn="l">
              <a:spcBef>
                <a:spcPts val="1000"/>
              </a:spcBef>
              <a:spcAft>
                <a:spcPts val="0"/>
              </a:spcAft>
              <a:buSzPts val="2800"/>
              <a:buChar char="•"/>
            </a:pPr>
            <a:r>
              <a:rPr lang="en-US"/>
              <a:t>Create a safe environment: Communication is best practiced in a safe and supportive environment where employees feel that they can express their ideas and creativity.</a:t>
            </a:r>
            <a:endParaRPr/>
          </a:p>
        </p:txBody>
      </p:sp>
      <p:sp>
        <p:nvSpPr>
          <p:cNvPr id="264" name="Google Shape;264;p31"/>
          <p:cNvSpPr txBox="1"/>
          <p:nvPr>
            <p:ph idx="12" type="sldNum"/>
          </p:nvPr>
        </p:nvSpPr>
        <p:spPr>
          <a:xfrm>
            <a:off x="8292250" y="6163725"/>
            <a:ext cx="2743200" cy="365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Business Continuity Plan</a:t>
            </a:r>
            <a:endParaRPr sz="1800">
              <a:solidFill>
                <a:srgbClr val="7F7F7F"/>
              </a:solidFill>
              <a:latin typeface="Avenir"/>
              <a:ea typeface="Avenir"/>
              <a:cs typeface="Avenir"/>
              <a:sym typeface="Avenir"/>
            </a:endParaRPr>
          </a:p>
        </p:txBody>
      </p:sp>
      <p:sp>
        <p:nvSpPr>
          <p:cNvPr id="265" name="Google Shape;265;p31"/>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p32"/>
          <p:cNvSpPr txBox="1"/>
          <p:nvPr>
            <p:ph type="ctrTitle"/>
          </p:nvPr>
        </p:nvSpPr>
        <p:spPr>
          <a:xfrm>
            <a:off x="357775" y="613075"/>
            <a:ext cx="11338800" cy="12033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What is a RACI Chart?</a:t>
            </a:r>
            <a:endParaRPr/>
          </a:p>
        </p:txBody>
      </p:sp>
      <p:sp>
        <p:nvSpPr>
          <p:cNvPr id="272" name="Google Shape;272;p32"/>
          <p:cNvSpPr txBox="1"/>
          <p:nvPr>
            <p:ph idx="1" type="subTitle"/>
          </p:nvPr>
        </p:nvSpPr>
        <p:spPr>
          <a:xfrm>
            <a:off x="1772850" y="2174150"/>
            <a:ext cx="8646300" cy="39906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RACI is a way of categorizing stakeholders to define their roles and level of responsibility on a project.</a:t>
            </a:r>
            <a:endParaRPr/>
          </a:p>
        </p:txBody>
      </p:sp>
      <p:sp>
        <p:nvSpPr>
          <p:cNvPr id="273" name="Google Shape;273;p32"/>
          <p:cNvSpPr txBox="1"/>
          <p:nvPr>
            <p:ph idx="12" type="sldNum"/>
          </p:nvPr>
        </p:nvSpPr>
        <p:spPr>
          <a:xfrm>
            <a:off x="8292250" y="6163725"/>
            <a:ext cx="2743200" cy="365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Business Continuity Plan</a:t>
            </a:r>
            <a:endParaRPr sz="1800">
              <a:solidFill>
                <a:srgbClr val="7F7F7F"/>
              </a:solidFill>
              <a:latin typeface="Avenir"/>
              <a:ea typeface="Avenir"/>
              <a:cs typeface="Avenir"/>
              <a:sym typeface="Avenir"/>
            </a:endParaRPr>
          </a:p>
        </p:txBody>
      </p:sp>
      <p:sp>
        <p:nvSpPr>
          <p:cNvPr id="274" name="Google Shape;274;p32"/>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33"/>
          <p:cNvSpPr txBox="1"/>
          <p:nvPr>
            <p:ph type="ctrTitle"/>
          </p:nvPr>
        </p:nvSpPr>
        <p:spPr>
          <a:xfrm>
            <a:off x="426600" y="200250"/>
            <a:ext cx="11338800" cy="12033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What does RACI stand for?</a:t>
            </a:r>
            <a:endParaRPr/>
          </a:p>
        </p:txBody>
      </p:sp>
      <p:sp>
        <p:nvSpPr>
          <p:cNvPr id="281" name="Google Shape;281;p33"/>
          <p:cNvSpPr txBox="1"/>
          <p:nvPr>
            <p:ph idx="1" type="subTitle"/>
          </p:nvPr>
        </p:nvSpPr>
        <p:spPr>
          <a:xfrm>
            <a:off x="1772850" y="1183375"/>
            <a:ext cx="8646300" cy="48714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b="1" lang="en-US"/>
              <a:t>Responsible: </a:t>
            </a:r>
            <a:r>
              <a:rPr lang="en-US"/>
              <a:t>These people have responsibility for certain tasks. They are the ‘creator’ of the deliverable.</a:t>
            </a:r>
            <a:endParaRPr/>
          </a:p>
          <a:p>
            <a:pPr indent="-406400" lvl="0" marL="457200" rtl="0" algn="l">
              <a:spcBef>
                <a:spcPts val="0"/>
              </a:spcBef>
              <a:spcAft>
                <a:spcPts val="0"/>
              </a:spcAft>
              <a:buSzPts val="2800"/>
              <a:buChar char="•"/>
            </a:pPr>
            <a:r>
              <a:rPr b="1" lang="en-US"/>
              <a:t>Accountable:</a:t>
            </a:r>
            <a:r>
              <a:rPr lang="en-US"/>
              <a:t> This is the person accountable for the job in hand who will give approval and act as the decision-maker.</a:t>
            </a:r>
            <a:endParaRPr/>
          </a:p>
          <a:p>
            <a:pPr indent="-406400" lvl="0" marL="457200" rtl="0" algn="l">
              <a:spcBef>
                <a:spcPts val="0"/>
              </a:spcBef>
              <a:spcAft>
                <a:spcPts val="0"/>
              </a:spcAft>
              <a:buSzPts val="2800"/>
              <a:buChar char="•"/>
            </a:pPr>
            <a:r>
              <a:rPr b="1" lang="en-US"/>
              <a:t>Consulted: </a:t>
            </a:r>
            <a:r>
              <a:rPr lang="en-US"/>
              <a:t>These people would like to know about the task and we would seek their opinions before a decision or action.</a:t>
            </a:r>
            <a:endParaRPr/>
          </a:p>
          <a:p>
            <a:pPr indent="-406400" lvl="0" marL="457200" rtl="0" algn="l">
              <a:spcBef>
                <a:spcPts val="0"/>
              </a:spcBef>
              <a:spcAft>
                <a:spcPts val="0"/>
              </a:spcAft>
              <a:buSzPts val="2800"/>
              <a:buChar char="•"/>
            </a:pPr>
            <a:r>
              <a:rPr b="1" lang="en-US"/>
              <a:t>Informed: </a:t>
            </a:r>
            <a:r>
              <a:rPr lang="en-US"/>
              <a:t>This group get one-way communication to keep them up-to-date with progress and other messages after a decision or action.</a:t>
            </a:r>
            <a:endParaRPr/>
          </a:p>
        </p:txBody>
      </p:sp>
      <p:sp>
        <p:nvSpPr>
          <p:cNvPr id="282" name="Google Shape;282;p33"/>
          <p:cNvSpPr txBox="1"/>
          <p:nvPr>
            <p:ph idx="12" type="sldNum"/>
          </p:nvPr>
        </p:nvSpPr>
        <p:spPr>
          <a:xfrm>
            <a:off x="8292250" y="6163725"/>
            <a:ext cx="2743200" cy="365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Business Continuity Plan</a:t>
            </a:r>
            <a:endParaRPr sz="1800">
              <a:solidFill>
                <a:srgbClr val="7F7F7F"/>
              </a:solidFill>
              <a:latin typeface="Avenir"/>
              <a:ea typeface="Avenir"/>
              <a:cs typeface="Avenir"/>
              <a:sym typeface="Avenir"/>
            </a:endParaRPr>
          </a:p>
        </p:txBody>
      </p:sp>
      <p:sp>
        <p:nvSpPr>
          <p:cNvPr id="283" name="Google Shape;283;p33"/>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34"/>
          <p:cNvSpPr txBox="1"/>
          <p:nvPr>
            <p:ph type="ctrTitle"/>
          </p:nvPr>
        </p:nvSpPr>
        <p:spPr>
          <a:xfrm>
            <a:off x="875816" y="381477"/>
            <a:ext cx="10224300" cy="729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RACI Chart</a:t>
            </a:r>
            <a:endParaRPr/>
          </a:p>
        </p:txBody>
      </p:sp>
      <p:pic>
        <p:nvPicPr>
          <p:cNvPr id="290" name="Google Shape;290;p34"/>
          <p:cNvPicPr preferRelativeResize="0"/>
          <p:nvPr/>
        </p:nvPicPr>
        <p:blipFill>
          <a:blip r:embed="rId3">
            <a:alphaModFix/>
          </a:blip>
          <a:stretch>
            <a:fillRect/>
          </a:stretch>
        </p:blipFill>
        <p:spPr>
          <a:xfrm>
            <a:off x="2311325" y="1238252"/>
            <a:ext cx="7353300" cy="4381500"/>
          </a:xfrm>
          <a:prstGeom prst="rect">
            <a:avLst/>
          </a:prstGeom>
          <a:noFill/>
          <a:ln>
            <a:noFill/>
          </a:ln>
        </p:spPr>
      </p:pic>
      <p:sp>
        <p:nvSpPr>
          <p:cNvPr id="291" name="Google Shape;291;p34"/>
          <p:cNvSpPr txBox="1"/>
          <p:nvPr>
            <p:ph idx="12" type="sldNum"/>
          </p:nvPr>
        </p:nvSpPr>
        <p:spPr>
          <a:xfrm>
            <a:off x="8292250" y="6163725"/>
            <a:ext cx="2743200" cy="365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Business Continuity Plan</a:t>
            </a:r>
            <a:endParaRPr sz="1800">
              <a:solidFill>
                <a:srgbClr val="7F7F7F"/>
              </a:solidFill>
              <a:latin typeface="Avenir"/>
              <a:ea typeface="Avenir"/>
              <a:cs typeface="Avenir"/>
              <a:sym typeface="Avenir"/>
            </a:endParaRPr>
          </a:p>
        </p:txBody>
      </p:sp>
      <p:sp>
        <p:nvSpPr>
          <p:cNvPr id="292" name="Google Shape;292;p34"/>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p35"/>
          <p:cNvSpPr txBox="1"/>
          <p:nvPr>
            <p:ph type="ctrTitle"/>
          </p:nvPr>
        </p:nvSpPr>
        <p:spPr>
          <a:xfrm>
            <a:off x="1524000" y="2488347"/>
            <a:ext cx="9144000" cy="1881300"/>
          </a:xfrm>
          <a:prstGeom prst="rect">
            <a:avLst/>
          </a:prstGeom>
          <a:noFill/>
          <a:ln>
            <a:noFill/>
          </a:ln>
        </p:spPr>
        <p:txBody>
          <a:bodyPr anchorCtr="0" anchor="b" bIns="45700" lIns="91425" spcFirstLastPara="1" rIns="91425" wrap="square" tIns="45700">
            <a:noAutofit/>
          </a:bodyPr>
          <a:lstStyle/>
          <a:p>
            <a:pPr indent="0" lvl="0" marL="0" marR="0" rtl="0" algn="ctr">
              <a:lnSpc>
                <a:spcPct val="90000"/>
              </a:lnSpc>
              <a:spcBef>
                <a:spcPts val="0"/>
              </a:spcBef>
              <a:spcAft>
                <a:spcPts val="0"/>
              </a:spcAft>
              <a:buClr>
                <a:schemeClr val="dk1"/>
              </a:buClr>
              <a:buSzPts val="6000"/>
              <a:buFont typeface="PT Sans"/>
              <a:buNone/>
            </a:pPr>
            <a:r>
              <a:rPr lang="en-US"/>
              <a:t>Best Practices for Effective Meetings</a:t>
            </a:r>
            <a:endParaRPr b="1" i="0" sz="6000" u="none" cap="none" strike="noStrike">
              <a:solidFill>
                <a:schemeClr val="dk1"/>
              </a:solidFill>
              <a:latin typeface="PT Sans"/>
              <a:ea typeface="PT Sans"/>
              <a:cs typeface="PT Sans"/>
              <a:sym typeface="PT Sans"/>
            </a:endParaRPr>
          </a:p>
        </p:txBody>
      </p:sp>
      <p:sp>
        <p:nvSpPr>
          <p:cNvPr id="298" name="Google Shape;298;p35"/>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
        <p:nvSpPr>
          <p:cNvPr id="299" name="Google Shape;299;p35"/>
          <p:cNvSpPr txBox="1"/>
          <p:nvPr>
            <p:ph idx="12" type="sldNum"/>
          </p:nvPr>
        </p:nvSpPr>
        <p:spPr>
          <a:xfrm>
            <a:off x="8292250" y="6163725"/>
            <a:ext cx="2743200" cy="365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Effective Meetings</a:t>
            </a:r>
            <a:endParaRPr sz="1800">
              <a:solidFill>
                <a:srgbClr val="7F7F7F"/>
              </a:solidFill>
              <a:latin typeface="Avenir"/>
              <a:ea typeface="Avenir"/>
              <a:cs typeface="Avenir"/>
              <a:sym typeface="Aveni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9"/>
          <p:cNvSpPr txBox="1"/>
          <p:nvPr>
            <p:ph type="ctrTitle"/>
          </p:nvPr>
        </p:nvSpPr>
        <p:spPr>
          <a:xfrm>
            <a:off x="357775" y="613075"/>
            <a:ext cx="11338800" cy="729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Function of a team continuity plan</a:t>
            </a:r>
            <a:endParaRPr/>
          </a:p>
        </p:txBody>
      </p:sp>
      <p:sp>
        <p:nvSpPr>
          <p:cNvPr id="69" name="Google Shape;69;p9"/>
          <p:cNvSpPr txBox="1"/>
          <p:nvPr>
            <p:ph idx="1" type="subTitle"/>
          </p:nvPr>
        </p:nvSpPr>
        <p:spPr>
          <a:xfrm>
            <a:off x="1666754" y="1750088"/>
            <a:ext cx="8646300" cy="35049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An organizational/team continuity plan lays key steps for a team to operate in the event of unplanned circumstances</a:t>
            </a:r>
            <a:endParaRPr/>
          </a:p>
          <a:p>
            <a:pPr indent="0" lvl="0" marL="457200" rtl="0" algn="l">
              <a:spcBef>
                <a:spcPts val="1000"/>
              </a:spcBef>
              <a:spcAft>
                <a:spcPts val="0"/>
              </a:spcAft>
              <a:buNone/>
            </a:pPr>
            <a:r>
              <a:t/>
            </a:r>
            <a:endParaRPr/>
          </a:p>
        </p:txBody>
      </p:sp>
      <p:sp>
        <p:nvSpPr>
          <p:cNvPr id="70" name="Google Shape;70;p9"/>
          <p:cNvSpPr txBox="1"/>
          <p:nvPr>
            <p:ph idx="12" type="sldNum"/>
          </p:nvPr>
        </p:nvSpPr>
        <p:spPr>
          <a:xfrm>
            <a:off x="8292250" y="6163725"/>
            <a:ext cx="2743200" cy="365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Business Continuity Plan</a:t>
            </a:r>
            <a:endParaRPr sz="1800">
              <a:solidFill>
                <a:srgbClr val="7F7F7F"/>
              </a:solidFill>
              <a:latin typeface="Avenir"/>
              <a:ea typeface="Avenir"/>
              <a:cs typeface="Avenir"/>
              <a:sym typeface="Avenir"/>
            </a:endParaRPr>
          </a:p>
        </p:txBody>
      </p:sp>
      <p:sp>
        <p:nvSpPr>
          <p:cNvPr id="71" name="Google Shape;71;p9"/>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4" name="Shape 304"/>
        <p:cNvGrpSpPr/>
        <p:nvPr/>
      </p:nvGrpSpPr>
      <p:grpSpPr>
        <a:xfrm>
          <a:off x="0" y="0"/>
          <a:ext cx="0" cy="0"/>
          <a:chOff x="0" y="0"/>
          <a:chExt cx="0" cy="0"/>
        </a:xfrm>
      </p:grpSpPr>
      <p:sp>
        <p:nvSpPr>
          <p:cNvPr id="305" name="Google Shape;305;p36"/>
          <p:cNvSpPr txBox="1"/>
          <p:nvPr>
            <p:ph type="ctrTitle"/>
          </p:nvPr>
        </p:nvSpPr>
        <p:spPr>
          <a:xfrm>
            <a:off x="426600" y="200250"/>
            <a:ext cx="11338800" cy="12033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Things to consider</a:t>
            </a:r>
            <a:endParaRPr/>
          </a:p>
        </p:txBody>
      </p:sp>
      <p:sp>
        <p:nvSpPr>
          <p:cNvPr id="306" name="Google Shape;306;p36"/>
          <p:cNvSpPr txBox="1"/>
          <p:nvPr>
            <p:ph idx="1" type="subTitle"/>
          </p:nvPr>
        </p:nvSpPr>
        <p:spPr>
          <a:xfrm>
            <a:off x="1772850" y="1364850"/>
            <a:ext cx="8646300" cy="41283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The typical professional spends about a third of their working life in meetings. </a:t>
            </a:r>
            <a:endParaRPr/>
          </a:p>
          <a:p>
            <a:pPr indent="0" lvl="0" marL="0" rtl="0" algn="l">
              <a:spcBef>
                <a:spcPts val="1000"/>
              </a:spcBef>
              <a:spcAft>
                <a:spcPts val="0"/>
              </a:spcAft>
              <a:buNone/>
            </a:pPr>
            <a:r>
              <a:t/>
            </a:r>
            <a:endParaRPr/>
          </a:p>
          <a:p>
            <a:pPr indent="-406400" lvl="0" marL="457200" rtl="0" algn="l">
              <a:spcBef>
                <a:spcPts val="1000"/>
              </a:spcBef>
              <a:spcAft>
                <a:spcPts val="0"/>
              </a:spcAft>
              <a:buSzPts val="2800"/>
              <a:buChar char="•"/>
            </a:pPr>
            <a:r>
              <a:rPr lang="en-US"/>
              <a:t>The higher up the career ladder you climb, the more meetings you generally need to attend.</a:t>
            </a:r>
            <a:endParaRPr/>
          </a:p>
          <a:p>
            <a:pPr indent="0" lvl="0" marL="0" rtl="0" algn="l">
              <a:spcBef>
                <a:spcPts val="1000"/>
              </a:spcBef>
              <a:spcAft>
                <a:spcPts val="0"/>
              </a:spcAft>
              <a:buNone/>
            </a:pPr>
            <a:r>
              <a:t/>
            </a:r>
            <a:endParaRPr/>
          </a:p>
          <a:p>
            <a:pPr indent="-406400" lvl="0" marL="457200" rtl="0" algn="l">
              <a:spcBef>
                <a:spcPts val="1000"/>
              </a:spcBef>
              <a:spcAft>
                <a:spcPts val="0"/>
              </a:spcAft>
              <a:buSzPts val="2800"/>
              <a:buChar char="•"/>
            </a:pPr>
            <a:r>
              <a:rPr lang="en-US"/>
              <a:t>According to research, many meetings are less than 50% efficient.</a:t>
            </a:r>
            <a:endParaRPr/>
          </a:p>
        </p:txBody>
      </p:sp>
      <p:sp>
        <p:nvSpPr>
          <p:cNvPr id="307" name="Google Shape;307;p36"/>
          <p:cNvSpPr txBox="1"/>
          <p:nvPr>
            <p:ph idx="12" type="sldNum"/>
          </p:nvPr>
        </p:nvSpPr>
        <p:spPr>
          <a:xfrm>
            <a:off x="8292250" y="6163725"/>
            <a:ext cx="2743200" cy="365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Effective Meetings</a:t>
            </a:r>
            <a:endParaRPr sz="1800">
              <a:solidFill>
                <a:srgbClr val="7F7F7F"/>
              </a:solidFill>
              <a:latin typeface="Avenir"/>
              <a:ea typeface="Avenir"/>
              <a:cs typeface="Avenir"/>
              <a:sym typeface="Avenir"/>
            </a:endParaRPr>
          </a:p>
        </p:txBody>
      </p:sp>
      <p:sp>
        <p:nvSpPr>
          <p:cNvPr id="308" name="Google Shape;308;p36"/>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3" name="Shape 313"/>
        <p:cNvGrpSpPr/>
        <p:nvPr/>
      </p:nvGrpSpPr>
      <p:grpSpPr>
        <a:xfrm>
          <a:off x="0" y="0"/>
          <a:ext cx="0" cy="0"/>
          <a:chOff x="0" y="0"/>
          <a:chExt cx="0" cy="0"/>
        </a:xfrm>
      </p:grpSpPr>
      <p:sp>
        <p:nvSpPr>
          <p:cNvPr id="314" name="Google Shape;314;p37"/>
          <p:cNvSpPr txBox="1"/>
          <p:nvPr>
            <p:ph type="ctrTitle"/>
          </p:nvPr>
        </p:nvSpPr>
        <p:spPr>
          <a:xfrm>
            <a:off x="426600" y="200250"/>
            <a:ext cx="11338800" cy="12033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Things to consider</a:t>
            </a:r>
            <a:endParaRPr/>
          </a:p>
        </p:txBody>
      </p:sp>
      <p:sp>
        <p:nvSpPr>
          <p:cNvPr id="315" name="Google Shape;315;p37"/>
          <p:cNvSpPr txBox="1"/>
          <p:nvPr>
            <p:ph idx="1" type="subTitle"/>
          </p:nvPr>
        </p:nvSpPr>
        <p:spPr>
          <a:xfrm>
            <a:off x="1772850" y="1364850"/>
            <a:ext cx="8646300" cy="41283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We can’t afford to waste valuable time.</a:t>
            </a:r>
            <a:endParaRPr/>
          </a:p>
          <a:p>
            <a:pPr indent="0" lvl="0" marL="0" rtl="0" algn="l">
              <a:spcBef>
                <a:spcPts val="1000"/>
              </a:spcBef>
              <a:spcAft>
                <a:spcPts val="0"/>
              </a:spcAft>
              <a:buNone/>
            </a:pPr>
            <a:r>
              <a:t/>
            </a:r>
            <a:endParaRPr/>
          </a:p>
          <a:p>
            <a:pPr indent="-406400" lvl="0" marL="457200" rtl="0" algn="l">
              <a:spcBef>
                <a:spcPts val="1000"/>
              </a:spcBef>
              <a:spcAft>
                <a:spcPts val="0"/>
              </a:spcAft>
              <a:buSzPts val="2800"/>
              <a:buChar char="•"/>
            </a:pPr>
            <a:r>
              <a:rPr lang="en-US"/>
              <a:t>Running effective meetings takes more than just getting people to show up….</a:t>
            </a:r>
            <a:endParaRPr/>
          </a:p>
        </p:txBody>
      </p:sp>
      <p:sp>
        <p:nvSpPr>
          <p:cNvPr id="316" name="Google Shape;316;p37"/>
          <p:cNvSpPr txBox="1"/>
          <p:nvPr>
            <p:ph idx="12" type="sldNum"/>
          </p:nvPr>
        </p:nvSpPr>
        <p:spPr>
          <a:xfrm>
            <a:off x="8292250" y="6163725"/>
            <a:ext cx="2743200" cy="365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Effective Meetings</a:t>
            </a:r>
            <a:endParaRPr sz="1800">
              <a:solidFill>
                <a:srgbClr val="7F7F7F"/>
              </a:solidFill>
              <a:latin typeface="Avenir"/>
              <a:ea typeface="Avenir"/>
              <a:cs typeface="Avenir"/>
              <a:sym typeface="Avenir"/>
            </a:endParaRPr>
          </a:p>
        </p:txBody>
      </p:sp>
      <p:sp>
        <p:nvSpPr>
          <p:cNvPr id="317" name="Google Shape;317;p37"/>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1" name="Shape 321"/>
        <p:cNvGrpSpPr/>
        <p:nvPr/>
      </p:nvGrpSpPr>
      <p:grpSpPr>
        <a:xfrm>
          <a:off x="0" y="0"/>
          <a:ext cx="0" cy="0"/>
          <a:chOff x="0" y="0"/>
          <a:chExt cx="0" cy="0"/>
        </a:xfrm>
      </p:grpSpPr>
      <p:sp>
        <p:nvSpPr>
          <p:cNvPr id="322" name="Google Shape;322;p38"/>
          <p:cNvSpPr txBox="1"/>
          <p:nvPr>
            <p:ph type="ctrTitle"/>
          </p:nvPr>
        </p:nvSpPr>
        <p:spPr>
          <a:xfrm>
            <a:off x="1524000" y="2488347"/>
            <a:ext cx="9144000" cy="1881300"/>
          </a:xfrm>
          <a:prstGeom prst="rect">
            <a:avLst/>
          </a:prstGeom>
          <a:noFill/>
          <a:ln>
            <a:noFill/>
          </a:ln>
        </p:spPr>
        <p:txBody>
          <a:bodyPr anchorCtr="0" anchor="b" bIns="45700" lIns="91425" spcFirstLastPara="1" rIns="91425" wrap="square" tIns="45700">
            <a:noAutofit/>
          </a:bodyPr>
          <a:lstStyle/>
          <a:p>
            <a:pPr indent="0" lvl="0" marL="0" marR="0" rtl="0" algn="ctr">
              <a:lnSpc>
                <a:spcPct val="90000"/>
              </a:lnSpc>
              <a:spcBef>
                <a:spcPts val="0"/>
              </a:spcBef>
              <a:spcAft>
                <a:spcPts val="0"/>
              </a:spcAft>
              <a:buClr>
                <a:schemeClr val="dk1"/>
              </a:buClr>
              <a:buSzPts val="6000"/>
              <a:buFont typeface="PT Sans"/>
              <a:buNone/>
            </a:pPr>
            <a:r>
              <a:rPr lang="en-US"/>
              <a:t>How do we avoid these pitfalls?</a:t>
            </a:r>
            <a:endParaRPr b="1" i="0" sz="6000" u="none" cap="none" strike="noStrike">
              <a:solidFill>
                <a:schemeClr val="dk1"/>
              </a:solidFill>
              <a:latin typeface="PT Sans"/>
              <a:ea typeface="PT Sans"/>
              <a:cs typeface="PT Sans"/>
              <a:sym typeface="PT Sans"/>
            </a:endParaRPr>
          </a:p>
        </p:txBody>
      </p:sp>
      <p:sp>
        <p:nvSpPr>
          <p:cNvPr id="323" name="Google Shape;323;p38"/>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
        <p:nvSpPr>
          <p:cNvPr id="324" name="Google Shape;324;p38"/>
          <p:cNvSpPr txBox="1"/>
          <p:nvPr>
            <p:ph idx="12" type="sldNum"/>
          </p:nvPr>
        </p:nvSpPr>
        <p:spPr>
          <a:xfrm>
            <a:off x="8292250" y="6163725"/>
            <a:ext cx="2743200" cy="365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Effective Meetings</a:t>
            </a:r>
            <a:endParaRPr sz="1800">
              <a:solidFill>
                <a:srgbClr val="7F7F7F"/>
              </a:solidFill>
              <a:latin typeface="Avenir"/>
              <a:ea typeface="Avenir"/>
              <a:cs typeface="Avenir"/>
              <a:sym typeface="Aveni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9" name="Shape 329"/>
        <p:cNvGrpSpPr/>
        <p:nvPr/>
      </p:nvGrpSpPr>
      <p:grpSpPr>
        <a:xfrm>
          <a:off x="0" y="0"/>
          <a:ext cx="0" cy="0"/>
          <a:chOff x="0" y="0"/>
          <a:chExt cx="0" cy="0"/>
        </a:xfrm>
      </p:grpSpPr>
      <p:sp>
        <p:nvSpPr>
          <p:cNvPr id="330" name="Google Shape;330;p39"/>
          <p:cNvSpPr txBox="1"/>
          <p:nvPr>
            <p:ph type="ctrTitle"/>
          </p:nvPr>
        </p:nvSpPr>
        <p:spPr>
          <a:xfrm>
            <a:off x="426600" y="337850"/>
            <a:ext cx="11338800" cy="12033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What to consider to run effective meetings</a:t>
            </a:r>
            <a:endParaRPr/>
          </a:p>
        </p:txBody>
      </p:sp>
      <p:sp>
        <p:nvSpPr>
          <p:cNvPr id="331" name="Google Shape;331;p39"/>
          <p:cNvSpPr txBox="1"/>
          <p:nvPr>
            <p:ph idx="1" type="subTitle"/>
          </p:nvPr>
        </p:nvSpPr>
        <p:spPr>
          <a:xfrm>
            <a:off x="1772850" y="1678775"/>
            <a:ext cx="8646300" cy="38532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Define and understand the goals of your meeting.</a:t>
            </a:r>
            <a:endParaRPr/>
          </a:p>
          <a:p>
            <a:pPr indent="0" lvl="0" marL="0" rtl="0" algn="l">
              <a:spcBef>
                <a:spcPts val="1000"/>
              </a:spcBef>
              <a:spcAft>
                <a:spcPts val="0"/>
              </a:spcAft>
              <a:buNone/>
            </a:pPr>
            <a:r>
              <a:t/>
            </a:r>
            <a:endParaRPr/>
          </a:p>
          <a:p>
            <a:pPr indent="-406400" lvl="0" marL="457200" rtl="0" algn="l">
              <a:spcBef>
                <a:spcPts val="1000"/>
              </a:spcBef>
              <a:spcAft>
                <a:spcPts val="0"/>
              </a:spcAft>
              <a:buSzPts val="2800"/>
              <a:buChar char="•"/>
            </a:pPr>
            <a:r>
              <a:rPr lang="en-US"/>
              <a:t>Select attendees carefully</a:t>
            </a:r>
            <a:endParaRPr/>
          </a:p>
          <a:p>
            <a:pPr indent="-381000" lvl="1" marL="914400" rtl="0" algn="l">
              <a:spcBef>
                <a:spcPts val="0"/>
              </a:spcBef>
              <a:spcAft>
                <a:spcPts val="0"/>
              </a:spcAft>
              <a:buSzPts val="2400"/>
              <a:buChar char="•"/>
            </a:pPr>
            <a:r>
              <a:rPr lang="en-US"/>
              <a:t>Participants should all have something to contribute.</a:t>
            </a:r>
            <a:endParaRPr/>
          </a:p>
          <a:p>
            <a:pPr indent="-381000" lvl="1" marL="914400" rtl="0" algn="l">
              <a:spcBef>
                <a:spcPts val="0"/>
              </a:spcBef>
              <a:spcAft>
                <a:spcPts val="0"/>
              </a:spcAft>
              <a:buSzPts val="2400"/>
              <a:buChar char="•"/>
            </a:pPr>
            <a:r>
              <a:rPr lang="en-US"/>
              <a:t>More people means more unwieldy,</a:t>
            </a:r>
            <a:endParaRPr/>
          </a:p>
          <a:p>
            <a:pPr indent="-381000" lvl="1" marL="914400" rtl="0" algn="l">
              <a:spcBef>
                <a:spcPts val="0"/>
              </a:spcBef>
              <a:spcAft>
                <a:spcPts val="0"/>
              </a:spcAft>
              <a:buSzPts val="2400"/>
              <a:buChar char="•"/>
            </a:pPr>
            <a:r>
              <a:rPr lang="en-US"/>
              <a:t>As size grows it’s harder to find time that works for everyone</a:t>
            </a:r>
            <a:endParaRPr/>
          </a:p>
          <a:p>
            <a:pPr indent="-381000" lvl="1" marL="914400" rtl="0" algn="l">
              <a:spcBef>
                <a:spcPts val="0"/>
              </a:spcBef>
              <a:spcAft>
                <a:spcPts val="0"/>
              </a:spcAft>
              <a:buSzPts val="2400"/>
              <a:buChar char="•"/>
            </a:pPr>
            <a:r>
              <a:rPr lang="en-US"/>
              <a:t>Taking up people’s time needlessly if they really aren’t needed</a:t>
            </a:r>
            <a:endParaRPr/>
          </a:p>
        </p:txBody>
      </p:sp>
      <p:sp>
        <p:nvSpPr>
          <p:cNvPr id="332" name="Google Shape;332;p39"/>
          <p:cNvSpPr txBox="1"/>
          <p:nvPr>
            <p:ph idx="12" type="sldNum"/>
          </p:nvPr>
        </p:nvSpPr>
        <p:spPr>
          <a:xfrm>
            <a:off x="8292250" y="6163725"/>
            <a:ext cx="2743200" cy="365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Effective Meetings</a:t>
            </a:r>
            <a:endParaRPr sz="1800">
              <a:solidFill>
                <a:srgbClr val="7F7F7F"/>
              </a:solidFill>
              <a:latin typeface="Avenir"/>
              <a:ea typeface="Avenir"/>
              <a:cs typeface="Avenir"/>
              <a:sym typeface="Avenir"/>
            </a:endParaRPr>
          </a:p>
        </p:txBody>
      </p:sp>
      <p:sp>
        <p:nvSpPr>
          <p:cNvPr id="333" name="Google Shape;333;p39"/>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8" name="Shape 338"/>
        <p:cNvGrpSpPr/>
        <p:nvPr/>
      </p:nvGrpSpPr>
      <p:grpSpPr>
        <a:xfrm>
          <a:off x="0" y="0"/>
          <a:ext cx="0" cy="0"/>
          <a:chOff x="0" y="0"/>
          <a:chExt cx="0" cy="0"/>
        </a:xfrm>
      </p:grpSpPr>
      <p:sp>
        <p:nvSpPr>
          <p:cNvPr id="339" name="Google Shape;339;p40"/>
          <p:cNvSpPr txBox="1"/>
          <p:nvPr>
            <p:ph type="ctrTitle"/>
          </p:nvPr>
        </p:nvSpPr>
        <p:spPr>
          <a:xfrm>
            <a:off x="426600" y="337850"/>
            <a:ext cx="11338800" cy="12033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What to consider to run effective meetings</a:t>
            </a:r>
            <a:endParaRPr/>
          </a:p>
        </p:txBody>
      </p:sp>
      <p:sp>
        <p:nvSpPr>
          <p:cNvPr id="340" name="Google Shape;340;p40"/>
          <p:cNvSpPr txBox="1"/>
          <p:nvPr>
            <p:ph idx="1" type="subTitle"/>
          </p:nvPr>
        </p:nvSpPr>
        <p:spPr>
          <a:xfrm>
            <a:off x="1772850" y="1541150"/>
            <a:ext cx="8646300" cy="45411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Prepare agenda and send it out at least one day in advance</a:t>
            </a:r>
            <a:endParaRPr/>
          </a:p>
          <a:p>
            <a:pPr indent="-381000" lvl="1" marL="914400" rtl="0" algn="l">
              <a:spcBef>
                <a:spcPts val="0"/>
              </a:spcBef>
              <a:spcAft>
                <a:spcPts val="0"/>
              </a:spcAft>
              <a:buSzPts val="2400"/>
              <a:buChar char="•"/>
            </a:pPr>
            <a:r>
              <a:rPr lang="en-US"/>
              <a:t>An agenda allows those attending to come sufficiently prepared</a:t>
            </a:r>
            <a:endParaRPr/>
          </a:p>
          <a:p>
            <a:pPr indent="-381000" lvl="1" marL="914400" rtl="0" algn="l">
              <a:spcBef>
                <a:spcPts val="0"/>
              </a:spcBef>
              <a:spcAft>
                <a:spcPts val="0"/>
              </a:spcAft>
              <a:buSzPts val="2400"/>
              <a:buChar char="•"/>
            </a:pPr>
            <a:r>
              <a:rPr lang="en-US"/>
              <a:t>Without an agenda it is too easy to get sidetracked</a:t>
            </a:r>
            <a:endParaRPr/>
          </a:p>
          <a:p>
            <a:pPr indent="-381000" lvl="1" marL="914400" rtl="0" algn="l">
              <a:spcBef>
                <a:spcPts val="0"/>
              </a:spcBef>
              <a:spcAft>
                <a:spcPts val="0"/>
              </a:spcAft>
              <a:buSzPts val="2400"/>
              <a:buChar char="•"/>
            </a:pPr>
            <a:r>
              <a:rPr lang="en-US"/>
              <a:t>Consider assigning times to topics.</a:t>
            </a:r>
            <a:endParaRPr/>
          </a:p>
          <a:p>
            <a:pPr indent="-381000" lvl="1" marL="914400" rtl="0" algn="l">
              <a:spcBef>
                <a:spcPts val="0"/>
              </a:spcBef>
              <a:spcAft>
                <a:spcPts val="0"/>
              </a:spcAft>
              <a:buSzPts val="2400"/>
              <a:buChar char="•"/>
            </a:pPr>
            <a:r>
              <a:rPr lang="en-US"/>
              <a:t>Based on agenda, determine how much time is needed and set and end time.</a:t>
            </a:r>
            <a:endParaRPr/>
          </a:p>
          <a:p>
            <a:pPr indent="-381000" lvl="1" marL="914400" rtl="0" algn="l">
              <a:spcBef>
                <a:spcPts val="0"/>
              </a:spcBef>
              <a:spcAft>
                <a:spcPts val="0"/>
              </a:spcAft>
              <a:buSzPts val="2400"/>
              <a:buChar char="•"/>
            </a:pPr>
            <a:r>
              <a:rPr lang="en-US"/>
              <a:t>Most important topics at the beginning of the meeting (best focus and attention), consider easy wins up front also</a:t>
            </a:r>
            <a:endParaRPr/>
          </a:p>
        </p:txBody>
      </p:sp>
      <p:sp>
        <p:nvSpPr>
          <p:cNvPr id="341" name="Google Shape;341;p40"/>
          <p:cNvSpPr txBox="1"/>
          <p:nvPr>
            <p:ph idx="12" type="sldNum"/>
          </p:nvPr>
        </p:nvSpPr>
        <p:spPr>
          <a:xfrm>
            <a:off x="8292250" y="6163725"/>
            <a:ext cx="2743200" cy="365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Effective Meetings</a:t>
            </a:r>
            <a:endParaRPr sz="1800">
              <a:solidFill>
                <a:srgbClr val="7F7F7F"/>
              </a:solidFill>
              <a:latin typeface="Avenir"/>
              <a:ea typeface="Avenir"/>
              <a:cs typeface="Avenir"/>
              <a:sym typeface="Avenir"/>
            </a:endParaRPr>
          </a:p>
        </p:txBody>
      </p:sp>
      <p:sp>
        <p:nvSpPr>
          <p:cNvPr id="342" name="Google Shape;342;p40"/>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7" name="Shape 347"/>
        <p:cNvGrpSpPr/>
        <p:nvPr/>
      </p:nvGrpSpPr>
      <p:grpSpPr>
        <a:xfrm>
          <a:off x="0" y="0"/>
          <a:ext cx="0" cy="0"/>
          <a:chOff x="0" y="0"/>
          <a:chExt cx="0" cy="0"/>
        </a:xfrm>
      </p:grpSpPr>
      <p:sp>
        <p:nvSpPr>
          <p:cNvPr id="348" name="Google Shape;348;p41"/>
          <p:cNvSpPr txBox="1"/>
          <p:nvPr>
            <p:ph type="ctrTitle"/>
          </p:nvPr>
        </p:nvSpPr>
        <p:spPr>
          <a:xfrm>
            <a:off x="426600" y="337850"/>
            <a:ext cx="11338800" cy="12033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What to consider to run effective meetings</a:t>
            </a:r>
            <a:endParaRPr/>
          </a:p>
        </p:txBody>
      </p:sp>
      <p:sp>
        <p:nvSpPr>
          <p:cNvPr id="349" name="Google Shape;349;p41"/>
          <p:cNvSpPr txBox="1"/>
          <p:nvPr>
            <p:ph idx="1" type="subTitle"/>
          </p:nvPr>
        </p:nvSpPr>
        <p:spPr>
          <a:xfrm>
            <a:off x="1772850" y="1541150"/>
            <a:ext cx="8646300" cy="41559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Prepare agenda and send it out at least one day in advance (continued)</a:t>
            </a:r>
            <a:endParaRPr/>
          </a:p>
          <a:p>
            <a:pPr indent="-381000" lvl="1" marL="914400" rtl="0" algn="l">
              <a:spcBef>
                <a:spcPts val="0"/>
              </a:spcBef>
              <a:spcAft>
                <a:spcPts val="0"/>
              </a:spcAft>
              <a:buSzPts val="2400"/>
              <a:buChar char="•"/>
            </a:pPr>
            <a:r>
              <a:rPr lang="en-US"/>
              <a:t>Shorter over longer, can also schedule a follow up meeting</a:t>
            </a:r>
            <a:endParaRPr/>
          </a:p>
          <a:p>
            <a:pPr indent="-381000" lvl="1" marL="914400" rtl="0" algn="l">
              <a:spcBef>
                <a:spcPts val="0"/>
              </a:spcBef>
              <a:spcAft>
                <a:spcPts val="0"/>
              </a:spcAft>
              <a:buSzPts val="2400"/>
              <a:buChar char="•"/>
            </a:pPr>
            <a:r>
              <a:rPr lang="en-US"/>
              <a:t>Avoid late in the day or first thing in the morning whenever possible.</a:t>
            </a:r>
            <a:endParaRPr/>
          </a:p>
          <a:p>
            <a:pPr indent="-381000" lvl="1" marL="914400" rtl="0" algn="l">
              <a:spcBef>
                <a:spcPts val="0"/>
              </a:spcBef>
              <a:spcAft>
                <a:spcPts val="0"/>
              </a:spcAft>
              <a:buSzPts val="2400"/>
              <a:buChar char="•"/>
            </a:pPr>
            <a:r>
              <a:rPr lang="en-US"/>
              <a:t>Decide nature of the meeting reporting meeting or working meeting</a:t>
            </a:r>
            <a:endParaRPr/>
          </a:p>
        </p:txBody>
      </p:sp>
      <p:sp>
        <p:nvSpPr>
          <p:cNvPr id="350" name="Google Shape;350;p41"/>
          <p:cNvSpPr txBox="1"/>
          <p:nvPr>
            <p:ph idx="12" type="sldNum"/>
          </p:nvPr>
        </p:nvSpPr>
        <p:spPr>
          <a:xfrm>
            <a:off x="8292250" y="6163725"/>
            <a:ext cx="2743200" cy="365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Effective Meetings</a:t>
            </a:r>
            <a:endParaRPr sz="1800">
              <a:solidFill>
                <a:srgbClr val="7F7F7F"/>
              </a:solidFill>
              <a:latin typeface="Avenir"/>
              <a:ea typeface="Avenir"/>
              <a:cs typeface="Avenir"/>
              <a:sym typeface="Avenir"/>
            </a:endParaRPr>
          </a:p>
        </p:txBody>
      </p:sp>
      <p:sp>
        <p:nvSpPr>
          <p:cNvPr id="351" name="Google Shape;351;p41"/>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6" name="Shape 356"/>
        <p:cNvGrpSpPr/>
        <p:nvPr/>
      </p:nvGrpSpPr>
      <p:grpSpPr>
        <a:xfrm>
          <a:off x="0" y="0"/>
          <a:ext cx="0" cy="0"/>
          <a:chOff x="0" y="0"/>
          <a:chExt cx="0" cy="0"/>
        </a:xfrm>
      </p:grpSpPr>
      <p:sp>
        <p:nvSpPr>
          <p:cNvPr id="357" name="Google Shape;357;p42"/>
          <p:cNvSpPr txBox="1"/>
          <p:nvPr>
            <p:ph type="ctrTitle"/>
          </p:nvPr>
        </p:nvSpPr>
        <p:spPr>
          <a:xfrm>
            <a:off x="426600" y="337850"/>
            <a:ext cx="11338800" cy="12033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What to consider to run effective meetings</a:t>
            </a:r>
            <a:endParaRPr/>
          </a:p>
        </p:txBody>
      </p:sp>
      <p:sp>
        <p:nvSpPr>
          <p:cNvPr id="358" name="Google Shape;358;p42"/>
          <p:cNvSpPr txBox="1"/>
          <p:nvPr>
            <p:ph idx="1" type="subTitle"/>
          </p:nvPr>
        </p:nvSpPr>
        <p:spPr>
          <a:xfrm>
            <a:off x="1772850" y="1541150"/>
            <a:ext cx="8646300" cy="41559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Set, follow, and model ground rules</a:t>
            </a:r>
            <a:endParaRPr/>
          </a:p>
          <a:p>
            <a:pPr indent="-381000" lvl="1" marL="914400" rtl="0" algn="l">
              <a:spcBef>
                <a:spcPts val="0"/>
              </a:spcBef>
              <a:spcAft>
                <a:spcPts val="0"/>
              </a:spcAft>
              <a:buSzPts val="2400"/>
              <a:buChar char="•"/>
            </a:pPr>
            <a:r>
              <a:rPr lang="en-US"/>
              <a:t>Set the tone for type of meeting</a:t>
            </a:r>
            <a:endParaRPr/>
          </a:p>
          <a:p>
            <a:pPr indent="-381000" lvl="1" marL="914400" rtl="0" algn="l">
              <a:spcBef>
                <a:spcPts val="0"/>
              </a:spcBef>
              <a:spcAft>
                <a:spcPts val="0"/>
              </a:spcAft>
              <a:buSzPts val="2400"/>
              <a:buChar char="•"/>
            </a:pPr>
            <a:r>
              <a:rPr lang="en-US"/>
              <a:t>Model behavior you expect</a:t>
            </a:r>
            <a:endParaRPr/>
          </a:p>
          <a:p>
            <a:pPr indent="-381000" lvl="1" marL="914400" rtl="0" algn="l">
              <a:spcBef>
                <a:spcPts val="0"/>
              </a:spcBef>
              <a:spcAft>
                <a:spcPts val="0"/>
              </a:spcAft>
              <a:buSzPts val="2400"/>
              <a:buChar char="•"/>
            </a:pPr>
            <a:r>
              <a:rPr lang="en-US"/>
              <a:t>Stick to the agenda and stick to the time allotted</a:t>
            </a:r>
            <a:endParaRPr/>
          </a:p>
          <a:p>
            <a:pPr indent="-381000" lvl="1" marL="914400" rtl="0" algn="l">
              <a:spcBef>
                <a:spcPts val="0"/>
              </a:spcBef>
              <a:spcAft>
                <a:spcPts val="0"/>
              </a:spcAft>
              <a:buSzPts val="2400"/>
              <a:buChar char="•"/>
            </a:pPr>
            <a:r>
              <a:rPr lang="en-US"/>
              <a:t>Redirect if things go of track</a:t>
            </a:r>
            <a:endParaRPr/>
          </a:p>
          <a:p>
            <a:pPr indent="-381000" lvl="1" marL="914400" rtl="0" algn="l">
              <a:spcBef>
                <a:spcPts val="0"/>
              </a:spcBef>
              <a:spcAft>
                <a:spcPts val="0"/>
              </a:spcAft>
              <a:buSzPts val="2400"/>
              <a:buChar char="•"/>
            </a:pPr>
            <a:r>
              <a:rPr lang="en-US"/>
              <a:t>Table discussion if need be or place new ideas in the parking lot or differ to next meeting</a:t>
            </a:r>
            <a:endParaRPr/>
          </a:p>
          <a:p>
            <a:pPr indent="-381000" lvl="1" marL="914400" rtl="0" algn="l">
              <a:spcBef>
                <a:spcPts val="0"/>
              </a:spcBef>
              <a:spcAft>
                <a:spcPts val="0"/>
              </a:spcAft>
              <a:buSzPts val="2400"/>
              <a:buChar char="•"/>
            </a:pPr>
            <a:r>
              <a:rPr lang="en-US"/>
              <a:t>If necessary assign roles</a:t>
            </a:r>
            <a:endParaRPr/>
          </a:p>
          <a:p>
            <a:pPr indent="0" lvl="0" marL="0" rtl="0" algn="l">
              <a:spcBef>
                <a:spcPts val="1000"/>
              </a:spcBef>
              <a:spcAft>
                <a:spcPts val="0"/>
              </a:spcAft>
              <a:buNone/>
            </a:pPr>
            <a:r>
              <a:t/>
            </a:r>
            <a:endParaRPr/>
          </a:p>
          <a:p>
            <a:pPr indent="-406400" lvl="0" marL="457200" rtl="0" algn="l">
              <a:spcBef>
                <a:spcPts val="1000"/>
              </a:spcBef>
              <a:spcAft>
                <a:spcPts val="0"/>
              </a:spcAft>
              <a:buSzPts val="2800"/>
              <a:buChar char="•"/>
            </a:pPr>
            <a:r>
              <a:rPr lang="en-US"/>
              <a:t>Assign roles</a:t>
            </a:r>
            <a:endParaRPr/>
          </a:p>
        </p:txBody>
      </p:sp>
      <p:sp>
        <p:nvSpPr>
          <p:cNvPr id="359" name="Google Shape;359;p42"/>
          <p:cNvSpPr txBox="1"/>
          <p:nvPr>
            <p:ph idx="12" type="sldNum"/>
          </p:nvPr>
        </p:nvSpPr>
        <p:spPr>
          <a:xfrm>
            <a:off x="8292250" y="6163725"/>
            <a:ext cx="2743200" cy="365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Effective Meetings</a:t>
            </a:r>
            <a:endParaRPr sz="1800">
              <a:solidFill>
                <a:srgbClr val="7F7F7F"/>
              </a:solidFill>
              <a:latin typeface="Avenir"/>
              <a:ea typeface="Avenir"/>
              <a:cs typeface="Avenir"/>
              <a:sym typeface="Avenir"/>
            </a:endParaRPr>
          </a:p>
        </p:txBody>
      </p:sp>
      <p:sp>
        <p:nvSpPr>
          <p:cNvPr id="360" name="Google Shape;360;p42"/>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5" name="Shape 365"/>
        <p:cNvGrpSpPr/>
        <p:nvPr/>
      </p:nvGrpSpPr>
      <p:grpSpPr>
        <a:xfrm>
          <a:off x="0" y="0"/>
          <a:ext cx="0" cy="0"/>
          <a:chOff x="0" y="0"/>
          <a:chExt cx="0" cy="0"/>
        </a:xfrm>
      </p:grpSpPr>
      <p:sp>
        <p:nvSpPr>
          <p:cNvPr id="366" name="Google Shape;366;p43"/>
          <p:cNvSpPr txBox="1"/>
          <p:nvPr>
            <p:ph type="ctrTitle"/>
          </p:nvPr>
        </p:nvSpPr>
        <p:spPr>
          <a:xfrm>
            <a:off x="426600" y="337850"/>
            <a:ext cx="11338800" cy="12033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What to consider to run effective meetings</a:t>
            </a:r>
            <a:endParaRPr/>
          </a:p>
        </p:txBody>
      </p:sp>
      <p:sp>
        <p:nvSpPr>
          <p:cNvPr id="367" name="Google Shape;367;p43"/>
          <p:cNvSpPr txBox="1"/>
          <p:nvPr>
            <p:ph idx="1" type="subTitle"/>
          </p:nvPr>
        </p:nvSpPr>
        <p:spPr>
          <a:xfrm>
            <a:off x="1772850" y="1541150"/>
            <a:ext cx="8646300" cy="41559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Stay on topic</a:t>
            </a:r>
            <a:endParaRPr/>
          </a:p>
          <a:p>
            <a:pPr indent="0" lvl="0" marL="0" rtl="0" algn="l">
              <a:spcBef>
                <a:spcPts val="1000"/>
              </a:spcBef>
              <a:spcAft>
                <a:spcPts val="0"/>
              </a:spcAft>
              <a:buNone/>
            </a:pPr>
            <a:r>
              <a:t/>
            </a:r>
            <a:endParaRPr/>
          </a:p>
          <a:p>
            <a:pPr indent="-406400" lvl="0" marL="457200" rtl="0" algn="l">
              <a:spcBef>
                <a:spcPts val="1000"/>
              </a:spcBef>
              <a:spcAft>
                <a:spcPts val="0"/>
              </a:spcAft>
              <a:buSzPts val="2800"/>
              <a:buChar char="•"/>
            </a:pPr>
            <a:r>
              <a:rPr lang="en-US"/>
              <a:t>Encourage productive feedback and make sure all are heard</a:t>
            </a:r>
            <a:endParaRPr/>
          </a:p>
          <a:p>
            <a:pPr indent="-381000" lvl="1" marL="914400" rtl="0" algn="l">
              <a:spcBef>
                <a:spcPts val="0"/>
              </a:spcBef>
              <a:spcAft>
                <a:spcPts val="0"/>
              </a:spcAft>
              <a:buSzPts val="2400"/>
              <a:buChar char="•"/>
            </a:pPr>
            <a:r>
              <a:rPr lang="en-US"/>
              <a:t>Encourage productive exchanges and feedback.</a:t>
            </a:r>
            <a:endParaRPr/>
          </a:p>
          <a:p>
            <a:pPr indent="-381000" lvl="1" marL="914400" rtl="0" algn="l">
              <a:spcBef>
                <a:spcPts val="0"/>
              </a:spcBef>
              <a:spcAft>
                <a:spcPts val="0"/>
              </a:spcAft>
              <a:buSzPts val="2400"/>
              <a:buChar char="•"/>
            </a:pPr>
            <a:r>
              <a:rPr lang="en-US"/>
              <a:t>Encourage input for all</a:t>
            </a:r>
            <a:endParaRPr/>
          </a:p>
          <a:p>
            <a:pPr indent="-381000" lvl="1" marL="914400" rtl="0" algn="l">
              <a:spcBef>
                <a:spcPts val="0"/>
              </a:spcBef>
              <a:spcAft>
                <a:spcPts val="0"/>
              </a:spcAft>
              <a:buSzPts val="2400"/>
              <a:buChar char="•"/>
            </a:pPr>
            <a:r>
              <a:rPr lang="en-US"/>
              <a:t>Avoid situation where one person dominates the discussion</a:t>
            </a:r>
            <a:endParaRPr/>
          </a:p>
          <a:p>
            <a:pPr indent="-381000" lvl="1" marL="914400" rtl="0" algn="l">
              <a:spcBef>
                <a:spcPts val="0"/>
              </a:spcBef>
              <a:spcAft>
                <a:spcPts val="0"/>
              </a:spcAft>
              <a:buSzPts val="2400"/>
              <a:buChar char="•"/>
            </a:pPr>
            <a:r>
              <a:rPr lang="en-US"/>
              <a:t>Read the room including non-verbal communication</a:t>
            </a:r>
            <a:endParaRPr/>
          </a:p>
        </p:txBody>
      </p:sp>
      <p:sp>
        <p:nvSpPr>
          <p:cNvPr id="368" name="Google Shape;368;p43"/>
          <p:cNvSpPr txBox="1"/>
          <p:nvPr>
            <p:ph idx="12" type="sldNum"/>
          </p:nvPr>
        </p:nvSpPr>
        <p:spPr>
          <a:xfrm>
            <a:off x="8292250" y="6163725"/>
            <a:ext cx="2743200" cy="365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Effective Meetings</a:t>
            </a:r>
            <a:endParaRPr sz="1800">
              <a:solidFill>
                <a:srgbClr val="7F7F7F"/>
              </a:solidFill>
              <a:latin typeface="Avenir"/>
              <a:ea typeface="Avenir"/>
              <a:cs typeface="Avenir"/>
              <a:sym typeface="Avenir"/>
            </a:endParaRPr>
          </a:p>
        </p:txBody>
      </p:sp>
      <p:sp>
        <p:nvSpPr>
          <p:cNvPr id="369" name="Google Shape;369;p43"/>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4" name="Shape 374"/>
        <p:cNvGrpSpPr/>
        <p:nvPr/>
      </p:nvGrpSpPr>
      <p:grpSpPr>
        <a:xfrm>
          <a:off x="0" y="0"/>
          <a:ext cx="0" cy="0"/>
          <a:chOff x="0" y="0"/>
          <a:chExt cx="0" cy="0"/>
        </a:xfrm>
      </p:grpSpPr>
      <p:sp>
        <p:nvSpPr>
          <p:cNvPr id="375" name="Google Shape;375;p44"/>
          <p:cNvSpPr txBox="1"/>
          <p:nvPr>
            <p:ph type="ctrTitle"/>
          </p:nvPr>
        </p:nvSpPr>
        <p:spPr>
          <a:xfrm>
            <a:off x="426600" y="337850"/>
            <a:ext cx="11338800" cy="12033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What to consider to run effective meetings</a:t>
            </a:r>
            <a:endParaRPr/>
          </a:p>
        </p:txBody>
      </p:sp>
      <p:sp>
        <p:nvSpPr>
          <p:cNvPr id="376" name="Google Shape;376;p44"/>
          <p:cNvSpPr txBox="1"/>
          <p:nvPr>
            <p:ph idx="1" type="subTitle"/>
          </p:nvPr>
        </p:nvSpPr>
        <p:spPr>
          <a:xfrm>
            <a:off x="1772850" y="1541150"/>
            <a:ext cx="8646300" cy="46236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Encourage productive feedback and make sure all are heard (continued)</a:t>
            </a:r>
            <a:endParaRPr/>
          </a:p>
          <a:p>
            <a:pPr indent="-381000" lvl="1" marL="914400" rtl="0" algn="l">
              <a:spcBef>
                <a:spcPts val="0"/>
              </a:spcBef>
              <a:spcAft>
                <a:spcPts val="0"/>
              </a:spcAft>
              <a:buSzPts val="2400"/>
              <a:buChar char="•"/>
            </a:pPr>
            <a:r>
              <a:rPr lang="en-US"/>
              <a:t>If it looks like someone has a thought, encourage them to share it.  </a:t>
            </a:r>
            <a:endParaRPr/>
          </a:p>
          <a:p>
            <a:pPr indent="-381000" lvl="1" marL="914400" rtl="0" algn="l">
              <a:spcBef>
                <a:spcPts val="0"/>
              </a:spcBef>
              <a:spcAft>
                <a:spcPts val="0"/>
              </a:spcAft>
              <a:buSzPts val="2400"/>
              <a:buChar char="•"/>
            </a:pPr>
            <a:r>
              <a:rPr lang="en-US"/>
              <a:t>If you ask a question its okay to wait for an answer (Don’t feel the need to fill silence)</a:t>
            </a:r>
            <a:endParaRPr/>
          </a:p>
          <a:p>
            <a:pPr indent="-355600" lvl="2" marL="1371600" rtl="0" algn="l">
              <a:spcBef>
                <a:spcPts val="0"/>
              </a:spcBef>
              <a:spcAft>
                <a:spcPts val="0"/>
              </a:spcAft>
              <a:buSzPts val="2000"/>
              <a:buChar char="•"/>
            </a:pPr>
            <a:r>
              <a:rPr lang="en-US"/>
              <a:t>Introverts and certain communication styles can take 5-10 seconds before they verbally share their thoughts.</a:t>
            </a:r>
            <a:endParaRPr/>
          </a:p>
          <a:p>
            <a:pPr indent="-355600" lvl="2" marL="1371600" rtl="0" algn="l">
              <a:spcBef>
                <a:spcPts val="0"/>
              </a:spcBef>
              <a:spcAft>
                <a:spcPts val="0"/>
              </a:spcAft>
              <a:buSzPts val="2000"/>
              <a:buChar char="•"/>
            </a:pPr>
            <a:r>
              <a:rPr lang="en-US"/>
              <a:t>The quiet people are listening and thinking but they don’t always speak up or they could take more time to speak up.</a:t>
            </a:r>
            <a:endParaRPr/>
          </a:p>
          <a:p>
            <a:pPr indent="-355600" lvl="2" marL="1371600" rtl="0" algn="l">
              <a:spcBef>
                <a:spcPts val="0"/>
              </a:spcBef>
              <a:spcAft>
                <a:spcPts val="0"/>
              </a:spcAft>
              <a:buSzPts val="2000"/>
              <a:buChar char="•"/>
            </a:pPr>
            <a:r>
              <a:rPr lang="en-US"/>
              <a:t>You could go around the table and ask them to share thoughts if folks are not speaking up.  </a:t>
            </a:r>
            <a:endParaRPr/>
          </a:p>
          <a:p>
            <a:pPr indent="-355600" lvl="2" marL="1371600" rtl="0" algn="l">
              <a:spcBef>
                <a:spcPts val="0"/>
              </a:spcBef>
              <a:spcAft>
                <a:spcPts val="0"/>
              </a:spcAft>
              <a:buSzPts val="2000"/>
              <a:buChar char="•"/>
            </a:pPr>
            <a:r>
              <a:rPr lang="en-US"/>
              <a:t>If someone is in the room, they need to be contributing.</a:t>
            </a:r>
            <a:endParaRPr/>
          </a:p>
        </p:txBody>
      </p:sp>
      <p:sp>
        <p:nvSpPr>
          <p:cNvPr id="377" name="Google Shape;377;p44"/>
          <p:cNvSpPr txBox="1"/>
          <p:nvPr>
            <p:ph idx="12" type="sldNum"/>
          </p:nvPr>
        </p:nvSpPr>
        <p:spPr>
          <a:xfrm>
            <a:off x="8292250" y="6163725"/>
            <a:ext cx="2743200" cy="365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Effective Meetings</a:t>
            </a:r>
            <a:endParaRPr sz="1800">
              <a:solidFill>
                <a:srgbClr val="7F7F7F"/>
              </a:solidFill>
              <a:latin typeface="Avenir"/>
              <a:ea typeface="Avenir"/>
              <a:cs typeface="Avenir"/>
              <a:sym typeface="Avenir"/>
            </a:endParaRPr>
          </a:p>
        </p:txBody>
      </p:sp>
      <p:sp>
        <p:nvSpPr>
          <p:cNvPr id="378" name="Google Shape;378;p44"/>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3" name="Shape 383"/>
        <p:cNvGrpSpPr/>
        <p:nvPr/>
      </p:nvGrpSpPr>
      <p:grpSpPr>
        <a:xfrm>
          <a:off x="0" y="0"/>
          <a:ext cx="0" cy="0"/>
          <a:chOff x="0" y="0"/>
          <a:chExt cx="0" cy="0"/>
        </a:xfrm>
      </p:grpSpPr>
      <p:sp>
        <p:nvSpPr>
          <p:cNvPr id="384" name="Google Shape;384;p45"/>
          <p:cNvSpPr txBox="1"/>
          <p:nvPr>
            <p:ph type="ctrTitle"/>
          </p:nvPr>
        </p:nvSpPr>
        <p:spPr>
          <a:xfrm>
            <a:off x="426600" y="337850"/>
            <a:ext cx="11338800" cy="12033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What to consider to run effective meetings</a:t>
            </a:r>
            <a:endParaRPr/>
          </a:p>
        </p:txBody>
      </p:sp>
      <p:sp>
        <p:nvSpPr>
          <p:cNvPr id="385" name="Google Shape;385;p45"/>
          <p:cNvSpPr txBox="1"/>
          <p:nvPr>
            <p:ph idx="1" type="subTitle"/>
          </p:nvPr>
        </p:nvSpPr>
        <p:spPr>
          <a:xfrm>
            <a:off x="1772850" y="1541150"/>
            <a:ext cx="8646300" cy="46236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Assign responsibility to ensure completion of deliverables discussed in the meeting</a:t>
            </a:r>
            <a:endParaRPr/>
          </a:p>
          <a:p>
            <a:pPr indent="0" lvl="0" marL="0" rtl="0" algn="l">
              <a:spcBef>
                <a:spcPts val="1000"/>
              </a:spcBef>
              <a:spcAft>
                <a:spcPts val="0"/>
              </a:spcAft>
              <a:buNone/>
            </a:pPr>
            <a:r>
              <a:t/>
            </a:r>
            <a:endParaRPr/>
          </a:p>
          <a:p>
            <a:pPr indent="-406400" lvl="0" marL="457200" rtl="0" algn="l">
              <a:spcBef>
                <a:spcPts val="1000"/>
              </a:spcBef>
              <a:spcAft>
                <a:spcPts val="0"/>
              </a:spcAft>
              <a:buSzPts val="2800"/>
              <a:buChar char="•"/>
            </a:pPr>
            <a:r>
              <a:rPr lang="en-US"/>
              <a:t>Set due dates for deliverable and monitor progress in subsequent meetings</a:t>
            </a:r>
            <a:endParaRPr/>
          </a:p>
          <a:p>
            <a:pPr indent="0" lvl="0" marL="0" rtl="0" algn="l">
              <a:spcBef>
                <a:spcPts val="1000"/>
              </a:spcBef>
              <a:spcAft>
                <a:spcPts val="0"/>
              </a:spcAft>
              <a:buNone/>
            </a:pPr>
            <a:r>
              <a:t/>
            </a:r>
            <a:endParaRPr/>
          </a:p>
          <a:p>
            <a:pPr indent="-406400" lvl="0" marL="457200" rtl="0" algn="l">
              <a:spcBef>
                <a:spcPts val="1000"/>
              </a:spcBef>
              <a:spcAft>
                <a:spcPts val="0"/>
              </a:spcAft>
              <a:buSzPts val="2800"/>
              <a:buChar char="•"/>
            </a:pPr>
            <a:r>
              <a:rPr lang="en-US"/>
              <a:t>May consider participants sending reports in advance of meeting</a:t>
            </a:r>
            <a:endParaRPr/>
          </a:p>
          <a:p>
            <a:pPr indent="0" lvl="0" marL="0" rtl="0" algn="l">
              <a:spcBef>
                <a:spcPts val="1000"/>
              </a:spcBef>
              <a:spcAft>
                <a:spcPts val="0"/>
              </a:spcAft>
              <a:buNone/>
            </a:pPr>
            <a:r>
              <a:t/>
            </a:r>
            <a:endParaRPr/>
          </a:p>
        </p:txBody>
      </p:sp>
      <p:sp>
        <p:nvSpPr>
          <p:cNvPr id="386" name="Google Shape;386;p45"/>
          <p:cNvSpPr txBox="1"/>
          <p:nvPr>
            <p:ph idx="12" type="sldNum"/>
          </p:nvPr>
        </p:nvSpPr>
        <p:spPr>
          <a:xfrm>
            <a:off x="8292250" y="6163725"/>
            <a:ext cx="2743200" cy="365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Effective Meetings</a:t>
            </a:r>
            <a:endParaRPr sz="1800">
              <a:solidFill>
                <a:srgbClr val="7F7F7F"/>
              </a:solidFill>
              <a:latin typeface="Avenir"/>
              <a:ea typeface="Avenir"/>
              <a:cs typeface="Avenir"/>
              <a:sym typeface="Avenir"/>
            </a:endParaRPr>
          </a:p>
        </p:txBody>
      </p:sp>
      <p:sp>
        <p:nvSpPr>
          <p:cNvPr id="387" name="Google Shape;387;p45"/>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0"/>
          <p:cNvSpPr txBox="1"/>
          <p:nvPr>
            <p:ph type="ctrTitle"/>
          </p:nvPr>
        </p:nvSpPr>
        <p:spPr>
          <a:xfrm>
            <a:off x="357775" y="613075"/>
            <a:ext cx="11338800" cy="729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Discussion</a:t>
            </a:r>
            <a:endParaRPr/>
          </a:p>
        </p:txBody>
      </p:sp>
      <p:sp>
        <p:nvSpPr>
          <p:cNvPr id="78" name="Google Shape;78;p10"/>
          <p:cNvSpPr txBox="1"/>
          <p:nvPr>
            <p:ph idx="1" type="subTitle"/>
          </p:nvPr>
        </p:nvSpPr>
        <p:spPr>
          <a:xfrm>
            <a:off x="1666754" y="1750088"/>
            <a:ext cx="8646300" cy="35049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Based on what you know about business continuity plan, should your team have a team/organizational continuity plan?</a:t>
            </a:r>
            <a:endParaRPr/>
          </a:p>
          <a:p>
            <a:pPr indent="0" lvl="0" marL="457200" rtl="0" algn="l">
              <a:spcBef>
                <a:spcPts val="1000"/>
              </a:spcBef>
              <a:spcAft>
                <a:spcPts val="0"/>
              </a:spcAft>
              <a:buNone/>
            </a:pPr>
            <a:r>
              <a:t/>
            </a:r>
            <a:endParaRPr/>
          </a:p>
          <a:p>
            <a:pPr indent="-406400" lvl="0" marL="457200" rtl="0" algn="l">
              <a:spcBef>
                <a:spcPts val="1000"/>
              </a:spcBef>
              <a:spcAft>
                <a:spcPts val="0"/>
              </a:spcAft>
              <a:buSzPts val="2800"/>
              <a:buChar char="•"/>
            </a:pPr>
            <a:r>
              <a:rPr lang="en-US"/>
              <a:t>What are your reasons for such a plan?</a:t>
            </a:r>
            <a:endParaRPr/>
          </a:p>
          <a:p>
            <a:pPr indent="0" lvl="0" marL="457200" rtl="0" algn="l">
              <a:spcBef>
                <a:spcPts val="1000"/>
              </a:spcBef>
              <a:spcAft>
                <a:spcPts val="0"/>
              </a:spcAft>
              <a:buNone/>
            </a:pPr>
            <a:r>
              <a:t/>
            </a:r>
            <a:endParaRPr/>
          </a:p>
          <a:p>
            <a:pPr indent="0" lvl="0" marL="457200" rtl="0" algn="l">
              <a:spcBef>
                <a:spcPts val="1000"/>
              </a:spcBef>
              <a:spcAft>
                <a:spcPts val="0"/>
              </a:spcAft>
              <a:buNone/>
            </a:pPr>
            <a:r>
              <a:t/>
            </a:r>
            <a:endParaRPr/>
          </a:p>
        </p:txBody>
      </p:sp>
      <p:sp>
        <p:nvSpPr>
          <p:cNvPr id="79" name="Google Shape;79;p10"/>
          <p:cNvSpPr txBox="1"/>
          <p:nvPr>
            <p:ph idx="12" type="sldNum"/>
          </p:nvPr>
        </p:nvSpPr>
        <p:spPr>
          <a:xfrm>
            <a:off x="8292250" y="6163725"/>
            <a:ext cx="2743200" cy="365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Business Continuity Plan</a:t>
            </a:r>
            <a:endParaRPr sz="1800">
              <a:solidFill>
                <a:srgbClr val="7F7F7F"/>
              </a:solidFill>
              <a:latin typeface="Avenir"/>
              <a:ea typeface="Avenir"/>
              <a:cs typeface="Avenir"/>
              <a:sym typeface="Avenir"/>
            </a:endParaRPr>
          </a:p>
        </p:txBody>
      </p:sp>
      <p:sp>
        <p:nvSpPr>
          <p:cNvPr id="80" name="Google Shape;80;p10"/>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2" name="Shape 392"/>
        <p:cNvGrpSpPr/>
        <p:nvPr/>
      </p:nvGrpSpPr>
      <p:grpSpPr>
        <a:xfrm>
          <a:off x="0" y="0"/>
          <a:ext cx="0" cy="0"/>
          <a:chOff x="0" y="0"/>
          <a:chExt cx="0" cy="0"/>
        </a:xfrm>
      </p:grpSpPr>
      <p:sp>
        <p:nvSpPr>
          <p:cNvPr id="393" name="Google Shape;393;p46"/>
          <p:cNvSpPr txBox="1"/>
          <p:nvPr>
            <p:ph type="ctrTitle"/>
          </p:nvPr>
        </p:nvSpPr>
        <p:spPr>
          <a:xfrm>
            <a:off x="426600" y="337850"/>
            <a:ext cx="11338800" cy="12033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What to consider to run effective meetings</a:t>
            </a:r>
            <a:endParaRPr/>
          </a:p>
        </p:txBody>
      </p:sp>
      <p:sp>
        <p:nvSpPr>
          <p:cNvPr id="394" name="Google Shape;394;p46"/>
          <p:cNvSpPr txBox="1"/>
          <p:nvPr>
            <p:ph idx="1" type="subTitle"/>
          </p:nvPr>
        </p:nvSpPr>
        <p:spPr>
          <a:xfrm>
            <a:off x="1772850" y="1541150"/>
            <a:ext cx="8646300" cy="46236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Follow up</a:t>
            </a:r>
            <a:endParaRPr/>
          </a:p>
          <a:p>
            <a:pPr indent="-381000" lvl="1" marL="914400" rtl="0" algn="l">
              <a:spcBef>
                <a:spcPts val="0"/>
              </a:spcBef>
              <a:spcAft>
                <a:spcPts val="0"/>
              </a:spcAft>
              <a:buSzPts val="2400"/>
              <a:buChar char="•"/>
            </a:pPr>
            <a:r>
              <a:rPr lang="en-US"/>
              <a:t>After it's over, send out minutes to participants within 24 hours</a:t>
            </a:r>
            <a:endParaRPr/>
          </a:p>
          <a:p>
            <a:pPr indent="-355600" lvl="2" marL="1371600" rtl="0" algn="l">
              <a:spcBef>
                <a:spcPts val="0"/>
              </a:spcBef>
              <a:spcAft>
                <a:spcPts val="0"/>
              </a:spcAft>
              <a:buSzPts val="2000"/>
              <a:buChar char="•"/>
            </a:pPr>
            <a:r>
              <a:rPr lang="en-US"/>
              <a:t>This will remind them of responsibility for follow-up items</a:t>
            </a:r>
            <a:endParaRPr/>
          </a:p>
          <a:p>
            <a:pPr indent="-381000" lvl="1" marL="914400" rtl="0" algn="l">
              <a:spcBef>
                <a:spcPts val="0"/>
              </a:spcBef>
              <a:spcAft>
                <a:spcPts val="0"/>
              </a:spcAft>
              <a:buSzPts val="2400"/>
              <a:buChar char="•"/>
            </a:pPr>
            <a:r>
              <a:rPr lang="en-US"/>
              <a:t>Notes should summarize any outstanding items tabled for the next meeting.</a:t>
            </a:r>
            <a:endParaRPr/>
          </a:p>
          <a:p>
            <a:pPr indent="-381000" lvl="1" marL="914400" rtl="0" algn="l">
              <a:spcBef>
                <a:spcPts val="0"/>
              </a:spcBef>
              <a:spcAft>
                <a:spcPts val="0"/>
              </a:spcAft>
              <a:buSzPts val="2400"/>
              <a:buChar char="•"/>
            </a:pPr>
            <a:r>
              <a:rPr lang="en-US"/>
              <a:t>Monitor completion of action items.</a:t>
            </a:r>
            <a:endParaRPr/>
          </a:p>
          <a:p>
            <a:pPr indent="-355600" lvl="2" marL="1371600" rtl="0" algn="l">
              <a:spcBef>
                <a:spcPts val="0"/>
              </a:spcBef>
              <a:spcAft>
                <a:spcPts val="0"/>
              </a:spcAft>
              <a:buSzPts val="2000"/>
              <a:buChar char="•"/>
            </a:pPr>
            <a:r>
              <a:rPr lang="en-US"/>
              <a:t>When an action item is agreed upon, assign responsibility for making it happen, set a deadline or timeline for next check-in on item, record in notes who, what, when</a:t>
            </a:r>
            <a:endParaRPr/>
          </a:p>
        </p:txBody>
      </p:sp>
      <p:sp>
        <p:nvSpPr>
          <p:cNvPr id="395" name="Google Shape;395;p46"/>
          <p:cNvSpPr txBox="1"/>
          <p:nvPr>
            <p:ph idx="12" type="sldNum"/>
          </p:nvPr>
        </p:nvSpPr>
        <p:spPr>
          <a:xfrm>
            <a:off x="8292250" y="6163725"/>
            <a:ext cx="2743200" cy="365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Effective Meetings</a:t>
            </a:r>
            <a:endParaRPr sz="1800">
              <a:solidFill>
                <a:srgbClr val="7F7F7F"/>
              </a:solidFill>
              <a:latin typeface="Avenir"/>
              <a:ea typeface="Avenir"/>
              <a:cs typeface="Avenir"/>
              <a:sym typeface="Avenir"/>
            </a:endParaRPr>
          </a:p>
        </p:txBody>
      </p:sp>
      <p:sp>
        <p:nvSpPr>
          <p:cNvPr id="396" name="Google Shape;396;p46"/>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0" name="Shape 400"/>
        <p:cNvGrpSpPr/>
        <p:nvPr/>
      </p:nvGrpSpPr>
      <p:grpSpPr>
        <a:xfrm>
          <a:off x="0" y="0"/>
          <a:ext cx="0" cy="0"/>
          <a:chOff x="0" y="0"/>
          <a:chExt cx="0" cy="0"/>
        </a:xfrm>
      </p:grpSpPr>
      <p:sp>
        <p:nvSpPr>
          <p:cNvPr id="401" name="Google Shape;401;p47"/>
          <p:cNvSpPr txBox="1"/>
          <p:nvPr>
            <p:ph type="ctrTitle"/>
          </p:nvPr>
        </p:nvSpPr>
        <p:spPr>
          <a:xfrm>
            <a:off x="1524000" y="2488347"/>
            <a:ext cx="9144000" cy="1881300"/>
          </a:xfrm>
          <a:prstGeom prst="rect">
            <a:avLst/>
          </a:prstGeom>
          <a:noFill/>
          <a:ln>
            <a:noFill/>
          </a:ln>
        </p:spPr>
        <p:txBody>
          <a:bodyPr anchorCtr="0" anchor="b" bIns="45700" lIns="91425" spcFirstLastPara="1" rIns="91425" wrap="square" tIns="45700">
            <a:noAutofit/>
          </a:bodyPr>
          <a:lstStyle/>
          <a:p>
            <a:pPr indent="0" lvl="0" marL="0" marR="0" rtl="0" algn="ctr">
              <a:lnSpc>
                <a:spcPct val="90000"/>
              </a:lnSpc>
              <a:spcBef>
                <a:spcPts val="0"/>
              </a:spcBef>
              <a:spcAft>
                <a:spcPts val="0"/>
              </a:spcAft>
              <a:buClr>
                <a:schemeClr val="dk1"/>
              </a:buClr>
              <a:buSzPts val="6000"/>
              <a:buFont typeface="PT Sans"/>
              <a:buNone/>
            </a:pPr>
            <a:r>
              <a:rPr lang="en-US"/>
              <a:t>Coaching Employees to High Levels of Performance</a:t>
            </a:r>
            <a:endParaRPr b="1" i="0" sz="6000" u="none" cap="none" strike="noStrike">
              <a:solidFill>
                <a:schemeClr val="dk1"/>
              </a:solidFill>
              <a:latin typeface="PT Sans"/>
              <a:ea typeface="PT Sans"/>
              <a:cs typeface="PT Sans"/>
              <a:sym typeface="PT Sans"/>
            </a:endParaRPr>
          </a:p>
        </p:txBody>
      </p:sp>
      <p:sp>
        <p:nvSpPr>
          <p:cNvPr id="402" name="Google Shape;402;p47"/>
          <p:cNvSpPr txBox="1"/>
          <p:nvPr>
            <p:ph idx="12" type="sldNum"/>
          </p:nvPr>
        </p:nvSpPr>
        <p:spPr>
          <a:xfrm>
            <a:off x="8111875" y="6163725"/>
            <a:ext cx="2923500" cy="3651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lang="en-US"/>
              <a:t>Coaching Employees</a:t>
            </a:r>
            <a:endParaRPr sz="1800">
              <a:solidFill>
                <a:srgbClr val="7F7F7F"/>
              </a:solidFill>
              <a:latin typeface="Avenir"/>
              <a:ea typeface="Avenir"/>
              <a:cs typeface="Avenir"/>
              <a:sym typeface="Avenir"/>
            </a:endParaRPr>
          </a:p>
        </p:txBody>
      </p:sp>
      <p:sp>
        <p:nvSpPr>
          <p:cNvPr id="403" name="Google Shape;403;p47"/>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8" name="Shape 408"/>
        <p:cNvGrpSpPr/>
        <p:nvPr/>
      </p:nvGrpSpPr>
      <p:grpSpPr>
        <a:xfrm>
          <a:off x="0" y="0"/>
          <a:ext cx="0" cy="0"/>
          <a:chOff x="0" y="0"/>
          <a:chExt cx="0" cy="0"/>
        </a:xfrm>
      </p:grpSpPr>
      <p:sp>
        <p:nvSpPr>
          <p:cNvPr id="409" name="Google Shape;409;p48"/>
          <p:cNvSpPr txBox="1"/>
          <p:nvPr>
            <p:ph type="ctrTitle"/>
          </p:nvPr>
        </p:nvSpPr>
        <p:spPr>
          <a:xfrm>
            <a:off x="875825" y="613075"/>
            <a:ext cx="10224300" cy="11370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Important Things To Note</a:t>
            </a:r>
            <a:endParaRPr/>
          </a:p>
        </p:txBody>
      </p:sp>
      <p:sp>
        <p:nvSpPr>
          <p:cNvPr id="410" name="Google Shape;410;p48"/>
          <p:cNvSpPr txBox="1"/>
          <p:nvPr>
            <p:ph idx="1" type="subTitle"/>
          </p:nvPr>
        </p:nvSpPr>
        <p:spPr>
          <a:xfrm>
            <a:off x="1666750" y="1750101"/>
            <a:ext cx="8646300" cy="38889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Coaching is not a one size fits all model</a:t>
            </a:r>
            <a:endParaRPr/>
          </a:p>
          <a:p>
            <a:pPr indent="-381000" lvl="1" marL="914400" rtl="0" algn="l">
              <a:spcBef>
                <a:spcPts val="0"/>
              </a:spcBef>
              <a:spcAft>
                <a:spcPts val="0"/>
              </a:spcAft>
              <a:buSzPts val="2400"/>
              <a:buChar char="•"/>
            </a:pPr>
            <a:r>
              <a:rPr lang="en-US"/>
              <a:t>You may need to adjust your coaching style or method based on the employee you are working with</a:t>
            </a:r>
            <a:endParaRPr/>
          </a:p>
          <a:p>
            <a:pPr indent="0" lvl="0" marL="0" rtl="0" algn="l">
              <a:spcBef>
                <a:spcPts val="1000"/>
              </a:spcBef>
              <a:spcAft>
                <a:spcPts val="0"/>
              </a:spcAft>
              <a:buNone/>
            </a:pPr>
            <a:r>
              <a:t/>
            </a:r>
            <a:endParaRPr/>
          </a:p>
          <a:p>
            <a:pPr indent="-406400" lvl="0" marL="457200" rtl="0" algn="l">
              <a:spcBef>
                <a:spcPts val="1000"/>
              </a:spcBef>
              <a:spcAft>
                <a:spcPts val="0"/>
              </a:spcAft>
              <a:buSzPts val="2800"/>
              <a:buChar char="•"/>
            </a:pPr>
            <a:r>
              <a:rPr lang="en-US"/>
              <a:t>Coaches are not perfect, you will make mistakes</a:t>
            </a:r>
            <a:endParaRPr/>
          </a:p>
          <a:p>
            <a:pPr indent="0" lvl="0" marL="0" rtl="0" algn="l">
              <a:spcBef>
                <a:spcPts val="1000"/>
              </a:spcBef>
              <a:spcAft>
                <a:spcPts val="0"/>
              </a:spcAft>
              <a:buNone/>
            </a:pPr>
            <a:r>
              <a:t/>
            </a:r>
            <a:endParaRPr/>
          </a:p>
          <a:p>
            <a:pPr indent="-406400" lvl="0" marL="457200" rtl="0" algn="l">
              <a:spcBef>
                <a:spcPts val="1000"/>
              </a:spcBef>
              <a:spcAft>
                <a:spcPts val="0"/>
              </a:spcAft>
              <a:buSzPts val="2800"/>
              <a:buChar char="•"/>
            </a:pPr>
            <a:r>
              <a:rPr lang="en-US"/>
              <a:t>Employees will be at different performance levels based on their experiences and aspirations</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4" name="Shape 414"/>
        <p:cNvGrpSpPr/>
        <p:nvPr/>
      </p:nvGrpSpPr>
      <p:grpSpPr>
        <a:xfrm>
          <a:off x="0" y="0"/>
          <a:ext cx="0" cy="0"/>
          <a:chOff x="0" y="0"/>
          <a:chExt cx="0" cy="0"/>
        </a:xfrm>
      </p:grpSpPr>
      <p:sp>
        <p:nvSpPr>
          <p:cNvPr id="415" name="Google Shape;415;p49"/>
          <p:cNvSpPr txBox="1"/>
          <p:nvPr>
            <p:ph type="ctrTitle"/>
          </p:nvPr>
        </p:nvSpPr>
        <p:spPr>
          <a:xfrm>
            <a:off x="1524000" y="2488347"/>
            <a:ext cx="9144000" cy="1881300"/>
          </a:xfrm>
          <a:prstGeom prst="rect">
            <a:avLst/>
          </a:prstGeom>
          <a:noFill/>
          <a:ln>
            <a:noFill/>
          </a:ln>
        </p:spPr>
        <p:txBody>
          <a:bodyPr anchorCtr="0" anchor="b" bIns="45700" lIns="91425" spcFirstLastPara="1" rIns="91425" wrap="square" tIns="45700">
            <a:noAutofit/>
          </a:bodyPr>
          <a:lstStyle/>
          <a:p>
            <a:pPr indent="0" lvl="0" marL="0" marR="0" rtl="0" algn="ctr">
              <a:lnSpc>
                <a:spcPct val="90000"/>
              </a:lnSpc>
              <a:spcBef>
                <a:spcPts val="0"/>
              </a:spcBef>
              <a:spcAft>
                <a:spcPts val="0"/>
              </a:spcAft>
              <a:buClr>
                <a:schemeClr val="dk1"/>
              </a:buClr>
              <a:buSzPts val="6000"/>
              <a:buFont typeface="PT Sans"/>
              <a:buNone/>
            </a:pPr>
            <a:r>
              <a:rPr lang="en-US"/>
              <a:t>Levels of Employee Performance</a:t>
            </a:r>
            <a:endParaRPr b="1" i="0" sz="6000" u="none" cap="none" strike="noStrike">
              <a:solidFill>
                <a:schemeClr val="dk1"/>
              </a:solidFill>
              <a:latin typeface="PT Sans"/>
              <a:ea typeface="PT Sans"/>
              <a:cs typeface="PT Sans"/>
              <a:sym typeface="PT Sans"/>
            </a:endParaRPr>
          </a:p>
        </p:txBody>
      </p:sp>
      <p:sp>
        <p:nvSpPr>
          <p:cNvPr id="416" name="Google Shape;416;p49"/>
          <p:cNvSpPr txBox="1"/>
          <p:nvPr>
            <p:ph idx="12" type="sldNum"/>
          </p:nvPr>
        </p:nvSpPr>
        <p:spPr>
          <a:xfrm>
            <a:off x="8504125" y="6163725"/>
            <a:ext cx="2531400" cy="3651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US"/>
              <a:t>Coaching Employees</a:t>
            </a:r>
            <a:endParaRPr sz="1800">
              <a:solidFill>
                <a:srgbClr val="7F7F7F"/>
              </a:solidFill>
              <a:latin typeface="Avenir"/>
              <a:ea typeface="Avenir"/>
              <a:cs typeface="Avenir"/>
              <a:sym typeface="Avenir"/>
            </a:endParaRPr>
          </a:p>
        </p:txBody>
      </p:sp>
      <p:sp>
        <p:nvSpPr>
          <p:cNvPr id="417" name="Google Shape;417;p49"/>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2" name="Shape 422"/>
        <p:cNvGrpSpPr/>
        <p:nvPr/>
      </p:nvGrpSpPr>
      <p:grpSpPr>
        <a:xfrm>
          <a:off x="0" y="0"/>
          <a:ext cx="0" cy="0"/>
          <a:chOff x="0" y="0"/>
          <a:chExt cx="0" cy="0"/>
        </a:xfrm>
      </p:grpSpPr>
      <p:sp>
        <p:nvSpPr>
          <p:cNvPr id="423" name="Google Shape;423;p50"/>
          <p:cNvSpPr txBox="1"/>
          <p:nvPr>
            <p:ph type="ctrTitle"/>
          </p:nvPr>
        </p:nvSpPr>
        <p:spPr>
          <a:xfrm>
            <a:off x="875816" y="613077"/>
            <a:ext cx="10224300" cy="729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5 Levels of Employee Performance</a:t>
            </a:r>
            <a:endParaRPr/>
          </a:p>
        </p:txBody>
      </p:sp>
      <p:sp>
        <p:nvSpPr>
          <p:cNvPr id="424" name="Google Shape;424;p50"/>
          <p:cNvSpPr txBox="1"/>
          <p:nvPr>
            <p:ph idx="1" type="subTitle"/>
          </p:nvPr>
        </p:nvSpPr>
        <p:spPr>
          <a:xfrm>
            <a:off x="1666754" y="1750088"/>
            <a:ext cx="8646300" cy="35049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Novices</a:t>
            </a:r>
            <a:endParaRPr/>
          </a:p>
          <a:p>
            <a:pPr indent="-406400" lvl="0" marL="457200" rtl="0" algn="l">
              <a:spcBef>
                <a:spcPts val="0"/>
              </a:spcBef>
              <a:spcAft>
                <a:spcPts val="0"/>
              </a:spcAft>
              <a:buSzPts val="2800"/>
              <a:buChar char="•"/>
            </a:pPr>
            <a:r>
              <a:rPr lang="en-US"/>
              <a:t>Doers</a:t>
            </a:r>
            <a:endParaRPr/>
          </a:p>
          <a:p>
            <a:pPr indent="-406400" lvl="0" marL="457200" rtl="0" algn="l">
              <a:spcBef>
                <a:spcPts val="0"/>
              </a:spcBef>
              <a:spcAft>
                <a:spcPts val="0"/>
              </a:spcAft>
              <a:buSzPts val="2800"/>
              <a:buChar char="•"/>
            </a:pPr>
            <a:r>
              <a:rPr lang="en-US"/>
              <a:t>Performers</a:t>
            </a:r>
            <a:endParaRPr/>
          </a:p>
          <a:p>
            <a:pPr indent="-406400" lvl="0" marL="457200" rtl="0" algn="l">
              <a:spcBef>
                <a:spcPts val="0"/>
              </a:spcBef>
              <a:spcAft>
                <a:spcPts val="0"/>
              </a:spcAft>
              <a:buSzPts val="2800"/>
              <a:buChar char="•"/>
            </a:pPr>
            <a:r>
              <a:rPr lang="en-US"/>
              <a:t>Masters</a:t>
            </a:r>
            <a:endParaRPr/>
          </a:p>
          <a:p>
            <a:pPr indent="-406400" lvl="0" marL="457200" rtl="0" algn="l">
              <a:spcBef>
                <a:spcPts val="0"/>
              </a:spcBef>
              <a:spcAft>
                <a:spcPts val="0"/>
              </a:spcAft>
              <a:buSzPts val="2800"/>
              <a:buChar char="•"/>
            </a:pPr>
            <a:r>
              <a:rPr lang="en-US"/>
              <a:t>Experts</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9" name="Shape 429"/>
        <p:cNvGrpSpPr/>
        <p:nvPr/>
      </p:nvGrpSpPr>
      <p:grpSpPr>
        <a:xfrm>
          <a:off x="0" y="0"/>
          <a:ext cx="0" cy="0"/>
          <a:chOff x="0" y="0"/>
          <a:chExt cx="0" cy="0"/>
        </a:xfrm>
      </p:grpSpPr>
      <p:sp>
        <p:nvSpPr>
          <p:cNvPr id="430" name="Google Shape;430;p51"/>
          <p:cNvSpPr txBox="1"/>
          <p:nvPr>
            <p:ph type="ctrTitle"/>
          </p:nvPr>
        </p:nvSpPr>
        <p:spPr>
          <a:xfrm>
            <a:off x="875816" y="613077"/>
            <a:ext cx="10224300" cy="729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5 Levels of Employee Performance</a:t>
            </a:r>
            <a:endParaRPr/>
          </a:p>
        </p:txBody>
      </p:sp>
      <p:sp>
        <p:nvSpPr>
          <p:cNvPr id="431" name="Google Shape;431;p51"/>
          <p:cNvSpPr txBox="1"/>
          <p:nvPr>
            <p:ph idx="1" type="subTitle"/>
          </p:nvPr>
        </p:nvSpPr>
        <p:spPr>
          <a:xfrm>
            <a:off x="1666754" y="1750088"/>
            <a:ext cx="8646300" cy="35049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Novices</a:t>
            </a:r>
            <a:endParaRPr/>
          </a:p>
          <a:p>
            <a:pPr indent="-381000" lvl="1" marL="914400" rtl="0" algn="l">
              <a:spcBef>
                <a:spcPts val="0"/>
              </a:spcBef>
              <a:spcAft>
                <a:spcPts val="0"/>
              </a:spcAft>
              <a:buSzPts val="2400"/>
              <a:buChar char="•"/>
            </a:pPr>
            <a:r>
              <a:rPr lang="en-US"/>
              <a:t>“tell” coaching stage of learning</a:t>
            </a:r>
            <a:endParaRPr/>
          </a:p>
          <a:p>
            <a:pPr indent="-381000" lvl="1" marL="914400" rtl="0" algn="l">
              <a:spcBef>
                <a:spcPts val="0"/>
              </a:spcBef>
              <a:spcAft>
                <a:spcPts val="0"/>
              </a:spcAft>
              <a:buSzPts val="2400"/>
              <a:buChar char="•"/>
            </a:pPr>
            <a:r>
              <a:rPr lang="en-US"/>
              <a:t>need a lot of </a:t>
            </a:r>
            <a:r>
              <a:rPr lang="en-US"/>
              <a:t>instruction</a:t>
            </a:r>
            <a:r>
              <a:rPr lang="en-US"/>
              <a:t>, guidance, and constructive correction</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6" name="Shape 436"/>
        <p:cNvGrpSpPr/>
        <p:nvPr/>
      </p:nvGrpSpPr>
      <p:grpSpPr>
        <a:xfrm>
          <a:off x="0" y="0"/>
          <a:ext cx="0" cy="0"/>
          <a:chOff x="0" y="0"/>
          <a:chExt cx="0" cy="0"/>
        </a:xfrm>
      </p:grpSpPr>
      <p:sp>
        <p:nvSpPr>
          <p:cNvPr id="437" name="Google Shape;437;p52"/>
          <p:cNvSpPr txBox="1"/>
          <p:nvPr>
            <p:ph type="ctrTitle"/>
          </p:nvPr>
        </p:nvSpPr>
        <p:spPr>
          <a:xfrm>
            <a:off x="875816" y="613077"/>
            <a:ext cx="10224300" cy="729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5 Levels of Employee Performance</a:t>
            </a:r>
            <a:endParaRPr/>
          </a:p>
        </p:txBody>
      </p:sp>
      <p:sp>
        <p:nvSpPr>
          <p:cNvPr id="438" name="Google Shape;438;p52"/>
          <p:cNvSpPr txBox="1"/>
          <p:nvPr>
            <p:ph idx="1" type="subTitle"/>
          </p:nvPr>
        </p:nvSpPr>
        <p:spPr>
          <a:xfrm>
            <a:off x="1666754" y="1750088"/>
            <a:ext cx="8646300" cy="35049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Doer</a:t>
            </a:r>
            <a:endParaRPr/>
          </a:p>
          <a:p>
            <a:pPr indent="-381000" lvl="1" marL="914400" rtl="0" algn="l">
              <a:spcBef>
                <a:spcPts val="0"/>
              </a:spcBef>
              <a:spcAft>
                <a:spcPts val="0"/>
              </a:spcAft>
              <a:buSzPts val="2400"/>
              <a:buChar char="•"/>
            </a:pPr>
            <a:r>
              <a:rPr lang="en-US"/>
              <a:t>understand the tasks and start to perform</a:t>
            </a:r>
            <a:endParaRPr/>
          </a:p>
          <a:p>
            <a:pPr indent="-381000" lvl="1" marL="914400" rtl="0" algn="l">
              <a:spcBef>
                <a:spcPts val="0"/>
              </a:spcBef>
              <a:spcAft>
                <a:spcPts val="0"/>
              </a:spcAft>
              <a:buSzPts val="2400"/>
              <a:buChar char="•"/>
            </a:pPr>
            <a:r>
              <a:rPr lang="en-US"/>
              <a:t>still need quite a bit of instruction</a:t>
            </a:r>
            <a:endParaRPr/>
          </a:p>
          <a:p>
            <a:pPr indent="-381000" lvl="1" marL="914400" rtl="0" algn="l">
              <a:spcBef>
                <a:spcPts val="0"/>
              </a:spcBef>
              <a:spcAft>
                <a:spcPts val="0"/>
              </a:spcAft>
              <a:buSzPts val="2400"/>
              <a:buChar char="•"/>
            </a:pPr>
            <a:r>
              <a:rPr lang="en-US"/>
              <a:t>become more productive and contribute to the team</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3" name="Shape 443"/>
        <p:cNvGrpSpPr/>
        <p:nvPr/>
      </p:nvGrpSpPr>
      <p:grpSpPr>
        <a:xfrm>
          <a:off x="0" y="0"/>
          <a:ext cx="0" cy="0"/>
          <a:chOff x="0" y="0"/>
          <a:chExt cx="0" cy="0"/>
        </a:xfrm>
      </p:grpSpPr>
      <p:sp>
        <p:nvSpPr>
          <p:cNvPr id="444" name="Google Shape;444;p53"/>
          <p:cNvSpPr txBox="1"/>
          <p:nvPr>
            <p:ph type="ctrTitle"/>
          </p:nvPr>
        </p:nvSpPr>
        <p:spPr>
          <a:xfrm>
            <a:off x="875816" y="613077"/>
            <a:ext cx="10224300" cy="729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5 Levels of Employee Performance</a:t>
            </a:r>
            <a:endParaRPr/>
          </a:p>
        </p:txBody>
      </p:sp>
      <p:sp>
        <p:nvSpPr>
          <p:cNvPr id="445" name="Google Shape;445;p53"/>
          <p:cNvSpPr txBox="1"/>
          <p:nvPr>
            <p:ph idx="1" type="subTitle"/>
          </p:nvPr>
        </p:nvSpPr>
        <p:spPr>
          <a:xfrm>
            <a:off x="1666754" y="1750088"/>
            <a:ext cx="8646300" cy="35049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Performer</a:t>
            </a:r>
            <a:endParaRPr/>
          </a:p>
          <a:p>
            <a:pPr indent="-381000" lvl="1" marL="914400" rtl="0" algn="l">
              <a:spcBef>
                <a:spcPts val="0"/>
              </a:spcBef>
              <a:spcAft>
                <a:spcPts val="0"/>
              </a:spcAft>
              <a:buSzPts val="2400"/>
              <a:buChar char="•"/>
            </a:pPr>
            <a:r>
              <a:rPr lang="en-US"/>
              <a:t>accomplish tasks to standards</a:t>
            </a:r>
            <a:endParaRPr/>
          </a:p>
          <a:p>
            <a:pPr indent="-381000" lvl="1" marL="914400" rtl="0" algn="l">
              <a:spcBef>
                <a:spcPts val="0"/>
              </a:spcBef>
              <a:spcAft>
                <a:spcPts val="0"/>
              </a:spcAft>
              <a:buSzPts val="2400"/>
              <a:buChar char="•"/>
            </a:pPr>
            <a:r>
              <a:rPr lang="en-US"/>
              <a:t>carry their full share of the workload</a:t>
            </a:r>
            <a:endParaRPr/>
          </a:p>
          <a:p>
            <a:pPr indent="-381000" lvl="1" marL="914400" rtl="0" algn="l">
              <a:spcBef>
                <a:spcPts val="0"/>
              </a:spcBef>
              <a:spcAft>
                <a:spcPts val="0"/>
              </a:spcAft>
              <a:buSzPts val="2400"/>
              <a:buChar char="•"/>
            </a:pPr>
            <a:r>
              <a:rPr lang="en-US"/>
              <a:t>complete tasks the way they should be done</a:t>
            </a:r>
            <a:endParaRPr/>
          </a:p>
          <a:p>
            <a:pPr indent="-381000" lvl="1" marL="914400" rtl="0" algn="l">
              <a:spcBef>
                <a:spcPts val="0"/>
              </a:spcBef>
              <a:spcAft>
                <a:spcPts val="0"/>
              </a:spcAft>
              <a:buSzPts val="2400"/>
              <a:buChar char="•"/>
            </a:pPr>
            <a:r>
              <a:rPr lang="en-US"/>
              <a:t>much less “tell” coaching</a:t>
            </a:r>
            <a:endParaRPr/>
          </a:p>
          <a:p>
            <a:pPr indent="-381000" lvl="1" marL="914400" rtl="0" algn="l">
              <a:spcBef>
                <a:spcPts val="0"/>
              </a:spcBef>
              <a:spcAft>
                <a:spcPts val="0"/>
              </a:spcAft>
              <a:buSzPts val="2400"/>
              <a:buChar char="•"/>
            </a:pPr>
            <a:r>
              <a:rPr lang="en-US"/>
              <a:t>feedback is focused on recognizing good results and improving results that do not meet expectations</a:t>
            </a:r>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0" name="Shape 450"/>
        <p:cNvGrpSpPr/>
        <p:nvPr/>
      </p:nvGrpSpPr>
      <p:grpSpPr>
        <a:xfrm>
          <a:off x="0" y="0"/>
          <a:ext cx="0" cy="0"/>
          <a:chOff x="0" y="0"/>
          <a:chExt cx="0" cy="0"/>
        </a:xfrm>
      </p:grpSpPr>
      <p:sp>
        <p:nvSpPr>
          <p:cNvPr id="451" name="Google Shape;451;p54"/>
          <p:cNvSpPr txBox="1"/>
          <p:nvPr>
            <p:ph type="ctrTitle"/>
          </p:nvPr>
        </p:nvSpPr>
        <p:spPr>
          <a:xfrm>
            <a:off x="875816" y="613077"/>
            <a:ext cx="10224300" cy="729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5 Levels of Employee Performance</a:t>
            </a:r>
            <a:endParaRPr/>
          </a:p>
        </p:txBody>
      </p:sp>
      <p:sp>
        <p:nvSpPr>
          <p:cNvPr id="452" name="Google Shape;452;p54"/>
          <p:cNvSpPr txBox="1"/>
          <p:nvPr>
            <p:ph idx="1" type="subTitle"/>
          </p:nvPr>
        </p:nvSpPr>
        <p:spPr>
          <a:xfrm>
            <a:off x="1666754" y="1750088"/>
            <a:ext cx="8646300" cy="35049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Master</a:t>
            </a:r>
            <a:endParaRPr/>
          </a:p>
          <a:p>
            <a:pPr indent="-381000" lvl="1" marL="914400" rtl="0" algn="l">
              <a:spcBef>
                <a:spcPts val="0"/>
              </a:spcBef>
              <a:spcAft>
                <a:spcPts val="0"/>
              </a:spcAft>
              <a:buSzPts val="2400"/>
              <a:buChar char="•"/>
            </a:pPr>
            <a:r>
              <a:rPr lang="en-US"/>
              <a:t>accomplish tasks to standards efficiently and effectively</a:t>
            </a:r>
            <a:endParaRPr/>
          </a:p>
          <a:p>
            <a:pPr indent="-381000" lvl="1" marL="914400" rtl="0" algn="l">
              <a:spcBef>
                <a:spcPts val="0"/>
              </a:spcBef>
              <a:spcAft>
                <a:spcPts val="0"/>
              </a:spcAft>
              <a:buSzPts val="2400"/>
              <a:buChar char="•"/>
            </a:pPr>
            <a:r>
              <a:rPr lang="en-US"/>
              <a:t>deep understanding of the work and can teach and coach others on the task</a:t>
            </a:r>
            <a:endParaRPr/>
          </a:p>
          <a:p>
            <a:pPr indent="-381000" lvl="1" marL="914400" rtl="0" algn="l">
              <a:spcBef>
                <a:spcPts val="0"/>
              </a:spcBef>
              <a:spcAft>
                <a:spcPts val="0"/>
              </a:spcAft>
              <a:buSzPts val="2400"/>
              <a:buChar char="•"/>
            </a:pPr>
            <a:r>
              <a:rPr lang="en-US"/>
              <a:t>enough knowledge to help improve standard processes</a:t>
            </a:r>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7" name="Shape 457"/>
        <p:cNvGrpSpPr/>
        <p:nvPr/>
      </p:nvGrpSpPr>
      <p:grpSpPr>
        <a:xfrm>
          <a:off x="0" y="0"/>
          <a:ext cx="0" cy="0"/>
          <a:chOff x="0" y="0"/>
          <a:chExt cx="0" cy="0"/>
        </a:xfrm>
      </p:grpSpPr>
      <p:sp>
        <p:nvSpPr>
          <p:cNvPr id="458" name="Google Shape;458;p55"/>
          <p:cNvSpPr txBox="1"/>
          <p:nvPr>
            <p:ph type="ctrTitle"/>
          </p:nvPr>
        </p:nvSpPr>
        <p:spPr>
          <a:xfrm>
            <a:off x="875816" y="613077"/>
            <a:ext cx="10224300" cy="729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5 Levels of Employee Performance</a:t>
            </a:r>
            <a:endParaRPr/>
          </a:p>
        </p:txBody>
      </p:sp>
      <p:sp>
        <p:nvSpPr>
          <p:cNvPr id="459" name="Google Shape;459;p55"/>
          <p:cNvSpPr txBox="1"/>
          <p:nvPr>
            <p:ph idx="1" type="subTitle"/>
          </p:nvPr>
        </p:nvSpPr>
        <p:spPr>
          <a:xfrm>
            <a:off x="1666754" y="1750088"/>
            <a:ext cx="8646300" cy="35049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Expert</a:t>
            </a:r>
            <a:endParaRPr/>
          </a:p>
          <a:p>
            <a:pPr indent="-381000" lvl="1" marL="914400" rtl="0" algn="l">
              <a:spcBef>
                <a:spcPts val="0"/>
              </a:spcBef>
              <a:spcAft>
                <a:spcPts val="0"/>
              </a:spcAft>
              <a:buSzPts val="2400"/>
              <a:buChar char="•"/>
            </a:pPr>
            <a:r>
              <a:rPr lang="en-US"/>
              <a:t>may become front-line team leads</a:t>
            </a:r>
            <a:endParaRPr/>
          </a:p>
          <a:p>
            <a:pPr indent="-381000" lvl="1" marL="914400" rtl="0" algn="l">
              <a:spcBef>
                <a:spcPts val="0"/>
              </a:spcBef>
              <a:spcAft>
                <a:spcPts val="0"/>
              </a:spcAft>
              <a:buSzPts val="2400"/>
              <a:buChar char="•"/>
            </a:pPr>
            <a:r>
              <a:rPr lang="en-US"/>
              <a:t>highly self-sufficient, do not need a lot of direction</a:t>
            </a:r>
            <a:endParaRPr/>
          </a:p>
          <a:p>
            <a:pPr indent="-381000" lvl="1" marL="914400" rtl="0" algn="l">
              <a:spcBef>
                <a:spcPts val="0"/>
              </a:spcBef>
              <a:spcAft>
                <a:spcPts val="0"/>
              </a:spcAft>
              <a:buSzPts val="2400"/>
              <a:buChar char="•"/>
            </a:pPr>
            <a:r>
              <a:rPr lang="en-US"/>
              <a:t>can provide direction to others</a:t>
            </a:r>
            <a:endParaRPr/>
          </a:p>
          <a:p>
            <a:pPr indent="-381000" lvl="1" marL="914400" rtl="0" algn="l">
              <a:spcBef>
                <a:spcPts val="0"/>
              </a:spcBef>
              <a:spcAft>
                <a:spcPts val="0"/>
              </a:spcAft>
              <a:buSzPts val="2400"/>
              <a:buChar char="•"/>
            </a:pPr>
            <a:r>
              <a:rPr lang="en-US"/>
              <a:t>may not need a lot of recognition or praise to stay motivated, but still like to receive it on </a:t>
            </a:r>
            <a:r>
              <a:rPr lang="en-US"/>
              <a:t>occasion</a:t>
            </a:r>
            <a:endParaRPr/>
          </a:p>
          <a:p>
            <a:pPr indent="-381000" lvl="1" marL="914400" rtl="0" algn="l">
              <a:spcBef>
                <a:spcPts val="0"/>
              </a:spcBef>
              <a:spcAft>
                <a:spcPts val="0"/>
              </a:spcAft>
              <a:buSzPts val="2400"/>
              <a:buChar char="•"/>
            </a:pPr>
            <a:r>
              <a:rPr lang="en-US"/>
              <a:t>may need coaching on how to be receptive to new ideas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1"/>
          <p:cNvSpPr txBox="1"/>
          <p:nvPr>
            <p:ph type="ctrTitle"/>
          </p:nvPr>
        </p:nvSpPr>
        <p:spPr>
          <a:xfrm>
            <a:off x="357775" y="613075"/>
            <a:ext cx="11338800" cy="729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Benefit of a Team continuity plan</a:t>
            </a:r>
            <a:endParaRPr/>
          </a:p>
        </p:txBody>
      </p:sp>
      <p:sp>
        <p:nvSpPr>
          <p:cNvPr id="87" name="Google Shape;87;p11"/>
          <p:cNvSpPr txBox="1"/>
          <p:nvPr>
            <p:ph idx="1" type="subTitle"/>
          </p:nvPr>
        </p:nvSpPr>
        <p:spPr>
          <a:xfrm>
            <a:off x="1666750" y="1750100"/>
            <a:ext cx="8646300" cy="43872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It challenges leaders to recognize, understand and review weaknesses and threats to their teams/organization</a:t>
            </a:r>
            <a:endParaRPr/>
          </a:p>
          <a:p>
            <a:pPr indent="0" lvl="0" marL="457200" rtl="0" algn="l">
              <a:spcBef>
                <a:spcPts val="1000"/>
              </a:spcBef>
              <a:spcAft>
                <a:spcPts val="0"/>
              </a:spcAft>
              <a:buNone/>
            </a:pPr>
            <a:r>
              <a:t/>
            </a:r>
            <a:endParaRPr/>
          </a:p>
          <a:p>
            <a:pPr indent="-406400" lvl="0" marL="457200" rtl="0" algn="l">
              <a:spcBef>
                <a:spcPts val="1000"/>
              </a:spcBef>
              <a:spcAft>
                <a:spcPts val="0"/>
              </a:spcAft>
              <a:buSzPts val="2800"/>
              <a:buChar char="•"/>
            </a:pPr>
            <a:r>
              <a:rPr lang="en-US"/>
              <a:t>It forces leader to consider how the develop/coach and train employees</a:t>
            </a:r>
            <a:endParaRPr/>
          </a:p>
          <a:p>
            <a:pPr indent="0" lvl="0" marL="457200" rtl="0" algn="l">
              <a:spcBef>
                <a:spcPts val="1000"/>
              </a:spcBef>
              <a:spcAft>
                <a:spcPts val="0"/>
              </a:spcAft>
              <a:buNone/>
            </a:pPr>
            <a:r>
              <a:t/>
            </a:r>
            <a:endParaRPr/>
          </a:p>
          <a:p>
            <a:pPr indent="-406400" lvl="0" marL="457200" rtl="0" algn="l">
              <a:spcBef>
                <a:spcPts val="1000"/>
              </a:spcBef>
              <a:spcAft>
                <a:spcPts val="0"/>
              </a:spcAft>
              <a:buSzPts val="2800"/>
              <a:buChar char="•"/>
            </a:pPr>
            <a:r>
              <a:rPr lang="en-US"/>
              <a:t>It challenges leader to be prepare for an respond to adversity</a:t>
            </a:r>
            <a:endParaRPr/>
          </a:p>
        </p:txBody>
      </p:sp>
      <p:sp>
        <p:nvSpPr>
          <p:cNvPr id="88" name="Google Shape;88;p11"/>
          <p:cNvSpPr txBox="1"/>
          <p:nvPr>
            <p:ph idx="12" type="sldNum"/>
          </p:nvPr>
        </p:nvSpPr>
        <p:spPr>
          <a:xfrm>
            <a:off x="8292250" y="6163725"/>
            <a:ext cx="2743200" cy="365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Business Continuity Plan</a:t>
            </a:r>
            <a:endParaRPr sz="1800">
              <a:solidFill>
                <a:srgbClr val="7F7F7F"/>
              </a:solidFill>
              <a:latin typeface="Avenir"/>
              <a:ea typeface="Avenir"/>
              <a:cs typeface="Avenir"/>
              <a:sym typeface="Avenir"/>
            </a:endParaRPr>
          </a:p>
        </p:txBody>
      </p:sp>
      <p:sp>
        <p:nvSpPr>
          <p:cNvPr id="89" name="Google Shape;89;p11"/>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3" name="Shape 463"/>
        <p:cNvGrpSpPr/>
        <p:nvPr/>
      </p:nvGrpSpPr>
      <p:grpSpPr>
        <a:xfrm>
          <a:off x="0" y="0"/>
          <a:ext cx="0" cy="0"/>
          <a:chOff x="0" y="0"/>
          <a:chExt cx="0" cy="0"/>
        </a:xfrm>
      </p:grpSpPr>
      <p:sp>
        <p:nvSpPr>
          <p:cNvPr id="464" name="Google Shape;464;p56"/>
          <p:cNvSpPr txBox="1"/>
          <p:nvPr>
            <p:ph type="ctrTitle"/>
          </p:nvPr>
        </p:nvSpPr>
        <p:spPr>
          <a:xfrm>
            <a:off x="1524000" y="1386926"/>
            <a:ext cx="9144000" cy="2982600"/>
          </a:xfrm>
          <a:prstGeom prst="rect">
            <a:avLst/>
          </a:prstGeom>
          <a:noFill/>
          <a:ln>
            <a:noFill/>
          </a:ln>
        </p:spPr>
        <p:txBody>
          <a:bodyPr anchorCtr="0" anchor="b" bIns="45700" lIns="91425" spcFirstLastPara="1" rIns="91425" wrap="square" tIns="45700">
            <a:noAutofit/>
          </a:bodyPr>
          <a:lstStyle/>
          <a:p>
            <a:pPr indent="0" lvl="0" marL="0" marR="0" rtl="0" algn="ctr">
              <a:lnSpc>
                <a:spcPct val="90000"/>
              </a:lnSpc>
              <a:spcBef>
                <a:spcPts val="0"/>
              </a:spcBef>
              <a:spcAft>
                <a:spcPts val="0"/>
              </a:spcAft>
              <a:buClr>
                <a:schemeClr val="dk1"/>
              </a:buClr>
              <a:buSzPts val="6000"/>
              <a:buFont typeface="PT Sans"/>
              <a:buNone/>
            </a:pPr>
            <a:r>
              <a:rPr lang="en-US"/>
              <a:t>How Do We Advance Employees to Higher Levels of Performance?</a:t>
            </a:r>
            <a:endParaRPr b="1" i="0" sz="6000" u="none" cap="none" strike="noStrike">
              <a:solidFill>
                <a:schemeClr val="dk1"/>
              </a:solidFill>
              <a:latin typeface="PT Sans"/>
              <a:ea typeface="PT Sans"/>
              <a:cs typeface="PT Sans"/>
              <a:sym typeface="PT Sans"/>
            </a:endParaRPr>
          </a:p>
        </p:txBody>
      </p:sp>
      <p:sp>
        <p:nvSpPr>
          <p:cNvPr id="465" name="Google Shape;465;p56"/>
          <p:cNvSpPr txBox="1"/>
          <p:nvPr>
            <p:ph idx="12" type="sldNum"/>
          </p:nvPr>
        </p:nvSpPr>
        <p:spPr>
          <a:xfrm>
            <a:off x="7628050" y="6163725"/>
            <a:ext cx="3407400" cy="3651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US"/>
              <a:t>Coaching employees</a:t>
            </a:r>
            <a:endParaRPr sz="1800">
              <a:solidFill>
                <a:srgbClr val="7F7F7F"/>
              </a:solidFill>
              <a:latin typeface="Avenir"/>
              <a:ea typeface="Avenir"/>
              <a:cs typeface="Avenir"/>
              <a:sym typeface="Avenir"/>
            </a:endParaRPr>
          </a:p>
        </p:txBody>
      </p:sp>
      <p:sp>
        <p:nvSpPr>
          <p:cNvPr id="466" name="Google Shape;466;p56"/>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0" name="Shape 470"/>
        <p:cNvGrpSpPr/>
        <p:nvPr/>
      </p:nvGrpSpPr>
      <p:grpSpPr>
        <a:xfrm>
          <a:off x="0" y="0"/>
          <a:ext cx="0" cy="0"/>
          <a:chOff x="0" y="0"/>
          <a:chExt cx="0" cy="0"/>
        </a:xfrm>
      </p:grpSpPr>
      <p:sp>
        <p:nvSpPr>
          <p:cNvPr id="471" name="Google Shape;471;p57"/>
          <p:cNvSpPr txBox="1"/>
          <p:nvPr>
            <p:ph type="ctrTitle"/>
          </p:nvPr>
        </p:nvSpPr>
        <p:spPr>
          <a:xfrm>
            <a:off x="1524000" y="1386926"/>
            <a:ext cx="9144000" cy="2982600"/>
          </a:xfrm>
          <a:prstGeom prst="rect">
            <a:avLst/>
          </a:prstGeom>
          <a:noFill/>
          <a:ln>
            <a:noFill/>
          </a:ln>
        </p:spPr>
        <p:txBody>
          <a:bodyPr anchorCtr="0" anchor="b" bIns="45700" lIns="91425" spcFirstLastPara="1" rIns="91425" wrap="square" tIns="45700">
            <a:noAutofit/>
          </a:bodyPr>
          <a:lstStyle/>
          <a:p>
            <a:pPr indent="0" lvl="0" marL="0" marR="0" rtl="0" algn="ctr">
              <a:lnSpc>
                <a:spcPct val="90000"/>
              </a:lnSpc>
              <a:spcBef>
                <a:spcPts val="0"/>
              </a:spcBef>
              <a:spcAft>
                <a:spcPts val="0"/>
              </a:spcAft>
              <a:buClr>
                <a:schemeClr val="dk1"/>
              </a:buClr>
              <a:buSzPts val="6000"/>
              <a:buFont typeface="PT Sans"/>
              <a:buNone/>
            </a:pPr>
            <a:r>
              <a:rPr lang="en-US"/>
              <a:t>Best Practices for Coaching Employees to Higher Levels of Performance</a:t>
            </a:r>
            <a:endParaRPr b="1" i="0" sz="6000" u="none" cap="none" strike="noStrike">
              <a:solidFill>
                <a:schemeClr val="dk1"/>
              </a:solidFill>
              <a:latin typeface="PT Sans"/>
              <a:ea typeface="PT Sans"/>
              <a:cs typeface="PT Sans"/>
              <a:sym typeface="PT Sans"/>
            </a:endParaRPr>
          </a:p>
        </p:txBody>
      </p:sp>
      <p:sp>
        <p:nvSpPr>
          <p:cNvPr id="472" name="Google Shape;472;p57"/>
          <p:cNvSpPr txBox="1"/>
          <p:nvPr>
            <p:ph idx="12" type="sldNum"/>
          </p:nvPr>
        </p:nvSpPr>
        <p:spPr>
          <a:xfrm>
            <a:off x="7628050" y="6163725"/>
            <a:ext cx="3407400" cy="3651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US"/>
              <a:t>Coaching Employees</a:t>
            </a:r>
            <a:endParaRPr/>
          </a:p>
          <a:p>
            <a:pPr indent="0" lvl="0" marL="0" marR="0" rtl="0" algn="l">
              <a:spcBef>
                <a:spcPts val="0"/>
              </a:spcBef>
              <a:spcAft>
                <a:spcPts val="0"/>
              </a:spcAft>
              <a:buNone/>
            </a:pPr>
            <a:r>
              <a:t/>
            </a:r>
            <a:endParaRPr/>
          </a:p>
        </p:txBody>
      </p:sp>
      <p:sp>
        <p:nvSpPr>
          <p:cNvPr id="473" name="Google Shape;473;p57"/>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8" name="Shape 478"/>
        <p:cNvGrpSpPr/>
        <p:nvPr/>
      </p:nvGrpSpPr>
      <p:grpSpPr>
        <a:xfrm>
          <a:off x="0" y="0"/>
          <a:ext cx="0" cy="0"/>
          <a:chOff x="0" y="0"/>
          <a:chExt cx="0" cy="0"/>
        </a:xfrm>
      </p:grpSpPr>
      <p:sp>
        <p:nvSpPr>
          <p:cNvPr id="479" name="Google Shape;479;p58"/>
          <p:cNvSpPr txBox="1"/>
          <p:nvPr>
            <p:ph type="ctrTitle"/>
          </p:nvPr>
        </p:nvSpPr>
        <p:spPr>
          <a:xfrm>
            <a:off x="875825" y="613075"/>
            <a:ext cx="10224300" cy="11370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Coaching Employees to Higher Levels of Performance</a:t>
            </a:r>
            <a:endParaRPr/>
          </a:p>
        </p:txBody>
      </p:sp>
      <p:sp>
        <p:nvSpPr>
          <p:cNvPr id="480" name="Google Shape;480;p58"/>
          <p:cNvSpPr txBox="1"/>
          <p:nvPr>
            <p:ph idx="1" type="subTitle"/>
          </p:nvPr>
        </p:nvSpPr>
        <p:spPr>
          <a:xfrm>
            <a:off x="1664829" y="2024238"/>
            <a:ext cx="8646300" cy="35049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Build relationships with your employees</a:t>
            </a:r>
            <a:endParaRPr/>
          </a:p>
          <a:p>
            <a:pPr indent="-381000" lvl="1" marL="914400" rtl="0" algn="l">
              <a:spcBef>
                <a:spcPts val="0"/>
              </a:spcBef>
              <a:spcAft>
                <a:spcPts val="0"/>
              </a:spcAft>
              <a:buSzPts val="2400"/>
              <a:buChar char="•"/>
            </a:pPr>
            <a:r>
              <a:rPr lang="en-US"/>
              <a:t>Build trust</a:t>
            </a:r>
            <a:endParaRPr/>
          </a:p>
          <a:p>
            <a:pPr indent="-381000" lvl="1" marL="914400" rtl="0" algn="l">
              <a:spcBef>
                <a:spcPts val="0"/>
              </a:spcBef>
              <a:spcAft>
                <a:spcPts val="0"/>
              </a:spcAft>
              <a:buSzPts val="2400"/>
              <a:buChar char="•"/>
            </a:pPr>
            <a:r>
              <a:rPr lang="en-US"/>
              <a:t>Be inclusive</a:t>
            </a:r>
            <a:endParaRPr/>
          </a:p>
          <a:p>
            <a:pPr indent="-381000" lvl="1" marL="914400" rtl="0" algn="l">
              <a:spcBef>
                <a:spcPts val="0"/>
              </a:spcBef>
              <a:spcAft>
                <a:spcPts val="0"/>
              </a:spcAft>
              <a:buSzPts val="2400"/>
              <a:buChar char="•"/>
            </a:pPr>
            <a:r>
              <a:rPr lang="en-US"/>
              <a:t>Listen</a:t>
            </a:r>
            <a:endParaRPr/>
          </a:p>
          <a:p>
            <a:pPr indent="-381000" lvl="1" marL="914400" rtl="0" algn="l">
              <a:spcBef>
                <a:spcPts val="0"/>
              </a:spcBef>
              <a:spcAft>
                <a:spcPts val="0"/>
              </a:spcAft>
              <a:buSzPts val="2400"/>
              <a:buChar char="•"/>
            </a:pPr>
            <a:r>
              <a:rPr lang="en-US"/>
              <a:t>Model behavior you expect</a:t>
            </a:r>
            <a:endParaRPr/>
          </a:p>
          <a:p>
            <a:pPr indent="-381000" lvl="1" marL="914400" rtl="0" algn="l">
              <a:spcBef>
                <a:spcPts val="0"/>
              </a:spcBef>
              <a:spcAft>
                <a:spcPts val="0"/>
              </a:spcAft>
              <a:buSzPts val="2400"/>
              <a:buChar char="•"/>
            </a:pPr>
            <a:r>
              <a:rPr lang="en-US"/>
              <a:t>Determine the employee’s preferred method of training</a:t>
            </a:r>
            <a:endParaRPr/>
          </a:p>
          <a:p>
            <a:pPr indent="-381000" lvl="1" marL="914400" rtl="0" algn="l">
              <a:spcBef>
                <a:spcPts val="0"/>
              </a:spcBef>
              <a:spcAft>
                <a:spcPts val="0"/>
              </a:spcAft>
              <a:buSzPts val="2400"/>
              <a:buChar char="•"/>
            </a:pPr>
            <a:r>
              <a:rPr lang="en-US"/>
              <a:t>Provide regular, frequent feedback</a:t>
            </a:r>
            <a:endParaRPr/>
          </a:p>
          <a:p>
            <a:pPr indent="-381000" lvl="1" marL="914400" rtl="0" algn="l">
              <a:spcBef>
                <a:spcPts val="0"/>
              </a:spcBef>
              <a:spcAft>
                <a:spcPts val="0"/>
              </a:spcAft>
              <a:buSzPts val="2400"/>
              <a:buChar char="•"/>
            </a:pPr>
            <a:r>
              <a:rPr lang="en-US"/>
              <a:t>Communicate openly and be transparent when you can</a:t>
            </a:r>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5" name="Shape 485"/>
        <p:cNvGrpSpPr/>
        <p:nvPr/>
      </p:nvGrpSpPr>
      <p:grpSpPr>
        <a:xfrm>
          <a:off x="0" y="0"/>
          <a:ext cx="0" cy="0"/>
          <a:chOff x="0" y="0"/>
          <a:chExt cx="0" cy="0"/>
        </a:xfrm>
      </p:grpSpPr>
      <p:sp>
        <p:nvSpPr>
          <p:cNvPr id="486" name="Google Shape;486;p59"/>
          <p:cNvSpPr txBox="1"/>
          <p:nvPr>
            <p:ph type="ctrTitle"/>
          </p:nvPr>
        </p:nvSpPr>
        <p:spPr>
          <a:xfrm>
            <a:off x="875825" y="613075"/>
            <a:ext cx="10224300" cy="11370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Coaching Employees to Higher Levels of Performance</a:t>
            </a:r>
            <a:endParaRPr/>
          </a:p>
        </p:txBody>
      </p:sp>
      <p:sp>
        <p:nvSpPr>
          <p:cNvPr id="487" name="Google Shape;487;p59"/>
          <p:cNvSpPr txBox="1"/>
          <p:nvPr>
            <p:ph idx="1" type="subTitle"/>
          </p:nvPr>
        </p:nvSpPr>
        <p:spPr>
          <a:xfrm>
            <a:off x="1664829" y="2024238"/>
            <a:ext cx="8646300" cy="35049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Create a culture of team feedback</a:t>
            </a:r>
            <a:endParaRPr/>
          </a:p>
          <a:p>
            <a:pPr indent="-381000" lvl="1" marL="914400" rtl="0" algn="l">
              <a:spcBef>
                <a:spcPts val="0"/>
              </a:spcBef>
              <a:spcAft>
                <a:spcPts val="0"/>
              </a:spcAft>
              <a:buSzPts val="2400"/>
              <a:buChar char="•"/>
            </a:pPr>
            <a:r>
              <a:rPr lang="en-US"/>
              <a:t>Encourages employees to provide feedback to each other and to you</a:t>
            </a:r>
            <a:endParaRPr/>
          </a:p>
          <a:p>
            <a:pPr indent="-381000" lvl="1" marL="914400" rtl="0" algn="l">
              <a:spcBef>
                <a:spcPts val="0"/>
              </a:spcBef>
              <a:spcAft>
                <a:spcPts val="0"/>
              </a:spcAft>
              <a:buSzPts val="2400"/>
              <a:buChar char="•"/>
            </a:pPr>
            <a:r>
              <a:rPr lang="en-US"/>
              <a:t>Creates an ongoing dialogue and allows employees at all levels an opportunity to be heard</a:t>
            </a:r>
            <a:endParaRPr/>
          </a:p>
          <a:p>
            <a:pPr indent="-381000" lvl="1" marL="914400" rtl="0" algn="l">
              <a:spcBef>
                <a:spcPts val="0"/>
              </a:spcBef>
              <a:spcAft>
                <a:spcPts val="0"/>
              </a:spcAft>
              <a:buSzPts val="2400"/>
              <a:buChar char="•"/>
            </a:pPr>
            <a:r>
              <a:rPr lang="en-US"/>
              <a:t>Promotes continuous improvement within the department and professionally</a:t>
            </a:r>
            <a:endParaRPr/>
          </a:p>
          <a:p>
            <a:pPr indent="-381000" lvl="1" marL="914400" rtl="0" algn="l">
              <a:spcBef>
                <a:spcPts val="0"/>
              </a:spcBef>
              <a:spcAft>
                <a:spcPts val="0"/>
              </a:spcAft>
              <a:buSzPts val="2400"/>
              <a:buChar char="•"/>
            </a:pPr>
            <a:r>
              <a:rPr lang="en-US"/>
              <a:t>Set boundaries for each other</a:t>
            </a:r>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2" name="Shape 492"/>
        <p:cNvGrpSpPr/>
        <p:nvPr/>
      </p:nvGrpSpPr>
      <p:grpSpPr>
        <a:xfrm>
          <a:off x="0" y="0"/>
          <a:ext cx="0" cy="0"/>
          <a:chOff x="0" y="0"/>
          <a:chExt cx="0" cy="0"/>
        </a:xfrm>
      </p:grpSpPr>
      <p:sp>
        <p:nvSpPr>
          <p:cNvPr id="493" name="Google Shape;493;p60"/>
          <p:cNvSpPr txBox="1"/>
          <p:nvPr>
            <p:ph type="ctrTitle"/>
          </p:nvPr>
        </p:nvSpPr>
        <p:spPr>
          <a:xfrm>
            <a:off x="875825" y="613075"/>
            <a:ext cx="10224300" cy="11370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Coaching Employees to Higher Levels of Performance</a:t>
            </a:r>
            <a:endParaRPr/>
          </a:p>
        </p:txBody>
      </p:sp>
      <p:sp>
        <p:nvSpPr>
          <p:cNvPr id="494" name="Google Shape;494;p60"/>
          <p:cNvSpPr txBox="1"/>
          <p:nvPr>
            <p:ph idx="1" type="subTitle"/>
          </p:nvPr>
        </p:nvSpPr>
        <p:spPr>
          <a:xfrm>
            <a:off x="1664825" y="2024250"/>
            <a:ext cx="8646300" cy="40233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Challenge your employees to reach their highest potential</a:t>
            </a:r>
            <a:endParaRPr/>
          </a:p>
          <a:p>
            <a:pPr indent="-381000" lvl="1" marL="914400" rtl="0" algn="l">
              <a:spcBef>
                <a:spcPts val="0"/>
              </a:spcBef>
              <a:spcAft>
                <a:spcPts val="0"/>
              </a:spcAft>
              <a:buSzPts val="2400"/>
              <a:buChar char="•"/>
            </a:pPr>
            <a:r>
              <a:rPr lang="en-US"/>
              <a:t>Identify an employee’s experience and skillset</a:t>
            </a:r>
            <a:endParaRPr/>
          </a:p>
          <a:p>
            <a:pPr indent="-381000" lvl="1" marL="914400" rtl="0" algn="l">
              <a:spcBef>
                <a:spcPts val="0"/>
              </a:spcBef>
              <a:spcAft>
                <a:spcPts val="0"/>
              </a:spcAft>
              <a:buSzPts val="2400"/>
              <a:buChar char="•"/>
            </a:pPr>
            <a:r>
              <a:rPr lang="en-US"/>
              <a:t>Find ways to </a:t>
            </a:r>
            <a:r>
              <a:rPr lang="en-US"/>
              <a:t>challenge</a:t>
            </a:r>
            <a:r>
              <a:rPr lang="en-US"/>
              <a:t> your employees</a:t>
            </a:r>
            <a:endParaRPr/>
          </a:p>
          <a:p>
            <a:pPr indent="-381000" lvl="1" marL="914400" rtl="0" algn="l">
              <a:spcBef>
                <a:spcPts val="0"/>
              </a:spcBef>
              <a:spcAft>
                <a:spcPts val="0"/>
              </a:spcAft>
              <a:buSzPts val="2400"/>
              <a:buChar char="•"/>
            </a:pPr>
            <a:r>
              <a:rPr lang="en-US"/>
              <a:t>Encourage employees to seek opportunities that may be out of their comfort zone</a:t>
            </a:r>
            <a:endParaRPr/>
          </a:p>
          <a:p>
            <a:pPr indent="-381000" lvl="1" marL="914400" rtl="0" algn="l">
              <a:spcBef>
                <a:spcPts val="0"/>
              </a:spcBef>
              <a:spcAft>
                <a:spcPts val="0"/>
              </a:spcAft>
              <a:buSzPts val="2400"/>
              <a:buChar char="•"/>
            </a:pPr>
            <a:r>
              <a:rPr lang="en-US"/>
              <a:t>Provide feedback and recognition to help </a:t>
            </a:r>
            <a:r>
              <a:rPr lang="en-US"/>
              <a:t>employees </a:t>
            </a:r>
            <a:r>
              <a:rPr lang="en-US"/>
              <a:t>grow and improve</a:t>
            </a:r>
            <a:endParaRPr/>
          </a:p>
          <a:p>
            <a:pPr indent="-381000" lvl="1" marL="914400" rtl="0" algn="l">
              <a:spcBef>
                <a:spcPts val="0"/>
              </a:spcBef>
              <a:spcAft>
                <a:spcPts val="0"/>
              </a:spcAft>
              <a:buSzPts val="2400"/>
              <a:buChar char="•"/>
            </a:pPr>
            <a:r>
              <a:rPr lang="en-US"/>
              <a:t>Offer opportunities to take on new tasks or become involved with initiatives</a:t>
            </a:r>
            <a:endParaRPr/>
          </a:p>
          <a:p>
            <a:pPr indent="-381000" lvl="1" marL="914400" rtl="0" algn="l">
              <a:spcBef>
                <a:spcPts val="0"/>
              </a:spcBef>
              <a:spcAft>
                <a:spcPts val="0"/>
              </a:spcAft>
              <a:buSzPts val="2400"/>
              <a:buChar char="•"/>
            </a:pPr>
            <a:r>
              <a:rPr lang="en-US"/>
              <a:t>Be available to help when they have questions</a:t>
            </a:r>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9" name="Shape 499"/>
        <p:cNvGrpSpPr/>
        <p:nvPr/>
      </p:nvGrpSpPr>
      <p:grpSpPr>
        <a:xfrm>
          <a:off x="0" y="0"/>
          <a:ext cx="0" cy="0"/>
          <a:chOff x="0" y="0"/>
          <a:chExt cx="0" cy="0"/>
        </a:xfrm>
      </p:grpSpPr>
      <p:sp>
        <p:nvSpPr>
          <p:cNvPr id="500" name="Google Shape;500;p61"/>
          <p:cNvSpPr txBox="1"/>
          <p:nvPr>
            <p:ph type="ctrTitle"/>
          </p:nvPr>
        </p:nvSpPr>
        <p:spPr>
          <a:xfrm>
            <a:off x="875825" y="613075"/>
            <a:ext cx="10224300" cy="11370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Coaching Employees to Higher Levels of Performance</a:t>
            </a:r>
            <a:endParaRPr/>
          </a:p>
        </p:txBody>
      </p:sp>
      <p:sp>
        <p:nvSpPr>
          <p:cNvPr id="501" name="Google Shape;501;p61"/>
          <p:cNvSpPr txBox="1"/>
          <p:nvPr>
            <p:ph idx="1" type="subTitle"/>
          </p:nvPr>
        </p:nvSpPr>
        <p:spPr>
          <a:xfrm>
            <a:off x="1664829" y="2024238"/>
            <a:ext cx="8646300" cy="35049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Be open to employee ideas</a:t>
            </a:r>
            <a:endParaRPr/>
          </a:p>
          <a:p>
            <a:pPr indent="-381000" lvl="1" marL="914400" rtl="0" algn="l">
              <a:spcBef>
                <a:spcPts val="0"/>
              </a:spcBef>
              <a:spcAft>
                <a:spcPts val="0"/>
              </a:spcAft>
              <a:buSzPts val="2400"/>
              <a:buChar char="•"/>
            </a:pPr>
            <a:r>
              <a:rPr lang="en-US"/>
              <a:t>Opens managers to concepts or ideas they may not have thought of</a:t>
            </a:r>
            <a:endParaRPr/>
          </a:p>
          <a:p>
            <a:pPr indent="-381000" lvl="1" marL="914400" rtl="0" algn="l">
              <a:spcBef>
                <a:spcPts val="0"/>
              </a:spcBef>
              <a:spcAft>
                <a:spcPts val="0"/>
              </a:spcAft>
              <a:buSzPts val="2400"/>
              <a:buChar char="•"/>
            </a:pPr>
            <a:r>
              <a:rPr lang="en-US"/>
              <a:t>Makes employees feel heard, respected, and valued</a:t>
            </a:r>
            <a:endParaRPr/>
          </a:p>
          <a:p>
            <a:pPr indent="-381000" lvl="1" marL="914400" rtl="0" algn="l">
              <a:spcBef>
                <a:spcPts val="0"/>
              </a:spcBef>
              <a:spcAft>
                <a:spcPts val="0"/>
              </a:spcAft>
              <a:buSzPts val="2400"/>
              <a:buChar char="•"/>
            </a:pPr>
            <a:r>
              <a:rPr lang="en-US"/>
              <a:t>Increases employee engagement</a:t>
            </a:r>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6" name="Shape 506"/>
        <p:cNvGrpSpPr/>
        <p:nvPr/>
      </p:nvGrpSpPr>
      <p:grpSpPr>
        <a:xfrm>
          <a:off x="0" y="0"/>
          <a:ext cx="0" cy="0"/>
          <a:chOff x="0" y="0"/>
          <a:chExt cx="0" cy="0"/>
        </a:xfrm>
      </p:grpSpPr>
      <p:sp>
        <p:nvSpPr>
          <p:cNvPr id="507" name="Google Shape;507;p62"/>
          <p:cNvSpPr txBox="1"/>
          <p:nvPr>
            <p:ph type="ctrTitle"/>
          </p:nvPr>
        </p:nvSpPr>
        <p:spPr>
          <a:xfrm>
            <a:off x="875825" y="613075"/>
            <a:ext cx="10224300" cy="11370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Coaching Employees to Higher Levels of Performance</a:t>
            </a:r>
            <a:endParaRPr/>
          </a:p>
        </p:txBody>
      </p:sp>
      <p:sp>
        <p:nvSpPr>
          <p:cNvPr id="508" name="Google Shape;508;p62"/>
          <p:cNvSpPr txBox="1"/>
          <p:nvPr>
            <p:ph idx="1" type="subTitle"/>
          </p:nvPr>
        </p:nvSpPr>
        <p:spPr>
          <a:xfrm>
            <a:off x="1664829" y="2024238"/>
            <a:ext cx="8646300" cy="35049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Encourage employees to learn from others</a:t>
            </a:r>
            <a:endParaRPr/>
          </a:p>
          <a:p>
            <a:pPr indent="-381000" lvl="1" marL="914400" rtl="0" algn="l">
              <a:spcBef>
                <a:spcPts val="0"/>
              </a:spcBef>
              <a:spcAft>
                <a:spcPts val="0"/>
              </a:spcAft>
              <a:buSzPts val="2400"/>
              <a:buChar char="•"/>
            </a:pPr>
            <a:r>
              <a:rPr lang="en-US"/>
              <a:t>Creates a TEAM atmosphere</a:t>
            </a:r>
            <a:endParaRPr/>
          </a:p>
          <a:p>
            <a:pPr indent="-381000" lvl="1" marL="914400" rtl="0" algn="l">
              <a:spcBef>
                <a:spcPts val="0"/>
              </a:spcBef>
              <a:spcAft>
                <a:spcPts val="0"/>
              </a:spcAft>
              <a:buSzPts val="2400"/>
              <a:buChar char="•"/>
            </a:pPr>
            <a:r>
              <a:rPr lang="en-US"/>
              <a:t>Allows employees to connect with each other and others across campus</a:t>
            </a:r>
            <a:endParaRPr/>
          </a:p>
          <a:p>
            <a:pPr indent="-381000" lvl="1" marL="914400" rtl="0" algn="l">
              <a:spcBef>
                <a:spcPts val="0"/>
              </a:spcBef>
              <a:spcAft>
                <a:spcPts val="0"/>
              </a:spcAft>
              <a:buSzPts val="2400"/>
              <a:buChar char="•"/>
            </a:pPr>
            <a:r>
              <a:rPr lang="en-US"/>
              <a:t>Engages employees by training one another or working together on a project</a:t>
            </a:r>
            <a:endParaRPr/>
          </a:p>
          <a:p>
            <a:pPr indent="-381000" lvl="1" marL="914400" rtl="0" algn="l">
              <a:spcBef>
                <a:spcPts val="0"/>
              </a:spcBef>
              <a:spcAft>
                <a:spcPts val="0"/>
              </a:spcAft>
              <a:buSzPts val="2400"/>
              <a:buChar char="•"/>
            </a:pPr>
            <a:r>
              <a:rPr lang="en-US"/>
              <a:t>Encourages collaboration and breaks down silos</a:t>
            </a:r>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3" name="Shape 513"/>
        <p:cNvGrpSpPr/>
        <p:nvPr/>
      </p:nvGrpSpPr>
      <p:grpSpPr>
        <a:xfrm>
          <a:off x="0" y="0"/>
          <a:ext cx="0" cy="0"/>
          <a:chOff x="0" y="0"/>
          <a:chExt cx="0" cy="0"/>
        </a:xfrm>
      </p:grpSpPr>
      <p:sp>
        <p:nvSpPr>
          <p:cNvPr id="514" name="Google Shape;514;p63"/>
          <p:cNvSpPr txBox="1"/>
          <p:nvPr>
            <p:ph type="ctrTitle"/>
          </p:nvPr>
        </p:nvSpPr>
        <p:spPr>
          <a:xfrm>
            <a:off x="875825" y="613075"/>
            <a:ext cx="10224300" cy="11370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Coaching Employees to Higher Levels of Performance</a:t>
            </a:r>
            <a:endParaRPr/>
          </a:p>
        </p:txBody>
      </p:sp>
      <p:sp>
        <p:nvSpPr>
          <p:cNvPr id="515" name="Google Shape;515;p63"/>
          <p:cNvSpPr txBox="1"/>
          <p:nvPr>
            <p:ph idx="1" type="subTitle"/>
          </p:nvPr>
        </p:nvSpPr>
        <p:spPr>
          <a:xfrm>
            <a:off x="1664829" y="2024238"/>
            <a:ext cx="8646300" cy="35049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Ask employees for </a:t>
            </a:r>
            <a:r>
              <a:rPr lang="en-US"/>
              <a:t>continuous</a:t>
            </a:r>
            <a:r>
              <a:rPr lang="en-US"/>
              <a:t> feedback</a:t>
            </a:r>
            <a:endParaRPr/>
          </a:p>
          <a:p>
            <a:pPr indent="-381000" lvl="1" marL="914400" rtl="0" algn="l">
              <a:spcBef>
                <a:spcPts val="0"/>
              </a:spcBef>
              <a:spcAft>
                <a:spcPts val="0"/>
              </a:spcAft>
              <a:buSzPts val="2400"/>
              <a:buChar char="•"/>
            </a:pPr>
            <a:r>
              <a:rPr lang="en-US"/>
              <a:t>Keep an open mind</a:t>
            </a:r>
            <a:endParaRPr/>
          </a:p>
          <a:p>
            <a:pPr indent="-381000" lvl="1" marL="914400" rtl="0" algn="l">
              <a:spcBef>
                <a:spcPts val="0"/>
              </a:spcBef>
              <a:spcAft>
                <a:spcPts val="0"/>
              </a:spcAft>
              <a:buSzPts val="2400"/>
              <a:buChar char="•"/>
            </a:pPr>
            <a:r>
              <a:rPr lang="en-US"/>
              <a:t>Ask open-ended questions</a:t>
            </a:r>
            <a:endParaRPr/>
          </a:p>
          <a:p>
            <a:pPr indent="-381000" lvl="1" marL="914400" rtl="0" algn="l">
              <a:spcBef>
                <a:spcPts val="0"/>
              </a:spcBef>
              <a:spcAft>
                <a:spcPts val="0"/>
              </a:spcAft>
              <a:buSzPts val="2400"/>
              <a:buChar char="•"/>
            </a:pPr>
            <a:r>
              <a:rPr lang="en-US"/>
              <a:t>Actively listen</a:t>
            </a:r>
            <a:endParaRPr/>
          </a:p>
          <a:p>
            <a:pPr indent="-381000" lvl="1" marL="914400" rtl="0" algn="l">
              <a:spcBef>
                <a:spcPts val="0"/>
              </a:spcBef>
              <a:spcAft>
                <a:spcPts val="0"/>
              </a:spcAft>
              <a:buSzPts val="2400"/>
              <a:buChar char="•"/>
            </a:pPr>
            <a:r>
              <a:rPr lang="en-US"/>
              <a:t>Create an atmosphere of open dialogue</a:t>
            </a:r>
            <a:endParaRPr/>
          </a:p>
          <a:p>
            <a:pPr indent="-381000" lvl="1" marL="914400" rtl="0" algn="l">
              <a:spcBef>
                <a:spcPts val="0"/>
              </a:spcBef>
              <a:spcAft>
                <a:spcPts val="0"/>
              </a:spcAft>
              <a:buSzPts val="2400"/>
              <a:buChar char="•"/>
            </a:pPr>
            <a:r>
              <a:rPr lang="en-US"/>
              <a:t>Take notes and be sure to follow up</a:t>
            </a:r>
            <a:endParaRPr/>
          </a:p>
          <a:p>
            <a:pPr indent="-381000" lvl="1" marL="914400" rtl="0" algn="l">
              <a:spcBef>
                <a:spcPts val="0"/>
              </a:spcBef>
              <a:spcAft>
                <a:spcPts val="0"/>
              </a:spcAft>
              <a:buSzPts val="2400"/>
              <a:buChar char="•"/>
            </a:pPr>
            <a:r>
              <a:rPr lang="en-US"/>
              <a:t>Increases employee engagement</a:t>
            </a:r>
            <a:endParaRPr/>
          </a:p>
          <a:p>
            <a:pPr indent="-381000" lvl="1" marL="914400" rtl="0" algn="l">
              <a:spcBef>
                <a:spcPts val="0"/>
              </a:spcBef>
              <a:spcAft>
                <a:spcPts val="0"/>
              </a:spcAft>
              <a:buSzPts val="2400"/>
              <a:buChar char="•"/>
            </a:pPr>
            <a:r>
              <a:rPr lang="en-US"/>
              <a:t>Makes them feel valued, respected, and heard</a:t>
            </a:r>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0" name="Shape 520"/>
        <p:cNvGrpSpPr/>
        <p:nvPr/>
      </p:nvGrpSpPr>
      <p:grpSpPr>
        <a:xfrm>
          <a:off x="0" y="0"/>
          <a:ext cx="0" cy="0"/>
          <a:chOff x="0" y="0"/>
          <a:chExt cx="0" cy="0"/>
        </a:xfrm>
      </p:grpSpPr>
      <p:sp>
        <p:nvSpPr>
          <p:cNvPr id="521" name="Google Shape;521;p64"/>
          <p:cNvSpPr txBox="1"/>
          <p:nvPr>
            <p:ph type="ctrTitle"/>
          </p:nvPr>
        </p:nvSpPr>
        <p:spPr>
          <a:xfrm>
            <a:off x="875825" y="613075"/>
            <a:ext cx="10224300" cy="11370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Coaching Employees to Higher Levels of Performance</a:t>
            </a:r>
            <a:endParaRPr/>
          </a:p>
        </p:txBody>
      </p:sp>
      <p:sp>
        <p:nvSpPr>
          <p:cNvPr id="522" name="Google Shape;522;p64"/>
          <p:cNvSpPr txBox="1"/>
          <p:nvPr>
            <p:ph idx="1" type="subTitle"/>
          </p:nvPr>
        </p:nvSpPr>
        <p:spPr>
          <a:xfrm>
            <a:off x="1664829" y="2024238"/>
            <a:ext cx="8646300" cy="35049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Build confidence</a:t>
            </a:r>
            <a:endParaRPr/>
          </a:p>
          <a:p>
            <a:pPr indent="-381000" lvl="1" marL="914400" rtl="0" algn="l">
              <a:spcBef>
                <a:spcPts val="0"/>
              </a:spcBef>
              <a:spcAft>
                <a:spcPts val="0"/>
              </a:spcAft>
              <a:buSzPts val="2400"/>
              <a:buChar char="•"/>
            </a:pPr>
            <a:r>
              <a:rPr lang="en-US"/>
              <a:t>Provide positive feedback</a:t>
            </a:r>
            <a:endParaRPr/>
          </a:p>
          <a:p>
            <a:pPr indent="-381000" lvl="1" marL="914400" rtl="0" algn="l">
              <a:spcBef>
                <a:spcPts val="0"/>
              </a:spcBef>
              <a:spcAft>
                <a:spcPts val="0"/>
              </a:spcAft>
              <a:buSzPts val="2400"/>
              <a:buChar char="•"/>
            </a:pPr>
            <a:r>
              <a:rPr lang="en-US"/>
              <a:t>Recognize employees for their contributions, performance, and extra effort</a:t>
            </a:r>
            <a:endParaRPr/>
          </a:p>
          <a:p>
            <a:pPr indent="-381000" lvl="1" marL="914400" rtl="0" algn="l">
              <a:spcBef>
                <a:spcPts val="0"/>
              </a:spcBef>
              <a:spcAft>
                <a:spcPts val="0"/>
              </a:spcAft>
              <a:buSzPts val="2400"/>
              <a:buChar char="•"/>
            </a:pPr>
            <a:r>
              <a:rPr lang="en-US"/>
              <a:t>Learn how employees like to be recognized</a:t>
            </a:r>
            <a:endParaRP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7" name="Shape 527"/>
        <p:cNvGrpSpPr/>
        <p:nvPr/>
      </p:nvGrpSpPr>
      <p:grpSpPr>
        <a:xfrm>
          <a:off x="0" y="0"/>
          <a:ext cx="0" cy="0"/>
          <a:chOff x="0" y="0"/>
          <a:chExt cx="0" cy="0"/>
        </a:xfrm>
      </p:grpSpPr>
      <p:sp>
        <p:nvSpPr>
          <p:cNvPr id="528" name="Google Shape;528;p65"/>
          <p:cNvSpPr txBox="1"/>
          <p:nvPr>
            <p:ph type="ctrTitle"/>
          </p:nvPr>
        </p:nvSpPr>
        <p:spPr>
          <a:xfrm>
            <a:off x="875825" y="613075"/>
            <a:ext cx="10224300" cy="11370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Coaching Employees to Higher Levels of Performance</a:t>
            </a:r>
            <a:endParaRPr/>
          </a:p>
        </p:txBody>
      </p:sp>
      <p:sp>
        <p:nvSpPr>
          <p:cNvPr id="529" name="Google Shape;529;p65"/>
          <p:cNvSpPr txBox="1"/>
          <p:nvPr>
            <p:ph idx="1" type="subTitle"/>
          </p:nvPr>
        </p:nvSpPr>
        <p:spPr>
          <a:xfrm>
            <a:off x="1664829" y="2024238"/>
            <a:ext cx="8646300" cy="35049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Do not do an employee’s work for them (Run with them not for them)</a:t>
            </a:r>
            <a:endParaRPr/>
          </a:p>
          <a:p>
            <a:pPr indent="-381000" lvl="1" marL="914400" rtl="0" algn="l">
              <a:spcBef>
                <a:spcPts val="0"/>
              </a:spcBef>
              <a:spcAft>
                <a:spcPts val="0"/>
              </a:spcAft>
              <a:buSzPts val="2400"/>
              <a:buChar char="•"/>
            </a:pPr>
            <a:r>
              <a:rPr lang="en-US"/>
              <a:t>Allow employees to learn through trial and error</a:t>
            </a:r>
            <a:endParaRPr/>
          </a:p>
          <a:p>
            <a:pPr indent="-381000" lvl="1" marL="914400" rtl="0" algn="l">
              <a:spcBef>
                <a:spcPts val="0"/>
              </a:spcBef>
              <a:spcAft>
                <a:spcPts val="0"/>
              </a:spcAft>
              <a:buSzPts val="2400"/>
              <a:buChar char="•"/>
            </a:pPr>
            <a:r>
              <a:rPr lang="en-US"/>
              <a:t>Be available to answer questions</a:t>
            </a:r>
            <a:endParaRPr/>
          </a:p>
          <a:p>
            <a:pPr indent="-381000" lvl="1" marL="914400" rtl="0" algn="l">
              <a:spcBef>
                <a:spcPts val="0"/>
              </a:spcBef>
              <a:spcAft>
                <a:spcPts val="0"/>
              </a:spcAft>
              <a:buSzPts val="2400"/>
              <a:buChar char="•"/>
            </a:pPr>
            <a:r>
              <a:rPr lang="en-US"/>
              <a:t>Offer guidance</a:t>
            </a:r>
            <a:endParaRPr/>
          </a:p>
          <a:p>
            <a:pPr indent="-381000" lvl="1" marL="914400" rtl="0" algn="l">
              <a:spcBef>
                <a:spcPts val="0"/>
              </a:spcBef>
              <a:spcAft>
                <a:spcPts val="0"/>
              </a:spcAft>
              <a:buSzPts val="2400"/>
              <a:buChar char="•"/>
            </a:pPr>
            <a:r>
              <a:rPr lang="en-US"/>
              <a:t>Ask leading questions</a:t>
            </a:r>
            <a:endParaRPr/>
          </a:p>
          <a:p>
            <a:pPr indent="-355600" lvl="2" marL="1371600" rtl="0" algn="l">
              <a:spcBef>
                <a:spcPts val="0"/>
              </a:spcBef>
              <a:spcAft>
                <a:spcPts val="0"/>
              </a:spcAft>
              <a:buClr>
                <a:schemeClr val="accent4"/>
              </a:buClr>
              <a:buSzPts val="2000"/>
              <a:buChar char="•"/>
            </a:pPr>
            <a:r>
              <a:rPr lang="en-US"/>
              <a:t>What do you think the root cause is?</a:t>
            </a:r>
            <a:endParaRPr/>
          </a:p>
          <a:p>
            <a:pPr indent="-355600" lvl="2" marL="1371600" rtl="0" algn="l">
              <a:spcBef>
                <a:spcPts val="0"/>
              </a:spcBef>
              <a:spcAft>
                <a:spcPts val="0"/>
              </a:spcAft>
              <a:buSzPts val="2000"/>
              <a:buChar char="•"/>
            </a:pPr>
            <a:r>
              <a:rPr lang="en-US"/>
              <a:t>What should the next step be?</a:t>
            </a:r>
            <a:endParaRPr/>
          </a:p>
          <a:p>
            <a:pPr indent="-355600" lvl="2" marL="1371600" rtl="0" algn="l">
              <a:spcBef>
                <a:spcPts val="0"/>
              </a:spcBef>
              <a:spcAft>
                <a:spcPts val="0"/>
              </a:spcAft>
              <a:buSzPts val="2000"/>
              <a:buChar char="•"/>
            </a:pPr>
            <a:r>
              <a:rPr lang="en-US"/>
              <a:t>How do you envision the outcome?</a:t>
            </a:r>
            <a:endParaRPr/>
          </a:p>
          <a:p>
            <a:pPr indent="-355600" lvl="2" marL="1371600" rtl="0" algn="l">
              <a:spcBef>
                <a:spcPts val="0"/>
              </a:spcBef>
              <a:spcAft>
                <a:spcPts val="0"/>
              </a:spcAft>
              <a:buSzPts val="2000"/>
              <a:buChar char="•"/>
            </a:pPr>
            <a:r>
              <a:rPr lang="en-US"/>
              <a:t>What are the unintended consequences of trying this?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2"/>
          <p:cNvSpPr txBox="1"/>
          <p:nvPr>
            <p:ph type="ctrTitle"/>
          </p:nvPr>
        </p:nvSpPr>
        <p:spPr>
          <a:xfrm>
            <a:off x="357775" y="613075"/>
            <a:ext cx="11338800" cy="729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Benefit of a Team continuity plan</a:t>
            </a:r>
            <a:endParaRPr/>
          </a:p>
        </p:txBody>
      </p:sp>
      <p:sp>
        <p:nvSpPr>
          <p:cNvPr id="96" name="Google Shape;96;p12"/>
          <p:cNvSpPr txBox="1"/>
          <p:nvPr>
            <p:ph idx="1" type="subTitle"/>
          </p:nvPr>
        </p:nvSpPr>
        <p:spPr>
          <a:xfrm>
            <a:off x="1666750" y="1750100"/>
            <a:ext cx="8646300" cy="43872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It provides your team with flexibility so that it can adapt to changes in the future</a:t>
            </a:r>
            <a:endParaRPr/>
          </a:p>
          <a:p>
            <a:pPr indent="0" lvl="0" marL="457200" rtl="0" algn="l">
              <a:spcBef>
                <a:spcPts val="1000"/>
              </a:spcBef>
              <a:spcAft>
                <a:spcPts val="0"/>
              </a:spcAft>
              <a:buNone/>
            </a:pPr>
            <a:r>
              <a:t/>
            </a:r>
            <a:endParaRPr/>
          </a:p>
          <a:p>
            <a:pPr indent="-406400" lvl="0" marL="457200" rtl="0" algn="l">
              <a:spcBef>
                <a:spcPts val="1000"/>
              </a:spcBef>
              <a:spcAft>
                <a:spcPts val="0"/>
              </a:spcAft>
              <a:buSzPts val="2800"/>
              <a:buChar char="•"/>
            </a:pPr>
            <a:r>
              <a:rPr lang="en-US"/>
              <a:t>It can also address the most basic concerns such as </a:t>
            </a:r>
            <a:endParaRPr/>
          </a:p>
          <a:p>
            <a:pPr indent="0" lvl="0" marL="457200" rtl="0" algn="l">
              <a:spcBef>
                <a:spcPts val="1000"/>
              </a:spcBef>
              <a:spcAft>
                <a:spcPts val="0"/>
              </a:spcAft>
              <a:buNone/>
            </a:pPr>
            <a:r>
              <a:t/>
            </a:r>
            <a:endParaRPr/>
          </a:p>
          <a:p>
            <a:pPr indent="-406400" lvl="0" marL="457200" rtl="0" algn="l">
              <a:spcBef>
                <a:spcPts val="1000"/>
              </a:spcBef>
              <a:spcAft>
                <a:spcPts val="0"/>
              </a:spcAft>
              <a:buSzPts val="2800"/>
              <a:buChar char="•"/>
            </a:pPr>
            <a:r>
              <a:rPr lang="en-US"/>
              <a:t>It stops the staff from panicking in case the business is faced with a threat</a:t>
            </a:r>
            <a:endParaRPr/>
          </a:p>
          <a:p>
            <a:pPr indent="0" lvl="0" marL="0" rtl="0" algn="l">
              <a:spcBef>
                <a:spcPts val="1000"/>
              </a:spcBef>
              <a:spcAft>
                <a:spcPts val="0"/>
              </a:spcAft>
              <a:buNone/>
            </a:pPr>
            <a:r>
              <a:t/>
            </a:r>
            <a:endParaRPr/>
          </a:p>
        </p:txBody>
      </p:sp>
      <p:sp>
        <p:nvSpPr>
          <p:cNvPr id="97" name="Google Shape;97;p12"/>
          <p:cNvSpPr txBox="1"/>
          <p:nvPr>
            <p:ph idx="12" type="sldNum"/>
          </p:nvPr>
        </p:nvSpPr>
        <p:spPr>
          <a:xfrm>
            <a:off x="8292250" y="6163725"/>
            <a:ext cx="2743200" cy="365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Business Continuity Plan</a:t>
            </a:r>
            <a:endParaRPr sz="1800">
              <a:solidFill>
                <a:srgbClr val="7F7F7F"/>
              </a:solidFill>
              <a:latin typeface="Avenir"/>
              <a:ea typeface="Avenir"/>
              <a:cs typeface="Avenir"/>
              <a:sym typeface="Avenir"/>
            </a:endParaRPr>
          </a:p>
        </p:txBody>
      </p:sp>
      <p:sp>
        <p:nvSpPr>
          <p:cNvPr id="98" name="Google Shape;98;p12"/>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4" name="Shape 534"/>
        <p:cNvGrpSpPr/>
        <p:nvPr/>
      </p:nvGrpSpPr>
      <p:grpSpPr>
        <a:xfrm>
          <a:off x="0" y="0"/>
          <a:ext cx="0" cy="0"/>
          <a:chOff x="0" y="0"/>
          <a:chExt cx="0" cy="0"/>
        </a:xfrm>
      </p:grpSpPr>
      <p:sp>
        <p:nvSpPr>
          <p:cNvPr id="535" name="Google Shape;535;p66"/>
          <p:cNvSpPr txBox="1"/>
          <p:nvPr>
            <p:ph type="ctrTitle"/>
          </p:nvPr>
        </p:nvSpPr>
        <p:spPr>
          <a:xfrm>
            <a:off x="875825" y="613075"/>
            <a:ext cx="10224300" cy="11370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Coaching Employees to Higher Levels of Performance</a:t>
            </a:r>
            <a:endParaRPr/>
          </a:p>
        </p:txBody>
      </p:sp>
      <p:sp>
        <p:nvSpPr>
          <p:cNvPr id="536" name="Google Shape;536;p66"/>
          <p:cNvSpPr txBox="1"/>
          <p:nvPr>
            <p:ph idx="1" type="subTitle"/>
          </p:nvPr>
        </p:nvSpPr>
        <p:spPr>
          <a:xfrm>
            <a:off x="1664825" y="2024250"/>
            <a:ext cx="8646300" cy="40395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Coach through and support learning opportunities/unsmooth operations</a:t>
            </a:r>
            <a:endParaRPr/>
          </a:p>
          <a:p>
            <a:pPr indent="-381000" lvl="1" marL="914400" rtl="0" algn="l">
              <a:spcBef>
                <a:spcPts val="0"/>
              </a:spcBef>
              <a:spcAft>
                <a:spcPts val="0"/>
              </a:spcAft>
              <a:buSzPts val="2400"/>
              <a:buChar char="•"/>
            </a:pPr>
            <a:r>
              <a:rPr lang="en-US"/>
              <a:t>Mistakes is how we learn, grow, and develop</a:t>
            </a:r>
            <a:endParaRPr/>
          </a:p>
          <a:p>
            <a:pPr indent="-381000" lvl="1" marL="914400" rtl="0" algn="l">
              <a:spcBef>
                <a:spcPts val="0"/>
              </a:spcBef>
              <a:spcAft>
                <a:spcPts val="0"/>
              </a:spcAft>
              <a:buSzPts val="2400"/>
              <a:buChar char="•"/>
            </a:pPr>
            <a:r>
              <a:rPr lang="en-US"/>
              <a:t>Unsmooth operations allow us to evaluate our processes to determine if there is an alternative way of processing work</a:t>
            </a:r>
            <a:endParaRPr/>
          </a:p>
          <a:p>
            <a:pPr indent="-381000" lvl="1" marL="914400" rtl="0" algn="l">
              <a:spcBef>
                <a:spcPts val="0"/>
              </a:spcBef>
              <a:spcAft>
                <a:spcPts val="0"/>
              </a:spcAft>
              <a:buSzPts val="2400"/>
              <a:buChar char="•"/>
            </a:pPr>
            <a:r>
              <a:rPr lang="en-US"/>
              <a:t>Ask employees what went wrong and how it can be improved to ensure smooth operations in the future</a:t>
            </a:r>
            <a:endParaRPr/>
          </a:p>
          <a:p>
            <a:pPr indent="-381000" lvl="1" marL="914400" rtl="0" algn="l">
              <a:spcBef>
                <a:spcPts val="0"/>
              </a:spcBef>
              <a:spcAft>
                <a:spcPts val="0"/>
              </a:spcAft>
              <a:buSzPts val="2400"/>
              <a:buChar char="•"/>
            </a:pPr>
            <a:r>
              <a:rPr lang="en-US"/>
              <a:t>Remain positive</a:t>
            </a:r>
            <a:endParaRPr/>
          </a:p>
          <a:p>
            <a:pPr indent="-381000" lvl="1" marL="914400" rtl="0" algn="l">
              <a:spcBef>
                <a:spcPts val="0"/>
              </a:spcBef>
              <a:spcAft>
                <a:spcPts val="0"/>
              </a:spcAft>
              <a:buSzPts val="2400"/>
              <a:buChar char="•"/>
            </a:pPr>
            <a:r>
              <a:rPr lang="en-US"/>
              <a:t>How you respond will determine an employee’s future performance and the success of your unit</a:t>
            </a:r>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1" name="Shape 541"/>
        <p:cNvGrpSpPr/>
        <p:nvPr/>
      </p:nvGrpSpPr>
      <p:grpSpPr>
        <a:xfrm>
          <a:off x="0" y="0"/>
          <a:ext cx="0" cy="0"/>
          <a:chOff x="0" y="0"/>
          <a:chExt cx="0" cy="0"/>
        </a:xfrm>
      </p:grpSpPr>
      <p:sp>
        <p:nvSpPr>
          <p:cNvPr id="542" name="Google Shape;542;p67"/>
          <p:cNvSpPr txBox="1"/>
          <p:nvPr>
            <p:ph type="ctrTitle"/>
          </p:nvPr>
        </p:nvSpPr>
        <p:spPr>
          <a:xfrm>
            <a:off x="875825" y="613075"/>
            <a:ext cx="10224300" cy="11370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Coaching Employees to Higher Levels of Performance</a:t>
            </a:r>
            <a:endParaRPr/>
          </a:p>
        </p:txBody>
      </p:sp>
      <p:sp>
        <p:nvSpPr>
          <p:cNvPr id="543" name="Google Shape;543;p67"/>
          <p:cNvSpPr txBox="1"/>
          <p:nvPr>
            <p:ph idx="1" type="subTitle"/>
          </p:nvPr>
        </p:nvSpPr>
        <p:spPr>
          <a:xfrm>
            <a:off x="1664829" y="2024238"/>
            <a:ext cx="8646300" cy="35049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Recognize employees often</a:t>
            </a:r>
            <a:endParaRPr/>
          </a:p>
          <a:p>
            <a:pPr indent="-381000" lvl="1" marL="914400" rtl="0" algn="l">
              <a:spcBef>
                <a:spcPts val="0"/>
              </a:spcBef>
              <a:spcAft>
                <a:spcPts val="0"/>
              </a:spcAft>
              <a:buSzPts val="2400"/>
              <a:buChar char="•"/>
            </a:pPr>
            <a:r>
              <a:rPr lang="en-US"/>
              <a:t>Learn to be a celebratory coach</a:t>
            </a:r>
            <a:endParaRPr/>
          </a:p>
          <a:p>
            <a:pPr indent="-381000" lvl="1" marL="914400" rtl="0" algn="l">
              <a:spcBef>
                <a:spcPts val="0"/>
              </a:spcBef>
              <a:spcAft>
                <a:spcPts val="0"/>
              </a:spcAft>
              <a:buSzPts val="2400"/>
              <a:buChar char="•"/>
            </a:pPr>
            <a:r>
              <a:rPr lang="en-US"/>
              <a:t>Employee recognition</a:t>
            </a:r>
            <a:r>
              <a:rPr lang="en-US"/>
              <a:t> can build a stronger team atmosphere within your department</a:t>
            </a:r>
            <a:endParaRPr/>
          </a:p>
          <a:p>
            <a:pPr indent="-381000" lvl="1" marL="914400" rtl="0" algn="l">
              <a:spcBef>
                <a:spcPts val="0"/>
              </a:spcBef>
              <a:spcAft>
                <a:spcPts val="0"/>
              </a:spcAft>
              <a:buSzPts val="2400"/>
              <a:buChar char="•"/>
            </a:pPr>
            <a:r>
              <a:rPr lang="en-US"/>
              <a:t>Celebrate successes</a:t>
            </a:r>
            <a:endParaRPr/>
          </a:p>
          <a:p>
            <a:pPr indent="-381000" lvl="1" marL="914400" rtl="0" algn="l">
              <a:spcBef>
                <a:spcPts val="0"/>
              </a:spcBef>
              <a:spcAft>
                <a:spcPts val="0"/>
              </a:spcAft>
              <a:buSzPts val="2400"/>
              <a:buChar char="•"/>
            </a:pPr>
            <a:r>
              <a:rPr lang="en-US"/>
              <a:t>Give thank you notes</a:t>
            </a:r>
            <a:endParaRPr/>
          </a:p>
          <a:p>
            <a:pPr indent="-381000" lvl="1" marL="914400" rtl="0" algn="l">
              <a:spcBef>
                <a:spcPts val="0"/>
              </a:spcBef>
              <a:spcAft>
                <a:spcPts val="0"/>
              </a:spcAft>
              <a:buSzPts val="2400"/>
              <a:buChar char="•"/>
            </a:pPr>
            <a:r>
              <a:rPr lang="en-US"/>
              <a:t>Recognize them during a staff meeting</a:t>
            </a:r>
            <a:endParaRPr/>
          </a:p>
          <a:p>
            <a:pPr indent="-381000" lvl="1" marL="914400" rtl="0" algn="l">
              <a:spcBef>
                <a:spcPts val="0"/>
              </a:spcBef>
              <a:spcAft>
                <a:spcPts val="0"/>
              </a:spcAft>
              <a:buSzPts val="2400"/>
              <a:buChar char="•"/>
            </a:pPr>
            <a:r>
              <a:rPr lang="en-US"/>
              <a:t>Remember Administrative Professionals Day</a:t>
            </a:r>
            <a:endParaRPr/>
          </a:p>
          <a:p>
            <a:pPr indent="-381000" lvl="1" marL="914400" rtl="0" algn="l">
              <a:spcBef>
                <a:spcPts val="0"/>
              </a:spcBef>
              <a:spcAft>
                <a:spcPts val="0"/>
              </a:spcAft>
              <a:buSzPts val="2400"/>
              <a:buChar char="•"/>
            </a:pPr>
            <a:r>
              <a:rPr lang="en-US"/>
              <a:t>Bonuses for exemplary performance</a:t>
            </a:r>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8" name="Shape 548"/>
        <p:cNvGrpSpPr/>
        <p:nvPr/>
      </p:nvGrpSpPr>
      <p:grpSpPr>
        <a:xfrm>
          <a:off x="0" y="0"/>
          <a:ext cx="0" cy="0"/>
          <a:chOff x="0" y="0"/>
          <a:chExt cx="0" cy="0"/>
        </a:xfrm>
      </p:grpSpPr>
      <p:sp>
        <p:nvSpPr>
          <p:cNvPr id="549" name="Google Shape;549;p68"/>
          <p:cNvSpPr txBox="1"/>
          <p:nvPr>
            <p:ph type="ctrTitle"/>
          </p:nvPr>
        </p:nvSpPr>
        <p:spPr>
          <a:xfrm>
            <a:off x="875825" y="613075"/>
            <a:ext cx="10224300" cy="11370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Coaching Employees to Higher Levels of Performance</a:t>
            </a:r>
            <a:endParaRPr/>
          </a:p>
        </p:txBody>
      </p:sp>
      <p:sp>
        <p:nvSpPr>
          <p:cNvPr id="550" name="Google Shape;550;p68"/>
          <p:cNvSpPr txBox="1"/>
          <p:nvPr>
            <p:ph idx="1" type="subTitle"/>
          </p:nvPr>
        </p:nvSpPr>
        <p:spPr>
          <a:xfrm>
            <a:off x="1664829" y="2024238"/>
            <a:ext cx="8646300" cy="35049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Make a goals roadmap</a:t>
            </a:r>
            <a:endParaRPr/>
          </a:p>
          <a:p>
            <a:pPr indent="-381000" lvl="1" marL="914400" rtl="0" algn="l">
              <a:spcBef>
                <a:spcPts val="0"/>
              </a:spcBef>
              <a:spcAft>
                <a:spcPts val="0"/>
              </a:spcAft>
              <a:buSzPts val="2400"/>
              <a:buChar char="•"/>
            </a:pPr>
            <a:r>
              <a:rPr lang="en-US"/>
              <a:t>Goals give employees a clear picture of how their work contributes to the team and overall operation</a:t>
            </a:r>
            <a:endParaRPr/>
          </a:p>
          <a:p>
            <a:pPr indent="-381000" lvl="1" marL="914400" rtl="0" algn="l">
              <a:spcBef>
                <a:spcPts val="0"/>
              </a:spcBef>
              <a:spcAft>
                <a:spcPts val="0"/>
              </a:spcAft>
              <a:buSzPts val="2400"/>
              <a:buChar char="•"/>
            </a:pPr>
            <a:r>
              <a:rPr lang="en-US"/>
              <a:t>A roadmap provides a clear outline for achieving goals</a:t>
            </a:r>
            <a:endParaRPr/>
          </a:p>
          <a:p>
            <a:pPr indent="-381000" lvl="1" marL="914400" rtl="0" algn="l">
              <a:spcBef>
                <a:spcPts val="0"/>
              </a:spcBef>
              <a:spcAft>
                <a:spcPts val="0"/>
              </a:spcAft>
              <a:buSzPts val="2400"/>
              <a:buChar char="•"/>
            </a:pPr>
            <a:r>
              <a:rPr lang="en-US"/>
              <a:t>Ask the employee what the next step is for achieving the goal</a:t>
            </a:r>
            <a:endParaRPr/>
          </a:p>
          <a:p>
            <a:pPr indent="-381000" lvl="1" marL="914400" rtl="0" algn="l">
              <a:spcBef>
                <a:spcPts val="0"/>
              </a:spcBef>
              <a:spcAft>
                <a:spcPts val="0"/>
              </a:spcAft>
              <a:buSzPts val="2400"/>
              <a:buChar char="•"/>
            </a:pPr>
            <a:r>
              <a:rPr lang="en-US"/>
              <a:t>Set timelines for each step in the process to ensure you and the employee are on the same page</a:t>
            </a:r>
            <a:endParaRPr/>
          </a:p>
          <a:p>
            <a:pPr indent="-381000" lvl="1" marL="914400" rtl="0" algn="l">
              <a:spcBef>
                <a:spcPts val="0"/>
              </a:spcBef>
              <a:spcAft>
                <a:spcPts val="0"/>
              </a:spcAft>
              <a:buSzPts val="2400"/>
              <a:buChar char="•"/>
            </a:pPr>
            <a:r>
              <a:rPr lang="en-US"/>
              <a:t>Follow up on progress</a:t>
            </a:r>
            <a:endParaRP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5" name="Shape 555"/>
        <p:cNvGrpSpPr/>
        <p:nvPr/>
      </p:nvGrpSpPr>
      <p:grpSpPr>
        <a:xfrm>
          <a:off x="0" y="0"/>
          <a:ext cx="0" cy="0"/>
          <a:chOff x="0" y="0"/>
          <a:chExt cx="0" cy="0"/>
        </a:xfrm>
      </p:grpSpPr>
      <p:sp>
        <p:nvSpPr>
          <p:cNvPr id="556" name="Google Shape;556;p69"/>
          <p:cNvSpPr txBox="1"/>
          <p:nvPr>
            <p:ph type="ctrTitle"/>
          </p:nvPr>
        </p:nvSpPr>
        <p:spPr>
          <a:xfrm>
            <a:off x="875825" y="613075"/>
            <a:ext cx="10224300" cy="11370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Coaching Employees to Higher Levels of Performance</a:t>
            </a:r>
            <a:endParaRPr/>
          </a:p>
        </p:txBody>
      </p:sp>
      <p:sp>
        <p:nvSpPr>
          <p:cNvPr id="557" name="Google Shape;557;p69"/>
          <p:cNvSpPr txBox="1"/>
          <p:nvPr>
            <p:ph idx="1" type="subTitle"/>
          </p:nvPr>
        </p:nvSpPr>
        <p:spPr>
          <a:xfrm>
            <a:off x="1664829" y="2024238"/>
            <a:ext cx="8646300" cy="35049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Ask what you can do to help (</a:t>
            </a:r>
            <a:r>
              <a:rPr lang="en-US"/>
              <a:t>additional</a:t>
            </a:r>
            <a:r>
              <a:rPr lang="en-US"/>
              <a:t> </a:t>
            </a:r>
            <a:r>
              <a:rPr lang="en-US"/>
              <a:t>training</a:t>
            </a:r>
            <a:r>
              <a:rPr lang="en-US"/>
              <a:t> and resources)</a:t>
            </a:r>
            <a:endParaRPr/>
          </a:p>
          <a:p>
            <a:pPr indent="-381000" lvl="1" marL="914400" rtl="0" algn="l">
              <a:spcBef>
                <a:spcPts val="0"/>
              </a:spcBef>
              <a:spcAft>
                <a:spcPts val="0"/>
              </a:spcAft>
              <a:buSzPts val="2400"/>
              <a:buChar char="•"/>
            </a:pPr>
            <a:r>
              <a:rPr lang="en-US"/>
              <a:t>Encourage employees to come to you with questions or concerns</a:t>
            </a:r>
            <a:endParaRPr/>
          </a:p>
          <a:p>
            <a:pPr indent="-381000" lvl="1" marL="914400" rtl="0" algn="l">
              <a:spcBef>
                <a:spcPts val="0"/>
              </a:spcBef>
              <a:spcAft>
                <a:spcPts val="0"/>
              </a:spcAft>
              <a:buSzPts val="2400"/>
              <a:buChar char="•"/>
            </a:pPr>
            <a:r>
              <a:rPr lang="en-US"/>
              <a:t>Ask what challenges or roadblocks they are experiencing</a:t>
            </a:r>
            <a:endParaRPr/>
          </a:p>
          <a:p>
            <a:pPr indent="-381000" lvl="1" marL="914400" rtl="0" algn="l">
              <a:spcBef>
                <a:spcPts val="0"/>
              </a:spcBef>
              <a:spcAft>
                <a:spcPts val="0"/>
              </a:spcAft>
              <a:buSzPts val="2400"/>
              <a:buChar char="•"/>
            </a:pPr>
            <a:r>
              <a:rPr lang="en-US"/>
              <a:t>Work together to find solutions to problems</a:t>
            </a:r>
            <a:endParaRPr/>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1" name="Shape 561"/>
        <p:cNvGrpSpPr/>
        <p:nvPr/>
      </p:nvGrpSpPr>
      <p:grpSpPr>
        <a:xfrm>
          <a:off x="0" y="0"/>
          <a:ext cx="0" cy="0"/>
          <a:chOff x="0" y="0"/>
          <a:chExt cx="0" cy="0"/>
        </a:xfrm>
      </p:grpSpPr>
      <p:sp>
        <p:nvSpPr>
          <p:cNvPr id="562" name="Google Shape;562;p70"/>
          <p:cNvSpPr txBox="1"/>
          <p:nvPr>
            <p:ph type="ctrTitle"/>
          </p:nvPr>
        </p:nvSpPr>
        <p:spPr>
          <a:xfrm>
            <a:off x="1415975" y="2749501"/>
            <a:ext cx="9144000" cy="1359000"/>
          </a:xfrm>
          <a:prstGeom prst="rect">
            <a:avLst/>
          </a:prstGeom>
          <a:noFill/>
          <a:ln>
            <a:noFill/>
          </a:ln>
        </p:spPr>
        <p:txBody>
          <a:bodyPr anchorCtr="0" anchor="b" bIns="45700" lIns="91425" spcFirstLastPara="1" rIns="91425" wrap="square" tIns="45700">
            <a:noAutofit/>
          </a:bodyPr>
          <a:lstStyle/>
          <a:p>
            <a:pPr indent="0" lvl="0" marL="0" marR="0" rtl="0" algn="ctr">
              <a:lnSpc>
                <a:spcPct val="90000"/>
              </a:lnSpc>
              <a:spcBef>
                <a:spcPts val="0"/>
              </a:spcBef>
              <a:spcAft>
                <a:spcPts val="0"/>
              </a:spcAft>
              <a:buClr>
                <a:schemeClr val="dk1"/>
              </a:buClr>
              <a:buSzPts val="6000"/>
              <a:buFont typeface="PT Sans"/>
              <a:buNone/>
            </a:pPr>
            <a:r>
              <a:rPr lang="en-US"/>
              <a:t>Questions/Key Takeaways</a:t>
            </a:r>
            <a:endParaRPr b="1" i="0" sz="6000" u="none" cap="none" strike="noStrike">
              <a:solidFill>
                <a:schemeClr val="dk1"/>
              </a:solidFill>
              <a:latin typeface="PT Sans"/>
              <a:ea typeface="PT Sans"/>
              <a:cs typeface="PT Sans"/>
              <a:sym typeface="PT Sans"/>
            </a:endParaRPr>
          </a:p>
        </p:txBody>
      </p:sp>
      <p:sp>
        <p:nvSpPr>
          <p:cNvPr id="563" name="Google Shape;563;p70"/>
          <p:cNvSpPr txBox="1"/>
          <p:nvPr>
            <p:ph idx="12" type="sldNum"/>
          </p:nvPr>
        </p:nvSpPr>
        <p:spPr>
          <a:xfrm>
            <a:off x="7628050" y="6163725"/>
            <a:ext cx="3407400" cy="3651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US"/>
              <a:t>Supervisor Success Series</a:t>
            </a:r>
            <a:endParaRPr sz="1800">
              <a:solidFill>
                <a:srgbClr val="7F7F7F"/>
              </a:solidFill>
              <a:latin typeface="Avenir"/>
              <a:ea typeface="Avenir"/>
              <a:cs typeface="Avenir"/>
              <a:sym typeface="Avenir"/>
            </a:endParaRPr>
          </a:p>
        </p:txBody>
      </p:sp>
      <p:sp>
        <p:nvSpPr>
          <p:cNvPr id="564" name="Google Shape;564;p70"/>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3"/>
          <p:cNvSpPr txBox="1"/>
          <p:nvPr>
            <p:ph type="ctrTitle"/>
          </p:nvPr>
        </p:nvSpPr>
        <p:spPr>
          <a:xfrm>
            <a:off x="357775" y="613075"/>
            <a:ext cx="11338800" cy="729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Benefit of a Team continuity plan</a:t>
            </a:r>
            <a:endParaRPr/>
          </a:p>
        </p:txBody>
      </p:sp>
      <p:sp>
        <p:nvSpPr>
          <p:cNvPr id="105" name="Google Shape;105;p13"/>
          <p:cNvSpPr txBox="1"/>
          <p:nvPr>
            <p:ph idx="1" type="subTitle"/>
          </p:nvPr>
        </p:nvSpPr>
        <p:spPr>
          <a:xfrm>
            <a:off x="1666750" y="1750100"/>
            <a:ext cx="8646300" cy="35340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It helps to minimize losses</a:t>
            </a:r>
            <a:endParaRPr/>
          </a:p>
          <a:p>
            <a:pPr indent="0" lvl="0" marL="457200" rtl="0" algn="l">
              <a:spcBef>
                <a:spcPts val="1000"/>
              </a:spcBef>
              <a:spcAft>
                <a:spcPts val="0"/>
              </a:spcAft>
              <a:buNone/>
            </a:pPr>
            <a:r>
              <a:t/>
            </a:r>
            <a:endParaRPr/>
          </a:p>
          <a:p>
            <a:pPr indent="-406400" lvl="0" marL="457200" rtl="0" algn="l">
              <a:spcBef>
                <a:spcPts val="1000"/>
              </a:spcBef>
              <a:spcAft>
                <a:spcPts val="0"/>
              </a:spcAft>
              <a:buSzPts val="2800"/>
              <a:buChar char="•"/>
            </a:pPr>
            <a:r>
              <a:rPr lang="en-US"/>
              <a:t>Preserve your brand and reputation</a:t>
            </a:r>
            <a:endParaRPr/>
          </a:p>
          <a:p>
            <a:pPr indent="0" lvl="0" marL="0" rtl="0" algn="l">
              <a:spcBef>
                <a:spcPts val="1000"/>
              </a:spcBef>
              <a:spcAft>
                <a:spcPts val="0"/>
              </a:spcAft>
              <a:buNone/>
            </a:pPr>
            <a:r>
              <a:t/>
            </a:r>
            <a:endParaRPr/>
          </a:p>
        </p:txBody>
      </p:sp>
      <p:sp>
        <p:nvSpPr>
          <p:cNvPr id="106" name="Google Shape;106;p13"/>
          <p:cNvSpPr txBox="1"/>
          <p:nvPr>
            <p:ph idx="12" type="sldNum"/>
          </p:nvPr>
        </p:nvSpPr>
        <p:spPr>
          <a:xfrm>
            <a:off x="8292250" y="6163725"/>
            <a:ext cx="2743200" cy="365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Business Continuity Plan</a:t>
            </a:r>
            <a:endParaRPr sz="1800">
              <a:solidFill>
                <a:srgbClr val="7F7F7F"/>
              </a:solidFill>
              <a:latin typeface="Avenir"/>
              <a:ea typeface="Avenir"/>
              <a:cs typeface="Avenir"/>
              <a:sym typeface="Avenir"/>
            </a:endParaRPr>
          </a:p>
        </p:txBody>
      </p:sp>
      <p:sp>
        <p:nvSpPr>
          <p:cNvPr id="107" name="Google Shape;107;p13"/>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4"/>
          <p:cNvSpPr txBox="1"/>
          <p:nvPr>
            <p:ph type="ctrTitle"/>
          </p:nvPr>
        </p:nvSpPr>
        <p:spPr>
          <a:xfrm>
            <a:off x="357775" y="613075"/>
            <a:ext cx="11338800" cy="11370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Emergencies that can create the need for a team/organizational continuity plan</a:t>
            </a:r>
            <a:endParaRPr/>
          </a:p>
        </p:txBody>
      </p:sp>
      <p:sp>
        <p:nvSpPr>
          <p:cNvPr id="114" name="Google Shape;114;p14"/>
          <p:cNvSpPr txBox="1"/>
          <p:nvPr>
            <p:ph idx="1" type="subTitle"/>
          </p:nvPr>
        </p:nvSpPr>
        <p:spPr>
          <a:xfrm>
            <a:off x="1704025" y="2107875"/>
            <a:ext cx="8646300" cy="35340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Weather events</a:t>
            </a:r>
            <a:endParaRPr/>
          </a:p>
          <a:p>
            <a:pPr indent="-406400" lvl="0" marL="457200" rtl="0" algn="l">
              <a:spcBef>
                <a:spcPts val="0"/>
              </a:spcBef>
              <a:spcAft>
                <a:spcPts val="0"/>
              </a:spcAft>
              <a:buSzPts val="2800"/>
              <a:buChar char="•"/>
            </a:pPr>
            <a:r>
              <a:rPr lang="en-US"/>
              <a:t>On-site incidents/accidents</a:t>
            </a:r>
            <a:endParaRPr/>
          </a:p>
          <a:p>
            <a:pPr indent="-406400" lvl="0" marL="457200" rtl="0" algn="l">
              <a:spcBef>
                <a:spcPts val="0"/>
              </a:spcBef>
              <a:spcAft>
                <a:spcPts val="0"/>
              </a:spcAft>
              <a:buSzPts val="2800"/>
              <a:buChar char="•"/>
            </a:pPr>
            <a:r>
              <a:rPr lang="en-US"/>
              <a:t>Technological accidents</a:t>
            </a:r>
            <a:endParaRPr/>
          </a:p>
          <a:p>
            <a:pPr indent="-406400" lvl="0" marL="457200" rtl="0" algn="l">
              <a:spcBef>
                <a:spcPts val="0"/>
              </a:spcBef>
              <a:spcAft>
                <a:spcPts val="0"/>
              </a:spcAft>
              <a:buSzPts val="2800"/>
              <a:buChar char="•"/>
            </a:pPr>
            <a:r>
              <a:rPr lang="en-US"/>
              <a:t>Breaches and cybersecurity events</a:t>
            </a:r>
            <a:endParaRPr/>
          </a:p>
          <a:p>
            <a:pPr indent="-406400" lvl="0" marL="457200" rtl="0" algn="l">
              <a:spcBef>
                <a:spcPts val="0"/>
              </a:spcBef>
              <a:spcAft>
                <a:spcPts val="0"/>
              </a:spcAft>
              <a:buSzPts val="2800"/>
              <a:buChar char="•"/>
            </a:pPr>
            <a:r>
              <a:rPr lang="en-US"/>
              <a:t>Supply chain disruptions</a:t>
            </a:r>
            <a:endParaRPr/>
          </a:p>
          <a:p>
            <a:pPr indent="-406400" lvl="0" marL="457200" rtl="0" algn="l">
              <a:spcBef>
                <a:spcPts val="0"/>
              </a:spcBef>
              <a:spcAft>
                <a:spcPts val="0"/>
              </a:spcAft>
              <a:buSzPts val="2800"/>
              <a:buChar char="•"/>
            </a:pPr>
            <a:r>
              <a:rPr lang="en-US"/>
              <a:t>Health event</a:t>
            </a:r>
            <a:endParaRPr/>
          </a:p>
          <a:p>
            <a:pPr indent="0" lvl="0" marL="0" rtl="0" algn="l">
              <a:spcBef>
                <a:spcPts val="1000"/>
              </a:spcBef>
              <a:spcAft>
                <a:spcPts val="0"/>
              </a:spcAft>
              <a:buNone/>
            </a:pPr>
            <a:r>
              <a:t/>
            </a:r>
            <a:endParaRPr/>
          </a:p>
        </p:txBody>
      </p:sp>
      <p:sp>
        <p:nvSpPr>
          <p:cNvPr id="115" name="Google Shape;115;p14"/>
          <p:cNvSpPr txBox="1"/>
          <p:nvPr>
            <p:ph idx="12" type="sldNum"/>
          </p:nvPr>
        </p:nvSpPr>
        <p:spPr>
          <a:xfrm>
            <a:off x="8292250" y="6163725"/>
            <a:ext cx="2743200" cy="365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Business Continuity Plan</a:t>
            </a:r>
            <a:endParaRPr sz="1800">
              <a:solidFill>
                <a:srgbClr val="7F7F7F"/>
              </a:solidFill>
              <a:latin typeface="Avenir"/>
              <a:ea typeface="Avenir"/>
              <a:cs typeface="Avenir"/>
              <a:sym typeface="Avenir"/>
            </a:endParaRPr>
          </a:p>
        </p:txBody>
      </p:sp>
      <p:sp>
        <p:nvSpPr>
          <p:cNvPr id="116" name="Google Shape;116;p14"/>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5"/>
          <p:cNvSpPr txBox="1"/>
          <p:nvPr>
            <p:ph type="ctrTitle"/>
          </p:nvPr>
        </p:nvSpPr>
        <p:spPr>
          <a:xfrm>
            <a:off x="357775" y="613075"/>
            <a:ext cx="11338800" cy="729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t>What to consider in a business continuity plan</a:t>
            </a:r>
            <a:endParaRPr/>
          </a:p>
        </p:txBody>
      </p:sp>
      <p:sp>
        <p:nvSpPr>
          <p:cNvPr id="123" name="Google Shape;123;p15"/>
          <p:cNvSpPr txBox="1"/>
          <p:nvPr>
            <p:ph idx="1" type="subTitle"/>
          </p:nvPr>
        </p:nvSpPr>
        <p:spPr>
          <a:xfrm>
            <a:off x="1666754" y="1750088"/>
            <a:ext cx="8646300" cy="3504900"/>
          </a:xfrm>
          <a:prstGeom prst="rect">
            <a:avLst/>
          </a:prstGeom>
        </p:spPr>
        <p:txBody>
          <a:bodyPr anchorCtr="0" anchor="t" bIns="91425" lIns="91425" spcFirstLastPara="1" rIns="91425" wrap="square" tIns="91425">
            <a:noAutofit/>
          </a:bodyPr>
          <a:lstStyle/>
          <a:p>
            <a:pPr indent="-406400" lvl="0" marL="457200" rtl="0" algn="l">
              <a:spcBef>
                <a:spcPts val="1000"/>
              </a:spcBef>
              <a:spcAft>
                <a:spcPts val="0"/>
              </a:spcAft>
              <a:buSzPts val="2800"/>
              <a:buChar char="•"/>
            </a:pPr>
            <a:r>
              <a:rPr lang="en-US"/>
              <a:t>Do not just focus too much on disaster planning </a:t>
            </a:r>
            <a:endParaRPr/>
          </a:p>
          <a:p>
            <a:pPr indent="0" lvl="0" marL="0" rtl="0" algn="l">
              <a:spcBef>
                <a:spcPts val="1000"/>
              </a:spcBef>
              <a:spcAft>
                <a:spcPts val="0"/>
              </a:spcAft>
              <a:buNone/>
            </a:pPr>
            <a:r>
              <a:t/>
            </a:r>
            <a:endParaRPr/>
          </a:p>
          <a:p>
            <a:pPr indent="-406400" lvl="0" marL="457200" rtl="0" algn="l">
              <a:spcBef>
                <a:spcPts val="1000"/>
              </a:spcBef>
              <a:spcAft>
                <a:spcPts val="0"/>
              </a:spcAft>
              <a:buSzPts val="2800"/>
              <a:buChar char="•"/>
            </a:pPr>
            <a:r>
              <a:rPr lang="en-US"/>
              <a:t>Focus also on the weaknesses that can hamper your organization functioning</a:t>
            </a:r>
            <a:endParaRPr/>
          </a:p>
          <a:p>
            <a:pPr indent="0" lvl="0" marL="0" rtl="0" algn="l">
              <a:spcBef>
                <a:spcPts val="1000"/>
              </a:spcBef>
              <a:spcAft>
                <a:spcPts val="0"/>
              </a:spcAft>
              <a:buNone/>
            </a:pPr>
            <a:r>
              <a:t/>
            </a:r>
            <a:endParaRPr/>
          </a:p>
          <a:p>
            <a:pPr indent="0" lvl="0" marL="457200" rtl="0" algn="l">
              <a:spcBef>
                <a:spcPts val="1000"/>
              </a:spcBef>
              <a:spcAft>
                <a:spcPts val="0"/>
              </a:spcAft>
              <a:buNone/>
            </a:pPr>
            <a:r>
              <a:t/>
            </a:r>
            <a:endParaRPr/>
          </a:p>
        </p:txBody>
      </p:sp>
      <p:sp>
        <p:nvSpPr>
          <p:cNvPr id="124" name="Google Shape;124;p15"/>
          <p:cNvSpPr txBox="1"/>
          <p:nvPr>
            <p:ph idx="12" type="sldNum"/>
          </p:nvPr>
        </p:nvSpPr>
        <p:spPr>
          <a:xfrm>
            <a:off x="8292250" y="6163725"/>
            <a:ext cx="2743200" cy="365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Business Continuity Plan</a:t>
            </a:r>
            <a:endParaRPr sz="1800">
              <a:solidFill>
                <a:srgbClr val="7F7F7F"/>
              </a:solidFill>
              <a:latin typeface="Avenir"/>
              <a:ea typeface="Avenir"/>
              <a:cs typeface="Avenir"/>
              <a:sym typeface="Avenir"/>
            </a:endParaRPr>
          </a:p>
        </p:txBody>
      </p:sp>
      <p:sp>
        <p:nvSpPr>
          <p:cNvPr id="125" name="Google Shape;125;p15"/>
          <p:cNvSpPr txBox="1"/>
          <p:nvPr>
            <p:ph idx="10" type="dt"/>
          </p:nvPr>
        </p:nvSpPr>
        <p:spPr>
          <a:xfrm>
            <a:off x="4616368" y="6244378"/>
            <a:ext cx="2743200" cy="3651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a:solidFill>
                  <a:srgbClr val="7F7F7F"/>
                </a:solidFill>
              </a:rPr>
              <a:t>5/19/2022</a:t>
            </a:r>
            <a:endParaRPr sz="1800">
              <a:solidFill>
                <a:srgbClr val="7F7F7F"/>
              </a:solidFill>
              <a:latin typeface="Avenir"/>
              <a:ea typeface="Avenir"/>
              <a:cs typeface="Avenir"/>
              <a:sym typeface="Aveni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