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5.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3.xml"/>
  <Override ContentType="application/vnd.openxmlformats-officedocument.themeOverride+xml" PartName="/ppt/theme/themeOverride2.xml"/>
  <Override ContentType="application/vnd.openxmlformats-officedocument.themeOverride+xml" PartName="/ppt/theme/themeOverride4.xml"/>
  <Override ContentType="application/vnd.openxmlformats-officedocument.themeOverride+xml" PartName="/ppt/theme/themeOverride7.xml"/>
  <Override ContentType="application/vnd.openxmlformats-officedocument.themeOverride+xml" PartName="/ppt/theme/themeOverride5.xml"/>
  <Override ContentType="application/vnd.openxmlformats-officedocument.themeOverride+xml" PartName="/ppt/theme/themeOverride6.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1.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1.xml"/>
  <Override ContentType="application/vnd.ms-office.chartstyle+xml" PartName="/ppt/charts/style6.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6"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y="6858000" cx="12192000"/>
  <p:notesSz cx="6858000" cy="9144000"/>
  <p:embeddedFontLst>
    <p:embeddedFont>
      <p:font typeface="Arial Narrow"/>
      <p:regular r:id="rId60"/>
      <p:bold r:id="rId61"/>
      <p:italic r:id="rId62"/>
      <p:boldItalic r:id="rId63"/>
    </p:embeddedFont>
    <p:embeddedFont>
      <p:font typeface="Tahoma"/>
      <p:regular r:id="rId64"/>
      <p:bold r:id="rId65"/>
    </p:embeddedFont>
    <p:embeddedFont>
      <p:font typeface="Arial Black"/>
      <p:regular r:id="rId66"/>
    </p:embeddedFont>
    <p:embeddedFont>
      <p:font typeface="Open Sans"/>
      <p:regular r:id="rId67"/>
      <p:bold r:id="rId68"/>
      <p:italic r:id="rId69"/>
      <p:boldItalic r:id="rId70"/>
    </p:embeddedFont>
    <p:embeddedFont>
      <p:font typeface="Century Gothic"/>
      <p:bold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3" roundtripDataSignature="AMtx7migtXgPNTJjTI2duc49DehSSm5F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6737D56-3DA0-4D0F-894D-CCE12BECC617}">
  <a:tblStyle styleId="{96737D56-3DA0-4D0F-894D-CCE12BECC61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customschemas.google.com/relationships/presentationmetadata" Target="metadata"/><Relationship Id="rId72" Type="http://schemas.openxmlformats.org/officeDocument/2006/relationships/font" Target="fonts/CenturyGothic-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CenturyGothic-bold.fntdata"/><Relationship Id="rId70" Type="http://schemas.openxmlformats.org/officeDocument/2006/relationships/font" Target="fonts/OpenSans-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ArialNarrow-italic.fntdata"/><Relationship Id="rId61" Type="http://schemas.openxmlformats.org/officeDocument/2006/relationships/font" Target="fonts/ArialNarrow-bold.fntdata"/><Relationship Id="rId20" Type="http://schemas.openxmlformats.org/officeDocument/2006/relationships/slide" Target="slides/slide13.xml"/><Relationship Id="rId64" Type="http://schemas.openxmlformats.org/officeDocument/2006/relationships/font" Target="fonts/Tahoma-regular.fntdata"/><Relationship Id="rId63" Type="http://schemas.openxmlformats.org/officeDocument/2006/relationships/font" Target="fonts/ArialNarrow-boldItalic.fntdata"/><Relationship Id="rId22" Type="http://schemas.openxmlformats.org/officeDocument/2006/relationships/slide" Target="slides/slide15.xml"/><Relationship Id="rId66" Type="http://schemas.openxmlformats.org/officeDocument/2006/relationships/font" Target="fonts/ArialBlack-regular.fntdata"/><Relationship Id="rId21" Type="http://schemas.openxmlformats.org/officeDocument/2006/relationships/slide" Target="slides/slide14.xml"/><Relationship Id="rId65" Type="http://schemas.openxmlformats.org/officeDocument/2006/relationships/font" Target="fonts/Tahoma-bold.fntdata"/><Relationship Id="rId24" Type="http://schemas.openxmlformats.org/officeDocument/2006/relationships/slide" Target="slides/slide17.xml"/><Relationship Id="rId68" Type="http://schemas.openxmlformats.org/officeDocument/2006/relationships/font" Target="fonts/OpenSans-bold.fntdata"/><Relationship Id="rId23" Type="http://schemas.openxmlformats.org/officeDocument/2006/relationships/slide" Target="slides/slide16.xml"/><Relationship Id="rId67" Type="http://schemas.openxmlformats.org/officeDocument/2006/relationships/font" Target="fonts/OpenSans-regular.fntdata"/><Relationship Id="rId60" Type="http://schemas.openxmlformats.org/officeDocument/2006/relationships/font" Target="fonts/ArialNarrow-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themeOverride" Target="../theme/themeOverride5.xml"/><Relationship Id="rId4" Type="http://schemas.openxmlformats.org/officeDocument/2006/relationships/oleObject" Target="file:///\\multidrive.mtu.edu\multidrive\bgtshare\FY22%20CFO%20Presentations\University%20Senate%20Meeting%20February%202022\FY21%20Revenue%20&amp;%20Expenditures%20Chart%20&amp;%20Historical%20Performance.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themeOverride" Target="../theme/themeOverride6.xml"/><Relationship Id="rId4" Type="http://schemas.openxmlformats.org/officeDocument/2006/relationships/package" Target="../embeddings/Microsoft_Excel_Sheet2.xlsx"/><Relationship Id="rId5"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themeOverride" Target="../theme/themeOverride3.xml"/><Relationship Id="rId4" Type="http://schemas.openxmlformats.org/officeDocument/2006/relationships/package" Target="../embeddings/Microsoft_Excel_Sheet3.xlsx"/></Relationships>
</file>

<file path=ppt/charts/_rels/chart5.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themeOverride" Target="../theme/themeOverride7.xml"/><Relationship Id="rId4" Type="http://schemas.openxmlformats.org/officeDocument/2006/relationships/package" Target="../embeddings/Microsoft_Excel_Sheet4.xlsx"/></Relationships>
</file>

<file path=ppt/charts/_rels/chart6.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themeOverride" Target="../theme/themeOverride4.xml"/><Relationship Id="rId4" Type="http://schemas.openxmlformats.org/officeDocument/2006/relationships/package" Target="../embeddings/Microsoft_Excel_Sheet5.xlsx"/></Relationships>
</file>

<file path=ppt/charts/_rels/chart7.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themeOverride" Target="../theme/themeOverride1.xml"/><Relationship Id="rId4" Type="http://schemas.openxmlformats.org/officeDocument/2006/relationships/package" Target="../embeddings/Microsoft_Excel_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b="1" dirty="0">
                <a:solidFill>
                  <a:sysClr val="windowText" lastClr="000000"/>
                </a:solidFill>
              </a:rPr>
              <a:t>FY2021</a:t>
            </a:r>
            <a:r>
              <a:rPr lang="en-US" b="1" baseline="0" dirty="0">
                <a:solidFill>
                  <a:sysClr val="windowText" lastClr="000000"/>
                </a:solidFill>
              </a:rPr>
              <a:t> current fund revenues</a:t>
            </a:r>
            <a:endParaRPr lang="en-US"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802386620277116"/>
          <c:y val="0.28663309218327404"/>
          <c:w val="0.76253036684367947"/>
          <c:h val="0.63026286688783195"/>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3F1-4714-B421-47DEE6886ED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3F1-4714-B421-47DEE6886ED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3F1-4714-B421-47DEE6886ED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3F1-4714-B421-47DEE6886EDA}"/>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B3F1-4714-B421-47DEE6886EDA}"/>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B3F1-4714-B421-47DEE6886EDA}"/>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B3F1-4714-B421-47DEE6886EDA}"/>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B3F1-4714-B421-47DEE6886EDA}"/>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B3F1-4714-B421-47DEE6886EDA}"/>
              </c:ext>
            </c:extLst>
          </c:dPt>
          <c:dLbls>
            <c:dLbl>
              <c:idx val="0"/>
              <c:layout>
                <c:manualLayout>
                  <c:x val="1.6372260908452053E-2"/>
                  <c:y val="0.10537431437600238"/>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F1-4714-B421-47DEE6886EDA}"/>
                </c:ext>
              </c:extLst>
            </c:dLbl>
            <c:dLbl>
              <c:idx val="1"/>
              <c:layout>
                <c:manualLayout>
                  <c:x val="-1.483679525222552E-2"/>
                  <c:y val="3.792188092529389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3F1-4714-B421-47DEE6886EDA}"/>
                </c:ext>
              </c:extLst>
            </c:dLbl>
            <c:dLbl>
              <c:idx val="2"/>
              <c:layout>
                <c:manualLayout>
                  <c:x val="-2.6856192394555368E-2"/>
                  <c:y val="-1.6324926389277483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8736861380699504"/>
                      <c:h val="0.12882928973979774"/>
                    </c:manualLayout>
                  </c15:layout>
                </c:ext>
                <c:ext xmlns:c16="http://schemas.microsoft.com/office/drawing/2014/chart" uri="{C3380CC4-5D6E-409C-BE32-E72D297353CC}">
                  <c16:uniqueId val="{00000005-B3F1-4714-B421-47DEE6886EDA}"/>
                </c:ext>
              </c:extLst>
            </c:dLbl>
            <c:dLbl>
              <c:idx val="3"/>
              <c:layout>
                <c:manualLayout>
                  <c:x val="-3.3149171270718231E-2"/>
                  <c:y val="1.9512195121951219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3F1-4714-B421-47DEE6886EDA}"/>
                </c:ext>
              </c:extLst>
            </c:dLbl>
            <c:dLbl>
              <c:idx val="4"/>
              <c:layout>
                <c:manualLayout>
                  <c:x val="-3.1307550644567229E-2"/>
                  <c:y val="-5.8536585365853662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3F1-4714-B421-47DEE6886EDA}"/>
                </c:ext>
              </c:extLst>
            </c:dLbl>
            <c:dLbl>
              <c:idx val="5"/>
              <c:layout>
                <c:manualLayout>
                  <c:x val="-2.2099447513812171E-2"/>
                  <c:y val="3.2520325203251438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3F1-4714-B421-47DEE6886EDA}"/>
                </c:ext>
              </c:extLst>
            </c:dLbl>
            <c:dLbl>
              <c:idx val="6"/>
              <c:layout>
                <c:manualLayout>
                  <c:x val="-1.9782393669634024E-2"/>
                  <c:y val="-1.516875237011762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3F1-4714-B421-47DEE6886EDA}"/>
                </c:ext>
              </c:extLst>
            </c:dLbl>
            <c:dLbl>
              <c:idx val="7"/>
              <c:layout>
                <c:manualLayout>
                  <c:x val="4.0515653775322284E-2"/>
                  <c:y val="-4.87804878048780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B3F1-4714-B421-47DEE6886EDA}"/>
                </c:ext>
              </c:extLst>
            </c:dLbl>
            <c:dLbl>
              <c:idx val="8"/>
              <c:layout>
                <c:manualLayout>
                  <c:x val="0.18935718850190741"/>
                  <c:y val="-6.353118529905529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B3F1-4714-B421-47DEE6886ED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'FY21 Current Fund'!$K$4:$K$12</c:f>
              <c:strCache>
                <c:ptCount val="9"/>
                <c:pt idx="0">
                  <c:v>Tuition and Fees</c:v>
                </c:pt>
                <c:pt idx="1">
                  <c:v>Educational Activities</c:v>
                </c:pt>
                <c:pt idx="2">
                  <c:v>Grants &amp; Contracts</c:v>
                </c:pt>
                <c:pt idx="3">
                  <c:v>Federal COIVD Relief</c:v>
                </c:pt>
                <c:pt idx="4">
                  <c:v>Auxiliary Activities</c:v>
                </c:pt>
                <c:pt idx="5">
                  <c:v>Federal Pell Grants</c:v>
                </c:pt>
                <c:pt idx="6">
                  <c:v>State Appropriations</c:v>
                </c:pt>
                <c:pt idx="7">
                  <c:v>Investment Income</c:v>
                </c:pt>
                <c:pt idx="8">
                  <c:v>Gift Income</c:v>
                </c:pt>
              </c:strCache>
            </c:strRef>
          </c:cat>
          <c:val>
            <c:numRef>
              <c:f>'FY21 Current Fund'!$L$4:$L$12</c:f>
              <c:numCache>
                <c:formatCode>"$"#,##0</c:formatCode>
                <c:ptCount val="9"/>
                <c:pt idx="0">
                  <c:v>142183769</c:v>
                </c:pt>
                <c:pt idx="1">
                  <c:v>4456529</c:v>
                </c:pt>
                <c:pt idx="2">
                  <c:v>57317841</c:v>
                </c:pt>
                <c:pt idx="3">
                  <c:v>17071681</c:v>
                </c:pt>
                <c:pt idx="4">
                  <c:v>27633192</c:v>
                </c:pt>
                <c:pt idx="5">
                  <c:v>5104880</c:v>
                </c:pt>
                <c:pt idx="6">
                  <c:v>50795200</c:v>
                </c:pt>
                <c:pt idx="7">
                  <c:v>5415384</c:v>
                </c:pt>
                <c:pt idx="8">
                  <c:v>10852909</c:v>
                </c:pt>
              </c:numCache>
            </c:numRef>
          </c:val>
          <c:extLst>
            <c:ext xmlns:c16="http://schemas.microsoft.com/office/drawing/2014/chart" uri="{C3380CC4-5D6E-409C-BE32-E72D297353CC}">
              <c16:uniqueId val="{00000012-B3F1-4714-B421-47DEE6886ED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solidFill>
                  <a:sysClr val="windowText" lastClr="000000"/>
                </a:solidFill>
              </a:rPr>
              <a:t>FY2021</a:t>
            </a:r>
            <a:r>
              <a:rPr lang="en-US" baseline="0" dirty="0">
                <a:solidFill>
                  <a:sysClr val="windowText" lastClr="000000"/>
                </a:solidFill>
              </a:rPr>
              <a:t> current fund Expenditures/Transfers</a:t>
            </a:r>
            <a:endParaRPr lang="en-US" dirty="0">
              <a:solidFill>
                <a:sysClr val="windowText" lastClr="000000"/>
              </a:solidFill>
            </a:endParaRPr>
          </a:p>
        </c:rich>
      </c:tx>
      <c:layout>
        <c:manualLayout>
          <c:xMode val="edge"/>
          <c:yMode val="edge"/>
          <c:x val="0.28408567399224344"/>
          <c:y val="0"/>
        </c:manualLayout>
      </c:layout>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485946060532545"/>
          <c:y val="0.30457003568960705"/>
          <c:w val="0.73857896600339112"/>
          <c:h val="0.61904064975228978"/>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765-4194-8838-CE9AF6728A3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765-4194-8838-CE9AF6728A3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765-4194-8838-CE9AF6728A3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8765-4194-8838-CE9AF6728A3A}"/>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8765-4194-8838-CE9AF6728A3A}"/>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8765-4194-8838-CE9AF6728A3A}"/>
              </c:ext>
            </c:extLst>
          </c:dPt>
          <c:dLbls>
            <c:dLbl>
              <c:idx val="0"/>
              <c:layout>
                <c:manualLayout>
                  <c:x val="-2.238805970149263E-2"/>
                  <c:y val="-0.11372549019607847"/>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765-4194-8838-CE9AF6728A3A}"/>
                </c:ext>
              </c:extLst>
            </c:dLbl>
            <c:dLbl>
              <c:idx val="1"/>
              <c:layout>
                <c:manualLayout>
                  <c:x val="0.1318407960199004"/>
                  <c:y val="3.8190520302609234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765-4194-8838-CE9AF6728A3A}"/>
                </c:ext>
              </c:extLst>
            </c:dLbl>
            <c:dLbl>
              <c:idx val="2"/>
              <c:layout>
                <c:manualLayout>
                  <c:x val="-1.199738060339078E-2"/>
                  <c:y val="2.057613724337547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765-4194-8838-CE9AF6728A3A}"/>
                </c:ext>
              </c:extLst>
            </c:dLbl>
            <c:dLbl>
              <c:idx val="3"/>
              <c:layout>
                <c:manualLayout>
                  <c:x val="-3.6608826066699393E-2"/>
                  <c:y val="-4.4089369562816519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765-4194-8838-CE9AF6728A3A}"/>
                </c:ext>
              </c:extLst>
            </c:dLbl>
            <c:dLbl>
              <c:idx val="4"/>
              <c:layout>
                <c:manualLayout>
                  <c:x val="-4.1044776119403027E-2"/>
                  <c:y val="-2.391148405178168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4472636815920398"/>
                      <c:h val="0.182"/>
                    </c:manualLayout>
                  </c15:layout>
                </c:ext>
                <c:ext xmlns:c16="http://schemas.microsoft.com/office/drawing/2014/chart" uri="{C3380CC4-5D6E-409C-BE32-E72D297353CC}">
                  <c16:uniqueId val="{00000009-8765-4194-8838-CE9AF6728A3A}"/>
                </c:ext>
              </c:extLst>
            </c:dLbl>
            <c:dLbl>
              <c:idx val="5"/>
              <c:layout>
                <c:manualLayout>
                  <c:x val="0.12437820738825552"/>
                  <c:y val="-1.9607843137254902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7873134328358206"/>
                      <c:h val="0.15535309556893623"/>
                    </c:manualLayout>
                  </c15:layout>
                </c:ext>
                <c:ext xmlns:c16="http://schemas.microsoft.com/office/drawing/2014/chart" uri="{C3380CC4-5D6E-409C-BE32-E72D297353CC}">
                  <c16:uniqueId val="{0000000B-8765-4194-8838-CE9AF6728A3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'FY21 Current Fund'!$K$52:$K$57</c:f>
              <c:strCache>
                <c:ptCount val="6"/>
                <c:pt idx="0">
                  <c:v>Salaries &amp; Wages</c:v>
                </c:pt>
                <c:pt idx="1">
                  <c:v>Fringe Benefits</c:v>
                </c:pt>
                <c:pt idx="2">
                  <c:v>Supplies &amp; Services</c:v>
                </c:pt>
                <c:pt idx="3">
                  <c:v>Student Financial Support</c:v>
                </c:pt>
                <c:pt idx="4">
                  <c:v>Utilities</c:v>
                </c:pt>
                <c:pt idx="5">
                  <c:v>Net Transfers</c:v>
                </c:pt>
              </c:strCache>
            </c:strRef>
          </c:cat>
          <c:val>
            <c:numRef>
              <c:f>'FY21 Current Fund'!$L$52:$L$57</c:f>
              <c:numCache>
                <c:formatCode>"$"#,##0_);\("$"#,##0\)</c:formatCode>
                <c:ptCount val="6"/>
                <c:pt idx="0">
                  <c:v>128521791</c:v>
                </c:pt>
                <c:pt idx="1">
                  <c:v>35155505</c:v>
                </c:pt>
                <c:pt idx="2">
                  <c:v>50942179</c:v>
                </c:pt>
                <c:pt idx="3">
                  <c:v>66459882</c:v>
                </c:pt>
                <c:pt idx="4">
                  <c:v>6263372</c:v>
                </c:pt>
                <c:pt idx="5">
                  <c:v>12756471</c:v>
                </c:pt>
              </c:numCache>
            </c:numRef>
          </c:val>
          <c:extLst>
            <c:ext xmlns:c16="http://schemas.microsoft.com/office/drawing/2014/chart" uri="{C3380CC4-5D6E-409C-BE32-E72D297353CC}">
              <c16:uniqueId val="{0000000C-8765-4194-8838-CE9AF6728A3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solidFill>
      <a:sysClr val="window" lastClr="FFFFFF">
        <a:lumMod val="95000"/>
      </a:sysClr>
    </a:solidFill>
    <a:ln w="9525" cap="flat" cmpd="sng" algn="ctr">
      <a:no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Century Gothic" panose="020B0502020202020204" pitchFamily="34" charset="0"/>
                <a:ea typeface="+mn-ea"/>
                <a:cs typeface="+mn-cs"/>
              </a:defRPr>
            </a:pPr>
            <a:r>
              <a:rPr lang="en-US" baseline="0" dirty="0">
                <a:solidFill>
                  <a:sysClr val="windowText" lastClr="000000"/>
                </a:solidFill>
                <a:latin typeface="Century Gothic" panose="020B0502020202020204" pitchFamily="34" charset="0"/>
              </a:rPr>
              <a:t>CFI Ratio</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Data!$C$2</c:f>
              <c:strCache>
                <c:ptCount val="1"/>
                <c:pt idx="0">
                  <c:v> without GASB 68 &amp; 75 liabilities</c:v>
                </c:pt>
              </c:strCache>
            </c:strRef>
          </c:tx>
          <c:spPr>
            <a:ln w="38100" cap="sq">
              <a:solidFill>
                <a:schemeClr val="accent1"/>
              </a:solidFill>
              <a:round/>
            </a:ln>
            <a:effectLst/>
          </c:spPr>
          <c:marker>
            <c:symbol val="circle"/>
            <c:size val="5"/>
            <c:spPr>
              <a:solidFill>
                <a:schemeClr val="accent1"/>
              </a:solidFill>
              <a:ln w="25400">
                <a:solidFill>
                  <a:schemeClr val="accent1"/>
                </a:solidFill>
              </a:ln>
              <a:effectLst/>
            </c:spPr>
          </c:marker>
          <c:dLbls>
            <c:dLbl>
              <c:idx val="0"/>
              <c:layout>
                <c:manualLayout>
                  <c:x val="-7.0403257802089544E-2"/>
                  <c:y val="-2.3117794312862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84-4B6F-9334-34038310F874}"/>
                </c:ext>
              </c:extLst>
            </c:dLbl>
            <c:dLbl>
              <c:idx val="1"/>
              <c:layout>
                <c:manualLayout>
                  <c:x val="-3.3155223301367533E-2"/>
                  <c:y val="-7.17324164896437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84-4B6F-9334-34038310F874}"/>
                </c:ext>
              </c:extLst>
            </c:dLbl>
            <c:dLbl>
              <c:idx val="2"/>
              <c:layout>
                <c:manualLayout>
                  <c:x val="-4.0408713502251906E-2"/>
                  <c:y val="-5.45366275181700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84-4B6F-9334-34038310F874}"/>
                </c:ext>
              </c:extLst>
            </c:dLbl>
            <c:dLbl>
              <c:idx val="3"/>
              <c:layout>
                <c:manualLayout>
                  <c:x val="-5.3214865651521281E-2"/>
                  <c:y val="-5.48817174108256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84-4B6F-9334-34038310F874}"/>
                </c:ext>
              </c:extLst>
            </c:dLbl>
            <c:dLbl>
              <c:idx val="4"/>
              <c:layout>
                <c:manualLayout>
                  <c:x val="1.2598425196848491E-3"/>
                  <c:y val="-2.83610466505003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84-4B6F-9334-34038310F874}"/>
                </c:ext>
              </c:extLst>
            </c:dLbl>
            <c:dLbl>
              <c:idx val="5"/>
              <c:layout>
                <c:manualLayout>
                  <c:x val="-4.2674675546979554E-2"/>
                  <c:y val="-3.49854227405247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84-4B6F-9334-34038310F87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numRef>
              <c:f>Data!$B$6:$B$10</c:f>
              <c:numCache>
                <c:formatCode>General</c:formatCode>
                <c:ptCount val="5"/>
                <c:pt idx="0">
                  <c:v>2017</c:v>
                </c:pt>
                <c:pt idx="1">
                  <c:v>2018</c:v>
                </c:pt>
                <c:pt idx="2">
                  <c:v>2019</c:v>
                </c:pt>
                <c:pt idx="3">
                  <c:v>2020</c:v>
                </c:pt>
                <c:pt idx="4">
                  <c:v>2021</c:v>
                </c:pt>
              </c:numCache>
            </c:numRef>
          </c:cat>
          <c:val>
            <c:numRef>
              <c:f>Data!$C$6:$C$10</c:f>
              <c:numCache>
                <c:formatCode>0.0</c:formatCode>
                <c:ptCount val="5"/>
                <c:pt idx="0">
                  <c:v>2.2000000000000002</c:v>
                </c:pt>
                <c:pt idx="1">
                  <c:v>2.7</c:v>
                </c:pt>
                <c:pt idx="2">
                  <c:v>2.2000000000000002</c:v>
                </c:pt>
                <c:pt idx="3">
                  <c:v>1.6</c:v>
                </c:pt>
                <c:pt idx="4">
                  <c:v>6</c:v>
                </c:pt>
              </c:numCache>
            </c:numRef>
          </c:val>
          <c:smooth val="0"/>
          <c:extLst>
            <c:ext xmlns:c16="http://schemas.microsoft.com/office/drawing/2014/chart" uri="{C3380CC4-5D6E-409C-BE32-E72D297353CC}">
              <c16:uniqueId val="{00000006-0F84-4B6F-9334-34038310F874}"/>
            </c:ext>
          </c:extLst>
        </c:ser>
        <c:ser>
          <c:idx val="2"/>
          <c:order val="2"/>
          <c:tx>
            <c:strRef>
              <c:f>Data!$C$3</c:f>
              <c:strCache>
                <c:ptCount val="1"/>
                <c:pt idx="0">
                  <c:v> Goal Threshold</c:v>
                </c:pt>
              </c:strCache>
            </c:strRef>
          </c:tx>
          <c:spPr>
            <a:ln w="38100" cap="rnd">
              <a:solidFill>
                <a:schemeClr val="tx1"/>
              </a:solidFill>
              <a:round/>
            </a:ln>
            <a:effectLst/>
          </c:spPr>
          <c:marker>
            <c:symbol val="none"/>
          </c:marker>
          <c:dLbls>
            <c:delete val="1"/>
          </c:dLbls>
          <c:cat>
            <c:numRef>
              <c:f>Data!$B$6:$B$10</c:f>
              <c:numCache>
                <c:formatCode>General</c:formatCode>
                <c:ptCount val="5"/>
                <c:pt idx="0">
                  <c:v>2017</c:v>
                </c:pt>
                <c:pt idx="1">
                  <c:v>2018</c:v>
                </c:pt>
                <c:pt idx="2">
                  <c:v>2019</c:v>
                </c:pt>
                <c:pt idx="3">
                  <c:v>2020</c:v>
                </c:pt>
                <c:pt idx="4">
                  <c:v>2021</c:v>
                </c:pt>
              </c:numCache>
            </c:numRef>
          </c:cat>
          <c:val>
            <c:numRef>
              <c:f>Data!$E$6:$E$10</c:f>
              <c:numCache>
                <c:formatCode>General</c:formatCode>
                <c:ptCount val="5"/>
                <c:pt idx="0">
                  <c:v>1.1000000000000001</c:v>
                </c:pt>
                <c:pt idx="1">
                  <c:v>1.1000000000000001</c:v>
                </c:pt>
                <c:pt idx="2">
                  <c:v>1.1000000000000001</c:v>
                </c:pt>
                <c:pt idx="3">
                  <c:v>1.1000000000000001</c:v>
                </c:pt>
                <c:pt idx="4">
                  <c:v>1.1000000000000001</c:v>
                </c:pt>
              </c:numCache>
            </c:numRef>
          </c:val>
          <c:smooth val="0"/>
          <c:extLst>
            <c:ext xmlns:c16="http://schemas.microsoft.com/office/drawing/2014/chart" uri="{C3380CC4-5D6E-409C-BE32-E72D297353CC}">
              <c16:uniqueId val="{00000007-0F84-4B6F-9334-34038310F874}"/>
            </c:ext>
          </c:extLst>
        </c:ser>
        <c:dLbls>
          <c:dLblPos val="ctr"/>
          <c:showLegendKey val="0"/>
          <c:showVal val="1"/>
          <c:showCatName val="0"/>
          <c:showSerName val="0"/>
          <c:showPercent val="0"/>
          <c:showBubbleSize val="0"/>
        </c:dLbls>
        <c:marker val="1"/>
        <c:smooth val="0"/>
        <c:axId val="294328128"/>
        <c:axId val="294327344"/>
        <c:extLst>
          <c:ext xmlns:c15="http://schemas.microsoft.com/office/drawing/2012/chart" uri="{02D57815-91ED-43cb-92C2-25804820EDAC}">
            <c15:filteredLineSeries>
              <c15:ser>
                <c:idx val="1"/>
                <c:order val="1"/>
                <c:tx>
                  <c:strRef>
                    <c:extLst>
                      <c:ext uri="{02D57815-91ED-43cb-92C2-25804820EDAC}">
                        <c15:formulaRef>
                          <c15:sqref>Data!$C$1</c15:sqref>
                        </c15:formulaRef>
                      </c:ext>
                    </c:extLst>
                    <c:strCache>
                      <c:ptCount val="1"/>
                      <c:pt idx="0">
                        <c:v> with GASB 68 &amp; 75 liabilities</c:v>
                      </c:pt>
                    </c:strCache>
                  </c:strRef>
                </c:tx>
                <c:spPr>
                  <a:ln w="38100"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9416444539763291E-2"/>
                        <c:y val="5.1282035353232586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8-0F84-4B6F-9334-34038310F874}"/>
                      </c:ext>
                    </c:extLst>
                  </c:dLbl>
                  <c:dLbl>
                    <c:idx val="1"/>
                    <c:layout>
                      <c:manualLayout>
                        <c:x val="-3.6822410817324874E-2"/>
                        <c:y val="4.733726340298392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9-0F84-4B6F-9334-34038310F874}"/>
                      </c:ext>
                    </c:extLst>
                  </c:dLbl>
                  <c:dLbl>
                    <c:idx val="2"/>
                    <c:layout>
                      <c:manualLayout>
                        <c:x val="-3.6822410817324874E-2"/>
                        <c:y val="3.5502947552237797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A-0F84-4B6F-9334-34038310F874}"/>
                      </c:ext>
                    </c:extLst>
                  </c:dLbl>
                  <c:dLbl>
                    <c:idx val="3"/>
                    <c:layout>
                      <c:manualLayout>
                        <c:x val="-2.6446275927571407E-2"/>
                        <c:y val="4.3392491452735264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B-0F84-4B6F-9334-34038310F874}"/>
                      </c:ext>
                    </c:extLst>
                  </c:dLbl>
                  <c:dLbl>
                    <c:idx val="4"/>
                    <c:layout>
                      <c:manualLayout>
                        <c:x val="-5.0593870318758362E-4"/>
                        <c:y val="1.1834315850745909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C-0F84-4B6F-9334-34038310F87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noFill/>
                            <a:round/>
                          </a:ln>
                          <a:effectLst/>
                        </c:spPr>
                      </c15:leaderLines>
                    </c:ext>
                  </c:extLst>
                </c:dLbls>
                <c:cat>
                  <c:numRef>
                    <c:extLst>
                      <c:ext uri="{02D57815-91ED-43cb-92C2-25804820EDAC}">
                        <c15:formulaRef>
                          <c15:sqref>Data!$B$6:$B$10</c15:sqref>
                        </c15:formulaRef>
                      </c:ext>
                    </c:extLst>
                    <c:numCache>
                      <c:formatCode>General</c:formatCode>
                      <c:ptCount val="5"/>
                      <c:pt idx="0">
                        <c:v>2017</c:v>
                      </c:pt>
                      <c:pt idx="1">
                        <c:v>2018</c:v>
                      </c:pt>
                      <c:pt idx="2">
                        <c:v>2019</c:v>
                      </c:pt>
                      <c:pt idx="3">
                        <c:v>2020</c:v>
                      </c:pt>
                      <c:pt idx="4">
                        <c:v>2021</c:v>
                      </c:pt>
                    </c:numCache>
                  </c:numRef>
                </c:cat>
                <c:val>
                  <c:numRef>
                    <c:extLst>
                      <c:ext uri="{02D57815-91ED-43cb-92C2-25804820EDAC}">
                        <c15:formulaRef>
                          <c15:sqref>Data!$D$6:$D$10</c15:sqref>
                        </c15:formulaRef>
                      </c:ext>
                    </c:extLst>
                    <c:numCache>
                      <c:formatCode>General</c:formatCode>
                      <c:ptCount val="5"/>
                      <c:pt idx="0">
                        <c:v>0.7</c:v>
                      </c:pt>
                      <c:pt idx="1">
                        <c:v>0.9</c:v>
                      </c:pt>
                      <c:pt idx="2">
                        <c:v>0.1</c:v>
                      </c:pt>
                      <c:pt idx="3" formatCode="0.0">
                        <c:v>-0.1</c:v>
                      </c:pt>
                      <c:pt idx="4">
                        <c:v>4.8</c:v>
                      </c:pt>
                    </c:numCache>
                  </c:numRef>
                </c:val>
                <c:smooth val="0"/>
                <c:extLst>
                  <c:ext xmlns:c16="http://schemas.microsoft.com/office/drawing/2014/chart" uri="{C3380CC4-5D6E-409C-BE32-E72D297353CC}">
                    <c16:uniqueId val="{0000000D-0F84-4B6F-9334-34038310F874}"/>
                  </c:ext>
                </c:extLst>
              </c15:ser>
            </c15:filteredLineSeries>
          </c:ext>
        </c:extLst>
      </c:lineChart>
      <c:catAx>
        <c:axId val="2943281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crossAx val="294327344"/>
        <c:crosses val="autoZero"/>
        <c:auto val="1"/>
        <c:lblAlgn val="ctr"/>
        <c:lblOffset val="100"/>
        <c:noMultiLvlLbl val="0"/>
      </c:catAx>
      <c:valAx>
        <c:axId val="2943273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crossAx val="294328128"/>
        <c:crosses val="autoZero"/>
        <c:crossBetween val="between"/>
      </c:valAx>
      <c:spPr>
        <a:noFill/>
        <a:ln>
          <a:noFill/>
        </a:ln>
        <a:effectLst/>
      </c:spPr>
    </c:plotArea>
    <c:legend>
      <c:legendPos val="b"/>
      <c:layout>
        <c:manualLayout>
          <c:xMode val="edge"/>
          <c:yMode val="edge"/>
          <c:x val="2.5031112683948212E-2"/>
          <c:y val="0.91107828529241441"/>
          <c:w val="0.95742821473158557"/>
          <c:h val="6.559810668622340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Century Gothic" panose="020B0502020202020204" pitchFamily="34" charset="0"/>
                <a:ea typeface="+mn-ea"/>
                <a:cs typeface="+mn-cs"/>
              </a:defRPr>
            </a:pPr>
            <a:r>
              <a:rPr lang="en-US" baseline="0" dirty="0">
                <a:solidFill>
                  <a:schemeClr val="tx1"/>
                </a:solidFill>
                <a:latin typeface="Century Gothic" panose="020B0502020202020204" pitchFamily="34" charset="0"/>
              </a:rPr>
              <a:t>Component Ratios of the CFI</a:t>
            </a:r>
          </a:p>
          <a:p>
            <a:pPr>
              <a:defRPr>
                <a:solidFill>
                  <a:schemeClr val="tx1"/>
                </a:solidFill>
                <a:latin typeface="Century Gothic" panose="020B0502020202020204" pitchFamily="34" charset="0"/>
              </a:defRPr>
            </a:pPr>
            <a:r>
              <a:rPr lang="en-US" sz="900" baseline="0" dirty="0">
                <a:solidFill>
                  <a:schemeClr val="tx1"/>
                </a:solidFill>
                <a:latin typeface="Century Gothic" panose="020B0502020202020204" pitchFamily="34" charset="0"/>
              </a:rPr>
              <a:t>(weighted)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Data!$B$14</c:f>
              <c:strCache>
                <c:ptCount val="1"/>
                <c:pt idx="0">
                  <c:v>2021</c:v>
                </c:pt>
              </c:strCache>
            </c:strRef>
          </c:tx>
          <c:spPr>
            <a:solidFill>
              <a:schemeClr val="accent1"/>
            </a:solidFill>
            <a:ln>
              <a:noFill/>
            </a:ln>
            <a:effectLst/>
          </c:spPr>
          <c:invertIfNegative val="0"/>
          <c:cat>
            <c:strRef>
              <c:f>Data!$A$15:$A$18</c:f>
              <c:strCache>
                <c:ptCount val="4"/>
                <c:pt idx="0">
                  <c:v>Primary Reserve Ratio</c:v>
                </c:pt>
                <c:pt idx="1">
                  <c:v>Net Operating Revenue Ratio </c:v>
                </c:pt>
                <c:pt idx="2">
                  <c:v>Return on Net Assets Ratio</c:v>
                </c:pt>
                <c:pt idx="3">
                  <c:v>Viability Ratio </c:v>
                </c:pt>
              </c:strCache>
            </c:strRef>
          </c:cat>
          <c:val>
            <c:numRef>
              <c:f>Data!$B$15:$B$18</c:f>
              <c:numCache>
                <c:formatCode>0.00</c:formatCode>
                <c:ptCount val="4"/>
                <c:pt idx="0">
                  <c:v>1.73</c:v>
                </c:pt>
                <c:pt idx="1">
                  <c:v>1</c:v>
                </c:pt>
                <c:pt idx="2">
                  <c:v>1.59</c:v>
                </c:pt>
                <c:pt idx="3">
                  <c:v>1.67</c:v>
                </c:pt>
              </c:numCache>
            </c:numRef>
          </c:val>
          <c:extLst>
            <c:ext xmlns:c16="http://schemas.microsoft.com/office/drawing/2014/chart" uri="{C3380CC4-5D6E-409C-BE32-E72D297353CC}">
              <c16:uniqueId val="{00000000-694E-4BC0-9AFC-6C45EC3A7B80}"/>
            </c:ext>
          </c:extLst>
        </c:ser>
        <c:dLbls>
          <c:showLegendKey val="0"/>
          <c:showVal val="0"/>
          <c:showCatName val="0"/>
          <c:showSerName val="0"/>
          <c:showPercent val="0"/>
          <c:showBubbleSize val="0"/>
        </c:dLbls>
        <c:gapWidth val="219"/>
        <c:overlap val="-27"/>
        <c:axId val="294327736"/>
        <c:axId val="294326168"/>
        <c:extLst>
          <c:ext xmlns:c15="http://schemas.microsoft.com/office/drawing/2012/chart" uri="{02D57815-91ED-43cb-92C2-25804820EDAC}">
            <c15:filteredBarSeries>
              <c15:ser>
                <c:idx val="1"/>
                <c:order val="1"/>
                <c:tx>
                  <c:strRef>
                    <c:extLst>
                      <c:ext uri="{02D57815-91ED-43cb-92C2-25804820EDAC}">
                        <c15:formulaRef>
                          <c15:sqref>Data!$C$14</c15:sqref>
                        </c15:formulaRef>
                      </c:ext>
                    </c:extLst>
                    <c:strCache>
                      <c:ptCount val="1"/>
                      <c:pt idx="0">
                        <c:v>2021 (w/GASB 68 &amp; 75 liabilities)</c:v>
                      </c:pt>
                    </c:strCache>
                  </c:strRef>
                </c:tx>
                <c:spPr>
                  <a:solidFill>
                    <a:schemeClr val="accent2"/>
                  </a:solidFill>
                  <a:ln>
                    <a:noFill/>
                  </a:ln>
                  <a:effectLst/>
                </c:spPr>
                <c:invertIfNegative val="0"/>
                <c:cat>
                  <c:strRef>
                    <c:extLst>
                      <c:ext uri="{02D57815-91ED-43cb-92C2-25804820EDAC}">
                        <c15:formulaRef>
                          <c15:sqref>Data!$A$15:$A$18</c15:sqref>
                        </c15:formulaRef>
                      </c:ext>
                    </c:extLst>
                    <c:strCache>
                      <c:ptCount val="4"/>
                      <c:pt idx="0">
                        <c:v>Primary Reserve Ratio</c:v>
                      </c:pt>
                      <c:pt idx="1">
                        <c:v>Net Operating Revenue Ratio </c:v>
                      </c:pt>
                      <c:pt idx="2">
                        <c:v>Return on Net Assets Ratio</c:v>
                      </c:pt>
                      <c:pt idx="3">
                        <c:v>Viability Ratio </c:v>
                      </c:pt>
                    </c:strCache>
                  </c:strRef>
                </c:cat>
                <c:val>
                  <c:numRef>
                    <c:extLst>
                      <c:ext uri="{02D57815-91ED-43cb-92C2-25804820EDAC}">
                        <c15:formulaRef>
                          <c15:sqref>Data!$C$15:$C$18</c15:sqref>
                        </c15:formulaRef>
                      </c:ext>
                    </c:extLst>
                    <c:numCache>
                      <c:formatCode>0.00</c:formatCode>
                      <c:ptCount val="4"/>
                      <c:pt idx="0">
                        <c:v>0.92</c:v>
                      </c:pt>
                      <c:pt idx="1">
                        <c:v>1</c:v>
                      </c:pt>
                      <c:pt idx="2">
                        <c:v>2</c:v>
                      </c:pt>
                      <c:pt idx="3">
                        <c:v>0.87</c:v>
                      </c:pt>
                    </c:numCache>
                  </c:numRef>
                </c:val>
                <c:extLst>
                  <c:ext xmlns:c16="http://schemas.microsoft.com/office/drawing/2014/chart" uri="{C3380CC4-5D6E-409C-BE32-E72D297353CC}">
                    <c16:uniqueId val="{00000001-694E-4BC0-9AFC-6C45EC3A7B80}"/>
                  </c:ext>
                </c:extLst>
              </c15:ser>
            </c15:filteredBarSeries>
          </c:ext>
        </c:extLst>
      </c:barChart>
      <c:catAx>
        <c:axId val="2943277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en-US"/>
          </a:p>
        </c:txPr>
        <c:crossAx val="294326168"/>
        <c:crosses val="autoZero"/>
        <c:auto val="1"/>
        <c:lblAlgn val="ctr"/>
        <c:lblOffset val="100"/>
        <c:noMultiLvlLbl val="0"/>
      </c:catAx>
      <c:valAx>
        <c:axId val="2943261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en-US"/>
          </a:p>
        </c:txPr>
        <c:crossAx val="294327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Undergraduate</a:t>
            </a:r>
            <a:r>
              <a:rPr lang="en-US" baseline="0" dirty="0"/>
              <a:t> Enrollment</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Current!$A$7</c:f>
              <c:strCache>
                <c:ptCount val="1"/>
                <c:pt idx="0">
                  <c:v>New Students</c:v>
                </c:pt>
              </c:strCache>
            </c:strRef>
          </c:tx>
          <c:spPr>
            <a:ln w="28575" cap="rnd">
              <a:solidFill>
                <a:schemeClr val="accent1"/>
              </a:solidFill>
              <a:round/>
            </a:ln>
            <a:effectLst/>
          </c:spPr>
          <c:marker>
            <c:symbol val="none"/>
          </c:marker>
          <c:dLbls>
            <c:dLbl>
              <c:idx val="5"/>
              <c:spPr>
                <a:solidFill>
                  <a:srgbClr val="FFFF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BE15-41E2-95F3-4E8C260EC2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Current!$B$6:$G$6</c:f>
              <c:strCache>
                <c:ptCount val="6"/>
                <c:pt idx="0">
                  <c:v>Fall 2017</c:v>
                </c:pt>
                <c:pt idx="1">
                  <c:v>Fall 2018</c:v>
                </c:pt>
                <c:pt idx="2">
                  <c:v>Fall 2019</c:v>
                </c:pt>
                <c:pt idx="3">
                  <c:v>Fall 2020</c:v>
                </c:pt>
                <c:pt idx="4">
                  <c:v>Fall 2021</c:v>
                </c:pt>
                <c:pt idx="5">
                  <c:v>Projected Fall 2022</c:v>
                </c:pt>
              </c:strCache>
            </c:strRef>
          </c:cat>
          <c:val>
            <c:numRef>
              <c:f>Current!$B$7:$G$7</c:f>
              <c:numCache>
                <c:formatCode>#,##0_);\(#,##0\)</c:formatCode>
                <c:ptCount val="6"/>
                <c:pt idx="0">
                  <c:v>1512</c:v>
                </c:pt>
                <c:pt idx="1">
                  <c:v>1401</c:v>
                </c:pt>
                <c:pt idx="2">
                  <c:v>1460</c:v>
                </c:pt>
                <c:pt idx="3">
                  <c:v>1350</c:v>
                </c:pt>
                <c:pt idx="4">
                  <c:v>1629</c:v>
                </c:pt>
                <c:pt idx="5">
                  <c:v>1645</c:v>
                </c:pt>
              </c:numCache>
            </c:numRef>
          </c:val>
          <c:smooth val="0"/>
          <c:extLst>
            <c:ext xmlns:c16="http://schemas.microsoft.com/office/drawing/2014/chart" uri="{C3380CC4-5D6E-409C-BE32-E72D297353CC}">
              <c16:uniqueId val="{00000001-BE15-41E2-95F3-4E8C260EC223}"/>
            </c:ext>
          </c:extLst>
        </c:ser>
        <c:ser>
          <c:idx val="1"/>
          <c:order val="1"/>
          <c:tx>
            <c:strRef>
              <c:f>Current!$A$8</c:f>
              <c:strCache>
                <c:ptCount val="1"/>
                <c:pt idx="0">
                  <c:v>Returning Students</c:v>
                </c:pt>
              </c:strCache>
            </c:strRef>
          </c:tx>
          <c:spPr>
            <a:ln w="28575" cap="rnd">
              <a:solidFill>
                <a:schemeClr val="accent2"/>
              </a:solidFill>
              <a:round/>
            </a:ln>
            <a:effectLst/>
          </c:spPr>
          <c:marker>
            <c:symbol val="none"/>
          </c:marker>
          <c:dLbls>
            <c:dLbl>
              <c:idx val="5"/>
              <c:spPr>
                <a:solidFill>
                  <a:srgbClr val="FFFF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BE15-41E2-95F3-4E8C260EC2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Current!$B$6:$G$6</c:f>
              <c:strCache>
                <c:ptCount val="6"/>
                <c:pt idx="0">
                  <c:v>Fall 2017</c:v>
                </c:pt>
                <c:pt idx="1">
                  <c:v>Fall 2018</c:v>
                </c:pt>
                <c:pt idx="2">
                  <c:v>Fall 2019</c:v>
                </c:pt>
                <c:pt idx="3">
                  <c:v>Fall 2020</c:v>
                </c:pt>
                <c:pt idx="4">
                  <c:v>Fall 2021</c:v>
                </c:pt>
                <c:pt idx="5">
                  <c:v>Projected Fall 2022</c:v>
                </c:pt>
              </c:strCache>
            </c:strRef>
          </c:cat>
          <c:val>
            <c:numRef>
              <c:f>Current!$B$8:$G$8</c:f>
              <c:numCache>
                <c:formatCode>#,##0_);\(#,##0\)</c:formatCode>
                <c:ptCount val="6"/>
                <c:pt idx="0">
                  <c:v>4405</c:v>
                </c:pt>
                <c:pt idx="1">
                  <c:v>4427</c:v>
                </c:pt>
                <c:pt idx="2">
                  <c:v>4304</c:v>
                </c:pt>
                <c:pt idx="3">
                  <c:v>4292</c:v>
                </c:pt>
                <c:pt idx="4">
                  <c:v>4145</c:v>
                </c:pt>
                <c:pt idx="5">
                  <c:v>4271</c:v>
                </c:pt>
              </c:numCache>
            </c:numRef>
          </c:val>
          <c:smooth val="0"/>
          <c:extLst>
            <c:ext xmlns:c16="http://schemas.microsoft.com/office/drawing/2014/chart" uri="{C3380CC4-5D6E-409C-BE32-E72D297353CC}">
              <c16:uniqueId val="{00000003-BE15-41E2-95F3-4E8C260EC223}"/>
            </c:ext>
          </c:extLst>
        </c:ser>
        <c:ser>
          <c:idx val="2"/>
          <c:order val="2"/>
          <c:tx>
            <c:strRef>
              <c:f>Current!$A$9</c:f>
              <c:strCache>
                <c:ptCount val="1"/>
                <c:pt idx="0">
                  <c:v>Total Undergraduate</c:v>
                </c:pt>
              </c:strCache>
            </c:strRef>
          </c:tx>
          <c:spPr>
            <a:ln w="28575" cap="rnd">
              <a:solidFill>
                <a:schemeClr val="accent3"/>
              </a:solidFill>
              <a:round/>
            </a:ln>
            <a:effectLst/>
          </c:spPr>
          <c:marker>
            <c:symbol val="none"/>
          </c:marker>
          <c:dLbls>
            <c:dLbl>
              <c:idx val="5"/>
              <c:spPr>
                <a:solidFill>
                  <a:srgbClr val="FFFF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BE15-41E2-95F3-4E8C260EC2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Current!$B$6:$G$6</c:f>
              <c:strCache>
                <c:ptCount val="6"/>
                <c:pt idx="0">
                  <c:v>Fall 2017</c:v>
                </c:pt>
                <c:pt idx="1">
                  <c:v>Fall 2018</c:v>
                </c:pt>
                <c:pt idx="2">
                  <c:v>Fall 2019</c:v>
                </c:pt>
                <c:pt idx="3">
                  <c:v>Fall 2020</c:v>
                </c:pt>
                <c:pt idx="4">
                  <c:v>Fall 2021</c:v>
                </c:pt>
                <c:pt idx="5">
                  <c:v>Projected Fall 2022</c:v>
                </c:pt>
              </c:strCache>
            </c:strRef>
          </c:cat>
          <c:val>
            <c:numRef>
              <c:f>Current!$B$9:$G$9</c:f>
              <c:numCache>
                <c:formatCode>#,##0_);\(#,##0\)</c:formatCode>
                <c:ptCount val="6"/>
                <c:pt idx="0">
                  <c:v>5917</c:v>
                </c:pt>
                <c:pt idx="1">
                  <c:v>5828</c:v>
                </c:pt>
                <c:pt idx="2">
                  <c:v>5764</c:v>
                </c:pt>
                <c:pt idx="3">
                  <c:v>5642</c:v>
                </c:pt>
                <c:pt idx="4">
                  <c:v>5774</c:v>
                </c:pt>
                <c:pt idx="5">
                  <c:v>5916</c:v>
                </c:pt>
              </c:numCache>
            </c:numRef>
          </c:val>
          <c:smooth val="0"/>
          <c:extLst>
            <c:ext xmlns:c16="http://schemas.microsoft.com/office/drawing/2014/chart" uri="{C3380CC4-5D6E-409C-BE32-E72D297353CC}">
              <c16:uniqueId val="{00000005-BE15-41E2-95F3-4E8C260EC223}"/>
            </c:ext>
          </c:extLst>
        </c:ser>
        <c:dLbls>
          <c:dLblPos val="t"/>
          <c:showLegendKey val="0"/>
          <c:showVal val="1"/>
          <c:showCatName val="0"/>
          <c:showSerName val="0"/>
          <c:showPercent val="0"/>
          <c:showBubbleSize val="0"/>
        </c:dLbls>
        <c:smooth val="0"/>
        <c:axId val="589921792"/>
        <c:axId val="589920152"/>
      </c:lineChart>
      <c:catAx>
        <c:axId val="58992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9920152"/>
        <c:crosses val="autoZero"/>
        <c:auto val="1"/>
        <c:lblAlgn val="ctr"/>
        <c:lblOffset val="100"/>
        <c:noMultiLvlLbl val="0"/>
      </c:catAx>
      <c:valAx>
        <c:axId val="589920152"/>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9921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solidFill>
                  <a:schemeClr val="tx1"/>
                </a:solidFill>
              </a:rPr>
              <a:t>Enrollment Tracking via Cohort</a:t>
            </a:r>
          </a:p>
          <a:p>
            <a:pPr>
              <a:defRPr/>
            </a:pPr>
            <a:r>
              <a:rPr lang="en-US" dirty="0">
                <a:solidFill>
                  <a:schemeClr val="tx1"/>
                </a:solidFill>
              </a:rPr>
              <a:t>Flat then 3%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1"/>
          <c:spPr>
            <a:solidFill>
              <a:schemeClr val="accent2"/>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D4B0-4788-8CC5-335058208997}"/>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D4B0-4788-8CC5-335058208997}"/>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D4B0-4788-8CC5-335058208997}"/>
              </c:ext>
            </c:extLst>
          </c:dPt>
          <c:dPt>
            <c:idx val="3"/>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7-D4B0-4788-8CC5-335058208997}"/>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D4B0-4788-8CC5-335058208997}"/>
              </c:ext>
            </c:extLst>
          </c:dPt>
          <c:dPt>
            <c:idx val="5"/>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B-D4B0-4788-8CC5-335058208997}"/>
              </c:ext>
            </c:extLst>
          </c:dPt>
          <c:dPt>
            <c:idx val="7"/>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D-D4B0-4788-8CC5-335058208997}"/>
              </c:ext>
            </c:extLst>
          </c:dPt>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'Flat then 3% '!$F$16:$M$16</c:f>
              <c:numCache>
                <c:formatCode>General</c:formatCode>
                <c:ptCount val="8"/>
                <c:pt idx="0">
                  <c:v>1401</c:v>
                </c:pt>
                <c:pt idx="1">
                  <c:v>1460</c:v>
                </c:pt>
                <c:pt idx="2">
                  <c:v>1350</c:v>
                </c:pt>
                <c:pt idx="3">
                  <c:v>1629</c:v>
                </c:pt>
                <c:pt idx="4" formatCode="0">
                  <c:v>1629</c:v>
                </c:pt>
                <c:pt idx="5" formatCode="0">
                  <c:v>1678</c:v>
                </c:pt>
                <c:pt idx="6" formatCode="0">
                  <c:v>1728</c:v>
                </c:pt>
                <c:pt idx="7" formatCode="0">
                  <c:v>1780</c:v>
                </c:pt>
              </c:numCache>
            </c:numRef>
          </c:val>
          <c:extLst>
            <c:ext xmlns:c16="http://schemas.microsoft.com/office/drawing/2014/chart" uri="{C3380CC4-5D6E-409C-BE32-E72D297353CC}">
              <c16:uniqueId val="{0000000E-D4B0-4788-8CC5-335058208997}"/>
            </c:ext>
          </c:extLst>
        </c:ser>
        <c:ser>
          <c:idx val="2"/>
          <c:order val="2"/>
          <c:spPr>
            <a:solidFill>
              <a:schemeClr val="accent3"/>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10-D4B0-4788-8CC5-335058208997}"/>
              </c:ext>
            </c:extLst>
          </c:dPt>
          <c:dPt>
            <c:idx val="1"/>
            <c:invertIfNegative val="0"/>
            <c:bubble3D val="0"/>
            <c:spPr>
              <a:solidFill>
                <a:schemeClr val="accent6"/>
              </a:solidFill>
              <a:ln>
                <a:noFill/>
              </a:ln>
              <a:effectLst/>
            </c:spPr>
            <c:extLst>
              <c:ext xmlns:c16="http://schemas.microsoft.com/office/drawing/2014/chart" uri="{C3380CC4-5D6E-409C-BE32-E72D297353CC}">
                <c16:uniqueId val="{00000012-D4B0-4788-8CC5-335058208997}"/>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14-D4B0-4788-8CC5-335058208997}"/>
              </c:ext>
            </c:extLst>
          </c:dPt>
          <c:dPt>
            <c:idx val="3"/>
            <c:invertIfNegative val="0"/>
            <c:bubble3D val="0"/>
            <c:spPr>
              <a:solidFill>
                <a:schemeClr val="accent5"/>
              </a:solidFill>
              <a:ln>
                <a:noFill/>
              </a:ln>
              <a:effectLst/>
            </c:spPr>
            <c:extLst>
              <c:ext xmlns:c16="http://schemas.microsoft.com/office/drawing/2014/chart" uri="{C3380CC4-5D6E-409C-BE32-E72D297353CC}">
                <c16:uniqueId val="{00000016-D4B0-4788-8CC5-335058208997}"/>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18-D4B0-4788-8CC5-335058208997}"/>
              </c:ext>
            </c:extLst>
          </c:dPt>
          <c:dPt>
            <c:idx val="5"/>
            <c:invertIfNegative val="0"/>
            <c:bubble3D val="0"/>
            <c:spPr>
              <a:solidFill>
                <a:schemeClr val="accent4"/>
              </a:solidFill>
              <a:ln>
                <a:noFill/>
              </a:ln>
              <a:effectLst/>
            </c:spPr>
            <c:extLst>
              <c:ext xmlns:c16="http://schemas.microsoft.com/office/drawing/2014/chart" uri="{C3380CC4-5D6E-409C-BE32-E72D297353CC}">
                <c16:uniqueId val="{0000001A-D4B0-4788-8CC5-335058208997}"/>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C-D4B0-4788-8CC5-335058208997}"/>
              </c:ext>
            </c:extLst>
          </c:dPt>
          <c:dPt>
            <c:idx val="7"/>
            <c:invertIfNegative val="0"/>
            <c:bubble3D val="0"/>
            <c:spPr>
              <a:solidFill>
                <a:schemeClr val="accent2"/>
              </a:solidFill>
              <a:ln>
                <a:noFill/>
              </a:ln>
              <a:effectLst/>
            </c:spPr>
            <c:extLst>
              <c:ext xmlns:c16="http://schemas.microsoft.com/office/drawing/2014/chart" uri="{C3380CC4-5D6E-409C-BE32-E72D297353CC}">
                <c16:uniqueId val="{0000001E-D4B0-4788-8CC5-335058208997}"/>
              </c:ext>
            </c:extLst>
          </c:dPt>
          <c:dLbls>
            <c:dLbl>
              <c:idx val="0"/>
              <c:delete val="1"/>
              <c:extLst>
                <c:ext xmlns:c15="http://schemas.microsoft.com/office/drawing/2012/chart" uri="{CE6537A1-D6FC-4f65-9D91-7224C49458BB}"/>
                <c:ext xmlns:c16="http://schemas.microsoft.com/office/drawing/2014/chart" uri="{C3380CC4-5D6E-409C-BE32-E72D297353CC}">
                  <c16:uniqueId val="{00000010-D4B0-4788-8CC5-335058208997}"/>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'Flat then 3% '!$F$17:$M$17</c:f>
              <c:numCache>
                <c:formatCode>0</c:formatCode>
                <c:ptCount val="8"/>
                <c:pt idx="0">
                  <c:v>1261.7640000000001</c:v>
                </c:pt>
                <c:pt idx="1">
                  <c:v>1170.2553</c:v>
                </c:pt>
                <c:pt idx="2">
                  <c:v>1251.22</c:v>
                </c:pt>
                <c:pt idx="3">
                  <c:v>1143.18</c:v>
                </c:pt>
                <c:pt idx="4">
                  <c:v>1364.0567249999999</c:v>
                </c:pt>
                <c:pt idx="5">
                  <c:v>1364.0567249999999</c:v>
                </c:pt>
                <c:pt idx="6">
                  <c:v>1405.0872833333333</c:v>
                </c:pt>
                <c:pt idx="7">
                  <c:v>1446.9551999999999</c:v>
                </c:pt>
              </c:numCache>
            </c:numRef>
          </c:val>
          <c:extLst>
            <c:ext xmlns:c16="http://schemas.microsoft.com/office/drawing/2014/chart" uri="{C3380CC4-5D6E-409C-BE32-E72D297353CC}">
              <c16:uniqueId val="{0000001F-D4B0-4788-8CC5-335058208997}"/>
            </c:ext>
          </c:extLst>
        </c:ser>
        <c:ser>
          <c:idx val="3"/>
          <c:order val="3"/>
          <c:spPr>
            <a:solidFill>
              <a:schemeClr val="accent4"/>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21-D4B0-4788-8CC5-335058208997}"/>
              </c:ext>
            </c:extLst>
          </c:dPt>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23-D4B0-4788-8CC5-335058208997}"/>
              </c:ext>
            </c:extLst>
          </c:dPt>
          <c:dPt>
            <c:idx val="2"/>
            <c:invertIfNegative val="0"/>
            <c:bubble3D val="0"/>
            <c:spPr>
              <a:solidFill>
                <a:schemeClr val="accent6"/>
              </a:solidFill>
              <a:ln>
                <a:noFill/>
              </a:ln>
              <a:effectLst/>
            </c:spPr>
            <c:extLst>
              <c:ext xmlns:c16="http://schemas.microsoft.com/office/drawing/2014/chart" uri="{C3380CC4-5D6E-409C-BE32-E72D297353CC}">
                <c16:uniqueId val="{00000025-D4B0-4788-8CC5-335058208997}"/>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7-D4B0-4788-8CC5-33505820899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29-D4B0-4788-8CC5-335058208997}"/>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2B-D4B0-4788-8CC5-335058208997}"/>
              </c:ext>
            </c:extLst>
          </c:dPt>
          <c:dPt>
            <c:idx val="6"/>
            <c:invertIfNegative val="0"/>
            <c:bubble3D val="0"/>
            <c:spPr>
              <a:solidFill>
                <a:schemeClr val="accent4"/>
              </a:solidFill>
              <a:ln>
                <a:noFill/>
              </a:ln>
              <a:effectLst/>
            </c:spPr>
            <c:extLst>
              <c:ext xmlns:c16="http://schemas.microsoft.com/office/drawing/2014/chart" uri="{C3380CC4-5D6E-409C-BE32-E72D297353CC}">
                <c16:uniqueId val="{0000002D-D4B0-4788-8CC5-335058208997}"/>
              </c:ext>
            </c:extLst>
          </c:dPt>
          <c:dPt>
            <c:idx val="7"/>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2F-D4B0-4788-8CC5-335058208997}"/>
              </c:ext>
            </c:extLst>
          </c:dPt>
          <c:dLbls>
            <c:dLbl>
              <c:idx val="0"/>
              <c:delete val="1"/>
              <c:extLst>
                <c:ext xmlns:c15="http://schemas.microsoft.com/office/drawing/2012/chart" uri="{CE6537A1-D6FC-4f65-9D91-7224C49458BB}"/>
                <c:ext xmlns:c16="http://schemas.microsoft.com/office/drawing/2014/chart" uri="{C3380CC4-5D6E-409C-BE32-E72D297353CC}">
                  <c16:uniqueId val="{00000021-D4B0-4788-8CC5-335058208997}"/>
                </c:ext>
              </c:extLst>
            </c:dLbl>
            <c:dLbl>
              <c:idx val="1"/>
              <c:delete val="1"/>
              <c:extLst>
                <c:ext xmlns:c15="http://schemas.microsoft.com/office/drawing/2012/chart" uri="{CE6537A1-D6FC-4f65-9D91-7224C49458BB}"/>
                <c:ext xmlns:c16="http://schemas.microsoft.com/office/drawing/2014/chart" uri="{C3380CC4-5D6E-409C-BE32-E72D297353CC}">
                  <c16:uniqueId val="{00000023-D4B0-4788-8CC5-335058208997}"/>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'Flat then 3% '!$F$18:$M$18</c:f>
              <c:numCache>
                <c:formatCode>0</c:formatCode>
                <c:ptCount val="8"/>
                <c:pt idx="0">
                  <c:v>1199.0620000000001</c:v>
                </c:pt>
                <c:pt idx="1">
                  <c:v>1140.5016000000001</c:v>
                </c:pt>
                <c:pt idx="2">
                  <c:v>1083.6734999999999</c:v>
                </c:pt>
                <c:pt idx="3">
                  <c:v>1118.8386</c:v>
                </c:pt>
                <c:pt idx="4">
                  <c:v>1124.0274545454542</c:v>
                </c:pt>
                <c:pt idx="5">
                  <c:v>1254.1374818181814</c:v>
                </c:pt>
                <c:pt idx="6">
                  <c:v>1254.1374818181814</c:v>
                </c:pt>
                <c:pt idx="7">
                  <c:v>1291.8616909090906</c:v>
                </c:pt>
              </c:numCache>
            </c:numRef>
          </c:val>
          <c:extLst>
            <c:ext xmlns:c16="http://schemas.microsoft.com/office/drawing/2014/chart" uri="{C3380CC4-5D6E-409C-BE32-E72D297353CC}">
              <c16:uniqueId val="{00000030-D4B0-4788-8CC5-335058208997}"/>
            </c:ext>
          </c:extLst>
        </c:ser>
        <c:ser>
          <c:idx val="4"/>
          <c:order val="4"/>
          <c:spPr>
            <a:solidFill>
              <a:schemeClr val="accent5"/>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32-D4B0-4788-8CC5-335058208997}"/>
              </c:ext>
            </c:extLst>
          </c:dPt>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34-D4B0-4788-8CC5-335058208997}"/>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36-D4B0-4788-8CC5-335058208997}"/>
              </c:ext>
            </c:extLst>
          </c:dPt>
          <c:dPt>
            <c:idx val="3"/>
            <c:invertIfNegative val="0"/>
            <c:bubble3D val="0"/>
            <c:spPr>
              <a:solidFill>
                <a:schemeClr val="accent6"/>
              </a:solidFill>
              <a:ln>
                <a:noFill/>
              </a:ln>
              <a:effectLst/>
            </c:spPr>
            <c:extLst>
              <c:ext xmlns:c16="http://schemas.microsoft.com/office/drawing/2014/chart" uri="{C3380CC4-5D6E-409C-BE32-E72D297353CC}">
                <c16:uniqueId val="{00000038-D4B0-4788-8CC5-335058208997}"/>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A-D4B0-4788-8CC5-335058208997}"/>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3C-D4B0-4788-8CC5-335058208997}"/>
              </c:ext>
            </c:extLst>
          </c:dPt>
          <c:dPt>
            <c:idx val="7"/>
            <c:invertIfNegative val="0"/>
            <c:bubble3D val="0"/>
            <c:spPr>
              <a:solidFill>
                <a:schemeClr val="accent4"/>
              </a:solidFill>
              <a:ln>
                <a:noFill/>
              </a:ln>
              <a:effectLst/>
            </c:spPr>
            <c:extLst>
              <c:ext xmlns:c16="http://schemas.microsoft.com/office/drawing/2014/chart" uri="{C3380CC4-5D6E-409C-BE32-E72D297353CC}">
                <c16:uniqueId val="{0000003E-D4B0-4788-8CC5-335058208997}"/>
              </c:ext>
            </c:extLst>
          </c:dPt>
          <c:dLbls>
            <c:dLbl>
              <c:idx val="0"/>
              <c:delete val="1"/>
              <c:extLst>
                <c:ext xmlns:c15="http://schemas.microsoft.com/office/drawing/2012/chart" uri="{CE6537A1-D6FC-4f65-9D91-7224C49458BB}"/>
                <c:ext xmlns:c16="http://schemas.microsoft.com/office/drawing/2014/chart" uri="{C3380CC4-5D6E-409C-BE32-E72D297353CC}">
                  <c16:uniqueId val="{00000032-D4B0-4788-8CC5-335058208997}"/>
                </c:ext>
              </c:extLst>
            </c:dLbl>
            <c:dLbl>
              <c:idx val="1"/>
              <c:delete val="1"/>
              <c:extLst>
                <c:ext xmlns:c15="http://schemas.microsoft.com/office/drawing/2012/chart" uri="{CE6537A1-D6FC-4f65-9D91-7224C49458BB}"/>
                <c:ext xmlns:c16="http://schemas.microsoft.com/office/drawing/2014/chart" uri="{C3380CC4-5D6E-409C-BE32-E72D297353CC}">
                  <c16:uniqueId val="{00000034-D4B0-4788-8CC5-335058208997}"/>
                </c:ext>
              </c:extLst>
            </c:dLbl>
            <c:dLbl>
              <c:idx val="2"/>
              <c:delete val="1"/>
              <c:extLst>
                <c:ext xmlns:c15="http://schemas.microsoft.com/office/drawing/2012/chart" uri="{CE6537A1-D6FC-4f65-9D91-7224C49458BB}"/>
                <c:ext xmlns:c16="http://schemas.microsoft.com/office/drawing/2014/chart" uri="{C3380CC4-5D6E-409C-BE32-E72D297353CC}">
                  <c16:uniqueId val="{00000036-D4B0-4788-8CC5-335058208997}"/>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'Flat then 3% '!$F$19:$M$19</c:f>
              <c:numCache>
                <c:formatCode>0</c:formatCode>
                <c:ptCount val="8"/>
                <c:pt idx="0">
                  <c:v>1027.3752000000002</c:v>
                </c:pt>
                <c:pt idx="1">
                  <c:v>1097.152</c:v>
                </c:pt>
                <c:pt idx="2">
                  <c:v>1085.7672</c:v>
                </c:pt>
                <c:pt idx="3">
                  <c:v>995.83079999999995</c:v>
                </c:pt>
                <c:pt idx="4">
                  <c:v>1003.8165</c:v>
                </c:pt>
                <c:pt idx="5">
                  <c:v>1046.0900000000001</c:v>
                </c:pt>
                <c:pt idx="6">
                  <c:v>1167.1785</c:v>
                </c:pt>
                <c:pt idx="7">
                  <c:v>1167.1785</c:v>
                </c:pt>
              </c:numCache>
            </c:numRef>
          </c:val>
          <c:extLst>
            <c:ext xmlns:c16="http://schemas.microsoft.com/office/drawing/2014/chart" uri="{C3380CC4-5D6E-409C-BE32-E72D297353CC}">
              <c16:uniqueId val="{0000003F-D4B0-4788-8CC5-335058208997}"/>
            </c:ext>
          </c:extLst>
        </c:ser>
        <c:ser>
          <c:idx val="5"/>
          <c:order val="5"/>
          <c:spPr>
            <a:solidFill>
              <a:schemeClr val="accent6"/>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41-D4B0-4788-8CC5-335058208997}"/>
              </c:ext>
            </c:extLst>
          </c:dPt>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43-D4B0-4788-8CC5-335058208997}"/>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45-D4B0-4788-8CC5-335058208997}"/>
              </c:ext>
            </c:extLst>
          </c:dPt>
          <c:dPt>
            <c:idx val="3"/>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47-D4B0-4788-8CC5-335058208997}"/>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49-D4B0-4788-8CC5-335058208997}"/>
              </c:ext>
            </c:extLst>
          </c:dPt>
          <c:dPt>
            <c:idx val="6"/>
            <c:invertIfNegative val="0"/>
            <c:bubble3D val="0"/>
            <c:spPr>
              <a:solidFill>
                <a:schemeClr val="accent5"/>
              </a:solidFill>
              <a:ln>
                <a:noFill/>
              </a:ln>
              <a:effectLst/>
            </c:spPr>
            <c:extLst>
              <c:ext xmlns:c16="http://schemas.microsoft.com/office/drawing/2014/chart" uri="{C3380CC4-5D6E-409C-BE32-E72D297353CC}">
                <c16:uniqueId val="{0000004B-D4B0-4788-8CC5-335058208997}"/>
              </c:ext>
            </c:extLst>
          </c:dPt>
          <c:dPt>
            <c:idx val="7"/>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4D-D4B0-4788-8CC5-335058208997}"/>
              </c:ext>
            </c:extLst>
          </c:dPt>
          <c:dLbls>
            <c:dLbl>
              <c:idx val="0"/>
              <c:delete val="1"/>
              <c:extLst>
                <c:ext xmlns:c15="http://schemas.microsoft.com/office/drawing/2012/chart" uri="{CE6537A1-D6FC-4f65-9D91-7224C49458BB}"/>
                <c:ext xmlns:c16="http://schemas.microsoft.com/office/drawing/2014/chart" uri="{C3380CC4-5D6E-409C-BE32-E72D297353CC}">
                  <c16:uniqueId val="{00000041-D4B0-4788-8CC5-335058208997}"/>
                </c:ext>
              </c:extLst>
            </c:dLbl>
            <c:dLbl>
              <c:idx val="1"/>
              <c:delete val="1"/>
              <c:extLst>
                <c:ext xmlns:c15="http://schemas.microsoft.com/office/drawing/2012/chart" uri="{CE6537A1-D6FC-4f65-9D91-7224C49458BB}"/>
                <c:ext xmlns:c16="http://schemas.microsoft.com/office/drawing/2014/chart" uri="{C3380CC4-5D6E-409C-BE32-E72D297353CC}">
                  <c16:uniqueId val="{00000043-D4B0-4788-8CC5-335058208997}"/>
                </c:ext>
              </c:extLst>
            </c:dLbl>
            <c:dLbl>
              <c:idx val="2"/>
              <c:delete val="1"/>
              <c:extLst>
                <c:ext xmlns:c15="http://schemas.microsoft.com/office/drawing/2012/chart" uri="{CE6537A1-D6FC-4f65-9D91-7224C49458BB}"/>
                <c:ext xmlns:c16="http://schemas.microsoft.com/office/drawing/2014/chart" uri="{C3380CC4-5D6E-409C-BE32-E72D297353CC}">
                  <c16:uniqueId val="{00000045-D4B0-4788-8CC5-335058208997}"/>
                </c:ext>
              </c:extLst>
            </c:dLbl>
            <c:dLbl>
              <c:idx val="3"/>
              <c:delete val="1"/>
              <c:extLst>
                <c:ext xmlns:c15="http://schemas.microsoft.com/office/drawing/2012/chart" uri="{CE6537A1-D6FC-4f65-9D91-7224C49458BB}"/>
                <c:ext xmlns:c16="http://schemas.microsoft.com/office/drawing/2014/chart" uri="{C3380CC4-5D6E-409C-BE32-E72D297353CC}">
                  <c16:uniqueId val="{00000047-D4B0-4788-8CC5-335058208997}"/>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'Flat then 3% '!$F$20:$M$20</c:f>
              <c:numCache>
                <c:formatCode>0</c:formatCode>
                <c:ptCount val="8"/>
                <c:pt idx="0">
                  <c:v>639.02700000000004</c:v>
                </c:pt>
                <c:pt idx="1">
                  <c:v>557.22540000000004</c:v>
                </c:pt>
                <c:pt idx="2">
                  <c:v>607.51</c:v>
                </c:pt>
                <c:pt idx="3">
                  <c:v>570.32639999999992</c:v>
                </c:pt>
                <c:pt idx="4">
                  <c:v>627.76559999999995</c:v>
                </c:pt>
                <c:pt idx="5">
                  <c:v>581.6796333333333</c:v>
                </c:pt>
                <c:pt idx="6">
                  <c:v>606.17577777777774</c:v>
                </c:pt>
                <c:pt idx="7">
                  <c:v>676.34270000000004</c:v>
                </c:pt>
              </c:numCache>
            </c:numRef>
          </c:val>
          <c:extLst>
            <c:ext xmlns:c16="http://schemas.microsoft.com/office/drawing/2014/chart" uri="{C3380CC4-5D6E-409C-BE32-E72D297353CC}">
              <c16:uniqueId val="{0000004E-D4B0-4788-8CC5-335058208997}"/>
            </c:ext>
          </c:extLst>
        </c:ser>
        <c:ser>
          <c:idx val="6"/>
          <c:order val="6"/>
          <c:spPr>
            <a:solidFill>
              <a:schemeClr val="accent3">
                <a:lumMod val="60000"/>
                <a:lumOff val="40000"/>
              </a:schemeClr>
            </a:solidFill>
            <a:ln>
              <a:noFill/>
            </a:ln>
            <a:effectLst/>
          </c:spPr>
          <c:invertIfNegative val="0"/>
          <c:val>
            <c:numRef>
              <c:f>'Flat then 3% '!$F$22:$M$22</c:f>
              <c:numCache>
                <c:formatCode>0</c:formatCode>
                <c:ptCount val="8"/>
                <c:pt idx="0">
                  <c:v>299.77179999999953</c:v>
                </c:pt>
                <c:pt idx="1">
                  <c:v>338.86570000000006</c:v>
                </c:pt>
                <c:pt idx="2">
                  <c:v>263.82929999999988</c:v>
                </c:pt>
                <c:pt idx="3">
                  <c:v>316.82419999999979</c:v>
                </c:pt>
                <c:pt idx="4">
                  <c:v>151.33372045454587</c:v>
                </c:pt>
                <c:pt idx="5" formatCode="General">
                  <c:v>250</c:v>
                </c:pt>
                <c:pt idx="6" formatCode="General">
                  <c:v>250</c:v>
                </c:pt>
                <c:pt idx="7" formatCode="General">
                  <c:v>250</c:v>
                </c:pt>
              </c:numCache>
            </c:numRef>
          </c:val>
          <c:extLst>
            <c:ext xmlns:c16="http://schemas.microsoft.com/office/drawing/2014/chart" uri="{C3380CC4-5D6E-409C-BE32-E72D297353CC}">
              <c16:uniqueId val="{0000004F-D4B0-4788-8CC5-335058208997}"/>
            </c:ext>
          </c:extLst>
        </c:ser>
        <c:dLbls>
          <c:showLegendKey val="0"/>
          <c:showVal val="0"/>
          <c:showCatName val="0"/>
          <c:showSerName val="0"/>
          <c:showPercent val="0"/>
          <c:showBubbleSize val="0"/>
        </c:dLbls>
        <c:gapWidth val="219"/>
        <c:overlap val="100"/>
        <c:axId val="1037858911"/>
        <c:axId val="1038202847"/>
      </c:barChart>
      <c:lineChart>
        <c:grouping val="standard"/>
        <c:varyColors val="0"/>
        <c:ser>
          <c:idx val="0"/>
          <c:order val="0"/>
          <c:spPr>
            <a:ln w="28575" cap="rnd">
              <a:solidFill>
                <a:schemeClr val="tx1"/>
              </a:solidFill>
              <a:round/>
            </a:ln>
            <a:effectLst/>
          </c:spPr>
          <c:marker>
            <c:symbol val="none"/>
          </c:marker>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'Flat then 3% '!$F$3:$M$3</c:f>
              <c:strCache>
                <c:ptCount val="8"/>
                <c:pt idx="0">
                  <c:v>2018</c:v>
                </c:pt>
                <c:pt idx="1">
                  <c:v>2019</c:v>
                </c:pt>
                <c:pt idx="2">
                  <c:v>2020</c:v>
                </c:pt>
                <c:pt idx="3">
                  <c:v>2021</c:v>
                </c:pt>
                <c:pt idx="4">
                  <c:v>2022</c:v>
                </c:pt>
                <c:pt idx="5">
                  <c:v>2023</c:v>
                </c:pt>
                <c:pt idx="6">
                  <c:v>2024</c:v>
                </c:pt>
                <c:pt idx="7">
                  <c:v>2025</c:v>
                </c:pt>
              </c:strCache>
            </c:strRef>
          </c:cat>
          <c:val>
            <c:numRef>
              <c:f>'Flat then 3% '!$F$10:$M$10</c:f>
              <c:numCache>
                <c:formatCode>General</c:formatCode>
                <c:ptCount val="8"/>
                <c:pt idx="0">
                  <c:v>5828</c:v>
                </c:pt>
                <c:pt idx="1">
                  <c:v>5764</c:v>
                </c:pt>
                <c:pt idx="2">
                  <c:v>5642</c:v>
                </c:pt>
                <c:pt idx="3">
                  <c:v>5774</c:v>
                </c:pt>
                <c:pt idx="4">
                  <c:v>5900</c:v>
                </c:pt>
                <c:pt idx="5" formatCode="0">
                  <c:v>6173.9638401515149</c:v>
                </c:pt>
                <c:pt idx="6" formatCode="0">
                  <c:v>6410.579042929292</c:v>
                </c:pt>
                <c:pt idx="7" formatCode="0">
                  <c:v>6612.3380909090911</c:v>
                </c:pt>
              </c:numCache>
            </c:numRef>
          </c:val>
          <c:smooth val="0"/>
          <c:extLst>
            <c:ext xmlns:c16="http://schemas.microsoft.com/office/drawing/2014/chart" uri="{C3380CC4-5D6E-409C-BE32-E72D297353CC}">
              <c16:uniqueId val="{00000050-D4B0-4788-8CC5-335058208997}"/>
            </c:ext>
          </c:extLst>
        </c:ser>
        <c:dLbls>
          <c:showLegendKey val="0"/>
          <c:showVal val="0"/>
          <c:showCatName val="0"/>
          <c:showSerName val="0"/>
          <c:showPercent val="0"/>
          <c:showBubbleSize val="0"/>
        </c:dLbls>
        <c:marker val="1"/>
        <c:smooth val="0"/>
        <c:axId val="1037858911"/>
        <c:axId val="1038202847"/>
      </c:lineChart>
      <c:catAx>
        <c:axId val="103785891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038202847"/>
        <c:crosses val="autoZero"/>
        <c:auto val="1"/>
        <c:lblAlgn val="ctr"/>
        <c:lblOffset val="100"/>
        <c:noMultiLvlLbl val="0"/>
      </c:catAx>
      <c:valAx>
        <c:axId val="1038202847"/>
        <c:scaling>
          <c:orientation val="minMax"/>
          <c:max val="7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037858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b="1"/>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Graduate</a:t>
            </a:r>
            <a:r>
              <a:rPr lang="en-US" baseline="0" dirty="0"/>
              <a:t> Student Enrollment</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Current!$A$16</c:f>
              <c:strCache>
                <c:ptCount val="1"/>
                <c:pt idx="0">
                  <c:v>New Students</c:v>
                </c:pt>
              </c:strCache>
            </c:strRef>
          </c:tx>
          <c:spPr>
            <a:ln w="28575" cap="rnd">
              <a:solidFill>
                <a:schemeClr val="accent1"/>
              </a:solidFill>
              <a:round/>
            </a:ln>
            <a:effectLst/>
          </c:spPr>
          <c:marker>
            <c:symbol val="none"/>
          </c:marker>
          <c:dLbls>
            <c:dLbl>
              <c:idx val="5"/>
              <c:spPr>
                <a:solidFill>
                  <a:srgbClr val="FFFF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494F-4920-A9C5-8795D56EA4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Current!$B$15:$G$15</c:f>
              <c:strCache>
                <c:ptCount val="6"/>
                <c:pt idx="0">
                  <c:v>Fall 2017</c:v>
                </c:pt>
                <c:pt idx="1">
                  <c:v>Fall 2018</c:v>
                </c:pt>
                <c:pt idx="2">
                  <c:v>Fall 2019</c:v>
                </c:pt>
                <c:pt idx="3">
                  <c:v>Fall 2020</c:v>
                </c:pt>
                <c:pt idx="4">
                  <c:v>Fall 2021</c:v>
                </c:pt>
                <c:pt idx="5">
                  <c:v>Projected Fall 2022</c:v>
                </c:pt>
              </c:strCache>
            </c:strRef>
          </c:cat>
          <c:val>
            <c:numRef>
              <c:f>Current!$B$16:$G$16</c:f>
              <c:numCache>
                <c:formatCode>#,##0</c:formatCode>
                <c:ptCount val="6"/>
                <c:pt idx="0">
                  <c:v>428</c:v>
                </c:pt>
                <c:pt idx="1">
                  <c:v>400</c:v>
                </c:pt>
                <c:pt idx="2">
                  <c:v>423</c:v>
                </c:pt>
                <c:pt idx="3">
                  <c:v>291</c:v>
                </c:pt>
                <c:pt idx="4">
                  <c:v>424</c:v>
                </c:pt>
                <c:pt idx="5" formatCode="#,##0_);\(#,##0\)">
                  <c:v>428</c:v>
                </c:pt>
              </c:numCache>
            </c:numRef>
          </c:val>
          <c:smooth val="0"/>
          <c:extLst>
            <c:ext xmlns:c16="http://schemas.microsoft.com/office/drawing/2014/chart" uri="{C3380CC4-5D6E-409C-BE32-E72D297353CC}">
              <c16:uniqueId val="{00000001-494F-4920-A9C5-8795D56EA4E4}"/>
            </c:ext>
          </c:extLst>
        </c:ser>
        <c:ser>
          <c:idx val="1"/>
          <c:order val="1"/>
          <c:tx>
            <c:strRef>
              <c:f>Current!$A$17</c:f>
              <c:strCache>
                <c:ptCount val="1"/>
                <c:pt idx="0">
                  <c:v>Returning Students</c:v>
                </c:pt>
              </c:strCache>
            </c:strRef>
          </c:tx>
          <c:spPr>
            <a:ln w="28575" cap="rnd">
              <a:solidFill>
                <a:schemeClr val="accent2"/>
              </a:solidFill>
              <a:round/>
            </a:ln>
            <a:effectLst/>
          </c:spPr>
          <c:marker>
            <c:symbol val="none"/>
          </c:marker>
          <c:dLbls>
            <c:dLbl>
              <c:idx val="5"/>
              <c:spPr>
                <a:solidFill>
                  <a:srgbClr val="FFFF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494F-4920-A9C5-8795D56EA4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Current!$B$15:$G$15</c:f>
              <c:strCache>
                <c:ptCount val="6"/>
                <c:pt idx="0">
                  <c:v>Fall 2017</c:v>
                </c:pt>
                <c:pt idx="1">
                  <c:v>Fall 2018</c:v>
                </c:pt>
                <c:pt idx="2">
                  <c:v>Fall 2019</c:v>
                </c:pt>
                <c:pt idx="3">
                  <c:v>Fall 2020</c:v>
                </c:pt>
                <c:pt idx="4">
                  <c:v>Fall 2021</c:v>
                </c:pt>
                <c:pt idx="5">
                  <c:v>Projected Fall 2022</c:v>
                </c:pt>
              </c:strCache>
            </c:strRef>
          </c:cat>
          <c:val>
            <c:numRef>
              <c:f>Current!$B$17:$G$17</c:f>
              <c:numCache>
                <c:formatCode>#,##0</c:formatCode>
                <c:ptCount val="6"/>
                <c:pt idx="0">
                  <c:v>974</c:v>
                </c:pt>
                <c:pt idx="1">
                  <c:v>975</c:v>
                </c:pt>
                <c:pt idx="2">
                  <c:v>854</c:v>
                </c:pt>
                <c:pt idx="3">
                  <c:v>942</c:v>
                </c:pt>
                <c:pt idx="4">
                  <c:v>807</c:v>
                </c:pt>
                <c:pt idx="5" formatCode="#,##0_);\(#,##0\)">
                  <c:v>878</c:v>
                </c:pt>
              </c:numCache>
            </c:numRef>
          </c:val>
          <c:smooth val="0"/>
          <c:extLst>
            <c:ext xmlns:c16="http://schemas.microsoft.com/office/drawing/2014/chart" uri="{C3380CC4-5D6E-409C-BE32-E72D297353CC}">
              <c16:uniqueId val="{00000003-494F-4920-A9C5-8795D56EA4E4}"/>
            </c:ext>
          </c:extLst>
        </c:ser>
        <c:ser>
          <c:idx val="2"/>
          <c:order val="2"/>
          <c:tx>
            <c:strRef>
              <c:f>Current!$A$18</c:f>
              <c:strCache>
                <c:ptCount val="1"/>
                <c:pt idx="0">
                  <c:v>Total Graduate</c:v>
                </c:pt>
              </c:strCache>
            </c:strRef>
          </c:tx>
          <c:spPr>
            <a:ln w="28575" cap="rnd">
              <a:solidFill>
                <a:schemeClr val="accent3"/>
              </a:solidFill>
              <a:round/>
            </a:ln>
            <a:effectLst/>
          </c:spPr>
          <c:marker>
            <c:symbol val="none"/>
          </c:marker>
          <c:dLbls>
            <c:dLbl>
              <c:idx val="5"/>
              <c:spPr>
                <a:solidFill>
                  <a:srgbClr val="FFFF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494F-4920-A9C5-8795D56EA4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Current!$B$15:$G$15</c:f>
              <c:strCache>
                <c:ptCount val="6"/>
                <c:pt idx="0">
                  <c:v>Fall 2017</c:v>
                </c:pt>
                <c:pt idx="1">
                  <c:v>Fall 2018</c:v>
                </c:pt>
                <c:pt idx="2">
                  <c:v>Fall 2019</c:v>
                </c:pt>
                <c:pt idx="3">
                  <c:v>Fall 2020</c:v>
                </c:pt>
                <c:pt idx="4">
                  <c:v>Fall 2021</c:v>
                </c:pt>
                <c:pt idx="5">
                  <c:v>Projected Fall 2022</c:v>
                </c:pt>
              </c:strCache>
            </c:strRef>
          </c:cat>
          <c:val>
            <c:numRef>
              <c:f>Current!$B$18:$G$18</c:f>
              <c:numCache>
                <c:formatCode>#,##0</c:formatCode>
                <c:ptCount val="6"/>
                <c:pt idx="0">
                  <c:v>1402</c:v>
                </c:pt>
                <c:pt idx="1">
                  <c:v>1375</c:v>
                </c:pt>
                <c:pt idx="2">
                  <c:v>1277</c:v>
                </c:pt>
                <c:pt idx="3">
                  <c:v>1233</c:v>
                </c:pt>
                <c:pt idx="4">
                  <c:v>1231</c:v>
                </c:pt>
                <c:pt idx="5" formatCode="#,##0_);\(#,##0\)">
                  <c:v>1306</c:v>
                </c:pt>
              </c:numCache>
            </c:numRef>
          </c:val>
          <c:smooth val="0"/>
          <c:extLst>
            <c:ext xmlns:c16="http://schemas.microsoft.com/office/drawing/2014/chart" uri="{C3380CC4-5D6E-409C-BE32-E72D297353CC}">
              <c16:uniqueId val="{00000005-494F-4920-A9C5-8795D56EA4E4}"/>
            </c:ext>
          </c:extLst>
        </c:ser>
        <c:dLbls>
          <c:dLblPos val="t"/>
          <c:showLegendKey val="0"/>
          <c:showVal val="1"/>
          <c:showCatName val="0"/>
          <c:showSerName val="0"/>
          <c:showPercent val="0"/>
          <c:showBubbleSize val="0"/>
        </c:dLbls>
        <c:smooth val="0"/>
        <c:axId val="589909328"/>
        <c:axId val="589914576"/>
      </c:lineChart>
      <c:catAx>
        <c:axId val="58990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9914576"/>
        <c:crosses val="autoZero"/>
        <c:auto val="1"/>
        <c:lblAlgn val="ctr"/>
        <c:lblOffset val="100"/>
        <c:noMultiLvlLbl val="0"/>
      </c:catAx>
      <c:valAx>
        <c:axId val="589914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9909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0.3463</cdr:x>
      <cdr:y>0.87574</cdr:y>
    </cdr:from>
    <cdr:to>
      <cdr:x>0.76265</cdr:x>
      <cdr:y>1</cdr:y>
    </cdr:to>
    <cdr:sp macro="" textlink="">
      <cdr:nvSpPr>
        <cdr:cNvPr id="2" name="TextBox 1">
          <a:extLst xmlns:a="http://schemas.openxmlformats.org/drawingml/2006/main">
            <a:ext uri="{FF2B5EF4-FFF2-40B4-BE49-F238E27FC236}">
              <a16:creationId xmlns:a16="http://schemas.microsoft.com/office/drawing/2014/main" id="{03AF8AA5-EB99-4E5B-BE50-53E306FFDE9E}"/>
            </a:ext>
          </a:extLst>
        </cdr:cNvPr>
        <cdr:cNvSpPr txBox="1"/>
      </cdr:nvSpPr>
      <cdr:spPr>
        <a:xfrm xmlns:a="http://schemas.openxmlformats.org/drawingml/2006/main">
          <a:off x="1695450" y="2819401"/>
          <a:ext cx="2038350" cy="400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0.35798</cdr:x>
      <cdr:y>0.86686</cdr:y>
    </cdr:from>
    <cdr:to>
      <cdr:x>0.63424</cdr:x>
      <cdr:y>0.90828</cdr:y>
    </cdr:to>
    <cdr:sp macro="" textlink="">
      <cdr:nvSpPr>
        <cdr:cNvPr id="3" name="TextBox 2">
          <a:extLst xmlns:a="http://schemas.openxmlformats.org/drawingml/2006/main">
            <a:ext uri="{FF2B5EF4-FFF2-40B4-BE49-F238E27FC236}">
              <a16:creationId xmlns:a16="http://schemas.microsoft.com/office/drawing/2014/main" id="{6DE108BA-BF9A-4E62-BC17-E7C887EF57D1}"/>
            </a:ext>
          </a:extLst>
        </cdr:cNvPr>
        <cdr:cNvSpPr txBox="1"/>
      </cdr:nvSpPr>
      <cdr:spPr>
        <a:xfrm xmlns:a="http://schemas.openxmlformats.org/drawingml/2006/main">
          <a:off x="1752600" y="2790826"/>
          <a:ext cx="1352550" cy="133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Nick &amp; Julie</a:t>
            </a:r>
            <a:endParaRPr/>
          </a:p>
        </p:txBody>
      </p:sp>
      <p:sp>
        <p:nvSpPr>
          <p:cNvPr id="232" name="Google Shape;23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318" name="Google Shape;31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326" name="Google Shape;32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337" name="Google Shape;33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Board of Trustees meets 5 times a year to review the items listed on this slide. A good portion of Budget Office &amp; AVPF/Controller’s office are to stay in compliance with the Audit &amp; Finance Charter by developing various budget and financial reports to meet the needs of the Board. The AVPF/Controller’s office also manage the MTF Finance &amp; Audit &amp; Investments committees. </a:t>
            </a:r>
            <a:endParaRPr/>
          </a:p>
        </p:txBody>
      </p:sp>
      <p:sp>
        <p:nvSpPr>
          <p:cNvPr id="351" name="Google Shape;35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Julie	</a:t>
            </a:r>
            <a:endParaRPr/>
          </a:p>
        </p:txBody>
      </p:sp>
      <p:sp>
        <p:nvSpPr>
          <p:cNvPr id="372" name="Google Shape;37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board of directors meet 4 times a year along with the investment committee. The Finance &amp; Audit committee meets 3 times a year.</a:t>
            </a:r>
            <a:endParaRPr/>
          </a:p>
        </p:txBody>
      </p:sp>
      <p:sp>
        <p:nvSpPr>
          <p:cNvPr id="381" name="Google Shape;38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Board of Trustees meets 5 times a year to review the items listed on this slide. A good portion of Budget Office &amp; AVPF/Controller’s office are to stay in compliance with the Audit &amp; Finance Charter by developing various budget and financial reports to meet the needs of the Board. The AVPF/Controller’s office also manage the MTF Finance &amp; Audit &amp; Investments committees. </a:t>
            </a:r>
            <a:endParaRPr/>
          </a:p>
        </p:txBody>
      </p:sp>
      <p:sp>
        <p:nvSpPr>
          <p:cNvPr id="393" name="Google Shape;39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t>Nick</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US" sz="1200"/>
              <a:t>A method of segregating resources into categories, (known as funds) to identify both the source of funds and the use of funds. Nonprofit organizations and government agencies have traditionally used fund accounting to show, in financial statements and reports, how money is spent, rather than how much profit was earned. Unlike profit oriented businesses, which use a single set of self-balancing accounts (or categories), nonprofits can have more than one category (or fund), depending on their financial reporting requirements.</a:t>
            </a:r>
            <a:endParaRPr/>
          </a:p>
        </p:txBody>
      </p:sp>
      <p:sp>
        <p:nvSpPr>
          <p:cNvPr id="403" name="Google Shape;40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Nick</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This fund group accounts for activities related to academic and instructional programs and their administration. Student tuition and fee revenue, appropriations from the State of Michigan, and the recovery of indirect costs of sponsored programs (Facilities and Administrative Rate) are the primary sources of revenues in this fund group. 	</a:t>
            </a:r>
            <a:endParaRPr/>
          </a:p>
          <a:p>
            <a:pPr indent="0" lvl="0" marL="0" rtl="0" algn="l">
              <a:spcBef>
                <a:spcPts val="0"/>
              </a:spcBef>
              <a:spcAft>
                <a:spcPts val="0"/>
              </a:spcAft>
              <a:buNone/>
            </a:pPr>
            <a:r>
              <a:t/>
            </a:r>
            <a:endParaRPr/>
          </a:p>
        </p:txBody>
      </p:sp>
      <p:sp>
        <p:nvSpPr>
          <p:cNvPr id="414" name="Google Shape;41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Nick</a:t>
            </a:r>
            <a:endParaRPr/>
          </a:p>
          <a:p>
            <a:pPr indent="0" lvl="0" marL="0" rtl="0" algn="l">
              <a:spcBef>
                <a:spcPts val="0"/>
              </a:spcBef>
              <a:spcAft>
                <a:spcPts val="0"/>
              </a:spcAft>
              <a:buNone/>
            </a:pPr>
            <a:r>
              <a:t/>
            </a:r>
            <a:endParaRPr/>
          </a:p>
        </p:txBody>
      </p:sp>
      <p:sp>
        <p:nvSpPr>
          <p:cNvPr id="243" name="Google Shape;24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Nick</a:t>
            </a:r>
            <a:endParaRPr/>
          </a:p>
        </p:txBody>
      </p:sp>
      <p:sp>
        <p:nvSpPr>
          <p:cNvPr id="421" name="Google Shape;42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Nick</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This fund group accounts for activities designated for specific purposes by the University, such as faculty startup and Institutional Research and Development (IRAD). Gifts flowing through the Michigan Tech Fund and conference fees are examples of revenue sources.	</a:t>
            </a:r>
            <a:endParaRPr/>
          </a:p>
          <a:p>
            <a:pPr indent="0" lvl="0" marL="0" rtl="0" algn="l">
              <a:spcBef>
                <a:spcPts val="0"/>
              </a:spcBef>
              <a:spcAft>
                <a:spcPts val="0"/>
              </a:spcAft>
              <a:buNone/>
            </a:pPr>
            <a:r>
              <a:t/>
            </a:r>
            <a:endParaRPr/>
          </a:p>
        </p:txBody>
      </p:sp>
      <p:sp>
        <p:nvSpPr>
          <p:cNvPr id="428" name="Google Shape;42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This fund group accounts for revenue-producing, self-supporting activities that perform a service primarily for students, but are not themselves educational and general activities. Examples of such activities are student housing and residential dining, retail operations, Mont Ripley Ski Hill, Portage Lake Golf Course, etc.	</a:t>
            </a:r>
            <a:endParaRPr/>
          </a:p>
          <a:p>
            <a:pPr indent="0" lvl="0" marL="0" rtl="0" algn="l">
              <a:spcBef>
                <a:spcPts val="0"/>
              </a:spcBef>
              <a:spcAft>
                <a:spcPts val="0"/>
              </a:spcAft>
              <a:buNone/>
            </a:pPr>
            <a:r>
              <a:t/>
            </a:r>
            <a:endParaRPr/>
          </a:p>
        </p:txBody>
      </p:sp>
      <p:sp>
        <p:nvSpPr>
          <p:cNvPr id="435" name="Google Shape;43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Nick</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This fund group is used to account for fringe benefits and insurance transactions. Fringe benefits are funded through interdepartmental charges based on approved fringe benefit rates. A portion of the University's operating investments are also accounted for in this fund group.	</a:t>
            </a:r>
            <a:endParaRPr/>
          </a:p>
          <a:p>
            <a:pPr indent="0" lvl="0" marL="0" rtl="0" algn="l">
              <a:spcBef>
                <a:spcPts val="0"/>
              </a:spcBef>
              <a:spcAft>
                <a:spcPts val="0"/>
              </a:spcAft>
              <a:buNone/>
            </a:pPr>
            <a:r>
              <a:t/>
            </a:r>
            <a:endParaRPr/>
          </a:p>
        </p:txBody>
      </p:sp>
      <p:sp>
        <p:nvSpPr>
          <p:cNvPr id="442" name="Google Shape;44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Julie</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This fund group accounts for revenues restricted for specific purposes by supporting agencies, such as governmental and non-governmental grants and contracts, and by donors for sponsored scholarships.	</a:t>
            </a:r>
            <a:endParaRPr/>
          </a:p>
          <a:p>
            <a:pPr indent="0" lvl="0" marL="0" rtl="0" algn="l">
              <a:spcBef>
                <a:spcPts val="0"/>
              </a:spcBef>
              <a:spcAft>
                <a:spcPts val="0"/>
              </a:spcAft>
              <a:buNone/>
            </a:pPr>
            <a:r>
              <a:t/>
            </a:r>
            <a:endParaRPr/>
          </a:p>
        </p:txBody>
      </p:sp>
      <p:sp>
        <p:nvSpPr>
          <p:cNvPr id="449" name="Google Shape;44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Julie</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This fund group is used to account for University and federal sponsored student loans (Perkins Loans) to students of the University.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This fund group is used to account for acquisition, construction and maintenance of the University's physical plant. Deprecation expense also runs through the Plant Fund.	</a:t>
            </a:r>
            <a:endParaRPr/>
          </a:p>
          <a:p>
            <a:pPr indent="0" lvl="0" marL="0" rtl="0" algn="l">
              <a:spcBef>
                <a:spcPts val="0"/>
              </a:spcBef>
              <a:spcAft>
                <a:spcPts val="0"/>
              </a:spcAft>
              <a:buNone/>
            </a:pPr>
            <a:r>
              <a:t/>
            </a:r>
            <a:endParaRPr/>
          </a:p>
        </p:txBody>
      </p:sp>
      <p:sp>
        <p:nvSpPr>
          <p:cNvPr id="456" name="Google Shape;45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Nick</a:t>
            </a:r>
            <a:endParaRPr/>
          </a:p>
        </p:txBody>
      </p:sp>
      <p:sp>
        <p:nvSpPr>
          <p:cNvPr id="463" name="Google Shape;46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Nick	</a:t>
            </a:r>
            <a:endParaRPr/>
          </a:p>
        </p:txBody>
      </p:sp>
      <p:sp>
        <p:nvSpPr>
          <p:cNvPr id="471" name="Google Shape;47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may have or will hear the CFO, Finance &amp; Budget offices talk about the Composite Financial Index or CFI as a measure of financial health for Michigan Tech. </a:t>
            </a:r>
            <a:endParaRPr/>
          </a:p>
        </p:txBody>
      </p:sp>
      <p:sp>
        <p:nvSpPr>
          <p:cNvPr id="479" name="Google Shape;47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a:t>
            </a:r>
            <a:endParaRPr/>
          </a:p>
        </p:txBody>
      </p:sp>
      <p:sp>
        <p:nvSpPr>
          <p:cNvPr id="489" name="Google Shape;48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1" marL="609600" rtl="0" algn="l">
              <a:spcBef>
                <a:spcPts val="0"/>
              </a:spcBef>
              <a:spcAft>
                <a:spcPts val="0"/>
              </a:spcAft>
              <a:buClr>
                <a:schemeClr val="dk1"/>
              </a:buClr>
              <a:buSzPts val="2000"/>
              <a:buFont typeface="Noto Sans Symbols"/>
              <a:buChar char="⮚"/>
            </a:pPr>
            <a:r>
              <a:rPr lang="en-US" sz="2000"/>
              <a:t>Non-travel expenses must be submitted on a </a:t>
            </a:r>
            <a:r>
              <a:rPr i="1" lang="en-US" sz="2000"/>
              <a:t>Purchasing Card Expense Report </a:t>
            </a:r>
            <a:r>
              <a:rPr lang="en-US" sz="2000"/>
              <a:t>once every month.</a:t>
            </a:r>
            <a:endParaRPr/>
          </a:p>
          <a:p>
            <a:pPr indent="-342900" lvl="1" marL="609600" rtl="0" algn="l">
              <a:spcBef>
                <a:spcPts val="0"/>
              </a:spcBef>
              <a:spcAft>
                <a:spcPts val="0"/>
              </a:spcAft>
              <a:buClr>
                <a:schemeClr val="dk1"/>
              </a:buClr>
              <a:buSzPts val="2000"/>
              <a:buFont typeface="Noto Sans Symbols"/>
              <a:buChar char="⮚"/>
            </a:pPr>
            <a:r>
              <a:rPr lang="en-US" sz="2000"/>
              <a:t>Travel expenses must be submitted on a </a:t>
            </a:r>
            <a:r>
              <a:rPr i="1" lang="en-US" sz="2000"/>
              <a:t>Travel &amp;/or Business Meal Expense Report</a:t>
            </a:r>
            <a:r>
              <a:rPr lang="en-US" sz="2000"/>
              <a:t> within 2 weeks of the end date.</a:t>
            </a:r>
            <a:endParaRPr/>
          </a:p>
          <a:p>
            <a:pPr indent="0" lvl="0" marL="0" rtl="0" algn="l">
              <a:spcBef>
                <a:spcPts val="0"/>
              </a:spcBef>
              <a:spcAft>
                <a:spcPts val="0"/>
              </a:spcAft>
              <a:buNone/>
            </a:pPr>
            <a:r>
              <a:t/>
            </a:r>
            <a:endParaRPr/>
          </a:p>
        </p:txBody>
      </p:sp>
      <p:sp>
        <p:nvSpPr>
          <p:cNvPr id="576" name="Google Shape;57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2" marL="885825" rtl="0" algn="l">
              <a:spcBef>
                <a:spcPts val="0"/>
              </a:spcBef>
              <a:spcAft>
                <a:spcPts val="0"/>
              </a:spcAft>
              <a:buClr>
                <a:schemeClr val="dk1"/>
              </a:buClr>
              <a:buSzPts val="1800"/>
              <a:buFont typeface="Noto Sans Symbols"/>
              <a:buChar char="⮚"/>
            </a:pPr>
            <a:r>
              <a:rPr lang="en-US" sz="1800"/>
              <a:t>30-day reminder: to Cardholder</a:t>
            </a:r>
            <a:endParaRPr/>
          </a:p>
          <a:p>
            <a:pPr indent="-342900" lvl="2" marL="885825" rtl="0" algn="l">
              <a:spcBef>
                <a:spcPts val="0"/>
              </a:spcBef>
              <a:spcAft>
                <a:spcPts val="0"/>
              </a:spcAft>
              <a:buClr>
                <a:schemeClr val="dk1"/>
              </a:buClr>
              <a:buSzPts val="1800"/>
              <a:buFont typeface="Noto Sans Symbols"/>
              <a:buChar char="⮚"/>
            </a:pPr>
            <a:r>
              <a:rPr lang="en-US" sz="1800"/>
              <a:t>45-day reminder: to Cardholder and Director</a:t>
            </a:r>
            <a:endParaRPr/>
          </a:p>
          <a:p>
            <a:pPr indent="-342900" lvl="2" marL="885825" rtl="0" algn="l">
              <a:spcBef>
                <a:spcPts val="0"/>
              </a:spcBef>
              <a:spcAft>
                <a:spcPts val="0"/>
              </a:spcAft>
              <a:buClr>
                <a:schemeClr val="dk1"/>
              </a:buClr>
              <a:buSzPts val="1800"/>
              <a:buFont typeface="Noto Sans Symbols"/>
              <a:buChar char="⮚"/>
            </a:pPr>
            <a:r>
              <a:rPr lang="en-US" sz="1800"/>
              <a:t>60-day reminder: to Cardholder, Director, and P-card Administrator</a:t>
            </a:r>
            <a:endParaRPr/>
          </a:p>
          <a:p>
            <a:pPr indent="-342900" lvl="4" marL="1419225" rtl="0" algn="l">
              <a:spcBef>
                <a:spcPts val="0"/>
              </a:spcBef>
              <a:spcAft>
                <a:spcPts val="0"/>
              </a:spcAft>
              <a:buClr>
                <a:schemeClr val="dk1"/>
              </a:buClr>
              <a:buSzPts val="1600"/>
              <a:buFont typeface="Noto Sans Symbols"/>
              <a:buChar char="⮚"/>
            </a:pPr>
            <a:r>
              <a:rPr lang="en-US" sz="1600"/>
              <a:t>If cardholder is receiving 60-day reminders, consider terminating their card </a:t>
            </a:r>
            <a:endParaRPr/>
          </a:p>
          <a:p>
            <a:pPr indent="0" lvl="0" marL="0" rtl="0" algn="l">
              <a:spcBef>
                <a:spcPts val="0"/>
              </a:spcBef>
              <a:spcAft>
                <a:spcPts val="0"/>
              </a:spcAft>
              <a:buNone/>
            </a:pPr>
            <a:r>
              <a:t/>
            </a:r>
            <a:endParaRPr/>
          </a:p>
        </p:txBody>
      </p:sp>
      <p:sp>
        <p:nvSpPr>
          <p:cNvPr id="585" name="Google Shape;585;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en-US" sz="1200">
                <a:solidFill>
                  <a:srgbClr val="000000"/>
                </a:solidFill>
              </a:rPr>
              <a:t>Out of pocket  i.e. such as meal per diem, lodging, airfare or car rental, parking fees, etc.</a:t>
            </a:r>
            <a:endParaRPr/>
          </a:p>
          <a:p>
            <a:pPr indent="0" lvl="0" marL="0" rtl="0" algn="l">
              <a:spcBef>
                <a:spcPts val="0"/>
              </a:spcBef>
              <a:spcAft>
                <a:spcPts val="0"/>
              </a:spcAft>
              <a:buNone/>
            </a:pPr>
            <a:r>
              <a:t/>
            </a:r>
            <a:endParaRPr/>
          </a:p>
        </p:txBody>
      </p:sp>
      <p:sp>
        <p:nvSpPr>
          <p:cNvPr id="594" name="Google Shape;594;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Normally Intl Travel not allowable on Gen Funds</a:t>
            </a:r>
            <a:endParaRPr/>
          </a:p>
          <a:p>
            <a:pPr indent="0" lvl="0" marL="0" rtl="0" algn="l">
              <a:spcBef>
                <a:spcPts val="0"/>
              </a:spcBef>
              <a:spcAft>
                <a:spcPts val="0"/>
              </a:spcAft>
              <a:buNone/>
            </a:pPr>
            <a:r>
              <a:rPr lang="en-US"/>
              <a:t>If using General Funds – require VP approval</a:t>
            </a:r>
            <a:endParaRPr/>
          </a:p>
          <a:p>
            <a:pPr indent="0" lvl="0" marL="0" rtl="0" algn="l">
              <a:spcBef>
                <a:spcPts val="0"/>
              </a:spcBef>
              <a:spcAft>
                <a:spcPts val="0"/>
              </a:spcAft>
              <a:buNone/>
            </a:pPr>
            <a:r>
              <a:t/>
            </a:r>
            <a:endParaRPr/>
          </a:p>
        </p:txBody>
      </p:sp>
      <p:sp>
        <p:nvSpPr>
          <p:cNvPr id="603" name="Google Shape;60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and the next 3 slides will provide a broad overview of where to locate financial reports and how to run financial reports. </a:t>
            </a:r>
            <a:endParaRPr/>
          </a:p>
          <a:p>
            <a:pPr indent="0" lvl="0" marL="0" rtl="0" algn="l">
              <a:spcBef>
                <a:spcPts val="0"/>
              </a:spcBef>
              <a:spcAft>
                <a:spcPts val="0"/>
              </a:spcAft>
              <a:buNone/>
            </a:pPr>
            <a:r>
              <a:rPr lang="en-US"/>
              <a:t>As you can see financial reports are available via banweb. You login into banweb and choose the Finance Box at the top of the menu &amp; choose finance reports. Which will bring you to a screen you will see on the next slide.</a:t>
            </a:r>
            <a:endParaRPr/>
          </a:p>
        </p:txBody>
      </p:sp>
      <p:sp>
        <p:nvSpPr>
          <p:cNvPr id="624" name="Google Shape;62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Which includes instructions on how to run reports, and a link to run a Budget vs Actual report and/or the transaction detail report. Both reports provide relevant information for a financial manager or departmental budget coordinator to be fiscally responsible with student paid tuition dollars and taxpayers dollars, along with external terms and conditions that are associated with Grants, Contracts and gifts.</a:t>
            </a:r>
            <a:endParaRPr/>
          </a:p>
          <a:p>
            <a:pPr indent="0" lvl="0" marL="0" marR="0" rtl="0" algn="l">
              <a:lnSpc>
                <a:spcPct val="100000"/>
              </a:lnSpc>
              <a:spcBef>
                <a:spcPts val="0"/>
              </a:spcBef>
              <a:spcAft>
                <a:spcPts val="0"/>
              </a:spcAft>
              <a:buClr>
                <a:srgbClr val="000000"/>
              </a:buClr>
              <a:buSzPts val="1200"/>
              <a:buFont typeface="Calibri"/>
              <a:buNone/>
            </a:pPr>
            <a:r>
              <a:rPr lang="en-US">
                <a:solidFill>
                  <a:srgbClr val="000000"/>
                </a:solidFill>
              </a:rPr>
              <a:t>Each month is closed two business days following the end of the month and normally on the third business day of the month all financial managers and department budget managers and/or coordinators are emailed their respective financial reports.</a:t>
            </a:r>
            <a:endParaRPr/>
          </a:p>
          <a:p>
            <a:pPr indent="0" lvl="0" marL="0" rtl="0" algn="l">
              <a:spcBef>
                <a:spcPts val="0"/>
              </a:spcBef>
              <a:spcAft>
                <a:spcPts val="0"/>
              </a:spcAft>
              <a:buNone/>
            </a:pPr>
            <a:r>
              <a:t/>
            </a:r>
            <a:endParaRPr/>
          </a:p>
        </p:txBody>
      </p:sp>
      <p:sp>
        <p:nvSpPr>
          <p:cNvPr id="633" name="Google Shape;633;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WebFOCUS is another report tool that is available to end users for not only financial information but other University data. </a:t>
            </a:r>
            <a:endParaRPr/>
          </a:p>
        </p:txBody>
      </p:sp>
      <p:sp>
        <p:nvSpPr>
          <p:cNvPr id="643" name="Google Shape;64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960"/>
              <a:buFont typeface="Noto Sans Symbols"/>
              <a:buNone/>
            </a:pPr>
            <a:r>
              <a:rPr lang="en-US">
                <a:solidFill>
                  <a:srgbClr val="000000"/>
                </a:solidFill>
              </a:rPr>
              <a:t>Fiscal Year – July 1st to June 30</a:t>
            </a:r>
            <a:r>
              <a:rPr baseline="30000" lang="en-US">
                <a:solidFill>
                  <a:srgbClr val="000000"/>
                </a:solidFill>
              </a:rPr>
              <a:t>th</a:t>
            </a:r>
            <a:r>
              <a:rPr lang="en-US">
                <a:solidFill>
                  <a:srgbClr val="000000"/>
                </a:solidFill>
              </a:rPr>
              <a:t> -Ex: July 1, 2020 to June 30, 2021 is fiscal year 21 or 2021</a:t>
            </a:r>
            <a:endParaRPr/>
          </a:p>
          <a:p>
            <a:pPr indent="-342900" lvl="0" marL="342900" rtl="0" algn="l">
              <a:spcBef>
                <a:spcPts val="1000"/>
              </a:spcBef>
              <a:spcAft>
                <a:spcPts val="0"/>
              </a:spcAft>
              <a:buClr>
                <a:srgbClr val="7F7F7F"/>
              </a:buClr>
              <a:buSzPts val="960"/>
              <a:buFont typeface="Noto Sans Symbols"/>
              <a:buChar char="⮚"/>
            </a:pPr>
            <a:r>
              <a:rPr lang="en-US">
                <a:solidFill>
                  <a:srgbClr val="000000"/>
                </a:solidFill>
              </a:rPr>
              <a:t>Fiscal Year – July 1st to June 30th</a:t>
            </a:r>
            <a:endParaRPr/>
          </a:p>
          <a:p>
            <a:pPr indent="-342900" lvl="0" marL="342900" rtl="0" algn="l">
              <a:spcBef>
                <a:spcPts val="1000"/>
              </a:spcBef>
              <a:spcAft>
                <a:spcPts val="0"/>
              </a:spcAft>
              <a:buClr>
                <a:srgbClr val="7F7F7F"/>
              </a:buClr>
              <a:buSzPts val="960"/>
              <a:buFont typeface="Noto Sans Symbols"/>
              <a:buChar char="⮚"/>
            </a:pPr>
            <a:r>
              <a:rPr lang="en-US">
                <a:solidFill>
                  <a:srgbClr val="000000"/>
                </a:solidFill>
              </a:rPr>
              <a:t>YY- Two digit fiscal year</a:t>
            </a:r>
            <a:endParaRPr/>
          </a:p>
          <a:p>
            <a:pPr indent="-342900" lvl="0" marL="342900" rtl="0" algn="l">
              <a:spcBef>
                <a:spcPts val="1000"/>
              </a:spcBef>
              <a:spcAft>
                <a:spcPts val="0"/>
              </a:spcAft>
              <a:buClr>
                <a:srgbClr val="7F7F7F"/>
              </a:buClr>
              <a:buSzPts val="960"/>
              <a:buFont typeface="Noto Sans Symbols"/>
              <a:buChar char="⮚"/>
            </a:pPr>
            <a:r>
              <a:rPr lang="en-US">
                <a:solidFill>
                  <a:srgbClr val="000000"/>
                </a:solidFill>
              </a:rPr>
              <a:t>YYYY – Four digit fiscal year</a:t>
            </a:r>
            <a:endParaRPr/>
          </a:p>
          <a:p>
            <a:pPr indent="-342900" lvl="0" marL="342900" rtl="0" algn="l">
              <a:spcBef>
                <a:spcPts val="1000"/>
              </a:spcBef>
              <a:spcAft>
                <a:spcPts val="0"/>
              </a:spcAft>
              <a:buClr>
                <a:srgbClr val="7F7F7F"/>
              </a:buClr>
              <a:buSzPts val="960"/>
              <a:buFont typeface="Noto Sans Symbols"/>
              <a:buChar char="⮚"/>
            </a:pPr>
            <a:r>
              <a:rPr lang="en-US">
                <a:solidFill>
                  <a:srgbClr val="000000"/>
                </a:solidFill>
              </a:rPr>
              <a:t>Fiscal Period (Month) end – a month is closed two business days following the end of the month.  </a:t>
            </a:r>
            <a:endParaRPr/>
          </a:p>
          <a:p>
            <a:pPr indent="-342900" lvl="0" marL="342900" rtl="0" algn="l">
              <a:spcBef>
                <a:spcPts val="1000"/>
              </a:spcBef>
              <a:spcAft>
                <a:spcPts val="0"/>
              </a:spcAft>
              <a:buClr>
                <a:srgbClr val="7F7F7F"/>
              </a:buClr>
              <a:buSzPts val="960"/>
              <a:buFont typeface="Noto Sans Symbols"/>
              <a:buChar char="⮚"/>
            </a:pPr>
            <a:r>
              <a:rPr lang="en-US">
                <a:solidFill>
                  <a:srgbClr val="000000"/>
                </a:solidFill>
              </a:rPr>
              <a:t>Department is the department code unless Department Name is stated</a:t>
            </a:r>
            <a:endParaRPr/>
          </a:p>
          <a:p>
            <a:pPr indent="-342900" lvl="0" marL="342900" rtl="0" algn="l">
              <a:spcBef>
                <a:spcPts val="1000"/>
              </a:spcBef>
              <a:spcAft>
                <a:spcPts val="0"/>
              </a:spcAft>
              <a:buClr>
                <a:srgbClr val="7F7F7F"/>
              </a:buClr>
              <a:buSzPts val="960"/>
              <a:buFont typeface="Noto Sans Symbols"/>
              <a:buChar char="⮚"/>
            </a:pPr>
            <a:r>
              <a:rPr lang="en-US">
                <a:solidFill>
                  <a:srgbClr val="000000"/>
                </a:solidFill>
              </a:rPr>
              <a:t>If Filter Values description uses  “like” can use % as a wild card</a:t>
            </a:r>
            <a:endParaRPr/>
          </a:p>
          <a:p>
            <a:pPr indent="-342900" lvl="0" marL="342900" rtl="0" algn="l">
              <a:spcBef>
                <a:spcPts val="1000"/>
              </a:spcBef>
              <a:spcAft>
                <a:spcPts val="0"/>
              </a:spcAft>
              <a:buClr>
                <a:srgbClr val="7F7F7F"/>
              </a:buClr>
              <a:buSzPts val="960"/>
              <a:buFont typeface="Noto Sans Symbols"/>
              <a:buChar char="⮚"/>
            </a:pPr>
            <a:r>
              <a:rPr lang="en-US">
                <a:solidFill>
                  <a:srgbClr val="000000"/>
                </a:solidFill>
              </a:rPr>
              <a:t>Termination Date – use today’s date </a:t>
            </a:r>
            <a:endParaRPr/>
          </a:p>
          <a:p>
            <a:pPr indent="0" lvl="0" marL="0" rtl="0" algn="l">
              <a:spcBef>
                <a:spcPts val="0"/>
              </a:spcBef>
              <a:spcAft>
                <a:spcPts val="0"/>
              </a:spcAft>
              <a:buNone/>
            </a:pPr>
            <a:r>
              <a:t/>
            </a:r>
            <a:endParaRPr/>
          </a:p>
        </p:txBody>
      </p:sp>
      <p:sp>
        <p:nvSpPr>
          <p:cNvPr id="653" name="Google Shape;653;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1" marL="800100" rtl="0" algn="l">
              <a:spcBef>
                <a:spcPts val="0"/>
              </a:spcBef>
              <a:spcAft>
                <a:spcPts val="0"/>
              </a:spcAft>
              <a:buClr>
                <a:srgbClr val="7F7F7F"/>
              </a:buClr>
              <a:buSzPts val="960"/>
              <a:buFont typeface="Noto Sans Symbols"/>
              <a:buChar char="⮚"/>
            </a:pPr>
            <a:r>
              <a:rPr lang="en-US">
                <a:solidFill>
                  <a:srgbClr val="000000"/>
                </a:solidFill>
              </a:rPr>
              <a:t>E042 Computer equipment &amp; E052 Technical/scientific equipment</a:t>
            </a:r>
            <a:endParaRPr/>
          </a:p>
          <a:p>
            <a:pPr indent="-342900" lvl="1" marL="800100" rtl="0" algn="l">
              <a:spcBef>
                <a:spcPts val="1000"/>
              </a:spcBef>
              <a:spcAft>
                <a:spcPts val="0"/>
              </a:spcAft>
              <a:buClr>
                <a:srgbClr val="7F7F7F"/>
              </a:buClr>
              <a:buSzPts val="960"/>
              <a:buFont typeface="Noto Sans Symbols"/>
              <a:buChar char="⮚"/>
            </a:pPr>
            <a:r>
              <a:rPr lang="en-US">
                <a:solidFill>
                  <a:srgbClr val="000000"/>
                </a:solidFill>
              </a:rPr>
              <a:t>E205 Miscellaneous services &amp; E253 Printing costs</a:t>
            </a:r>
            <a:endParaRPr/>
          </a:p>
          <a:p>
            <a:pPr indent="-342900" lvl="1" marL="800100" rtl="0" algn="l">
              <a:spcBef>
                <a:spcPts val="1000"/>
              </a:spcBef>
              <a:spcAft>
                <a:spcPts val="0"/>
              </a:spcAft>
              <a:buClr>
                <a:srgbClr val="7F7F7F"/>
              </a:buClr>
              <a:buSzPts val="960"/>
              <a:buFont typeface="Noto Sans Symbols"/>
              <a:buChar char="⮚"/>
            </a:pPr>
            <a:r>
              <a:rPr lang="en-US">
                <a:solidFill>
                  <a:srgbClr val="000000"/>
                </a:solidFill>
              </a:rPr>
              <a:t>E671 Scientific supplies &amp; E679 Office supplies</a:t>
            </a:r>
            <a:endParaRPr/>
          </a:p>
          <a:p>
            <a:pPr indent="-342900" lvl="1" marL="800100" rtl="0" algn="l">
              <a:spcBef>
                <a:spcPts val="1000"/>
              </a:spcBef>
              <a:spcAft>
                <a:spcPts val="0"/>
              </a:spcAft>
              <a:buClr>
                <a:srgbClr val="7F7F7F"/>
              </a:buClr>
              <a:buSzPts val="960"/>
              <a:buFont typeface="Noto Sans Symbols"/>
              <a:buChar char="⮚"/>
            </a:pPr>
            <a:r>
              <a:rPr lang="en-US">
                <a:solidFill>
                  <a:srgbClr val="000000"/>
                </a:solidFill>
              </a:rPr>
              <a:t>E701 Conference fees &amp; E706 Business meal expenses</a:t>
            </a:r>
            <a:endParaRPr/>
          </a:p>
          <a:p>
            <a:pPr indent="-281940" lvl="1" marL="800100" rtl="0" algn="l">
              <a:spcBef>
                <a:spcPts val="1000"/>
              </a:spcBef>
              <a:spcAft>
                <a:spcPts val="0"/>
              </a:spcAft>
              <a:buClr>
                <a:srgbClr val="7F7F7F"/>
              </a:buClr>
              <a:buSzPts val="960"/>
              <a:buFont typeface="Noto Sans Symbols"/>
              <a:buNone/>
            </a:pPr>
            <a:r>
              <a:t/>
            </a:r>
            <a:endParaRPr>
              <a:solidFill>
                <a:srgbClr val="000000"/>
              </a:solidFill>
            </a:endParaRPr>
          </a:p>
          <a:p>
            <a:pPr indent="-281940" lvl="1" marL="800100" rtl="0" algn="l">
              <a:spcBef>
                <a:spcPts val="1000"/>
              </a:spcBef>
              <a:spcAft>
                <a:spcPts val="0"/>
              </a:spcAft>
              <a:buClr>
                <a:srgbClr val="7F7F7F"/>
              </a:buClr>
              <a:buSzPts val="960"/>
              <a:buFont typeface="Noto Sans Symbols"/>
              <a:buNone/>
            </a:pPr>
            <a:r>
              <a:t/>
            </a:r>
            <a:endParaRPr>
              <a:solidFill>
                <a:srgbClr val="000000"/>
              </a:solidFill>
            </a:endParaRPr>
          </a:p>
          <a:p>
            <a:pPr indent="0" lvl="0" marL="0" rtl="0" algn="l">
              <a:spcBef>
                <a:spcPts val="0"/>
              </a:spcBef>
              <a:spcAft>
                <a:spcPts val="0"/>
              </a:spcAft>
              <a:buNone/>
            </a:pPr>
            <a:r>
              <a:t/>
            </a:r>
            <a:endParaRPr/>
          </a:p>
        </p:txBody>
      </p:sp>
      <p:sp>
        <p:nvSpPr>
          <p:cNvPr id="673" name="Google Shape;67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272" name="Google Shape;27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Please do not hesitate to reach out via email or at the phone numbers listed on this slide if you have questions regarding any of the policies and procedures. We are happy to assist in any manner that we can. </a:t>
            </a:r>
            <a:endParaRPr/>
          </a:p>
        </p:txBody>
      </p:sp>
      <p:sp>
        <p:nvSpPr>
          <p:cNvPr id="283" name="Google Shape;28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As  you can see FSO by the list, there are varying responsibilities of the FSO Team. Ranging from accounting functions, such as AP and AR, property management &amp; tax compliance. The weblink to the main FSO web page is a great resource to provide contact information, policies &amp; procedures and an overview of the key functions.  Some of you may already know the team and are familiar with the processes and some may not. The team strives to provide excellent customer service, while complying with the various internal and external policies and guidelines, by safeguarding the University’s as well as the Michigan Tech Fund assets.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Our units provide transaction processing support to the entire campus community including students, faculty and staff, by annually processing over 100,000 financial transactions.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Why is compliance so important? It can affect our ability to issue a bond, which is similar to loan, and received good interest rates, it could impact the University Wide Accreditation process which is a requirement if a University receives federal financial aid funding. </a:t>
            </a:r>
            <a:endParaRPr/>
          </a:p>
        </p:txBody>
      </p:sp>
      <p:sp>
        <p:nvSpPr>
          <p:cNvPr id="292" name="Google Shape;29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299" name="Google Shape;29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5.png"/><Relationship Id="rId4" Type="http://schemas.openxmlformats.org/officeDocument/2006/relationships/image" Target="../media/image1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2" showMasterSp="0">
  <p:cSld name="Title Slide with Image 2">
    <p:bg>
      <p:bgPr>
        <a:solidFill>
          <a:srgbClr val="3F3F3F"/>
        </a:solidFill>
      </p:bgPr>
    </p:bg>
    <p:spTree>
      <p:nvGrpSpPr>
        <p:cNvPr id="19" name="Shape 19"/>
        <p:cNvGrpSpPr/>
        <p:nvPr/>
      </p:nvGrpSpPr>
      <p:grpSpPr>
        <a:xfrm>
          <a:off x="0" y="0"/>
          <a:ext cx="0" cy="0"/>
          <a:chOff x="0" y="0"/>
          <a:chExt cx="0" cy="0"/>
        </a:xfrm>
      </p:grpSpPr>
      <p:sp>
        <p:nvSpPr>
          <p:cNvPr id="20" name="Google Shape;20;p54"/>
          <p:cNvSpPr/>
          <p:nvPr>
            <p:ph idx="2" type="pic"/>
          </p:nvPr>
        </p:nvSpPr>
        <p:spPr>
          <a:xfrm>
            <a:off x="0" y="0"/>
            <a:ext cx="12192000" cy="6786563"/>
          </a:xfrm>
          <a:prstGeom prst="rect">
            <a:avLst/>
          </a:prstGeom>
          <a:solidFill>
            <a:srgbClr val="3F3F3F"/>
          </a:solidFill>
          <a:ln>
            <a:noFill/>
          </a:ln>
        </p:spPr>
      </p:sp>
      <p:sp>
        <p:nvSpPr>
          <p:cNvPr id="21" name="Google Shape;21;p54"/>
          <p:cNvSpPr/>
          <p:nvPr/>
        </p:nvSpPr>
        <p:spPr>
          <a:xfrm>
            <a:off x="6336000" y="0"/>
            <a:ext cx="3979575" cy="6786563"/>
          </a:xfrm>
          <a:prstGeom prst="rect">
            <a:avLst/>
          </a:prstGeom>
          <a:solidFill>
            <a:schemeClr val="dk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ahoma"/>
              <a:ea typeface="Tahoma"/>
              <a:cs typeface="Tahoma"/>
              <a:sym typeface="Tahoma"/>
            </a:endParaRPr>
          </a:p>
        </p:txBody>
      </p:sp>
      <p:sp>
        <p:nvSpPr>
          <p:cNvPr id="22" name="Google Shape;22;p54"/>
          <p:cNvSpPr txBox="1"/>
          <p:nvPr>
            <p:ph type="ctrTitle"/>
          </p:nvPr>
        </p:nvSpPr>
        <p:spPr>
          <a:xfrm>
            <a:off x="6539896" y="2377000"/>
            <a:ext cx="3571782" cy="23876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3600"/>
              <a:buFont typeface="Arial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4"/>
          <p:cNvSpPr txBox="1"/>
          <p:nvPr>
            <p:ph idx="1" type="subTitle"/>
          </p:nvPr>
        </p:nvSpPr>
        <p:spPr>
          <a:xfrm>
            <a:off x="6539896" y="4962525"/>
            <a:ext cx="3571782" cy="1219200"/>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54"/>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ahoma"/>
              <a:ea typeface="Tahoma"/>
              <a:cs typeface="Tahoma"/>
              <a:sym typeface="Tahoma"/>
            </a:endParaRPr>
          </a:p>
        </p:txBody>
      </p:sp>
      <p:sp>
        <p:nvSpPr>
          <p:cNvPr id="25" name="Google Shape;25;p54"/>
          <p:cNvSpPr/>
          <p:nvPr/>
        </p:nvSpPr>
        <p:spPr>
          <a:xfrm>
            <a:off x="11771999" y="6786563"/>
            <a:ext cx="420000" cy="7143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ahoma"/>
              <a:ea typeface="Tahoma"/>
              <a:cs typeface="Tahoma"/>
              <a:sym typeface="Tahom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112" name="Shape 112"/>
        <p:cNvGrpSpPr/>
        <p:nvPr/>
      </p:nvGrpSpPr>
      <p:grpSpPr>
        <a:xfrm>
          <a:off x="0" y="0"/>
          <a:ext cx="0" cy="0"/>
          <a:chOff x="0" y="0"/>
          <a:chExt cx="0" cy="0"/>
        </a:xfrm>
      </p:grpSpPr>
      <p:sp>
        <p:nvSpPr>
          <p:cNvPr id="113" name="Google Shape;113;p64"/>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64"/>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64"/>
          <p:cNvSpPr txBox="1"/>
          <p:nvPr>
            <p:ph idx="11" type="ftr"/>
          </p:nvPr>
        </p:nvSpPr>
        <p:spPr>
          <a:xfrm>
            <a:off x="6031487" y="6451825"/>
            <a:ext cx="4916170" cy="20065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chemeClr val="dk1"/>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6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64"/>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buNone/>
              <a:defRPr b="0" i="0" sz="1200">
                <a:solidFill>
                  <a:srgbClr val="585858"/>
                </a:solidFill>
                <a:latin typeface="Tahoma"/>
                <a:ea typeface="Tahoma"/>
                <a:cs typeface="Tahoma"/>
                <a:sym typeface="Tahoma"/>
              </a:defRPr>
            </a:lvl1pPr>
            <a:lvl2pPr indent="0" lvl="1" marL="38100" marR="0" algn="l">
              <a:lnSpc>
                <a:spcPct val="100000"/>
              </a:lnSpc>
              <a:spcBef>
                <a:spcPts val="0"/>
              </a:spcBef>
              <a:buNone/>
              <a:defRPr b="0" i="0" sz="1200">
                <a:solidFill>
                  <a:srgbClr val="585858"/>
                </a:solidFill>
                <a:latin typeface="Tahoma"/>
                <a:ea typeface="Tahoma"/>
                <a:cs typeface="Tahoma"/>
                <a:sym typeface="Tahoma"/>
              </a:defRPr>
            </a:lvl2pPr>
            <a:lvl3pPr indent="0" lvl="2" marL="38100" marR="0" algn="l">
              <a:lnSpc>
                <a:spcPct val="100000"/>
              </a:lnSpc>
              <a:spcBef>
                <a:spcPts val="0"/>
              </a:spcBef>
              <a:buNone/>
              <a:defRPr b="0" i="0" sz="1200">
                <a:solidFill>
                  <a:srgbClr val="585858"/>
                </a:solidFill>
                <a:latin typeface="Tahoma"/>
                <a:ea typeface="Tahoma"/>
                <a:cs typeface="Tahoma"/>
                <a:sym typeface="Tahoma"/>
              </a:defRPr>
            </a:lvl3pPr>
            <a:lvl4pPr indent="0" lvl="3" marL="38100" marR="0" algn="l">
              <a:lnSpc>
                <a:spcPct val="100000"/>
              </a:lnSpc>
              <a:spcBef>
                <a:spcPts val="0"/>
              </a:spcBef>
              <a:buNone/>
              <a:defRPr b="0" i="0" sz="1200">
                <a:solidFill>
                  <a:srgbClr val="585858"/>
                </a:solidFill>
                <a:latin typeface="Tahoma"/>
                <a:ea typeface="Tahoma"/>
                <a:cs typeface="Tahoma"/>
                <a:sym typeface="Tahoma"/>
              </a:defRPr>
            </a:lvl4pPr>
            <a:lvl5pPr indent="0" lvl="4" marL="38100" marR="0" algn="l">
              <a:lnSpc>
                <a:spcPct val="100000"/>
              </a:lnSpc>
              <a:spcBef>
                <a:spcPts val="0"/>
              </a:spcBef>
              <a:buNone/>
              <a:defRPr b="0" i="0" sz="1200">
                <a:solidFill>
                  <a:srgbClr val="585858"/>
                </a:solidFill>
                <a:latin typeface="Tahoma"/>
                <a:ea typeface="Tahoma"/>
                <a:cs typeface="Tahoma"/>
                <a:sym typeface="Tahoma"/>
              </a:defRPr>
            </a:lvl5pPr>
            <a:lvl6pPr indent="0" lvl="5" marL="38100" marR="0" algn="l">
              <a:lnSpc>
                <a:spcPct val="100000"/>
              </a:lnSpc>
              <a:spcBef>
                <a:spcPts val="0"/>
              </a:spcBef>
              <a:buNone/>
              <a:defRPr b="0" i="0" sz="1200">
                <a:solidFill>
                  <a:srgbClr val="585858"/>
                </a:solidFill>
                <a:latin typeface="Tahoma"/>
                <a:ea typeface="Tahoma"/>
                <a:cs typeface="Tahoma"/>
                <a:sym typeface="Tahoma"/>
              </a:defRPr>
            </a:lvl6pPr>
            <a:lvl7pPr indent="0" lvl="6" marL="38100" marR="0" algn="l">
              <a:lnSpc>
                <a:spcPct val="100000"/>
              </a:lnSpc>
              <a:spcBef>
                <a:spcPts val="0"/>
              </a:spcBef>
              <a:buNone/>
              <a:defRPr b="0" i="0" sz="1200">
                <a:solidFill>
                  <a:srgbClr val="585858"/>
                </a:solidFill>
                <a:latin typeface="Tahoma"/>
                <a:ea typeface="Tahoma"/>
                <a:cs typeface="Tahoma"/>
                <a:sym typeface="Tahoma"/>
              </a:defRPr>
            </a:lvl7pPr>
            <a:lvl8pPr indent="0" lvl="7" marL="38100" marR="0" algn="l">
              <a:lnSpc>
                <a:spcPct val="100000"/>
              </a:lnSpc>
              <a:spcBef>
                <a:spcPts val="0"/>
              </a:spcBef>
              <a:buNone/>
              <a:defRPr b="0" i="0" sz="1200">
                <a:solidFill>
                  <a:srgbClr val="585858"/>
                </a:solidFill>
                <a:latin typeface="Tahoma"/>
                <a:ea typeface="Tahoma"/>
                <a:cs typeface="Tahoma"/>
                <a:sym typeface="Tahoma"/>
              </a:defRPr>
            </a:lvl8pPr>
            <a:lvl9pPr indent="0" lvl="8" marL="38100" marR="0" algn="l">
              <a:lnSpc>
                <a:spcPct val="100000"/>
              </a:lnSpc>
              <a:spcBef>
                <a:spcPts val="0"/>
              </a:spcBef>
              <a:buNone/>
              <a:defRPr b="0" i="0" sz="1200">
                <a:solidFill>
                  <a:srgbClr val="585858"/>
                </a:solidFill>
                <a:latin typeface="Tahoma"/>
                <a:ea typeface="Tahoma"/>
                <a:cs typeface="Tahoma"/>
                <a:sym typeface="Tahoma"/>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118" name="Shape 118"/>
        <p:cNvGrpSpPr/>
        <p:nvPr/>
      </p:nvGrpSpPr>
      <p:grpSpPr>
        <a:xfrm>
          <a:off x="0" y="0"/>
          <a:ext cx="0" cy="0"/>
          <a:chOff x="0" y="0"/>
          <a:chExt cx="0" cy="0"/>
        </a:xfrm>
      </p:grpSpPr>
      <p:pic>
        <p:nvPicPr>
          <p:cNvPr id="119" name="Google Shape;119;p65"/>
          <p:cNvPicPr preferRelativeResize="0"/>
          <p:nvPr/>
        </p:nvPicPr>
        <p:blipFill rotWithShape="1">
          <a:blip r:embed="rId2">
            <a:alphaModFix/>
          </a:blip>
          <a:srcRect b="0" l="0" r="0" t="0"/>
          <a:stretch/>
        </p:blipFill>
        <p:spPr>
          <a:xfrm>
            <a:off x="0" y="6365747"/>
            <a:ext cx="11771376" cy="492251"/>
          </a:xfrm>
          <a:prstGeom prst="rect">
            <a:avLst/>
          </a:prstGeom>
          <a:noFill/>
          <a:ln>
            <a:noFill/>
          </a:ln>
        </p:spPr>
      </p:pic>
      <p:sp>
        <p:nvSpPr>
          <p:cNvPr id="120" name="Google Shape;120;p65"/>
          <p:cNvSpPr/>
          <p:nvPr/>
        </p:nvSpPr>
        <p:spPr>
          <a:xfrm>
            <a:off x="11771376" y="6786371"/>
            <a:ext cx="421005" cy="71755"/>
          </a:xfrm>
          <a:custGeom>
            <a:rect b="b" l="l" r="r" t="t"/>
            <a:pathLst>
              <a:path extrusionOk="0" h="71754" w="421004">
                <a:moveTo>
                  <a:pt x="420624" y="0"/>
                </a:moveTo>
                <a:lnTo>
                  <a:pt x="0" y="0"/>
                </a:lnTo>
                <a:lnTo>
                  <a:pt x="0" y="71627"/>
                </a:lnTo>
                <a:lnTo>
                  <a:pt x="420624" y="71627"/>
                </a:lnTo>
                <a:lnTo>
                  <a:pt x="420624" y="0"/>
                </a:lnTo>
                <a:close/>
              </a:path>
            </a:pathLst>
          </a:custGeom>
          <a:solidFill>
            <a:srgbClr val="CE8D3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1" name="Google Shape;121;p65"/>
          <p:cNvPicPr preferRelativeResize="0"/>
          <p:nvPr/>
        </p:nvPicPr>
        <p:blipFill rotWithShape="1">
          <a:blip r:embed="rId3">
            <a:alphaModFix/>
          </a:blip>
          <a:srcRect b="0" l="0" r="0" t="0"/>
          <a:stretch/>
        </p:blipFill>
        <p:spPr>
          <a:xfrm>
            <a:off x="431291" y="6493763"/>
            <a:ext cx="3450335" cy="195071"/>
          </a:xfrm>
          <a:prstGeom prst="rect">
            <a:avLst/>
          </a:prstGeom>
          <a:noFill/>
          <a:ln>
            <a:noFill/>
          </a:ln>
        </p:spPr>
      </p:pic>
      <p:pic>
        <p:nvPicPr>
          <p:cNvPr id="122" name="Google Shape;122;p65"/>
          <p:cNvPicPr preferRelativeResize="0"/>
          <p:nvPr/>
        </p:nvPicPr>
        <p:blipFill rotWithShape="1">
          <a:blip r:embed="rId4">
            <a:alphaModFix/>
          </a:blip>
          <a:srcRect b="0" l="0" r="0" t="0"/>
          <a:stretch/>
        </p:blipFill>
        <p:spPr>
          <a:xfrm>
            <a:off x="11170919" y="6239255"/>
            <a:ext cx="425194" cy="525779"/>
          </a:xfrm>
          <a:prstGeom prst="rect">
            <a:avLst/>
          </a:prstGeom>
          <a:noFill/>
          <a:ln>
            <a:noFill/>
          </a:ln>
        </p:spPr>
      </p:pic>
      <p:sp>
        <p:nvSpPr>
          <p:cNvPr id="123" name="Google Shape;123;p65"/>
          <p:cNvSpPr/>
          <p:nvPr/>
        </p:nvSpPr>
        <p:spPr>
          <a:xfrm>
            <a:off x="11771376" y="6365747"/>
            <a:ext cx="421005" cy="421005"/>
          </a:xfrm>
          <a:custGeom>
            <a:rect b="b" l="l" r="r" t="t"/>
            <a:pathLst>
              <a:path extrusionOk="0" h="421004" w="421004">
                <a:moveTo>
                  <a:pt x="420624" y="0"/>
                </a:moveTo>
                <a:lnTo>
                  <a:pt x="0" y="0"/>
                </a:lnTo>
                <a:lnTo>
                  <a:pt x="0" y="420623"/>
                </a:lnTo>
                <a:lnTo>
                  <a:pt x="420624" y="420623"/>
                </a:lnTo>
                <a:lnTo>
                  <a:pt x="420624" y="0"/>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65"/>
          <p:cNvSpPr txBox="1"/>
          <p:nvPr>
            <p:ph type="title"/>
          </p:nvPr>
        </p:nvSpPr>
        <p:spPr>
          <a:xfrm>
            <a:off x="2255372" y="2416557"/>
            <a:ext cx="7681254" cy="14884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800">
                <a:solidFill>
                  <a:srgbClr val="001F5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65"/>
          <p:cNvSpPr txBox="1"/>
          <p:nvPr>
            <p:ph idx="1" type="body"/>
          </p:nvPr>
        </p:nvSpPr>
        <p:spPr>
          <a:xfrm>
            <a:off x="1096772" y="1467103"/>
            <a:ext cx="9375775" cy="404495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4800">
                <a:solidFill>
                  <a:srgbClr val="001F5F"/>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6" name="Google Shape;126;p65"/>
          <p:cNvSpPr txBox="1"/>
          <p:nvPr>
            <p:ph idx="11" type="ftr"/>
          </p:nvPr>
        </p:nvSpPr>
        <p:spPr>
          <a:xfrm>
            <a:off x="6031487" y="6451825"/>
            <a:ext cx="4916170" cy="20065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chemeClr val="dk1"/>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65"/>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65"/>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buNone/>
              <a:defRPr b="0" i="0" sz="1200">
                <a:solidFill>
                  <a:srgbClr val="585858"/>
                </a:solidFill>
                <a:latin typeface="Tahoma"/>
                <a:ea typeface="Tahoma"/>
                <a:cs typeface="Tahoma"/>
                <a:sym typeface="Tahoma"/>
              </a:defRPr>
            </a:lvl1pPr>
            <a:lvl2pPr indent="0" lvl="1" marL="38100" marR="0" algn="l">
              <a:lnSpc>
                <a:spcPct val="100000"/>
              </a:lnSpc>
              <a:spcBef>
                <a:spcPts val="0"/>
              </a:spcBef>
              <a:buNone/>
              <a:defRPr b="0" i="0" sz="1200">
                <a:solidFill>
                  <a:srgbClr val="585858"/>
                </a:solidFill>
                <a:latin typeface="Tahoma"/>
                <a:ea typeface="Tahoma"/>
                <a:cs typeface="Tahoma"/>
                <a:sym typeface="Tahoma"/>
              </a:defRPr>
            </a:lvl2pPr>
            <a:lvl3pPr indent="0" lvl="2" marL="38100" marR="0" algn="l">
              <a:lnSpc>
                <a:spcPct val="100000"/>
              </a:lnSpc>
              <a:spcBef>
                <a:spcPts val="0"/>
              </a:spcBef>
              <a:buNone/>
              <a:defRPr b="0" i="0" sz="1200">
                <a:solidFill>
                  <a:srgbClr val="585858"/>
                </a:solidFill>
                <a:latin typeface="Tahoma"/>
                <a:ea typeface="Tahoma"/>
                <a:cs typeface="Tahoma"/>
                <a:sym typeface="Tahoma"/>
              </a:defRPr>
            </a:lvl3pPr>
            <a:lvl4pPr indent="0" lvl="3" marL="38100" marR="0" algn="l">
              <a:lnSpc>
                <a:spcPct val="100000"/>
              </a:lnSpc>
              <a:spcBef>
                <a:spcPts val="0"/>
              </a:spcBef>
              <a:buNone/>
              <a:defRPr b="0" i="0" sz="1200">
                <a:solidFill>
                  <a:srgbClr val="585858"/>
                </a:solidFill>
                <a:latin typeface="Tahoma"/>
                <a:ea typeface="Tahoma"/>
                <a:cs typeface="Tahoma"/>
                <a:sym typeface="Tahoma"/>
              </a:defRPr>
            </a:lvl4pPr>
            <a:lvl5pPr indent="0" lvl="4" marL="38100" marR="0" algn="l">
              <a:lnSpc>
                <a:spcPct val="100000"/>
              </a:lnSpc>
              <a:spcBef>
                <a:spcPts val="0"/>
              </a:spcBef>
              <a:buNone/>
              <a:defRPr b="0" i="0" sz="1200">
                <a:solidFill>
                  <a:srgbClr val="585858"/>
                </a:solidFill>
                <a:latin typeface="Tahoma"/>
                <a:ea typeface="Tahoma"/>
                <a:cs typeface="Tahoma"/>
                <a:sym typeface="Tahoma"/>
              </a:defRPr>
            </a:lvl5pPr>
            <a:lvl6pPr indent="0" lvl="5" marL="38100" marR="0" algn="l">
              <a:lnSpc>
                <a:spcPct val="100000"/>
              </a:lnSpc>
              <a:spcBef>
                <a:spcPts val="0"/>
              </a:spcBef>
              <a:buNone/>
              <a:defRPr b="0" i="0" sz="1200">
                <a:solidFill>
                  <a:srgbClr val="585858"/>
                </a:solidFill>
                <a:latin typeface="Tahoma"/>
                <a:ea typeface="Tahoma"/>
                <a:cs typeface="Tahoma"/>
                <a:sym typeface="Tahoma"/>
              </a:defRPr>
            </a:lvl6pPr>
            <a:lvl7pPr indent="0" lvl="6" marL="38100" marR="0" algn="l">
              <a:lnSpc>
                <a:spcPct val="100000"/>
              </a:lnSpc>
              <a:spcBef>
                <a:spcPts val="0"/>
              </a:spcBef>
              <a:buNone/>
              <a:defRPr b="0" i="0" sz="1200">
                <a:solidFill>
                  <a:srgbClr val="585858"/>
                </a:solidFill>
                <a:latin typeface="Tahoma"/>
                <a:ea typeface="Tahoma"/>
                <a:cs typeface="Tahoma"/>
                <a:sym typeface="Tahoma"/>
              </a:defRPr>
            </a:lvl7pPr>
            <a:lvl8pPr indent="0" lvl="7" marL="38100" marR="0" algn="l">
              <a:lnSpc>
                <a:spcPct val="100000"/>
              </a:lnSpc>
              <a:spcBef>
                <a:spcPts val="0"/>
              </a:spcBef>
              <a:buNone/>
              <a:defRPr b="0" i="0" sz="1200">
                <a:solidFill>
                  <a:srgbClr val="585858"/>
                </a:solidFill>
                <a:latin typeface="Tahoma"/>
                <a:ea typeface="Tahoma"/>
                <a:cs typeface="Tahoma"/>
                <a:sym typeface="Tahoma"/>
              </a:defRPr>
            </a:lvl8pPr>
            <a:lvl9pPr indent="0" lvl="8" marL="38100" marR="0" algn="l">
              <a:lnSpc>
                <a:spcPct val="100000"/>
              </a:lnSpc>
              <a:spcBef>
                <a:spcPts val="0"/>
              </a:spcBef>
              <a:buNone/>
              <a:defRPr b="0" i="0" sz="1200">
                <a:solidFill>
                  <a:srgbClr val="585858"/>
                </a:solidFill>
                <a:latin typeface="Tahoma"/>
                <a:ea typeface="Tahoma"/>
                <a:cs typeface="Tahoma"/>
                <a:sym typeface="Tahoma"/>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129" name="Shape 129"/>
        <p:cNvGrpSpPr/>
        <p:nvPr/>
      </p:nvGrpSpPr>
      <p:grpSpPr>
        <a:xfrm>
          <a:off x="0" y="0"/>
          <a:ext cx="0" cy="0"/>
          <a:chOff x="0" y="0"/>
          <a:chExt cx="0" cy="0"/>
        </a:xfrm>
      </p:grpSpPr>
      <p:pic>
        <p:nvPicPr>
          <p:cNvPr id="130" name="Google Shape;130;p66"/>
          <p:cNvPicPr preferRelativeResize="0"/>
          <p:nvPr/>
        </p:nvPicPr>
        <p:blipFill rotWithShape="1">
          <a:blip r:embed="rId2">
            <a:alphaModFix/>
          </a:blip>
          <a:srcRect b="0" l="0" r="0" t="0"/>
          <a:stretch/>
        </p:blipFill>
        <p:spPr>
          <a:xfrm>
            <a:off x="0" y="6365747"/>
            <a:ext cx="11771376" cy="492251"/>
          </a:xfrm>
          <a:prstGeom prst="rect">
            <a:avLst/>
          </a:prstGeom>
          <a:noFill/>
          <a:ln>
            <a:noFill/>
          </a:ln>
        </p:spPr>
      </p:pic>
      <p:sp>
        <p:nvSpPr>
          <p:cNvPr id="131" name="Google Shape;131;p66"/>
          <p:cNvSpPr/>
          <p:nvPr/>
        </p:nvSpPr>
        <p:spPr>
          <a:xfrm>
            <a:off x="11771376" y="6786371"/>
            <a:ext cx="421005" cy="71755"/>
          </a:xfrm>
          <a:custGeom>
            <a:rect b="b" l="l" r="r" t="t"/>
            <a:pathLst>
              <a:path extrusionOk="0" h="71754" w="421004">
                <a:moveTo>
                  <a:pt x="420624" y="0"/>
                </a:moveTo>
                <a:lnTo>
                  <a:pt x="0" y="0"/>
                </a:lnTo>
                <a:lnTo>
                  <a:pt x="0" y="71627"/>
                </a:lnTo>
                <a:lnTo>
                  <a:pt x="420624" y="71627"/>
                </a:lnTo>
                <a:lnTo>
                  <a:pt x="420624" y="0"/>
                </a:lnTo>
                <a:close/>
              </a:path>
            </a:pathLst>
          </a:custGeom>
          <a:solidFill>
            <a:srgbClr val="CE8D3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2" name="Google Shape;132;p66"/>
          <p:cNvPicPr preferRelativeResize="0"/>
          <p:nvPr/>
        </p:nvPicPr>
        <p:blipFill rotWithShape="1">
          <a:blip r:embed="rId3">
            <a:alphaModFix/>
          </a:blip>
          <a:srcRect b="0" l="0" r="0" t="0"/>
          <a:stretch/>
        </p:blipFill>
        <p:spPr>
          <a:xfrm>
            <a:off x="431291" y="6493763"/>
            <a:ext cx="3450335" cy="195071"/>
          </a:xfrm>
          <a:prstGeom prst="rect">
            <a:avLst/>
          </a:prstGeom>
          <a:noFill/>
          <a:ln>
            <a:noFill/>
          </a:ln>
        </p:spPr>
      </p:pic>
      <p:pic>
        <p:nvPicPr>
          <p:cNvPr id="133" name="Google Shape;133;p66"/>
          <p:cNvPicPr preferRelativeResize="0"/>
          <p:nvPr/>
        </p:nvPicPr>
        <p:blipFill rotWithShape="1">
          <a:blip r:embed="rId4">
            <a:alphaModFix/>
          </a:blip>
          <a:srcRect b="0" l="0" r="0" t="0"/>
          <a:stretch/>
        </p:blipFill>
        <p:spPr>
          <a:xfrm>
            <a:off x="11170919" y="6239255"/>
            <a:ext cx="425194" cy="525779"/>
          </a:xfrm>
          <a:prstGeom prst="rect">
            <a:avLst/>
          </a:prstGeom>
          <a:noFill/>
          <a:ln>
            <a:noFill/>
          </a:ln>
        </p:spPr>
      </p:pic>
      <p:sp>
        <p:nvSpPr>
          <p:cNvPr id="134" name="Google Shape;134;p66"/>
          <p:cNvSpPr/>
          <p:nvPr/>
        </p:nvSpPr>
        <p:spPr>
          <a:xfrm>
            <a:off x="11771376" y="6365747"/>
            <a:ext cx="421005" cy="421005"/>
          </a:xfrm>
          <a:custGeom>
            <a:rect b="b" l="l" r="r" t="t"/>
            <a:pathLst>
              <a:path extrusionOk="0" h="421004" w="421004">
                <a:moveTo>
                  <a:pt x="420624" y="0"/>
                </a:moveTo>
                <a:lnTo>
                  <a:pt x="0" y="0"/>
                </a:lnTo>
                <a:lnTo>
                  <a:pt x="0" y="420623"/>
                </a:lnTo>
                <a:lnTo>
                  <a:pt x="420624" y="420623"/>
                </a:lnTo>
                <a:lnTo>
                  <a:pt x="420624" y="0"/>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66"/>
          <p:cNvSpPr txBox="1"/>
          <p:nvPr>
            <p:ph type="title"/>
          </p:nvPr>
        </p:nvSpPr>
        <p:spPr>
          <a:xfrm>
            <a:off x="2255372" y="2416557"/>
            <a:ext cx="7681254" cy="14884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800">
                <a:solidFill>
                  <a:srgbClr val="001F5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66"/>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7" name="Google Shape;137;p66"/>
          <p:cNvSpPr txBox="1"/>
          <p:nvPr>
            <p:ph idx="2" type="body"/>
          </p:nvPr>
        </p:nvSpPr>
        <p:spPr>
          <a:xfrm>
            <a:off x="6377464" y="1118915"/>
            <a:ext cx="5295265" cy="409130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2000">
                <a:solidFill>
                  <a:schemeClr val="dk1"/>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8" name="Google Shape;138;p66"/>
          <p:cNvSpPr txBox="1"/>
          <p:nvPr>
            <p:ph idx="11" type="ftr"/>
          </p:nvPr>
        </p:nvSpPr>
        <p:spPr>
          <a:xfrm>
            <a:off x="6031487" y="6451825"/>
            <a:ext cx="4916170" cy="20065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chemeClr val="dk1"/>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6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66"/>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buNone/>
              <a:defRPr b="0" i="0" sz="1200">
                <a:solidFill>
                  <a:srgbClr val="585858"/>
                </a:solidFill>
                <a:latin typeface="Tahoma"/>
                <a:ea typeface="Tahoma"/>
                <a:cs typeface="Tahoma"/>
                <a:sym typeface="Tahoma"/>
              </a:defRPr>
            </a:lvl1pPr>
            <a:lvl2pPr indent="0" lvl="1" marL="38100" marR="0" algn="l">
              <a:lnSpc>
                <a:spcPct val="100000"/>
              </a:lnSpc>
              <a:spcBef>
                <a:spcPts val="0"/>
              </a:spcBef>
              <a:buNone/>
              <a:defRPr b="0" i="0" sz="1200">
                <a:solidFill>
                  <a:srgbClr val="585858"/>
                </a:solidFill>
                <a:latin typeface="Tahoma"/>
                <a:ea typeface="Tahoma"/>
                <a:cs typeface="Tahoma"/>
                <a:sym typeface="Tahoma"/>
              </a:defRPr>
            </a:lvl2pPr>
            <a:lvl3pPr indent="0" lvl="2" marL="38100" marR="0" algn="l">
              <a:lnSpc>
                <a:spcPct val="100000"/>
              </a:lnSpc>
              <a:spcBef>
                <a:spcPts val="0"/>
              </a:spcBef>
              <a:buNone/>
              <a:defRPr b="0" i="0" sz="1200">
                <a:solidFill>
                  <a:srgbClr val="585858"/>
                </a:solidFill>
                <a:latin typeface="Tahoma"/>
                <a:ea typeface="Tahoma"/>
                <a:cs typeface="Tahoma"/>
                <a:sym typeface="Tahoma"/>
              </a:defRPr>
            </a:lvl3pPr>
            <a:lvl4pPr indent="0" lvl="3" marL="38100" marR="0" algn="l">
              <a:lnSpc>
                <a:spcPct val="100000"/>
              </a:lnSpc>
              <a:spcBef>
                <a:spcPts val="0"/>
              </a:spcBef>
              <a:buNone/>
              <a:defRPr b="0" i="0" sz="1200">
                <a:solidFill>
                  <a:srgbClr val="585858"/>
                </a:solidFill>
                <a:latin typeface="Tahoma"/>
                <a:ea typeface="Tahoma"/>
                <a:cs typeface="Tahoma"/>
                <a:sym typeface="Tahoma"/>
              </a:defRPr>
            </a:lvl4pPr>
            <a:lvl5pPr indent="0" lvl="4" marL="38100" marR="0" algn="l">
              <a:lnSpc>
                <a:spcPct val="100000"/>
              </a:lnSpc>
              <a:spcBef>
                <a:spcPts val="0"/>
              </a:spcBef>
              <a:buNone/>
              <a:defRPr b="0" i="0" sz="1200">
                <a:solidFill>
                  <a:srgbClr val="585858"/>
                </a:solidFill>
                <a:latin typeface="Tahoma"/>
                <a:ea typeface="Tahoma"/>
                <a:cs typeface="Tahoma"/>
                <a:sym typeface="Tahoma"/>
              </a:defRPr>
            </a:lvl5pPr>
            <a:lvl6pPr indent="0" lvl="5" marL="38100" marR="0" algn="l">
              <a:lnSpc>
                <a:spcPct val="100000"/>
              </a:lnSpc>
              <a:spcBef>
                <a:spcPts val="0"/>
              </a:spcBef>
              <a:buNone/>
              <a:defRPr b="0" i="0" sz="1200">
                <a:solidFill>
                  <a:srgbClr val="585858"/>
                </a:solidFill>
                <a:latin typeface="Tahoma"/>
                <a:ea typeface="Tahoma"/>
                <a:cs typeface="Tahoma"/>
                <a:sym typeface="Tahoma"/>
              </a:defRPr>
            </a:lvl6pPr>
            <a:lvl7pPr indent="0" lvl="6" marL="38100" marR="0" algn="l">
              <a:lnSpc>
                <a:spcPct val="100000"/>
              </a:lnSpc>
              <a:spcBef>
                <a:spcPts val="0"/>
              </a:spcBef>
              <a:buNone/>
              <a:defRPr b="0" i="0" sz="1200">
                <a:solidFill>
                  <a:srgbClr val="585858"/>
                </a:solidFill>
                <a:latin typeface="Tahoma"/>
                <a:ea typeface="Tahoma"/>
                <a:cs typeface="Tahoma"/>
                <a:sym typeface="Tahoma"/>
              </a:defRPr>
            </a:lvl7pPr>
            <a:lvl8pPr indent="0" lvl="7" marL="38100" marR="0" algn="l">
              <a:lnSpc>
                <a:spcPct val="100000"/>
              </a:lnSpc>
              <a:spcBef>
                <a:spcPts val="0"/>
              </a:spcBef>
              <a:buNone/>
              <a:defRPr b="0" i="0" sz="1200">
                <a:solidFill>
                  <a:srgbClr val="585858"/>
                </a:solidFill>
                <a:latin typeface="Tahoma"/>
                <a:ea typeface="Tahoma"/>
                <a:cs typeface="Tahoma"/>
                <a:sym typeface="Tahoma"/>
              </a:defRPr>
            </a:lvl8pPr>
            <a:lvl9pPr indent="0" lvl="8" marL="38100" marR="0" algn="l">
              <a:lnSpc>
                <a:spcPct val="100000"/>
              </a:lnSpc>
              <a:spcBef>
                <a:spcPts val="0"/>
              </a:spcBef>
              <a:buNone/>
              <a:defRPr b="0" i="0" sz="1200">
                <a:solidFill>
                  <a:srgbClr val="585858"/>
                </a:solidFill>
                <a:latin typeface="Tahoma"/>
                <a:ea typeface="Tahoma"/>
                <a:cs typeface="Tahoma"/>
                <a:sym typeface="Tahoma"/>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141" name="Shape 141"/>
        <p:cNvGrpSpPr/>
        <p:nvPr/>
      </p:nvGrpSpPr>
      <p:grpSpPr>
        <a:xfrm>
          <a:off x="0" y="0"/>
          <a:ext cx="0" cy="0"/>
          <a:chOff x="0" y="0"/>
          <a:chExt cx="0" cy="0"/>
        </a:xfrm>
      </p:grpSpPr>
      <p:pic>
        <p:nvPicPr>
          <p:cNvPr id="142" name="Google Shape;142;p67"/>
          <p:cNvPicPr preferRelativeResize="0"/>
          <p:nvPr/>
        </p:nvPicPr>
        <p:blipFill rotWithShape="1">
          <a:blip r:embed="rId2">
            <a:alphaModFix/>
          </a:blip>
          <a:srcRect b="0" l="0" r="0" t="0"/>
          <a:stretch/>
        </p:blipFill>
        <p:spPr>
          <a:xfrm>
            <a:off x="762" y="6217920"/>
            <a:ext cx="12191238" cy="50292"/>
          </a:xfrm>
          <a:prstGeom prst="rect">
            <a:avLst/>
          </a:prstGeom>
          <a:noFill/>
          <a:ln>
            <a:noFill/>
          </a:ln>
        </p:spPr>
      </p:pic>
      <p:pic>
        <p:nvPicPr>
          <p:cNvPr id="143" name="Google Shape;143;p67"/>
          <p:cNvPicPr preferRelativeResize="0"/>
          <p:nvPr/>
        </p:nvPicPr>
        <p:blipFill rotWithShape="1">
          <a:blip r:embed="rId3">
            <a:alphaModFix/>
          </a:blip>
          <a:srcRect b="0" l="0" r="0" t="0"/>
          <a:stretch/>
        </p:blipFill>
        <p:spPr>
          <a:xfrm>
            <a:off x="246888" y="6364223"/>
            <a:ext cx="1697735" cy="411479"/>
          </a:xfrm>
          <a:prstGeom prst="rect">
            <a:avLst/>
          </a:prstGeom>
          <a:noFill/>
          <a:ln>
            <a:noFill/>
          </a:ln>
        </p:spPr>
      </p:pic>
      <p:sp>
        <p:nvSpPr>
          <p:cNvPr id="144" name="Google Shape;144;p67"/>
          <p:cNvSpPr/>
          <p:nvPr/>
        </p:nvSpPr>
        <p:spPr>
          <a:xfrm>
            <a:off x="0" y="304812"/>
            <a:ext cx="381000" cy="565785"/>
          </a:xfrm>
          <a:custGeom>
            <a:rect b="b" l="l" r="r" t="t"/>
            <a:pathLst>
              <a:path extrusionOk="0" h="565785" w="381000">
                <a:moveTo>
                  <a:pt x="381000" y="0"/>
                </a:moveTo>
                <a:lnTo>
                  <a:pt x="0" y="0"/>
                </a:lnTo>
                <a:lnTo>
                  <a:pt x="0" y="565391"/>
                </a:lnTo>
                <a:lnTo>
                  <a:pt x="381000" y="565391"/>
                </a:lnTo>
                <a:lnTo>
                  <a:pt x="381000" y="0"/>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5" name="Google Shape;145;p67"/>
          <p:cNvPicPr preferRelativeResize="0"/>
          <p:nvPr/>
        </p:nvPicPr>
        <p:blipFill rotWithShape="1">
          <a:blip r:embed="rId4">
            <a:alphaModFix/>
          </a:blip>
          <a:srcRect b="0" l="0" r="0" t="0"/>
          <a:stretch/>
        </p:blipFill>
        <p:spPr>
          <a:xfrm>
            <a:off x="9854183" y="6323076"/>
            <a:ext cx="2090927" cy="519683"/>
          </a:xfrm>
          <a:prstGeom prst="rect">
            <a:avLst/>
          </a:prstGeom>
          <a:noFill/>
          <a:ln>
            <a:noFill/>
          </a:ln>
        </p:spPr>
      </p:pic>
      <p:sp>
        <p:nvSpPr>
          <p:cNvPr id="146" name="Google Shape;146;p67"/>
          <p:cNvSpPr txBox="1"/>
          <p:nvPr>
            <p:ph type="title"/>
          </p:nvPr>
        </p:nvSpPr>
        <p:spPr>
          <a:xfrm>
            <a:off x="2255372" y="2416557"/>
            <a:ext cx="7681254" cy="14884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800">
                <a:solidFill>
                  <a:srgbClr val="001F5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67"/>
          <p:cNvSpPr txBox="1"/>
          <p:nvPr>
            <p:ph idx="11" type="ftr"/>
          </p:nvPr>
        </p:nvSpPr>
        <p:spPr>
          <a:xfrm>
            <a:off x="6031487" y="6451825"/>
            <a:ext cx="4916170" cy="20065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chemeClr val="dk1"/>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67"/>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67"/>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buNone/>
              <a:defRPr b="0" i="0" sz="1200">
                <a:solidFill>
                  <a:srgbClr val="585858"/>
                </a:solidFill>
                <a:latin typeface="Tahoma"/>
                <a:ea typeface="Tahoma"/>
                <a:cs typeface="Tahoma"/>
                <a:sym typeface="Tahoma"/>
              </a:defRPr>
            </a:lvl1pPr>
            <a:lvl2pPr indent="0" lvl="1" marL="38100" marR="0" algn="l">
              <a:lnSpc>
                <a:spcPct val="100000"/>
              </a:lnSpc>
              <a:spcBef>
                <a:spcPts val="0"/>
              </a:spcBef>
              <a:buNone/>
              <a:defRPr b="0" i="0" sz="1200">
                <a:solidFill>
                  <a:srgbClr val="585858"/>
                </a:solidFill>
                <a:latin typeface="Tahoma"/>
                <a:ea typeface="Tahoma"/>
                <a:cs typeface="Tahoma"/>
                <a:sym typeface="Tahoma"/>
              </a:defRPr>
            </a:lvl2pPr>
            <a:lvl3pPr indent="0" lvl="2" marL="38100" marR="0" algn="l">
              <a:lnSpc>
                <a:spcPct val="100000"/>
              </a:lnSpc>
              <a:spcBef>
                <a:spcPts val="0"/>
              </a:spcBef>
              <a:buNone/>
              <a:defRPr b="0" i="0" sz="1200">
                <a:solidFill>
                  <a:srgbClr val="585858"/>
                </a:solidFill>
                <a:latin typeface="Tahoma"/>
                <a:ea typeface="Tahoma"/>
                <a:cs typeface="Tahoma"/>
                <a:sym typeface="Tahoma"/>
              </a:defRPr>
            </a:lvl3pPr>
            <a:lvl4pPr indent="0" lvl="3" marL="38100" marR="0" algn="l">
              <a:lnSpc>
                <a:spcPct val="100000"/>
              </a:lnSpc>
              <a:spcBef>
                <a:spcPts val="0"/>
              </a:spcBef>
              <a:buNone/>
              <a:defRPr b="0" i="0" sz="1200">
                <a:solidFill>
                  <a:srgbClr val="585858"/>
                </a:solidFill>
                <a:latin typeface="Tahoma"/>
                <a:ea typeface="Tahoma"/>
                <a:cs typeface="Tahoma"/>
                <a:sym typeface="Tahoma"/>
              </a:defRPr>
            </a:lvl4pPr>
            <a:lvl5pPr indent="0" lvl="4" marL="38100" marR="0" algn="l">
              <a:lnSpc>
                <a:spcPct val="100000"/>
              </a:lnSpc>
              <a:spcBef>
                <a:spcPts val="0"/>
              </a:spcBef>
              <a:buNone/>
              <a:defRPr b="0" i="0" sz="1200">
                <a:solidFill>
                  <a:srgbClr val="585858"/>
                </a:solidFill>
                <a:latin typeface="Tahoma"/>
                <a:ea typeface="Tahoma"/>
                <a:cs typeface="Tahoma"/>
                <a:sym typeface="Tahoma"/>
              </a:defRPr>
            </a:lvl5pPr>
            <a:lvl6pPr indent="0" lvl="5" marL="38100" marR="0" algn="l">
              <a:lnSpc>
                <a:spcPct val="100000"/>
              </a:lnSpc>
              <a:spcBef>
                <a:spcPts val="0"/>
              </a:spcBef>
              <a:buNone/>
              <a:defRPr b="0" i="0" sz="1200">
                <a:solidFill>
                  <a:srgbClr val="585858"/>
                </a:solidFill>
                <a:latin typeface="Tahoma"/>
                <a:ea typeface="Tahoma"/>
                <a:cs typeface="Tahoma"/>
                <a:sym typeface="Tahoma"/>
              </a:defRPr>
            </a:lvl6pPr>
            <a:lvl7pPr indent="0" lvl="6" marL="38100" marR="0" algn="l">
              <a:lnSpc>
                <a:spcPct val="100000"/>
              </a:lnSpc>
              <a:spcBef>
                <a:spcPts val="0"/>
              </a:spcBef>
              <a:buNone/>
              <a:defRPr b="0" i="0" sz="1200">
                <a:solidFill>
                  <a:srgbClr val="585858"/>
                </a:solidFill>
                <a:latin typeface="Tahoma"/>
                <a:ea typeface="Tahoma"/>
                <a:cs typeface="Tahoma"/>
                <a:sym typeface="Tahoma"/>
              </a:defRPr>
            </a:lvl7pPr>
            <a:lvl8pPr indent="0" lvl="7" marL="38100" marR="0" algn="l">
              <a:lnSpc>
                <a:spcPct val="100000"/>
              </a:lnSpc>
              <a:spcBef>
                <a:spcPts val="0"/>
              </a:spcBef>
              <a:buNone/>
              <a:defRPr b="0" i="0" sz="1200">
                <a:solidFill>
                  <a:srgbClr val="585858"/>
                </a:solidFill>
                <a:latin typeface="Tahoma"/>
                <a:ea typeface="Tahoma"/>
                <a:cs typeface="Tahoma"/>
                <a:sym typeface="Tahoma"/>
              </a:defRPr>
            </a:lvl8pPr>
            <a:lvl9pPr indent="0" lvl="8" marL="38100" marR="0" algn="l">
              <a:lnSpc>
                <a:spcPct val="100000"/>
              </a:lnSpc>
              <a:spcBef>
                <a:spcPts val="0"/>
              </a:spcBef>
              <a:buNone/>
              <a:defRPr b="0" i="0" sz="1200">
                <a:solidFill>
                  <a:srgbClr val="585858"/>
                </a:solidFill>
                <a:latin typeface="Tahoma"/>
                <a:ea typeface="Tahoma"/>
                <a:cs typeface="Tahoma"/>
                <a:sym typeface="Tahoma"/>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0" name="Shape 150"/>
        <p:cNvGrpSpPr/>
        <p:nvPr/>
      </p:nvGrpSpPr>
      <p:grpSpPr>
        <a:xfrm>
          <a:off x="0" y="0"/>
          <a:ext cx="0" cy="0"/>
          <a:chOff x="0" y="0"/>
          <a:chExt cx="0" cy="0"/>
        </a:xfrm>
      </p:grpSpPr>
      <p:sp>
        <p:nvSpPr>
          <p:cNvPr id="151" name="Google Shape;151;p68"/>
          <p:cNvSpPr txBox="1"/>
          <p:nvPr>
            <p:ph idx="11" type="ftr"/>
          </p:nvPr>
        </p:nvSpPr>
        <p:spPr>
          <a:xfrm>
            <a:off x="6031487" y="6451825"/>
            <a:ext cx="4916170" cy="20065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chemeClr val="dk1"/>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68"/>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68"/>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buNone/>
              <a:defRPr b="0" i="0" sz="1200">
                <a:solidFill>
                  <a:srgbClr val="585858"/>
                </a:solidFill>
                <a:latin typeface="Tahoma"/>
                <a:ea typeface="Tahoma"/>
                <a:cs typeface="Tahoma"/>
                <a:sym typeface="Tahoma"/>
              </a:defRPr>
            </a:lvl1pPr>
            <a:lvl2pPr indent="0" lvl="1" marL="38100" marR="0" algn="l">
              <a:lnSpc>
                <a:spcPct val="100000"/>
              </a:lnSpc>
              <a:spcBef>
                <a:spcPts val="0"/>
              </a:spcBef>
              <a:buNone/>
              <a:defRPr b="0" i="0" sz="1200">
                <a:solidFill>
                  <a:srgbClr val="585858"/>
                </a:solidFill>
                <a:latin typeface="Tahoma"/>
                <a:ea typeface="Tahoma"/>
                <a:cs typeface="Tahoma"/>
                <a:sym typeface="Tahoma"/>
              </a:defRPr>
            </a:lvl2pPr>
            <a:lvl3pPr indent="0" lvl="2" marL="38100" marR="0" algn="l">
              <a:lnSpc>
                <a:spcPct val="100000"/>
              </a:lnSpc>
              <a:spcBef>
                <a:spcPts val="0"/>
              </a:spcBef>
              <a:buNone/>
              <a:defRPr b="0" i="0" sz="1200">
                <a:solidFill>
                  <a:srgbClr val="585858"/>
                </a:solidFill>
                <a:latin typeface="Tahoma"/>
                <a:ea typeface="Tahoma"/>
                <a:cs typeface="Tahoma"/>
                <a:sym typeface="Tahoma"/>
              </a:defRPr>
            </a:lvl3pPr>
            <a:lvl4pPr indent="0" lvl="3" marL="38100" marR="0" algn="l">
              <a:lnSpc>
                <a:spcPct val="100000"/>
              </a:lnSpc>
              <a:spcBef>
                <a:spcPts val="0"/>
              </a:spcBef>
              <a:buNone/>
              <a:defRPr b="0" i="0" sz="1200">
                <a:solidFill>
                  <a:srgbClr val="585858"/>
                </a:solidFill>
                <a:latin typeface="Tahoma"/>
                <a:ea typeface="Tahoma"/>
                <a:cs typeface="Tahoma"/>
                <a:sym typeface="Tahoma"/>
              </a:defRPr>
            </a:lvl4pPr>
            <a:lvl5pPr indent="0" lvl="4" marL="38100" marR="0" algn="l">
              <a:lnSpc>
                <a:spcPct val="100000"/>
              </a:lnSpc>
              <a:spcBef>
                <a:spcPts val="0"/>
              </a:spcBef>
              <a:buNone/>
              <a:defRPr b="0" i="0" sz="1200">
                <a:solidFill>
                  <a:srgbClr val="585858"/>
                </a:solidFill>
                <a:latin typeface="Tahoma"/>
                <a:ea typeface="Tahoma"/>
                <a:cs typeface="Tahoma"/>
                <a:sym typeface="Tahoma"/>
              </a:defRPr>
            </a:lvl5pPr>
            <a:lvl6pPr indent="0" lvl="5" marL="38100" marR="0" algn="l">
              <a:lnSpc>
                <a:spcPct val="100000"/>
              </a:lnSpc>
              <a:spcBef>
                <a:spcPts val="0"/>
              </a:spcBef>
              <a:buNone/>
              <a:defRPr b="0" i="0" sz="1200">
                <a:solidFill>
                  <a:srgbClr val="585858"/>
                </a:solidFill>
                <a:latin typeface="Tahoma"/>
                <a:ea typeface="Tahoma"/>
                <a:cs typeface="Tahoma"/>
                <a:sym typeface="Tahoma"/>
              </a:defRPr>
            </a:lvl6pPr>
            <a:lvl7pPr indent="0" lvl="6" marL="38100" marR="0" algn="l">
              <a:lnSpc>
                <a:spcPct val="100000"/>
              </a:lnSpc>
              <a:spcBef>
                <a:spcPts val="0"/>
              </a:spcBef>
              <a:buNone/>
              <a:defRPr b="0" i="0" sz="1200">
                <a:solidFill>
                  <a:srgbClr val="585858"/>
                </a:solidFill>
                <a:latin typeface="Tahoma"/>
                <a:ea typeface="Tahoma"/>
                <a:cs typeface="Tahoma"/>
                <a:sym typeface="Tahoma"/>
              </a:defRPr>
            </a:lvl7pPr>
            <a:lvl8pPr indent="0" lvl="7" marL="38100" marR="0" algn="l">
              <a:lnSpc>
                <a:spcPct val="100000"/>
              </a:lnSpc>
              <a:spcBef>
                <a:spcPts val="0"/>
              </a:spcBef>
              <a:buNone/>
              <a:defRPr b="0" i="0" sz="1200">
                <a:solidFill>
                  <a:srgbClr val="585858"/>
                </a:solidFill>
                <a:latin typeface="Tahoma"/>
                <a:ea typeface="Tahoma"/>
                <a:cs typeface="Tahoma"/>
                <a:sym typeface="Tahoma"/>
              </a:defRPr>
            </a:lvl8pPr>
            <a:lvl9pPr indent="0" lvl="8" marL="38100" marR="0" algn="l">
              <a:lnSpc>
                <a:spcPct val="100000"/>
              </a:lnSpc>
              <a:spcBef>
                <a:spcPts val="0"/>
              </a:spcBef>
              <a:buNone/>
              <a:defRPr b="0" i="0" sz="1200">
                <a:solidFill>
                  <a:srgbClr val="585858"/>
                </a:solidFill>
                <a:latin typeface="Tahoma"/>
                <a:ea typeface="Tahoma"/>
                <a:cs typeface="Tahoma"/>
                <a:sym typeface="Tahoma"/>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0" name="Shape 160"/>
        <p:cNvGrpSpPr/>
        <p:nvPr/>
      </p:nvGrpSpPr>
      <p:grpSpPr>
        <a:xfrm>
          <a:off x="0" y="0"/>
          <a:ext cx="0" cy="0"/>
          <a:chOff x="0" y="0"/>
          <a:chExt cx="0" cy="0"/>
        </a:xfrm>
      </p:grpSpPr>
      <p:sp>
        <p:nvSpPr>
          <p:cNvPr id="161" name="Google Shape;161;p7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7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3" name="Google Shape;163;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6" name="Shape 166"/>
        <p:cNvGrpSpPr/>
        <p:nvPr/>
      </p:nvGrpSpPr>
      <p:grpSpPr>
        <a:xfrm>
          <a:off x="0" y="0"/>
          <a:ext cx="0" cy="0"/>
          <a:chOff x="0" y="0"/>
          <a:chExt cx="0" cy="0"/>
        </a:xfrm>
      </p:grpSpPr>
      <p:sp>
        <p:nvSpPr>
          <p:cNvPr id="167" name="Google Shape;167;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2" name="Shape 172"/>
        <p:cNvGrpSpPr/>
        <p:nvPr/>
      </p:nvGrpSpPr>
      <p:grpSpPr>
        <a:xfrm>
          <a:off x="0" y="0"/>
          <a:ext cx="0" cy="0"/>
          <a:chOff x="0" y="0"/>
          <a:chExt cx="0" cy="0"/>
        </a:xfrm>
      </p:grpSpPr>
      <p:sp>
        <p:nvSpPr>
          <p:cNvPr id="173" name="Google Shape;173;p7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7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75" name="Google Shape;17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8" name="Shape 178"/>
        <p:cNvGrpSpPr/>
        <p:nvPr/>
      </p:nvGrpSpPr>
      <p:grpSpPr>
        <a:xfrm>
          <a:off x="0" y="0"/>
          <a:ext cx="0" cy="0"/>
          <a:chOff x="0" y="0"/>
          <a:chExt cx="0" cy="0"/>
        </a:xfrm>
      </p:grpSpPr>
      <p:sp>
        <p:nvSpPr>
          <p:cNvPr id="179" name="Google Shape;179;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7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7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5" name="Shape 185"/>
        <p:cNvGrpSpPr/>
        <p:nvPr/>
      </p:nvGrpSpPr>
      <p:grpSpPr>
        <a:xfrm>
          <a:off x="0" y="0"/>
          <a:ext cx="0" cy="0"/>
          <a:chOff x="0" y="0"/>
          <a:chExt cx="0" cy="0"/>
        </a:xfrm>
      </p:grpSpPr>
      <p:sp>
        <p:nvSpPr>
          <p:cNvPr id="186" name="Google Shape;186;p7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7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8" name="Google Shape;188;p7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7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0" name="Google Shape;190;p7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Bullets">
  <p:cSld name="Icon Bullets">
    <p:spTree>
      <p:nvGrpSpPr>
        <p:cNvPr id="26" name="Shape 26"/>
        <p:cNvGrpSpPr/>
        <p:nvPr/>
      </p:nvGrpSpPr>
      <p:grpSpPr>
        <a:xfrm>
          <a:off x="0" y="0"/>
          <a:ext cx="0" cy="0"/>
          <a:chOff x="0" y="0"/>
          <a:chExt cx="0" cy="0"/>
        </a:xfrm>
      </p:grpSpPr>
      <p:sp>
        <p:nvSpPr>
          <p:cNvPr id="27" name="Google Shape;27;p55"/>
          <p:cNvSpPr/>
          <p:nvPr/>
        </p:nvSpPr>
        <p:spPr>
          <a:xfrm>
            <a:off x="432000" y="0"/>
            <a:ext cx="5472000" cy="6858000"/>
          </a:xfrm>
          <a:prstGeom prst="rect">
            <a:avLst/>
          </a:prstGeom>
          <a:gradFill>
            <a:gsLst>
              <a:gs pos="0">
                <a:srgbClr val="3F3F3F"/>
              </a:gs>
              <a:gs pos="100000">
                <a:schemeClr val="dk1"/>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ahoma"/>
              <a:ea typeface="Tahoma"/>
              <a:cs typeface="Tahoma"/>
              <a:sym typeface="Tahoma"/>
            </a:endParaRPr>
          </a:p>
        </p:txBody>
      </p:sp>
      <p:sp>
        <p:nvSpPr>
          <p:cNvPr id="28" name="Google Shape;28;p55"/>
          <p:cNvSpPr txBox="1"/>
          <p:nvPr>
            <p:ph idx="1" type="body"/>
          </p:nvPr>
        </p:nvSpPr>
        <p:spPr>
          <a:xfrm>
            <a:off x="680728" y="5657850"/>
            <a:ext cx="4974545" cy="70751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SzPts val="1800"/>
              <a:buNone/>
              <a:defRPr sz="1800">
                <a:solidFill>
                  <a:schemeClr val="lt1"/>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55"/>
          <p:cNvSpPr txBox="1"/>
          <p:nvPr>
            <p:ph idx="11" type="ftr"/>
          </p:nvPr>
        </p:nvSpPr>
        <p:spPr>
          <a:xfrm>
            <a:off x="432000" y="6365363"/>
            <a:ext cx="5472000" cy="41243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Tahoma"/>
                <a:ea typeface="Tahoma"/>
                <a:cs typeface="Tahoma"/>
                <a:sym typeface="Tahoma"/>
              </a:defRPr>
            </a:lvl1pPr>
            <a:lvl2pPr lvl="1"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9pPr>
          </a:lstStyle>
          <a:p/>
        </p:txBody>
      </p:sp>
      <p:sp>
        <p:nvSpPr>
          <p:cNvPr id="30" name="Google Shape;30;p55"/>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1" name="Google Shape;31;p55"/>
          <p:cNvSpPr/>
          <p:nvPr>
            <p:ph idx="2" type="pic"/>
          </p:nvPr>
        </p:nvSpPr>
        <p:spPr>
          <a:xfrm>
            <a:off x="432000" y="0"/>
            <a:ext cx="5472000" cy="3714747"/>
          </a:xfrm>
          <a:prstGeom prst="rect">
            <a:avLst/>
          </a:prstGeom>
          <a:solidFill>
            <a:schemeClr val="dk1">
              <a:alpha val="69803"/>
            </a:schemeClr>
          </a:solidFill>
          <a:ln>
            <a:noFill/>
          </a:ln>
        </p:spPr>
      </p:sp>
      <p:sp>
        <p:nvSpPr>
          <p:cNvPr id="32" name="Google Shape;32;p55"/>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3600"/>
              <a:buFont typeface="Arial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5"/>
          <p:cNvSpPr txBox="1"/>
          <p:nvPr>
            <p:ph idx="3" type="body"/>
          </p:nvPr>
        </p:nvSpPr>
        <p:spPr>
          <a:xfrm>
            <a:off x="6288002" y="4130531"/>
            <a:ext cx="1800000" cy="3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800"/>
              <a:buFont typeface="Arial"/>
              <a:buNone/>
              <a:defRPr sz="18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5"/>
          <p:cNvSpPr txBox="1"/>
          <p:nvPr>
            <p:ph idx="4" type="body"/>
          </p:nvPr>
        </p:nvSpPr>
        <p:spPr>
          <a:xfrm>
            <a:off x="6288002" y="4764931"/>
            <a:ext cx="1800000" cy="72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400"/>
              <a:buNone/>
              <a:defRPr sz="14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5"/>
          <p:cNvSpPr txBox="1"/>
          <p:nvPr>
            <p:ph idx="5" type="body"/>
          </p:nvPr>
        </p:nvSpPr>
        <p:spPr>
          <a:xfrm>
            <a:off x="8202527" y="4130531"/>
            <a:ext cx="1800000" cy="3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800"/>
              <a:buFont typeface="Arial"/>
              <a:buNone/>
              <a:defRPr sz="18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5"/>
          <p:cNvSpPr txBox="1"/>
          <p:nvPr>
            <p:ph idx="6" type="body"/>
          </p:nvPr>
        </p:nvSpPr>
        <p:spPr>
          <a:xfrm>
            <a:off x="8202527" y="4764931"/>
            <a:ext cx="1800000" cy="72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400"/>
              <a:buNone/>
              <a:defRPr sz="14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5"/>
          <p:cNvSpPr txBox="1"/>
          <p:nvPr>
            <p:ph idx="7" type="body"/>
          </p:nvPr>
        </p:nvSpPr>
        <p:spPr>
          <a:xfrm>
            <a:off x="10117052" y="4130531"/>
            <a:ext cx="1800000" cy="3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800"/>
              <a:buFont typeface="Arial"/>
              <a:buNone/>
              <a:defRPr sz="18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5"/>
          <p:cNvSpPr txBox="1"/>
          <p:nvPr>
            <p:ph idx="8" type="body"/>
          </p:nvPr>
        </p:nvSpPr>
        <p:spPr>
          <a:xfrm>
            <a:off x="10117052" y="4764931"/>
            <a:ext cx="1800000" cy="72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400"/>
              <a:buNone/>
              <a:defRPr sz="14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5"/>
          <p:cNvSpPr txBox="1"/>
          <p:nvPr>
            <p:ph idx="9" type="body"/>
          </p:nvPr>
        </p:nvSpPr>
        <p:spPr>
          <a:xfrm>
            <a:off x="6683375" y="6591300"/>
            <a:ext cx="914400" cy="9144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4" name="Shape 194"/>
        <p:cNvGrpSpPr/>
        <p:nvPr/>
      </p:nvGrpSpPr>
      <p:grpSpPr>
        <a:xfrm>
          <a:off x="0" y="0"/>
          <a:ext cx="0" cy="0"/>
          <a:chOff x="0" y="0"/>
          <a:chExt cx="0" cy="0"/>
        </a:xfrm>
      </p:grpSpPr>
      <p:sp>
        <p:nvSpPr>
          <p:cNvPr id="195" name="Google Shape;195;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9" name="Shape 199"/>
        <p:cNvGrpSpPr/>
        <p:nvPr/>
      </p:nvGrpSpPr>
      <p:grpSpPr>
        <a:xfrm>
          <a:off x="0" y="0"/>
          <a:ext cx="0" cy="0"/>
          <a:chOff x="0" y="0"/>
          <a:chExt cx="0" cy="0"/>
        </a:xfrm>
      </p:grpSpPr>
      <p:sp>
        <p:nvSpPr>
          <p:cNvPr id="200" name="Google Shape;200;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3" name="Shape 203"/>
        <p:cNvGrpSpPr/>
        <p:nvPr/>
      </p:nvGrpSpPr>
      <p:grpSpPr>
        <a:xfrm>
          <a:off x="0" y="0"/>
          <a:ext cx="0" cy="0"/>
          <a:chOff x="0" y="0"/>
          <a:chExt cx="0" cy="0"/>
        </a:xfrm>
      </p:grpSpPr>
      <p:sp>
        <p:nvSpPr>
          <p:cNvPr id="204" name="Google Shape;204;p7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7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6" name="Google Shape;206;p7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7" name="Google Shape;20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0" name="Shape 210"/>
        <p:cNvGrpSpPr/>
        <p:nvPr/>
      </p:nvGrpSpPr>
      <p:grpSpPr>
        <a:xfrm>
          <a:off x="0" y="0"/>
          <a:ext cx="0" cy="0"/>
          <a:chOff x="0" y="0"/>
          <a:chExt cx="0" cy="0"/>
        </a:xfrm>
      </p:grpSpPr>
      <p:sp>
        <p:nvSpPr>
          <p:cNvPr id="211" name="Google Shape;211;p7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78"/>
          <p:cNvSpPr/>
          <p:nvPr>
            <p:ph idx="2" type="pic"/>
          </p:nvPr>
        </p:nvSpPr>
        <p:spPr>
          <a:xfrm>
            <a:off x="5183188" y="987425"/>
            <a:ext cx="6172200" cy="4873625"/>
          </a:xfrm>
          <a:prstGeom prst="rect">
            <a:avLst/>
          </a:prstGeom>
          <a:noFill/>
          <a:ln>
            <a:noFill/>
          </a:ln>
        </p:spPr>
      </p:sp>
      <p:sp>
        <p:nvSpPr>
          <p:cNvPr id="213" name="Google Shape;213;p7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4" name="Google Shape;214;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7" name="Shape 217"/>
        <p:cNvGrpSpPr/>
        <p:nvPr/>
      </p:nvGrpSpPr>
      <p:grpSpPr>
        <a:xfrm>
          <a:off x="0" y="0"/>
          <a:ext cx="0" cy="0"/>
          <a:chOff x="0" y="0"/>
          <a:chExt cx="0" cy="0"/>
        </a:xfrm>
      </p:grpSpPr>
      <p:sp>
        <p:nvSpPr>
          <p:cNvPr id="218" name="Google Shape;218;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7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3" name="Shape 223"/>
        <p:cNvGrpSpPr/>
        <p:nvPr/>
      </p:nvGrpSpPr>
      <p:grpSpPr>
        <a:xfrm>
          <a:off x="0" y="0"/>
          <a:ext cx="0" cy="0"/>
          <a:chOff x="0" y="0"/>
          <a:chExt cx="0" cy="0"/>
        </a:xfrm>
      </p:grpSpPr>
      <p:sp>
        <p:nvSpPr>
          <p:cNvPr id="224" name="Google Shape;224;p8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8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ections">
  <p:cSld name="Three Sections">
    <p:spTree>
      <p:nvGrpSpPr>
        <p:cNvPr id="40" name="Shape 40"/>
        <p:cNvGrpSpPr/>
        <p:nvPr/>
      </p:nvGrpSpPr>
      <p:grpSpPr>
        <a:xfrm>
          <a:off x="0" y="0"/>
          <a:ext cx="0" cy="0"/>
          <a:chOff x="0" y="0"/>
          <a:chExt cx="0" cy="0"/>
        </a:xfrm>
      </p:grpSpPr>
      <p:sp>
        <p:nvSpPr>
          <p:cNvPr id="41" name="Google Shape;41;p56"/>
          <p:cNvSpPr txBox="1"/>
          <p:nvPr>
            <p:ph type="title"/>
          </p:nvPr>
        </p:nvSpPr>
        <p:spPr>
          <a:xfrm>
            <a:off x="432000" y="432000"/>
            <a:ext cx="11340000" cy="43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6"/>
          <p:cNvSpPr txBox="1"/>
          <p:nvPr>
            <p:ph idx="1" type="body"/>
          </p:nvPr>
        </p:nvSpPr>
        <p:spPr>
          <a:xfrm>
            <a:off x="432000" y="1008000"/>
            <a:ext cx="113400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SzPts val="1800"/>
              <a:buNone/>
              <a:defRPr/>
            </a:lvl1pPr>
            <a:lvl2pPr indent="-228600" lvl="1" marL="914400" algn="l">
              <a:lnSpc>
                <a:spcPct val="100000"/>
              </a:lnSpc>
              <a:spcBef>
                <a:spcPts val="500"/>
              </a:spcBef>
              <a:spcAft>
                <a:spcPts val="0"/>
              </a:spcAft>
              <a:buClr>
                <a:schemeClr val="dk2"/>
              </a:buClr>
              <a:buSzPts val="1600"/>
              <a:buNone/>
              <a:defRPr/>
            </a:lvl2pPr>
            <a:lvl3pPr indent="-228600" lvl="2" marL="1371600" algn="l">
              <a:lnSpc>
                <a:spcPct val="100000"/>
              </a:lnSpc>
              <a:spcBef>
                <a:spcPts val="500"/>
              </a:spcBef>
              <a:spcAft>
                <a:spcPts val="0"/>
              </a:spcAft>
              <a:buClr>
                <a:schemeClr val="dk2"/>
              </a:buClr>
              <a:buSzPts val="1600"/>
              <a:buNone/>
              <a:defRPr/>
            </a:lvl3pPr>
            <a:lvl4pPr indent="-228600" lvl="3" marL="1828800" algn="l">
              <a:lnSpc>
                <a:spcPct val="100000"/>
              </a:lnSpc>
              <a:spcBef>
                <a:spcPts val="500"/>
              </a:spcBef>
              <a:spcAft>
                <a:spcPts val="0"/>
              </a:spcAft>
              <a:buClr>
                <a:schemeClr val="dk2"/>
              </a:buClr>
              <a:buSzPts val="1400"/>
              <a:buNone/>
              <a:defRPr/>
            </a:lvl4pPr>
            <a:lvl5pPr indent="-228600" lvl="4" marL="2286000" algn="l">
              <a:lnSpc>
                <a:spcPct val="100000"/>
              </a:lnSpc>
              <a:spcBef>
                <a:spcPts val="500"/>
              </a:spcBef>
              <a:spcAft>
                <a:spcPts val="0"/>
              </a:spcAft>
              <a:buClr>
                <a:schemeClr val="dk2"/>
              </a:buClr>
              <a:buSzPts val="12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6"/>
          <p:cNvSpPr txBox="1"/>
          <p:nvPr>
            <p:ph idx="2" type="body"/>
          </p:nvPr>
        </p:nvSpPr>
        <p:spPr>
          <a:xfrm>
            <a:off x="2231749" y="4637931"/>
            <a:ext cx="1980000" cy="72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400"/>
              <a:buFont typeface="Arial"/>
              <a:buNone/>
              <a:defRPr sz="14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6"/>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45" name="Google Shape;45;p56"/>
          <p:cNvSpPr txBox="1"/>
          <p:nvPr>
            <p:ph idx="3" type="body"/>
          </p:nvPr>
        </p:nvSpPr>
        <p:spPr>
          <a:xfrm>
            <a:off x="5111498" y="4637931"/>
            <a:ext cx="1980000" cy="72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400"/>
              <a:buFont typeface="Arial"/>
              <a:buNone/>
              <a:defRPr sz="14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56"/>
          <p:cNvSpPr txBox="1"/>
          <p:nvPr>
            <p:ph idx="4" type="body"/>
          </p:nvPr>
        </p:nvSpPr>
        <p:spPr>
          <a:xfrm>
            <a:off x="7991247" y="4637931"/>
            <a:ext cx="1980000" cy="72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400"/>
              <a:buFont typeface="Arial"/>
              <a:buNone/>
              <a:defRPr sz="14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6"/>
          <p:cNvSpPr txBox="1"/>
          <p:nvPr>
            <p:ph idx="5" type="body"/>
          </p:nvPr>
        </p:nvSpPr>
        <p:spPr>
          <a:xfrm>
            <a:off x="2231749" y="4003531"/>
            <a:ext cx="1980000" cy="3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800"/>
              <a:buFont typeface="Arial"/>
              <a:buNone/>
              <a:defRPr>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6"/>
          <p:cNvSpPr txBox="1"/>
          <p:nvPr>
            <p:ph idx="6" type="body"/>
          </p:nvPr>
        </p:nvSpPr>
        <p:spPr>
          <a:xfrm>
            <a:off x="5111498" y="4003531"/>
            <a:ext cx="1980000" cy="3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800"/>
              <a:buFont typeface="Arial"/>
              <a:buNone/>
              <a:defRPr>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56"/>
          <p:cNvSpPr txBox="1"/>
          <p:nvPr>
            <p:ph idx="7" type="body"/>
          </p:nvPr>
        </p:nvSpPr>
        <p:spPr>
          <a:xfrm>
            <a:off x="7991247" y="4003531"/>
            <a:ext cx="1980000" cy="3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800"/>
              <a:buFont typeface="Arial"/>
              <a:buNone/>
              <a:defRPr>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0" name="Shape 50"/>
        <p:cNvGrpSpPr/>
        <p:nvPr/>
      </p:nvGrpSpPr>
      <p:grpSpPr>
        <a:xfrm>
          <a:off x="0" y="0"/>
          <a:ext cx="0" cy="0"/>
          <a:chOff x="0" y="0"/>
          <a:chExt cx="0" cy="0"/>
        </a:xfrm>
      </p:grpSpPr>
      <p:sp>
        <p:nvSpPr>
          <p:cNvPr id="51" name="Google Shape;51;p57"/>
          <p:cNvSpPr txBox="1"/>
          <p:nvPr/>
        </p:nvSpPr>
        <p:spPr>
          <a:xfrm>
            <a:off x="3391382" y="-1342663"/>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ahoma"/>
              <a:ea typeface="Tahoma"/>
              <a:cs typeface="Tahoma"/>
              <a:sym typeface="Tahoma"/>
            </a:endParaRPr>
          </a:p>
        </p:txBody>
      </p:sp>
      <p:sp>
        <p:nvSpPr>
          <p:cNvPr id="52" name="Google Shape;52;p57"/>
          <p:cNvSpPr txBox="1"/>
          <p:nvPr>
            <p:ph type="ctrTitle"/>
          </p:nvPr>
        </p:nvSpPr>
        <p:spPr>
          <a:xfrm>
            <a:off x="1524000" y="1122363"/>
            <a:ext cx="9144000" cy="2387600"/>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Clr>
                <a:srgbClr val="3F3F3F"/>
              </a:buClr>
              <a:buSzPts val="6000"/>
              <a:buFont typeface="Arial Bla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57"/>
          <p:cNvSpPr txBox="1"/>
          <p:nvPr>
            <p:ph idx="1" type="subTitle"/>
          </p:nvPr>
        </p:nvSpPr>
        <p:spPr>
          <a:xfrm>
            <a:off x="1524000" y="3602038"/>
            <a:ext cx="9144000" cy="1655762"/>
          </a:xfrm>
          <a:prstGeom prst="rect">
            <a:avLst/>
          </a:prstGeom>
          <a:noFill/>
          <a:ln>
            <a:noFill/>
          </a:ln>
        </p:spPr>
        <p:txBody>
          <a:bodyPr anchorCtr="0" anchor="t" bIns="0" lIns="0" spcFirstLastPara="1" rIns="0" wrap="square" tIns="0">
            <a:normAutofit/>
          </a:bodyPr>
          <a:lstStyle>
            <a:lvl1pPr lvl="0" algn="ctr">
              <a:lnSpc>
                <a:spcPct val="100000"/>
              </a:lnSpc>
              <a:spcBef>
                <a:spcPts val="1000"/>
              </a:spcBef>
              <a:spcAft>
                <a:spcPts val="0"/>
              </a:spcAft>
              <a:buSzPts val="2400"/>
              <a:buNone/>
              <a:defRPr sz="2400"/>
            </a:lvl1pPr>
            <a:lvl2pPr lvl="1" algn="l">
              <a:lnSpc>
                <a:spcPct val="100000"/>
              </a:lnSpc>
              <a:spcBef>
                <a:spcPts val="500"/>
              </a:spcBef>
              <a:spcAft>
                <a:spcPts val="0"/>
              </a:spcAft>
              <a:buClr>
                <a:schemeClr val="dk2"/>
              </a:buClr>
              <a:buSzPts val="1800"/>
              <a:buChar char="•"/>
              <a:defRPr/>
            </a:lvl2pPr>
            <a:lvl3pPr lvl="2" algn="l">
              <a:lnSpc>
                <a:spcPct val="100000"/>
              </a:lnSpc>
              <a:spcBef>
                <a:spcPts val="500"/>
              </a:spcBef>
              <a:spcAft>
                <a:spcPts val="0"/>
              </a:spcAft>
              <a:buClr>
                <a:schemeClr val="dk2"/>
              </a:buClr>
              <a:buSzPts val="1800"/>
              <a:buChar char="•"/>
              <a:defRPr/>
            </a:lvl3pPr>
            <a:lvl4pPr lvl="3" algn="l">
              <a:lnSpc>
                <a:spcPct val="100000"/>
              </a:lnSpc>
              <a:spcBef>
                <a:spcPts val="500"/>
              </a:spcBef>
              <a:spcAft>
                <a:spcPts val="0"/>
              </a:spcAft>
              <a:buClr>
                <a:schemeClr val="dk2"/>
              </a:buClr>
              <a:buSzPts val="1800"/>
              <a:buChar char="•"/>
              <a:defRPr/>
            </a:lvl4pPr>
            <a:lvl5pPr lvl="4" algn="l">
              <a:lnSpc>
                <a:spcPct val="100000"/>
              </a:lnSpc>
              <a:spcBef>
                <a:spcPts val="500"/>
              </a:spcBef>
              <a:spcAft>
                <a:spcPts val="0"/>
              </a:spcAft>
              <a:buClr>
                <a:schemeClr val="dk2"/>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54" name="Google Shape;54;p57"/>
          <p:cNvSpPr txBox="1"/>
          <p:nvPr>
            <p:ph idx="10" type="dt"/>
          </p:nvPr>
        </p:nvSpPr>
        <p:spPr>
          <a:xfrm>
            <a:off x="4667577" y="6319541"/>
            <a:ext cx="284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800">
                <a:solidFill>
                  <a:srgbClr val="888888"/>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55" name="Shape 5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Bullets">
  <p:cSld name="1_Icon Bullets">
    <p:spTree>
      <p:nvGrpSpPr>
        <p:cNvPr id="56" name="Shape 56"/>
        <p:cNvGrpSpPr/>
        <p:nvPr/>
      </p:nvGrpSpPr>
      <p:grpSpPr>
        <a:xfrm>
          <a:off x="0" y="0"/>
          <a:ext cx="0" cy="0"/>
          <a:chOff x="0" y="0"/>
          <a:chExt cx="0" cy="0"/>
        </a:xfrm>
      </p:grpSpPr>
      <p:sp>
        <p:nvSpPr>
          <p:cNvPr id="57" name="Google Shape;57;p62"/>
          <p:cNvSpPr/>
          <p:nvPr/>
        </p:nvSpPr>
        <p:spPr>
          <a:xfrm>
            <a:off x="432000" y="0"/>
            <a:ext cx="5472000" cy="6858000"/>
          </a:xfrm>
          <a:prstGeom prst="rect">
            <a:avLst/>
          </a:prstGeom>
          <a:gradFill>
            <a:gsLst>
              <a:gs pos="0">
                <a:srgbClr val="3F3F3F"/>
              </a:gs>
              <a:gs pos="100000">
                <a:schemeClr val="dk1"/>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ahoma"/>
              <a:ea typeface="Tahoma"/>
              <a:cs typeface="Tahoma"/>
              <a:sym typeface="Tahoma"/>
            </a:endParaRPr>
          </a:p>
        </p:txBody>
      </p:sp>
      <p:sp>
        <p:nvSpPr>
          <p:cNvPr id="58" name="Google Shape;58;p62"/>
          <p:cNvSpPr txBox="1"/>
          <p:nvPr>
            <p:ph idx="1" type="body"/>
          </p:nvPr>
        </p:nvSpPr>
        <p:spPr>
          <a:xfrm>
            <a:off x="680728" y="5657850"/>
            <a:ext cx="4974545" cy="70751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SzPts val="1800"/>
              <a:buNone/>
              <a:defRPr sz="1800">
                <a:solidFill>
                  <a:schemeClr val="lt1"/>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62"/>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0" name="Google Shape;60;p62"/>
          <p:cNvSpPr/>
          <p:nvPr>
            <p:ph idx="2" type="pic"/>
          </p:nvPr>
        </p:nvSpPr>
        <p:spPr>
          <a:xfrm>
            <a:off x="432000" y="0"/>
            <a:ext cx="5472000" cy="3714747"/>
          </a:xfrm>
          <a:prstGeom prst="rect">
            <a:avLst/>
          </a:prstGeom>
          <a:solidFill>
            <a:schemeClr val="dk1">
              <a:alpha val="69803"/>
            </a:schemeClr>
          </a:solidFill>
          <a:ln>
            <a:noFill/>
          </a:ln>
        </p:spPr>
      </p:sp>
      <p:sp>
        <p:nvSpPr>
          <p:cNvPr id="61" name="Google Shape;61;p62"/>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3600"/>
              <a:buFont typeface="Arial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62"/>
          <p:cNvSpPr txBox="1"/>
          <p:nvPr>
            <p:ph idx="3" type="body"/>
          </p:nvPr>
        </p:nvSpPr>
        <p:spPr>
          <a:xfrm>
            <a:off x="6288002" y="4130531"/>
            <a:ext cx="1800000" cy="3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800"/>
              <a:buFont typeface="Arial"/>
              <a:buNone/>
              <a:defRPr sz="18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62"/>
          <p:cNvSpPr txBox="1"/>
          <p:nvPr>
            <p:ph idx="4" type="body"/>
          </p:nvPr>
        </p:nvSpPr>
        <p:spPr>
          <a:xfrm>
            <a:off x="6288002" y="4764931"/>
            <a:ext cx="1800000" cy="72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400"/>
              <a:buNone/>
              <a:defRPr sz="14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62"/>
          <p:cNvSpPr txBox="1"/>
          <p:nvPr>
            <p:ph idx="5" type="body"/>
          </p:nvPr>
        </p:nvSpPr>
        <p:spPr>
          <a:xfrm>
            <a:off x="8202527" y="4130531"/>
            <a:ext cx="1800000" cy="3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800"/>
              <a:buFont typeface="Arial"/>
              <a:buNone/>
              <a:defRPr sz="18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62"/>
          <p:cNvSpPr txBox="1"/>
          <p:nvPr>
            <p:ph idx="6" type="body"/>
          </p:nvPr>
        </p:nvSpPr>
        <p:spPr>
          <a:xfrm>
            <a:off x="8202527" y="4764931"/>
            <a:ext cx="1800000" cy="72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400"/>
              <a:buNone/>
              <a:defRPr sz="14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62"/>
          <p:cNvSpPr txBox="1"/>
          <p:nvPr>
            <p:ph idx="7" type="body"/>
          </p:nvPr>
        </p:nvSpPr>
        <p:spPr>
          <a:xfrm>
            <a:off x="10117052" y="4130531"/>
            <a:ext cx="1800000" cy="3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800"/>
              <a:buFont typeface="Arial"/>
              <a:buNone/>
              <a:defRPr sz="18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62"/>
          <p:cNvSpPr txBox="1"/>
          <p:nvPr>
            <p:ph idx="8" type="body"/>
          </p:nvPr>
        </p:nvSpPr>
        <p:spPr>
          <a:xfrm>
            <a:off x="10117052" y="4764931"/>
            <a:ext cx="1800000" cy="72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SzPts val="1400"/>
              <a:buNone/>
              <a:defRPr sz="1400">
                <a:solidFill>
                  <a:srgbClr val="3F3F3F"/>
                </a:solidFil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Content, and Image">
  <p:cSld name="Title, Subtitle, Content, and Image">
    <p:bg>
      <p:bgPr>
        <a:solidFill>
          <a:schemeClr val="lt1"/>
        </a:solidFill>
      </p:bgPr>
    </p:bg>
    <p:spTree>
      <p:nvGrpSpPr>
        <p:cNvPr id="68" name="Shape 68"/>
        <p:cNvGrpSpPr/>
        <p:nvPr/>
      </p:nvGrpSpPr>
      <p:grpSpPr>
        <a:xfrm>
          <a:off x="0" y="0"/>
          <a:ext cx="0" cy="0"/>
          <a:chOff x="0" y="0"/>
          <a:chExt cx="0" cy="0"/>
        </a:xfrm>
      </p:grpSpPr>
      <p:sp>
        <p:nvSpPr>
          <p:cNvPr id="69" name="Google Shape;69;p63"/>
          <p:cNvSpPr/>
          <p:nvPr/>
        </p:nvSpPr>
        <p:spPr>
          <a:xfrm>
            <a:off x="5353050" y="3714749"/>
            <a:ext cx="6406950" cy="3143249"/>
          </a:xfrm>
          <a:prstGeom prst="rect">
            <a:avLst/>
          </a:prstGeom>
          <a:gradFill>
            <a:gsLst>
              <a:gs pos="0">
                <a:srgbClr val="3F3F3F"/>
              </a:gs>
              <a:gs pos="100000">
                <a:schemeClr val="dk1"/>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ahoma"/>
              <a:ea typeface="Tahoma"/>
              <a:cs typeface="Tahoma"/>
              <a:sym typeface="Tahoma"/>
            </a:endParaRPr>
          </a:p>
        </p:txBody>
      </p:sp>
      <p:sp>
        <p:nvSpPr>
          <p:cNvPr id="70" name="Google Shape;70;p63"/>
          <p:cNvSpPr txBox="1"/>
          <p:nvPr>
            <p:ph idx="1" type="body"/>
          </p:nvPr>
        </p:nvSpPr>
        <p:spPr>
          <a:xfrm>
            <a:off x="431999" y="3714746"/>
            <a:ext cx="4416225" cy="2364591"/>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63"/>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72" name="Google Shape;72;p63"/>
          <p:cNvSpPr txBox="1"/>
          <p:nvPr>
            <p:ph type="title"/>
          </p:nvPr>
        </p:nvSpPr>
        <p:spPr>
          <a:xfrm>
            <a:off x="5658103" y="3981451"/>
            <a:ext cx="5749483" cy="134302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3600"/>
              <a:buFont typeface="Arial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63"/>
          <p:cNvSpPr/>
          <p:nvPr>
            <p:ph idx="2" type="pic"/>
          </p:nvPr>
        </p:nvSpPr>
        <p:spPr>
          <a:xfrm>
            <a:off x="5353050" y="0"/>
            <a:ext cx="6406950" cy="3714747"/>
          </a:xfrm>
          <a:prstGeom prst="rect">
            <a:avLst/>
          </a:prstGeom>
          <a:solidFill>
            <a:schemeClr val="dk1">
              <a:alpha val="69803"/>
            </a:schemeClr>
          </a:solidFill>
          <a:ln>
            <a:noFill/>
          </a:ln>
        </p:spPr>
      </p:sp>
      <p:sp>
        <p:nvSpPr>
          <p:cNvPr id="74" name="Google Shape;74;p63"/>
          <p:cNvSpPr txBox="1"/>
          <p:nvPr>
            <p:ph idx="11" type="ftr"/>
          </p:nvPr>
        </p:nvSpPr>
        <p:spPr>
          <a:xfrm>
            <a:off x="432000" y="6365363"/>
            <a:ext cx="4416225" cy="41243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Tahoma"/>
                <a:ea typeface="Tahoma"/>
                <a:cs typeface="Tahoma"/>
                <a:sym typeface="Tahoma"/>
              </a:defRPr>
            </a:lvl1pPr>
            <a:lvl2pPr lvl="1"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9pPr>
          </a:lstStyle>
          <a:p/>
        </p:txBody>
      </p:sp>
      <p:sp>
        <p:nvSpPr>
          <p:cNvPr id="75" name="Google Shape;75;p63"/>
          <p:cNvSpPr txBox="1"/>
          <p:nvPr>
            <p:ph idx="3" type="body"/>
          </p:nvPr>
        </p:nvSpPr>
        <p:spPr>
          <a:xfrm>
            <a:off x="5658442" y="5657850"/>
            <a:ext cx="5749334" cy="111994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SzPts val="1800"/>
              <a:buNone/>
              <a:defRPr sz="1800">
                <a:solidFill>
                  <a:schemeClr val="lt1"/>
                </a:solidFill>
              </a:defRPr>
            </a:lvl1pPr>
            <a:lvl2pPr indent="-330200" lvl="1" marL="914400" algn="l">
              <a:lnSpc>
                <a:spcPct val="100000"/>
              </a:lnSpc>
              <a:spcBef>
                <a:spcPts val="500"/>
              </a:spcBef>
              <a:spcAft>
                <a:spcPts val="0"/>
              </a:spcAft>
              <a:buClr>
                <a:schemeClr val="lt2"/>
              </a:buClr>
              <a:buSzPts val="1600"/>
              <a:buChar char="•"/>
              <a:defRPr>
                <a:solidFill>
                  <a:schemeClr val="lt2"/>
                </a:solidFill>
              </a:defRPr>
            </a:lvl2pPr>
            <a:lvl3pPr indent="-330200" lvl="2" marL="1371600" algn="l">
              <a:lnSpc>
                <a:spcPct val="100000"/>
              </a:lnSpc>
              <a:spcBef>
                <a:spcPts val="500"/>
              </a:spcBef>
              <a:spcAft>
                <a:spcPts val="0"/>
              </a:spcAft>
              <a:buClr>
                <a:schemeClr val="lt2"/>
              </a:buClr>
              <a:buSzPts val="1600"/>
              <a:buChar char="•"/>
              <a:defRPr>
                <a:solidFill>
                  <a:schemeClr val="lt2"/>
                </a:solidFill>
              </a:defRPr>
            </a:lvl3pPr>
            <a:lvl4pPr indent="-317500" lvl="3" marL="1828800" algn="l">
              <a:lnSpc>
                <a:spcPct val="100000"/>
              </a:lnSpc>
              <a:spcBef>
                <a:spcPts val="500"/>
              </a:spcBef>
              <a:spcAft>
                <a:spcPts val="0"/>
              </a:spcAft>
              <a:buClr>
                <a:schemeClr val="lt2"/>
              </a:buClr>
              <a:buSzPts val="1400"/>
              <a:buChar char="•"/>
              <a:defRPr>
                <a:solidFill>
                  <a:schemeClr val="lt2"/>
                </a:solidFill>
              </a:defRPr>
            </a:lvl4pPr>
            <a:lvl5pPr indent="-304800" lvl="4" marL="2286000" algn="l">
              <a:lnSpc>
                <a:spcPct val="100000"/>
              </a:lnSpc>
              <a:spcBef>
                <a:spcPts val="500"/>
              </a:spcBef>
              <a:spcAft>
                <a:spcPts val="0"/>
              </a:spcAft>
              <a:buClr>
                <a:schemeClr val="lt2"/>
              </a:buClr>
              <a:buSzPts val="1200"/>
              <a:buChar char="•"/>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Bullets">
  <p:cSld name="Icon Bullets">
    <p:spTree>
      <p:nvGrpSpPr>
        <p:cNvPr id="86" name="Shape 86"/>
        <p:cNvGrpSpPr/>
        <p:nvPr/>
      </p:nvGrpSpPr>
      <p:grpSpPr>
        <a:xfrm>
          <a:off x="0" y="0"/>
          <a:ext cx="0" cy="0"/>
          <a:chOff x="0" y="0"/>
          <a:chExt cx="0" cy="0"/>
        </a:xfrm>
      </p:grpSpPr>
      <p:sp>
        <p:nvSpPr>
          <p:cNvPr id="87" name="Google Shape;87;p60"/>
          <p:cNvSpPr/>
          <p:nvPr/>
        </p:nvSpPr>
        <p:spPr>
          <a:xfrm>
            <a:off x="432000" y="0"/>
            <a:ext cx="5472000" cy="6858000"/>
          </a:xfrm>
          <a:prstGeom prst="rect">
            <a:avLst/>
          </a:prstGeom>
          <a:gradFill>
            <a:gsLst>
              <a:gs pos="0">
                <a:srgbClr val="3F3F3F"/>
              </a:gs>
              <a:gs pos="100000">
                <a:schemeClr val="dk1"/>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 name="Google Shape;88;p60"/>
          <p:cNvSpPr txBox="1"/>
          <p:nvPr>
            <p:ph idx="1" type="body"/>
          </p:nvPr>
        </p:nvSpPr>
        <p:spPr>
          <a:xfrm>
            <a:off x="680728" y="5657850"/>
            <a:ext cx="4974545" cy="707513"/>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Clr>
                <a:schemeClr val="lt1"/>
              </a:buClr>
              <a:buSzPts val="1800"/>
              <a:buFont typeface="Calibri"/>
              <a:buNone/>
              <a:defRPr sz="1800">
                <a:solidFill>
                  <a:schemeClr val="lt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9" name="Google Shape;89;p60"/>
          <p:cNvSpPr txBox="1"/>
          <p:nvPr>
            <p:ph idx="11" type="ftr"/>
          </p:nvPr>
        </p:nvSpPr>
        <p:spPr>
          <a:xfrm>
            <a:off x="432000" y="6365363"/>
            <a:ext cx="5472000" cy="412431"/>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60"/>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91" name="Google Shape;91;p60"/>
          <p:cNvSpPr/>
          <p:nvPr>
            <p:ph idx="2" type="pic"/>
          </p:nvPr>
        </p:nvSpPr>
        <p:spPr>
          <a:xfrm>
            <a:off x="432000" y="0"/>
            <a:ext cx="5472000" cy="3714747"/>
          </a:xfrm>
          <a:prstGeom prst="rect">
            <a:avLst/>
          </a:prstGeom>
          <a:solidFill>
            <a:schemeClr val="dk1">
              <a:alpha val="69803"/>
            </a:schemeClr>
          </a:solidFill>
          <a:ln>
            <a:noFill/>
          </a:ln>
        </p:spPr>
      </p:sp>
      <p:sp>
        <p:nvSpPr>
          <p:cNvPr id="92" name="Google Shape;92;p60"/>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60"/>
          <p:cNvSpPr txBox="1"/>
          <p:nvPr>
            <p:ph idx="3" type="body"/>
          </p:nvPr>
        </p:nvSpPr>
        <p:spPr>
          <a:xfrm>
            <a:off x="6288002" y="4130531"/>
            <a:ext cx="1800000" cy="36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1800"/>
              <a:buFont typeface="Arial"/>
              <a:buNone/>
              <a:defRPr sz="1800">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4" name="Google Shape;94;p60"/>
          <p:cNvSpPr txBox="1"/>
          <p:nvPr>
            <p:ph idx="4" type="body"/>
          </p:nvPr>
        </p:nvSpPr>
        <p:spPr>
          <a:xfrm>
            <a:off x="6288002" y="4764931"/>
            <a:ext cx="1800000" cy="72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1400"/>
              <a:buFont typeface="Calibri"/>
              <a:buNone/>
              <a:defRPr sz="1400">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5" name="Google Shape;95;p60"/>
          <p:cNvSpPr txBox="1"/>
          <p:nvPr>
            <p:ph idx="5" type="body"/>
          </p:nvPr>
        </p:nvSpPr>
        <p:spPr>
          <a:xfrm>
            <a:off x="8202527" y="4130531"/>
            <a:ext cx="1800000" cy="36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1800"/>
              <a:buFont typeface="Arial"/>
              <a:buNone/>
              <a:defRPr sz="1800">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6" name="Google Shape;96;p60"/>
          <p:cNvSpPr txBox="1"/>
          <p:nvPr>
            <p:ph idx="6" type="body"/>
          </p:nvPr>
        </p:nvSpPr>
        <p:spPr>
          <a:xfrm>
            <a:off x="8202527" y="4764931"/>
            <a:ext cx="1800000" cy="72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1400"/>
              <a:buFont typeface="Calibri"/>
              <a:buNone/>
              <a:defRPr sz="1400">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7" name="Google Shape;97;p60"/>
          <p:cNvSpPr txBox="1"/>
          <p:nvPr>
            <p:ph idx="7" type="body"/>
          </p:nvPr>
        </p:nvSpPr>
        <p:spPr>
          <a:xfrm>
            <a:off x="10117052" y="4130531"/>
            <a:ext cx="1800000" cy="36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1800"/>
              <a:buFont typeface="Arial"/>
              <a:buNone/>
              <a:defRPr sz="1800">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8" name="Google Shape;98;p60"/>
          <p:cNvSpPr txBox="1"/>
          <p:nvPr>
            <p:ph idx="8" type="body"/>
          </p:nvPr>
        </p:nvSpPr>
        <p:spPr>
          <a:xfrm>
            <a:off x="10117052" y="4764931"/>
            <a:ext cx="1800000" cy="72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1400"/>
              <a:buFont typeface="Calibri"/>
              <a:buNone/>
              <a:defRPr sz="1400">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9" name="Google Shape;99;p60"/>
          <p:cNvSpPr txBox="1"/>
          <p:nvPr>
            <p:ph idx="9" type="body"/>
          </p:nvPr>
        </p:nvSpPr>
        <p:spPr>
          <a:xfrm>
            <a:off x="6683375" y="6591300"/>
            <a:ext cx="914400" cy="9144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0" name="Google Shape;100;p60"/>
          <p:cNvSpPr txBox="1"/>
          <p:nvPr/>
        </p:nvSpPr>
        <p:spPr>
          <a:xfrm>
            <a:off x="6307519" y="6451825"/>
            <a:ext cx="4916170" cy="200659"/>
          </a:xfrm>
          <a:prstGeom prst="rect">
            <a:avLst/>
          </a:prstGeom>
          <a:noFill/>
          <a:ln>
            <a:noFill/>
          </a:ln>
        </p:spPr>
        <p:txBody>
          <a:bodyPr anchorCtr="0" anchor="t" bIns="0" lIns="0" spcFirstLastPara="1" rIns="0" wrap="square" tIns="0">
            <a:spAutoFit/>
          </a:bodyPr>
          <a:lstStyle/>
          <a:p>
            <a:pPr indent="0" lvl="0" marL="12700" marR="0" rtl="0" algn="l">
              <a:spcBef>
                <a:spcPts val="0"/>
              </a:spcBef>
              <a:spcAft>
                <a:spcPts val="0"/>
              </a:spcAft>
              <a:buNone/>
            </a:pPr>
            <a:r>
              <a:rPr b="0" i="0" lang="en-US" sz="1200">
                <a:solidFill>
                  <a:schemeClr val="dk1"/>
                </a:solidFill>
                <a:latin typeface="Arial Narrow"/>
                <a:ea typeface="Arial Narrow"/>
                <a:cs typeface="Arial Narrow"/>
                <a:sym typeface="Arial Narrow"/>
              </a:rPr>
              <a:t>Supervisor Success Series</a:t>
            </a:r>
            <a:endParaRPr b="0" i="0" sz="1200">
              <a:solidFill>
                <a:schemeClr val="dk1"/>
              </a:solidFill>
              <a:latin typeface="Arial Narrow"/>
              <a:ea typeface="Arial Narrow"/>
              <a:cs typeface="Arial Narrow"/>
              <a:sym typeface="Arial Narrow"/>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ections">
  <p:cSld name="Three Sections">
    <p:spTree>
      <p:nvGrpSpPr>
        <p:cNvPr id="101" name="Shape 101"/>
        <p:cNvGrpSpPr/>
        <p:nvPr/>
      </p:nvGrpSpPr>
      <p:grpSpPr>
        <a:xfrm>
          <a:off x="0" y="0"/>
          <a:ext cx="0" cy="0"/>
          <a:chOff x="0" y="0"/>
          <a:chExt cx="0" cy="0"/>
        </a:xfrm>
      </p:grpSpPr>
      <p:sp>
        <p:nvSpPr>
          <p:cNvPr id="102" name="Google Shape;102;p61"/>
          <p:cNvSpPr txBox="1"/>
          <p:nvPr>
            <p:ph type="title"/>
          </p:nvPr>
        </p:nvSpPr>
        <p:spPr>
          <a:xfrm>
            <a:off x="432000" y="432000"/>
            <a:ext cx="11340000" cy="432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61"/>
          <p:cNvSpPr txBox="1"/>
          <p:nvPr>
            <p:ph idx="1" type="body"/>
          </p:nvPr>
        </p:nvSpPr>
        <p:spPr>
          <a:xfrm>
            <a:off x="432000" y="1008000"/>
            <a:ext cx="11340000" cy="3600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Clr>
                <a:srgbClr val="001F5F"/>
              </a:buClr>
              <a:buSzPts val="4800"/>
              <a:buFont typeface="Calibri"/>
              <a:buNone/>
              <a:defRPr/>
            </a:lvl1pPr>
            <a:lvl2pPr indent="-228600" lvl="1" marL="914400" algn="l">
              <a:spcBef>
                <a:spcPts val="0"/>
              </a:spcBef>
              <a:spcAft>
                <a:spcPts val="0"/>
              </a:spcAft>
              <a:buSzPts val="1800"/>
              <a:buFont typeface="Calibri"/>
              <a:buNone/>
              <a:defRPr/>
            </a:lvl2pPr>
            <a:lvl3pPr indent="-228600" lvl="2" marL="1371600" algn="l">
              <a:spcBef>
                <a:spcPts val="0"/>
              </a:spcBef>
              <a:spcAft>
                <a:spcPts val="0"/>
              </a:spcAft>
              <a:buSzPts val="1800"/>
              <a:buFont typeface="Calibri"/>
              <a:buNone/>
              <a:defRPr/>
            </a:lvl3pPr>
            <a:lvl4pPr indent="-228600" lvl="3" marL="1828800" algn="l">
              <a:spcBef>
                <a:spcPts val="0"/>
              </a:spcBef>
              <a:spcAft>
                <a:spcPts val="0"/>
              </a:spcAft>
              <a:buSzPts val="1800"/>
              <a:buFont typeface="Calibri"/>
              <a:buNone/>
              <a:defRPr/>
            </a:lvl4pPr>
            <a:lvl5pPr indent="-228600" lvl="4" marL="2286000" algn="l">
              <a:spcBef>
                <a:spcPts val="0"/>
              </a:spcBef>
              <a:spcAft>
                <a:spcPts val="0"/>
              </a:spcAft>
              <a:buSzPts val="1800"/>
              <a:buFont typeface="Calibri"/>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4" name="Google Shape;104;p61"/>
          <p:cNvSpPr txBox="1"/>
          <p:nvPr>
            <p:ph idx="2" type="body"/>
          </p:nvPr>
        </p:nvSpPr>
        <p:spPr>
          <a:xfrm>
            <a:off x="2231749" y="4637931"/>
            <a:ext cx="1980000" cy="72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1400"/>
              <a:buFont typeface="Arial"/>
              <a:buNone/>
              <a:defRPr sz="1400">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5" name="Google Shape;105;p61"/>
          <p:cNvSpPr txBox="1"/>
          <p:nvPr>
            <p:ph idx="11" type="ftr"/>
          </p:nvPr>
        </p:nvSpPr>
        <p:spPr>
          <a:xfrm>
            <a:off x="6096000" y="6536466"/>
            <a:ext cx="2474774" cy="250441"/>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1"/>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07" name="Google Shape;107;p61"/>
          <p:cNvSpPr txBox="1"/>
          <p:nvPr>
            <p:ph idx="3" type="body"/>
          </p:nvPr>
        </p:nvSpPr>
        <p:spPr>
          <a:xfrm>
            <a:off x="5111498" y="4637931"/>
            <a:ext cx="1980000" cy="72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1400"/>
              <a:buFont typeface="Arial"/>
              <a:buNone/>
              <a:defRPr sz="1400">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8" name="Google Shape;108;p61"/>
          <p:cNvSpPr txBox="1"/>
          <p:nvPr>
            <p:ph idx="4" type="body"/>
          </p:nvPr>
        </p:nvSpPr>
        <p:spPr>
          <a:xfrm>
            <a:off x="7991247" y="4637931"/>
            <a:ext cx="1980000" cy="72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1400"/>
              <a:buFont typeface="Arial"/>
              <a:buNone/>
              <a:defRPr sz="1400">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9" name="Google Shape;109;p61"/>
          <p:cNvSpPr txBox="1"/>
          <p:nvPr>
            <p:ph idx="5" type="body"/>
          </p:nvPr>
        </p:nvSpPr>
        <p:spPr>
          <a:xfrm>
            <a:off x="2231749" y="4003531"/>
            <a:ext cx="1980000" cy="36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4800"/>
              <a:buFont typeface="Arial"/>
              <a:buNone/>
              <a:defRPr>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0" name="Google Shape;110;p61"/>
          <p:cNvSpPr txBox="1"/>
          <p:nvPr>
            <p:ph idx="6" type="body"/>
          </p:nvPr>
        </p:nvSpPr>
        <p:spPr>
          <a:xfrm>
            <a:off x="5111498" y="4003531"/>
            <a:ext cx="1980000" cy="36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4800"/>
              <a:buFont typeface="Arial"/>
              <a:buNone/>
              <a:defRPr>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1" name="Google Shape;111;p61"/>
          <p:cNvSpPr txBox="1"/>
          <p:nvPr>
            <p:ph idx="7" type="body"/>
          </p:nvPr>
        </p:nvSpPr>
        <p:spPr>
          <a:xfrm>
            <a:off x="7991247" y="4003531"/>
            <a:ext cx="1980000" cy="360000"/>
          </a:xfrm>
          <a:prstGeom prst="rect">
            <a:avLst/>
          </a:prstGeom>
          <a:noFill/>
          <a:ln>
            <a:noFill/>
          </a:ln>
        </p:spPr>
        <p:txBody>
          <a:bodyPr anchorCtr="0" anchor="t" bIns="0" lIns="0" spcFirstLastPara="1" rIns="0" wrap="square" tIns="0">
            <a:spAutoFit/>
          </a:bodyPr>
          <a:lstStyle>
            <a:lvl1pPr indent="-228600" lvl="0" marL="457200" algn="ctr">
              <a:spcBef>
                <a:spcPts val="0"/>
              </a:spcBef>
              <a:spcAft>
                <a:spcPts val="0"/>
              </a:spcAft>
              <a:buClr>
                <a:srgbClr val="3F3F3F"/>
              </a:buClr>
              <a:buSzPts val="4800"/>
              <a:buFont typeface="Arial"/>
              <a:buNone/>
              <a:defRPr>
                <a:solidFill>
                  <a:srgbClr val="3F3F3F"/>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3.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slideLayout" Target="../slideLayouts/slideLayout8.xml"/><Relationship Id="rId11" Type="http://schemas.openxmlformats.org/officeDocument/2006/relationships/theme" Target="../theme/theme2.xml"/><Relationship Id="rId10" Type="http://schemas.openxmlformats.org/officeDocument/2006/relationships/slideLayout" Target="../slideLayouts/slideLayout14.xml"/><Relationship Id="rId9" Type="http://schemas.openxmlformats.org/officeDocument/2006/relationships/slideLayout" Target="../slideLayouts/slideLayout1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4.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3"/>
          <p:cNvSpPr/>
          <p:nvPr/>
        </p:nvSpPr>
        <p:spPr>
          <a:xfrm>
            <a:off x="0" y="6365364"/>
            <a:ext cx="3882334" cy="421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ahoma"/>
              <a:ea typeface="Tahoma"/>
              <a:cs typeface="Tahoma"/>
              <a:sym typeface="Tahoma"/>
            </a:endParaRPr>
          </a:p>
        </p:txBody>
      </p:sp>
      <p:sp>
        <p:nvSpPr>
          <p:cNvPr id="11" name="Google Shape;11;p53"/>
          <p:cNvSpPr txBox="1"/>
          <p:nvPr>
            <p:ph type="title"/>
          </p:nvPr>
        </p:nvSpPr>
        <p:spPr>
          <a:xfrm>
            <a:off x="432000" y="432000"/>
            <a:ext cx="11340000" cy="4320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3F3F3F"/>
              </a:buClr>
              <a:buSzPts val="3200"/>
              <a:buFont typeface="Arial Black"/>
              <a:buNone/>
              <a:defRPr b="0" i="0" sz="3200" u="none" cap="none" strike="noStrike">
                <a:solidFill>
                  <a:srgbClr val="3F3F3F"/>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53"/>
          <p:cNvSpPr txBox="1"/>
          <p:nvPr>
            <p:ph idx="1" type="body"/>
          </p:nvPr>
        </p:nvSpPr>
        <p:spPr>
          <a:xfrm>
            <a:off x="432000" y="1728000"/>
            <a:ext cx="11340000" cy="4351338"/>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1000"/>
              </a:spcBef>
              <a:spcAft>
                <a:spcPts val="0"/>
              </a:spcAft>
              <a:buClr>
                <a:schemeClr val="accent1"/>
              </a:buClr>
              <a:buSzPts val="1800"/>
              <a:buFont typeface="Arial"/>
              <a:buChar char="○"/>
              <a:defRPr b="0" i="0" sz="1800" u="none" cap="none" strike="noStrike">
                <a:solidFill>
                  <a:schemeClr val="dk2"/>
                </a:solidFill>
                <a:latin typeface="Tahoma"/>
                <a:ea typeface="Tahoma"/>
                <a:cs typeface="Tahoma"/>
                <a:sym typeface="Tahoma"/>
              </a:defRPr>
            </a:lvl1pPr>
            <a:lvl2pPr indent="-330200" lvl="1" marL="914400" marR="0" rtl="0" algn="l">
              <a:lnSpc>
                <a:spcPct val="100000"/>
              </a:lnSpc>
              <a:spcBef>
                <a:spcPts val="500"/>
              </a:spcBef>
              <a:spcAft>
                <a:spcPts val="0"/>
              </a:spcAft>
              <a:buClr>
                <a:schemeClr val="dk2"/>
              </a:buClr>
              <a:buSzPts val="1600"/>
              <a:buFont typeface="Arial"/>
              <a:buChar char="•"/>
              <a:defRPr b="0" i="0" sz="1600" u="none" cap="none" strike="noStrike">
                <a:solidFill>
                  <a:schemeClr val="dk2"/>
                </a:solidFill>
                <a:latin typeface="Tahoma"/>
                <a:ea typeface="Tahoma"/>
                <a:cs typeface="Tahoma"/>
                <a:sym typeface="Tahoma"/>
              </a:defRPr>
            </a:lvl2pPr>
            <a:lvl3pPr indent="-330200" lvl="2" marL="1371600" marR="0" rtl="0" algn="l">
              <a:lnSpc>
                <a:spcPct val="100000"/>
              </a:lnSpc>
              <a:spcBef>
                <a:spcPts val="500"/>
              </a:spcBef>
              <a:spcAft>
                <a:spcPts val="0"/>
              </a:spcAft>
              <a:buClr>
                <a:schemeClr val="dk2"/>
              </a:buClr>
              <a:buSzPts val="1600"/>
              <a:buFont typeface="Arial"/>
              <a:buChar char="•"/>
              <a:defRPr b="0" i="0" sz="1600" u="none" cap="none" strike="noStrike">
                <a:solidFill>
                  <a:schemeClr val="dk2"/>
                </a:solidFill>
                <a:latin typeface="Tahoma"/>
                <a:ea typeface="Tahoma"/>
                <a:cs typeface="Tahoma"/>
                <a:sym typeface="Tahoma"/>
              </a:defRPr>
            </a:lvl3pPr>
            <a:lvl4pPr indent="-317500" lvl="3" marL="1828800" marR="0" rtl="0" algn="l">
              <a:lnSpc>
                <a:spcPct val="100000"/>
              </a:lnSpc>
              <a:spcBef>
                <a:spcPts val="500"/>
              </a:spcBef>
              <a:spcAft>
                <a:spcPts val="0"/>
              </a:spcAft>
              <a:buClr>
                <a:schemeClr val="dk2"/>
              </a:buClr>
              <a:buSzPts val="1400"/>
              <a:buFont typeface="Arial"/>
              <a:buChar char="•"/>
              <a:defRPr b="0" i="0" sz="1400" u="none" cap="none" strike="noStrike">
                <a:solidFill>
                  <a:schemeClr val="dk2"/>
                </a:solidFill>
                <a:latin typeface="Tahoma"/>
                <a:ea typeface="Tahoma"/>
                <a:cs typeface="Tahoma"/>
                <a:sym typeface="Tahoma"/>
              </a:defRPr>
            </a:lvl4pPr>
            <a:lvl5pPr indent="-304800" lvl="4" marL="2286000" marR="0" rtl="0" algn="l">
              <a:lnSpc>
                <a:spcPct val="100000"/>
              </a:lnSpc>
              <a:spcBef>
                <a:spcPts val="500"/>
              </a:spcBef>
              <a:spcAft>
                <a:spcPts val="0"/>
              </a:spcAft>
              <a:buClr>
                <a:schemeClr val="dk2"/>
              </a:buClr>
              <a:buSzPts val="1200"/>
              <a:buFont typeface="Arial"/>
              <a:buChar char="•"/>
              <a:defRPr b="0" i="0" sz="1200" u="none" cap="none" strike="noStrike">
                <a:solidFill>
                  <a:schemeClr val="dk2"/>
                </a:solidFill>
                <a:latin typeface="Tahoma"/>
                <a:ea typeface="Tahoma"/>
                <a:cs typeface="Tahoma"/>
                <a:sym typeface="Tahom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13" name="Google Shape;13;p53"/>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lvl1pPr indent="0" lvl="0" marL="0" marR="0" rtl="0" algn="ctr">
              <a:spcBef>
                <a:spcPts val="0"/>
              </a:spcBef>
              <a:buNone/>
              <a:defRPr b="0" i="0" sz="1200" u="none" cap="none" strike="noStrike">
                <a:solidFill>
                  <a:srgbClr val="595959"/>
                </a:solidFill>
                <a:latin typeface="Tahoma"/>
                <a:ea typeface="Tahoma"/>
                <a:cs typeface="Tahoma"/>
                <a:sym typeface="Tahoma"/>
              </a:defRPr>
            </a:lvl1pPr>
            <a:lvl2pPr indent="0" lvl="1" marL="0" marR="0" rtl="0" algn="ctr">
              <a:spcBef>
                <a:spcPts val="0"/>
              </a:spcBef>
              <a:buNone/>
              <a:defRPr b="0" i="0" sz="1200" u="none" cap="none" strike="noStrike">
                <a:solidFill>
                  <a:srgbClr val="595959"/>
                </a:solidFill>
                <a:latin typeface="Tahoma"/>
                <a:ea typeface="Tahoma"/>
                <a:cs typeface="Tahoma"/>
                <a:sym typeface="Tahoma"/>
              </a:defRPr>
            </a:lvl2pPr>
            <a:lvl3pPr indent="0" lvl="2" marL="0" marR="0" rtl="0" algn="ctr">
              <a:spcBef>
                <a:spcPts val="0"/>
              </a:spcBef>
              <a:buNone/>
              <a:defRPr b="0" i="0" sz="1200" u="none" cap="none" strike="noStrike">
                <a:solidFill>
                  <a:srgbClr val="595959"/>
                </a:solidFill>
                <a:latin typeface="Tahoma"/>
                <a:ea typeface="Tahoma"/>
                <a:cs typeface="Tahoma"/>
                <a:sym typeface="Tahoma"/>
              </a:defRPr>
            </a:lvl3pPr>
            <a:lvl4pPr indent="0" lvl="3" marL="0" marR="0" rtl="0" algn="ctr">
              <a:spcBef>
                <a:spcPts val="0"/>
              </a:spcBef>
              <a:buNone/>
              <a:defRPr b="0" i="0" sz="1200" u="none" cap="none" strike="noStrike">
                <a:solidFill>
                  <a:srgbClr val="595959"/>
                </a:solidFill>
                <a:latin typeface="Tahoma"/>
                <a:ea typeface="Tahoma"/>
                <a:cs typeface="Tahoma"/>
                <a:sym typeface="Tahoma"/>
              </a:defRPr>
            </a:lvl4pPr>
            <a:lvl5pPr indent="0" lvl="4" marL="0" marR="0" rtl="0" algn="ctr">
              <a:spcBef>
                <a:spcPts val="0"/>
              </a:spcBef>
              <a:buNone/>
              <a:defRPr b="0" i="0" sz="1200" u="none" cap="none" strike="noStrike">
                <a:solidFill>
                  <a:srgbClr val="595959"/>
                </a:solidFill>
                <a:latin typeface="Tahoma"/>
                <a:ea typeface="Tahoma"/>
                <a:cs typeface="Tahoma"/>
                <a:sym typeface="Tahoma"/>
              </a:defRPr>
            </a:lvl5pPr>
            <a:lvl6pPr indent="0" lvl="5" marL="0" marR="0" rtl="0" algn="ctr">
              <a:spcBef>
                <a:spcPts val="0"/>
              </a:spcBef>
              <a:buNone/>
              <a:defRPr b="0" i="0" sz="1200" u="none" cap="none" strike="noStrike">
                <a:solidFill>
                  <a:srgbClr val="595959"/>
                </a:solidFill>
                <a:latin typeface="Tahoma"/>
                <a:ea typeface="Tahoma"/>
                <a:cs typeface="Tahoma"/>
                <a:sym typeface="Tahoma"/>
              </a:defRPr>
            </a:lvl6pPr>
            <a:lvl7pPr indent="0" lvl="6" marL="0" marR="0" rtl="0" algn="ctr">
              <a:spcBef>
                <a:spcPts val="0"/>
              </a:spcBef>
              <a:buNone/>
              <a:defRPr b="0" i="0" sz="1200" u="none" cap="none" strike="noStrike">
                <a:solidFill>
                  <a:srgbClr val="595959"/>
                </a:solidFill>
                <a:latin typeface="Tahoma"/>
                <a:ea typeface="Tahoma"/>
                <a:cs typeface="Tahoma"/>
                <a:sym typeface="Tahoma"/>
              </a:defRPr>
            </a:lvl7pPr>
            <a:lvl8pPr indent="0" lvl="7" marL="0" marR="0" rtl="0" algn="ctr">
              <a:spcBef>
                <a:spcPts val="0"/>
              </a:spcBef>
              <a:buNone/>
              <a:defRPr b="0" i="0" sz="1200" u="none" cap="none" strike="noStrike">
                <a:solidFill>
                  <a:srgbClr val="595959"/>
                </a:solidFill>
                <a:latin typeface="Tahoma"/>
                <a:ea typeface="Tahoma"/>
                <a:cs typeface="Tahoma"/>
                <a:sym typeface="Tahoma"/>
              </a:defRPr>
            </a:lvl8pPr>
            <a:lvl9pPr indent="0" lvl="8" marL="0" marR="0" rtl="0" algn="ctr">
              <a:spcBef>
                <a:spcPts val="0"/>
              </a:spcBef>
              <a:buNone/>
              <a:defRPr b="0" i="0" sz="1200" u="none" cap="none" strike="noStrike">
                <a:solidFill>
                  <a:srgbClr val="595959"/>
                </a:solidFill>
                <a:latin typeface="Tahoma"/>
                <a:ea typeface="Tahoma"/>
                <a:cs typeface="Tahoma"/>
                <a:sym typeface="Tahoma"/>
              </a:defRPr>
            </a:lvl9pPr>
          </a:lstStyle>
          <a:p>
            <a:pPr indent="0" lvl="0" marL="0" rtl="0" algn="ctr">
              <a:spcBef>
                <a:spcPts val="0"/>
              </a:spcBef>
              <a:spcAft>
                <a:spcPts val="0"/>
              </a:spcAft>
              <a:buNone/>
            </a:pPr>
            <a:fld id="{00000000-1234-1234-1234-123412341234}" type="slidenum">
              <a:rPr lang="en-US"/>
              <a:t>‹#›</a:t>
            </a:fld>
            <a:endParaRPr/>
          </a:p>
        </p:txBody>
      </p:sp>
      <p:sp>
        <p:nvSpPr>
          <p:cNvPr id="14" name="Google Shape;14;p53"/>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ahoma"/>
              <a:ea typeface="Tahoma"/>
              <a:cs typeface="Tahoma"/>
              <a:sym typeface="Tahoma"/>
            </a:endParaRPr>
          </a:p>
        </p:txBody>
      </p:sp>
      <p:sp>
        <p:nvSpPr>
          <p:cNvPr id="15" name="Google Shape;15;p53"/>
          <p:cNvSpPr/>
          <p:nvPr/>
        </p:nvSpPr>
        <p:spPr>
          <a:xfrm>
            <a:off x="11771999" y="6786563"/>
            <a:ext cx="420000" cy="7143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ahoma"/>
              <a:ea typeface="Tahoma"/>
              <a:cs typeface="Tahoma"/>
              <a:sym typeface="Tahoma"/>
            </a:endParaRPr>
          </a:p>
        </p:txBody>
      </p:sp>
      <p:pic>
        <p:nvPicPr>
          <p:cNvPr id="16" name="Google Shape;16;p53"/>
          <p:cNvPicPr preferRelativeResize="0"/>
          <p:nvPr/>
        </p:nvPicPr>
        <p:blipFill rotWithShape="1">
          <a:blip r:embed="rId1">
            <a:alphaModFix/>
          </a:blip>
          <a:srcRect b="0" l="0" r="0" t="0"/>
          <a:stretch/>
        </p:blipFill>
        <p:spPr>
          <a:xfrm>
            <a:off x="432000" y="6493955"/>
            <a:ext cx="3450334" cy="195072"/>
          </a:xfrm>
          <a:prstGeom prst="rect">
            <a:avLst/>
          </a:prstGeom>
          <a:noFill/>
          <a:ln>
            <a:noFill/>
          </a:ln>
        </p:spPr>
      </p:pic>
      <p:pic>
        <p:nvPicPr>
          <p:cNvPr id="17" name="Google Shape;17;p53"/>
          <p:cNvPicPr preferRelativeResize="0"/>
          <p:nvPr/>
        </p:nvPicPr>
        <p:blipFill rotWithShape="1">
          <a:blip r:embed="rId2">
            <a:alphaModFix/>
          </a:blip>
          <a:srcRect b="0" l="0" r="0" t="0"/>
          <a:stretch/>
        </p:blipFill>
        <p:spPr>
          <a:xfrm>
            <a:off x="11170889" y="6239222"/>
            <a:ext cx="425136" cy="526054"/>
          </a:xfrm>
          <a:prstGeom prst="rect">
            <a:avLst/>
          </a:prstGeom>
          <a:noFill/>
          <a:ln>
            <a:noFill/>
          </a:ln>
        </p:spPr>
      </p:pic>
      <p:sp>
        <p:nvSpPr>
          <p:cNvPr id="18" name="Google Shape;18;p53"/>
          <p:cNvSpPr txBox="1"/>
          <p:nvPr/>
        </p:nvSpPr>
        <p:spPr>
          <a:xfrm>
            <a:off x="6227064" y="6437464"/>
            <a:ext cx="49438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u="none" cap="none" strike="noStrike">
                <a:solidFill>
                  <a:schemeClr val="dk1"/>
                </a:solidFill>
                <a:latin typeface="Arial Narrow"/>
                <a:ea typeface="Arial Narrow"/>
                <a:cs typeface="Arial Narrow"/>
                <a:sym typeface="Arial Narrow"/>
              </a:rPr>
              <a:t>Supervisor Success Series</a:t>
            </a:r>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pic>
        <p:nvPicPr>
          <p:cNvPr id="77" name="Google Shape;77;p59"/>
          <p:cNvPicPr preferRelativeResize="0"/>
          <p:nvPr/>
        </p:nvPicPr>
        <p:blipFill rotWithShape="1">
          <a:blip r:embed="rId1">
            <a:alphaModFix/>
          </a:blip>
          <a:srcRect b="0" l="0" r="0" t="0"/>
          <a:stretch/>
        </p:blipFill>
        <p:spPr>
          <a:xfrm>
            <a:off x="0" y="6365748"/>
            <a:ext cx="11771376" cy="492251"/>
          </a:xfrm>
          <a:prstGeom prst="rect">
            <a:avLst/>
          </a:prstGeom>
          <a:noFill/>
          <a:ln>
            <a:noFill/>
          </a:ln>
        </p:spPr>
      </p:pic>
      <p:sp>
        <p:nvSpPr>
          <p:cNvPr id="78" name="Google Shape;78;p59"/>
          <p:cNvSpPr/>
          <p:nvPr/>
        </p:nvSpPr>
        <p:spPr>
          <a:xfrm>
            <a:off x="11771376" y="6786372"/>
            <a:ext cx="421005" cy="71755"/>
          </a:xfrm>
          <a:custGeom>
            <a:rect b="b" l="l" r="r" t="t"/>
            <a:pathLst>
              <a:path extrusionOk="0" h="71754" w="421004">
                <a:moveTo>
                  <a:pt x="420624" y="0"/>
                </a:moveTo>
                <a:lnTo>
                  <a:pt x="0" y="0"/>
                </a:lnTo>
                <a:lnTo>
                  <a:pt x="0" y="71627"/>
                </a:lnTo>
                <a:lnTo>
                  <a:pt x="420624" y="71627"/>
                </a:lnTo>
                <a:lnTo>
                  <a:pt x="420624" y="0"/>
                </a:lnTo>
                <a:close/>
              </a:path>
            </a:pathLst>
          </a:custGeom>
          <a:solidFill>
            <a:srgbClr val="CE8D3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9" name="Google Shape;79;p59"/>
          <p:cNvPicPr preferRelativeResize="0"/>
          <p:nvPr/>
        </p:nvPicPr>
        <p:blipFill rotWithShape="1">
          <a:blip r:embed="rId2">
            <a:alphaModFix/>
          </a:blip>
          <a:srcRect b="0" l="0" r="0" t="0"/>
          <a:stretch/>
        </p:blipFill>
        <p:spPr>
          <a:xfrm>
            <a:off x="431291" y="6493763"/>
            <a:ext cx="3450335" cy="195071"/>
          </a:xfrm>
          <a:prstGeom prst="rect">
            <a:avLst/>
          </a:prstGeom>
          <a:noFill/>
          <a:ln>
            <a:noFill/>
          </a:ln>
        </p:spPr>
      </p:pic>
      <p:pic>
        <p:nvPicPr>
          <p:cNvPr id="80" name="Google Shape;80;p59"/>
          <p:cNvPicPr preferRelativeResize="0"/>
          <p:nvPr/>
        </p:nvPicPr>
        <p:blipFill rotWithShape="1">
          <a:blip r:embed="rId3">
            <a:alphaModFix/>
          </a:blip>
          <a:srcRect b="0" l="0" r="0" t="0"/>
          <a:stretch/>
        </p:blipFill>
        <p:spPr>
          <a:xfrm>
            <a:off x="11170919" y="6239255"/>
            <a:ext cx="425194" cy="525779"/>
          </a:xfrm>
          <a:prstGeom prst="rect">
            <a:avLst/>
          </a:prstGeom>
          <a:noFill/>
          <a:ln>
            <a:noFill/>
          </a:ln>
        </p:spPr>
      </p:pic>
      <p:sp>
        <p:nvSpPr>
          <p:cNvPr id="81" name="Google Shape;81;p59"/>
          <p:cNvSpPr txBox="1"/>
          <p:nvPr>
            <p:ph type="title"/>
          </p:nvPr>
        </p:nvSpPr>
        <p:spPr>
          <a:xfrm>
            <a:off x="2255372" y="2416557"/>
            <a:ext cx="7681254" cy="148843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4800" u="none" cap="none" strike="noStrike">
                <a:solidFill>
                  <a:srgbClr val="001F5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59"/>
          <p:cNvSpPr txBox="1"/>
          <p:nvPr>
            <p:ph idx="1" type="body"/>
          </p:nvPr>
        </p:nvSpPr>
        <p:spPr>
          <a:xfrm>
            <a:off x="1096772" y="1467103"/>
            <a:ext cx="9375775" cy="404495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1" i="0" sz="4800" u="none" cap="none" strike="noStrike">
                <a:solidFill>
                  <a:srgbClr val="001F5F"/>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3" name="Google Shape;83;p59"/>
          <p:cNvSpPr txBox="1"/>
          <p:nvPr>
            <p:ph idx="11" type="ftr"/>
          </p:nvPr>
        </p:nvSpPr>
        <p:spPr>
          <a:xfrm>
            <a:off x="6031487" y="6451825"/>
            <a:ext cx="4916170" cy="20065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200">
                <a:solidFill>
                  <a:schemeClr val="dk1"/>
                </a:solidFill>
                <a:latin typeface="Arial Narrow"/>
                <a:ea typeface="Arial Narrow"/>
                <a:cs typeface="Arial Narrow"/>
                <a:sym typeface="Arial Narrow"/>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59"/>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59"/>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lvl1pPr indent="0" lvl="0" marL="38100" marR="0" rtl="0" algn="l">
              <a:lnSpc>
                <a:spcPct val="100000"/>
              </a:lnSpc>
              <a:spcBef>
                <a:spcPts val="0"/>
              </a:spcBef>
              <a:buNone/>
              <a:defRPr b="0" i="0" sz="1200">
                <a:solidFill>
                  <a:srgbClr val="585858"/>
                </a:solidFill>
                <a:latin typeface="Tahoma"/>
                <a:ea typeface="Tahoma"/>
                <a:cs typeface="Tahoma"/>
                <a:sym typeface="Tahoma"/>
              </a:defRPr>
            </a:lvl1pPr>
            <a:lvl2pPr indent="0" lvl="1" marL="38100" marR="0" rtl="0" algn="l">
              <a:lnSpc>
                <a:spcPct val="100000"/>
              </a:lnSpc>
              <a:spcBef>
                <a:spcPts val="0"/>
              </a:spcBef>
              <a:buNone/>
              <a:defRPr b="0" i="0" sz="1200">
                <a:solidFill>
                  <a:srgbClr val="585858"/>
                </a:solidFill>
                <a:latin typeface="Tahoma"/>
                <a:ea typeface="Tahoma"/>
                <a:cs typeface="Tahoma"/>
                <a:sym typeface="Tahoma"/>
              </a:defRPr>
            </a:lvl2pPr>
            <a:lvl3pPr indent="0" lvl="2" marL="38100" marR="0" rtl="0" algn="l">
              <a:lnSpc>
                <a:spcPct val="100000"/>
              </a:lnSpc>
              <a:spcBef>
                <a:spcPts val="0"/>
              </a:spcBef>
              <a:buNone/>
              <a:defRPr b="0" i="0" sz="1200">
                <a:solidFill>
                  <a:srgbClr val="585858"/>
                </a:solidFill>
                <a:latin typeface="Tahoma"/>
                <a:ea typeface="Tahoma"/>
                <a:cs typeface="Tahoma"/>
                <a:sym typeface="Tahoma"/>
              </a:defRPr>
            </a:lvl3pPr>
            <a:lvl4pPr indent="0" lvl="3" marL="38100" marR="0" rtl="0" algn="l">
              <a:lnSpc>
                <a:spcPct val="100000"/>
              </a:lnSpc>
              <a:spcBef>
                <a:spcPts val="0"/>
              </a:spcBef>
              <a:buNone/>
              <a:defRPr b="0" i="0" sz="1200">
                <a:solidFill>
                  <a:srgbClr val="585858"/>
                </a:solidFill>
                <a:latin typeface="Tahoma"/>
                <a:ea typeface="Tahoma"/>
                <a:cs typeface="Tahoma"/>
                <a:sym typeface="Tahoma"/>
              </a:defRPr>
            </a:lvl4pPr>
            <a:lvl5pPr indent="0" lvl="4" marL="38100" marR="0" rtl="0" algn="l">
              <a:lnSpc>
                <a:spcPct val="100000"/>
              </a:lnSpc>
              <a:spcBef>
                <a:spcPts val="0"/>
              </a:spcBef>
              <a:buNone/>
              <a:defRPr b="0" i="0" sz="1200">
                <a:solidFill>
                  <a:srgbClr val="585858"/>
                </a:solidFill>
                <a:latin typeface="Tahoma"/>
                <a:ea typeface="Tahoma"/>
                <a:cs typeface="Tahoma"/>
                <a:sym typeface="Tahoma"/>
              </a:defRPr>
            </a:lvl5pPr>
            <a:lvl6pPr indent="0" lvl="5" marL="38100" marR="0" rtl="0" algn="l">
              <a:lnSpc>
                <a:spcPct val="100000"/>
              </a:lnSpc>
              <a:spcBef>
                <a:spcPts val="0"/>
              </a:spcBef>
              <a:buNone/>
              <a:defRPr b="0" i="0" sz="1200">
                <a:solidFill>
                  <a:srgbClr val="585858"/>
                </a:solidFill>
                <a:latin typeface="Tahoma"/>
                <a:ea typeface="Tahoma"/>
                <a:cs typeface="Tahoma"/>
                <a:sym typeface="Tahoma"/>
              </a:defRPr>
            </a:lvl6pPr>
            <a:lvl7pPr indent="0" lvl="6" marL="38100" marR="0" rtl="0" algn="l">
              <a:lnSpc>
                <a:spcPct val="100000"/>
              </a:lnSpc>
              <a:spcBef>
                <a:spcPts val="0"/>
              </a:spcBef>
              <a:buNone/>
              <a:defRPr b="0" i="0" sz="1200">
                <a:solidFill>
                  <a:srgbClr val="585858"/>
                </a:solidFill>
                <a:latin typeface="Tahoma"/>
                <a:ea typeface="Tahoma"/>
                <a:cs typeface="Tahoma"/>
                <a:sym typeface="Tahoma"/>
              </a:defRPr>
            </a:lvl7pPr>
            <a:lvl8pPr indent="0" lvl="7" marL="38100" marR="0" rtl="0" algn="l">
              <a:lnSpc>
                <a:spcPct val="100000"/>
              </a:lnSpc>
              <a:spcBef>
                <a:spcPts val="0"/>
              </a:spcBef>
              <a:buNone/>
              <a:defRPr b="0" i="0" sz="1200">
                <a:solidFill>
                  <a:srgbClr val="585858"/>
                </a:solidFill>
                <a:latin typeface="Tahoma"/>
                <a:ea typeface="Tahoma"/>
                <a:cs typeface="Tahoma"/>
                <a:sym typeface="Tahoma"/>
              </a:defRPr>
            </a:lvl8pPr>
            <a:lvl9pPr indent="0" lvl="8" marL="38100" marR="0" rtl="0" algn="l">
              <a:lnSpc>
                <a:spcPct val="100000"/>
              </a:lnSpc>
              <a:spcBef>
                <a:spcPts val="0"/>
              </a:spcBef>
              <a:buNone/>
              <a:defRPr b="0" i="0" sz="1200">
                <a:solidFill>
                  <a:srgbClr val="585858"/>
                </a:solidFill>
                <a:latin typeface="Tahoma"/>
                <a:ea typeface="Tahoma"/>
                <a:cs typeface="Tahoma"/>
                <a:sym typeface="Tahoma"/>
              </a:defRPr>
            </a:lvl9pPr>
          </a:lstStyle>
          <a:p>
            <a:pPr indent="0" lvl="0" marL="3810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7" r:id="rId4"/>
    <p:sldLayoutId id="2147483658" r:id="rId5"/>
    <p:sldLayoutId id="2147483659" r:id="rId6"/>
    <p:sldLayoutId id="2147483660" r:id="rId7"/>
    <p:sldLayoutId id="2147483661" r:id="rId8"/>
    <p:sldLayoutId id="2147483662" r:id="rId9"/>
    <p:sldLayoutId id="2147483663"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6" name="Google Shape;156;p6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8" name="Google Shape;158;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chart" Target="../charts/chart3.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chart" Target="../charts/chart5.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chart" Target="../charts/char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mtu.edu/fso/financial/purchasing/order-requisitions/" TargetMode="External"/><Relationship Id="rId4" Type="http://schemas.openxmlformats.org/officeDocument/2006/relationships/hyperlink" Target="https://www.mtu.edu/fso/forms/dept/ckreq-proc/" TargetMode="External"/><Relationship Id="rId5" Type="http://schemas.openxmlformats.org/officeDocument/2006/relationships/image" Target="../media/image25.png"/><Relationship Id="rId6"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www.mtu.edu/fso/financial/purchasing/contractor/" TargetMode="External"/><Relationship Id="rId4" Type="http://schemas.openxmlformats.org/officeDocument/2006/relationships/hyperlink" Target="https://www.mtu.edu/fso/financial/purchasing/card/prohibited-items/" TargetMode="External"/><Relationship Id="rId5"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www.mtu.edu/fso/financial/purchasing/card/prohibited-items/" TargetMode="External"/><Relationship Id="rId4" Type="http://schemas.openxmlformats.org/officeDocument/2006/relationships/hyperlink" Target="https://www.mtu.edu/fso/financial/travel/concur/" TargetMode="External"/><Relationship Id="rId5"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www.mtu.edu/fso/financial/travel/concur/expense-approvals-in-concur.pdf" TargetMode="Externa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www.mtu.edu/fso/financial/travel/concur/expense-approvals-in-concur.pdf" TargetMode="External"/><Relationship Id="rId4" Type="http://schemas.openxmlformats.org/officeDocument/2006/relationships/hyperlink" Target="https://www.mtu.edu/fso/financial/travel/concur/" TargetMode="External"/><Relationship Id="rId5"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www.mtu.edu/fso/financial/travel/concur/expense-approvals-in-concur.pdf" TargetMode="External"/><Relationship Id="rId4" Type="http://schemas.openxmlformats.org/officeDocument/2006/relationships/hyperlink" Target="https://www.mtu.edu/fso/forms/dept/docs/meals-banquet.pdf" TargetMode="External"/><Relationship Id="rId5"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www.banweb.mtu.edu/ibi_apps/" TargetMode="Externa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6.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7.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4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1"/>
          <p:cNvSpPr/>
          <p:nvPr/>
        </p:nvSpPr>
        <p:spPr>
          <a:xfrm>
            <a:off x="1018786" y="0"/>
            <a:ext cx="3979575" cy="6858000"/>
          </a:xfrm>
          <a:prstGeom prst="rect">
            <a:avLst/>
          </a:pr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sp>
        <p:nvSpPr>
          <p:cNvPr id="235" name="Google Shape;235;p1"/>
          <p:cNvSpPr txBox="1"/>
          <p:nvPr/>
        </p:nvSpPr>
        <p:spPr>
          <a:xfrm>
            <a:off x="1018786" y="2419185"/>
            <a:ext cx="2983941" cy="3693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FFCA08"/>
              </a:buClr>
              <a:buSzPts val="2000"/>
              <a:buFont typeface="Tahoma"/>
              <a:buNone/>
            </a:pPr>
            <a:r>
              <a:rPr b="1" i="0" lang="en-US" sz="2000" u="none" cap="none" strike="noStrike">
                <a:solidFill>
                  <a:srgbClr val="FFCA08"/>
                </a:solidFill>
                <a:latin typeface="Tahoma"/>
                <a:ea typeface="Tahoma"/>
                <a:cs typeface="Tahoma"/>
                <a:sym typeface="Tahoma"/>
              </a:rPr>
              <a:t>Michigan Tech</a:t>
            </a:r>
            <a:endParaRPr/>
          </a:p>
        </p:txBody>
      </p:sp>
      <p:sp>
        <p:nvSpPr>
          <p:cNvPr id="236" name="Google Shape;236;p1"/>
          <p:cNvSpPr txBox="1"/>
          <p:nvPr>
            <p:ph type="ctrTitle"/>
          </p:nvPr>
        </p:nvSpPr>
        <p:spPr>
          <a:xfrm>
            <a:off x="1222682" y="2849670"/>
            <a:ext cx="3571782" cy="1404123"/>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200"/>
              <a:buFont typeface="Arial Black"/>
              <a:buNone/>
            </a:pPr>
            <a:r>
              <a:rPr lang="en-US" sz="3200"/>
              <a:t>Supervisor Success Series</a:t>
            </a:r>
            <a:endParaRPr/>
          </a:p>
        </p:txBody>
      </p:sp>
      <p:cxnSp>
        <p:nvCxnSpPr>
          <p:cNvPr id="237" name="Google Shape;237;p1"/>
          <p:cNvCxnSpPr/>
          <p:nvPr/>
        </p:nvCxnSpPr>
        <p:spPr>
          <a:xfrm>
            <a:off x="1222682" y="4876800"/>
            <a:ext cx="3571782" cy="0"/>
          </a:xfrm>
          <a:prstGeom prst="straightConnector1">
            <a:avLst/>
          </a:prstGeom>
          <a:noFill/>
          <a:ln cap="flat" cmpd="sng" w="9525">
            <a:solidFill>
              <a:schemeClr val="accent1"/>
            </a:solidFill>
            <a:prstDash val="solid"/>
            <a:miter lim="800000"/>
            <a:headEnd len="sm" w="sm" type="none"/>
            <a:tailEnd len="sm" w="sm" type="none"/>
          </a:ln>
        </p:spPr>
      </p:cxnSp>
      <p:sp>
        <p:nvSpPr>
          <p:cNvPr id="238" name="Google Shape;238;p1"/>
          <p:cNvSpPr txBox="1"/>
          <p:nvPr>
            <p:ph idx="1" type="subTitle"/>
          </p:nvPr>
        </p:nvSpPr>
        <p:spPr>
          <a:xfrm>
            <a:off x="1222682" y="4962524"/>
            <a:ext cx="3571782" cy="171259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Julie Seppala</a:t>
            </a:r>
            <a:endParaRPr/>
          </a:p>
          <a:p>
            <a:pPr indent="0" lvl="0" marL="0" rtl="0" algn="l">
              <a:lnSpc>
                <a:spcPct val="100000"/>
              </a:lnSpc>
              <a:spcBef>
                <a:spcPts val="1500"/>
              </a:spcBef>
              <a:spcAft>
                <a:spcPts val="0"/>
              </a:spcAft>
              <a:buSzPts val="2400"/>
              <a:buNone/>
            </a:pPr>
            <a:r>
              <a:rPr lang="en-US"/>
              <a:t>Nicholas Stevens</a:t>
            </a:r>
            <a:endParaRPr/>
          </a:p>
        </p:txBody>
      </p:sp>
      <p:sp>
        <p:nvSpPr>
          <p:cNvPr id="239" name="Google Shape;239;p1"/>
          <p:cNvSpPr txBox="1"/>
          <p:nvPr/>
        </p:nvSpPr>
        <p:spPr>
          <a:xfrm>
            <a:off x="1222682" y="4365242"/>
            <a:ext cx="357178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Tahoma"/>
              <a:buNone/>
            </a:pPr>
            <a:r>
              <a:rPr lang="en-US" sz="2000">
                <a:solidFill>
                  <a:srgbClr val="FFFFFF"/>
                </a:solidFill>
                <a:latin typeface="Tahoma"/>
                <a:ea typeface="Tahoma"/>
                <a:cs typeface="Tahoma"/>
                <a:sym typeface="Tahoma"/>
              </a:rPr>
              <a:t>February</a:t>
            </a:r>
            <a:r>
              <a:rPr b="0" i="0" lang="en-US" sz="2000" u="none" cap="none" strike="noStrike">
                <a:solidFill>
                  <a:srgbClr val="FFFFFF"/>
                </a:solidFill>
                <a:latin typeface="Tahoma"/>
                <a:ea typeface="Tahoma"/>
                <a:cs typeface="Tahoma"/>
                <a:sym typeface="Tahoma"/>
              </a:rPr>
              <a:t> 1</a:t>
            </a:r>
            <a:r>
              <a:rPr lang="en-US" sz="2000">
                <a:solidFill>
                  <a:srgbClr val="FFFFFF"/>
                </a:solidFill>
                <a:latin typeface="Tahoma"/>
                <a:ea typeface="Tahoma"/>
                <a:cs typeface="Tahoma"/>
                <a:sym typeface="Tahoma"/>
              </a:rPr>
              <a:t>6</a:t>
            </a:r>
            <a:r>
              <a:rPr b="0" i="0" lang="en-US" sz="2000" u="none" cap="none" strike="noStrike">
                <a:solidFill>
                  <a:srgbClr val="FFFFFF"/>
                </a:solidFill>
                <a:latin typeface="Tahoma"/>
                <a:ea typeface="Tahoma"/>
                <a:cs typeface="Tahoma"/>
                <a:sym typeface="Tahoma"/>
              </a:rPr>
              <a:t>, 2022</a:t>
            </a:r>
            <a:endParaRPr/>
          </a:p>
        </p:txBody>
      </p:sp>
    </p:spTree>
  </p:cSld>
  <p:clrMapOvr>
    <a:masterClrMapping/>
  </p:clrMapOvr>
  <p:transition spd="slow">
    <p:wipe dir="l"/>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19" name="Shape 319"/>
        <p:cNvGrpSpPr/>
        <p:nvPr/>
      </p:nvGrpSpPr>
      <p:grpSpPr>
        <a:xfrm>
          <a:off x="0" y="0"/>
          <a:ext cx="0" cy="0"/>
          <a:chOff x="0" y="0"/>
          <a:chExt cx="0" cy="0"/>
        </a:xfrm>
      </p:grpSpPr>
      <p:pic>
        <p:nvPicPr>
          <p:cNvPr id="320" name="Google Shape;320;p10"/>
          <p:cNvPicPr preferRelativeResize="0"/>
          <p:nvPr/>
        </p:nvPicPr>
        <p:blipFill rotWithShape="1">
          <a:blip r:embed="rId3">
            <a:alphaModFix/>
          </a:blip>
          <a:srcRect b="0" l="0" r="0" t="0"/>
          <a:stretch/>
        </p:blipFill>
        <p:spPr>
          <a:xfrm>
            <a:off x="6695952" y="5293895"/>
            <a:ext cx="1545746" cy="771266"/>
          </a:xfrm>
          <a:prstGeom prst="rect">
            <a:avLst/>
          </a:prstGeom>
          <a:noFill/>
          <a:ln>
            <a:noFill/>
          </a:ln>
        </p:spPr>
      </p:pic>
      <p:sp>
        <p:nvSpPr>
          <p:cNvPr id="321" name="Google Shape;321;p10"/>
          <p:cNvSpPr txBox="1"/>
          <p:nvPr/>
        </p:nvSpPr>
        <p:spPr>
          <a:xfrm>
            <a:off x="137591" y="183848"/>
            <a:ext cx="10686452" cy="135421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Black"/>
              <a:buNone/>
            </a:pPr>
            <a:r>
              <a:rPr b="0" i="0" lang="en-US" sz="3200" u="none" cap="none" strike="noStrike">
                <a:solidFill>
                  <a:srgbClr val="000000"/>
                </a:solidFill>
                <a:latin typeface="Arial Black"/>
                <a:ea typeface="Arial Black"/>
                <a:cs typeface="Arial Black"/>
                <a:sym typeface="Arial Black"/>
              </a:rPr>
              <a:t>CFO- Budget &amp; Planning Office &amp; Financial</a:t>
            </a:r>
            <a:endParaRPr/>
          </a:p>
          <a:p>
            <a:pPr indent="0" lvl="0" marL="0" marR="0" rtl="0" algn="ctr">
              <a:lnSpc>
                <a:spcPct val="100000"/>
              </a:lnSpc>
              <a:spcBef>
                <a:spcPts val="0"/>
              </a:spcBef>
              <a:spcAft>
                <a:spcPts val="0"/>
              </a:spcAft>
              <a:buClr>
                <a:srgbClr val="000000"/>
              </a:buClr>
              <a:buSzPts val="3200"/>
              <a:buFont typeface="Arial Black"/>
              <a:buNone/>
            </a:pPr>
            <a:r>
              <a:rPr b="0" i="0" lang="en-US" sz="3200" u="none" cap="none" strike="noStrike">
                <a:solidFill>
                  <a:srgbClr val="000000"/>
                </a:solidFill>
                <a:latin typeface="Arial Black"/>
                <a:ea typeface="Arial Black"/>
                <a:cs typeface="Arial Black"/>
                <a:sym typeface="Arial Black"/>
              </a:rPr>
              <a:t>Services &amp; Operations Organizational Chart</a:t>
            </a:r>
            <a:endParaRPr/>
          </a:p>
          <a:p>
            <a:pPr indent="0" lvl="0" marL="0" marR="0" rtl="0" algn="l">
              <a:lnSpc>
                <a:spcPct val="100000"/>
              </a:lnSpc>
              <a:spcBef>
                <a:spcPts val="0"/>
              </a:spcBef>
              <a:spcAft>
                <a:spcPts val="0"/>
              </a:spcAft>
              <a:buClr>
                <a:schemeClr val="dk1"/>
              </a:buClr>
              <a:buSzPts val="1800"/>
              <a:buFont typeface="Tahoma"/>
              <a:buNone/>
            </a:pPr>
            <a:r>
              <a:t/>
            </a:r>
            <a:endParaRPr b="0" i="0" sz="1800" u="none" cap="none" strike="noStrike">
              <a:solidFill>
                <a:srgbClr val="000000"/>
              </a:solidFill>
              <a:latin typeface="Tahoma"/>
              <a:ea typeface="Tahoma"/>
              <a:cs typeface="Tahoma"/>
              <a:sym typeface="Tahoma"/>
            </a:endParaRPr>
          </a:p>
        </p:txBody>
      </p:sp>
      <p:pic>
        <p:nvPicPr>
          <p:cNvPr id="322" name="Google Shape;322;p10"/>
          <p:cNvPicPr preferRelativeResize="0"/>
          <p:nvPr/>
        </p:nvPicPr>
        <p:blipFill rotWithShape="1">
          <a:blip r:embed="rId4">
            <a:alphaModFix/>
          </a:blip>
          <a:srcRect b="0" l="0" r="0" t="0"/>
          <a:stretch/>
        </p:blipFill>
        <p:spPr>
          <a:xfrm>
            <a:off x="2388869" y="1234440"/>
            <a:ext cx="5852829" cy="516424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27" name="Shape 327"/>
        <p:cNvGrpSpPr/>
        <p:nvPr/>
      </p:nvGrpSpPr>
      <p:grpSpPr>
        <a:xfrm>
          <a:off x="0" y="0"/>
          <a:ext cx="0" cy="0"/>
          <a:chOff x="0" y="0"/>
          <a:chExt cx="0" cy="0"/>
        </a:xfrm>
      </p:grpSpPr>
      <p:pic>
        <p:nvPicPr>
          <p:cNvPr id="328" name="Google Shape;328;p11"/>
          <p:cNvPicPr preferRelativeResize="0"/>
          <p:nvPr>
            <p:ph idx="2" type="pic"/>
          </p:nvPr>
        </p:nvPicPr>
        <p:blipFill rotWithShape="1">
          <a:blip r:embed="rId3">
            <a:alphaModFix/>
          </a:blip>
          <a:srcRect b="0" l="0" r="0" t="0"/>
          <a:stretch/>
        </p:blipFill>
        <p:spPr>
          <a:xfrm>
            <a:off x="438835" y="383104"/>
            <a:ext cx="5458328" cy="3634331"/>
          </a:xfrm>
          <a:prstGeom prst="rect">
            <a:avLst/>
          </a:prstGeom>
          <a:solidFill>
            <a:schemeClr val="dk1">
              <a:alpha val="69803"/>
            </a:schemeClr>
          </a:solidFill>
          <a:ln>
            <a:noFill/>
          </a:ln>
        </p:spPr>
      </p:pic>
      <p:sp>
        <p:nvSpPr>
          <p:cNvPr id="329" name="Google Shape;329;p11"/>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Black"/>
              <a:buNone/>
            </a:pPr>
            <a:r>
              <a:rPr lang="en-US"/>
              <a:t>Board Audit &amp; Finance Committee</a:t>
            </a:r>
            <a:endParaRPr/>
          </a:p>
        </p:txBody>
      </p:sp>
      <p:cxnSp>
        <p:nvCxnSpPr>
          <p:cNvPr id="330" name="Google Shape;330;p11"/>
          <p:cNvCxnSpPr/>
          <p:nvPr/>
        </p:nvCxnSpPr>
        <p:spPr>
          <a:xfrm>
            <a:off x="680728" y="5491163"/>
            <a:ext cx="4974545" cy="0"/>
          </a:xfrm>
          <a:prstGeom prst="straightConnector1">
            <a:avLst/>
          </a:prstGeom>
          <a:noFill/>
          <a:ln cap="flat" cmpd="sng" w="9525">
            <a:solidFill>
              <a:schemeClr val="accent1"/>
            </a:solidFill>
            <a:prstDash val="solid"/>
            <a:miter lim="800000"/>
            <a:headEnd len="sm" w="sm" type="none"/>
            <a:tailEnd len="sm" w="sm" type="none"/>
          </a:ln>
        </p:spPr>
      </p:cxnSp>
      <p:sp>
        <p:nvSpPr>
          <p:cNvPr id="331" name="Google Shape;331;p11"/>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332" name="Google Shape;332;p11"/>
          <p:cNvSpPr txBox="1"/>
          <p:nvPr>
            <p:ph idx="1" type="body"/>
          </p:nvPr>
        </p:nvSpPr>
        <p:spPr>
          <a:xfrm>
            <a:off x="6723984" y="1904220"/>
            <a:ext cx="5048016" cy="2748742"/>
          </a:xfrm>
          <a:prstGeom prst="rect">
            <a:avLst/>
          </a:prstGeom>
          <a:noFill/>
          <a:ln>
            <a:noFill/>
          </a:ln>
        </p:spPr>
        <p:txBody>
          <a:bodyPr anchorCtr="0" anchor="t" bIns="0" lIns="0" spcFirstLastPara="1" rIns="0" wrap="square" tIns="0">
            <a:noAutofit/>
          </a:bodyPr>
          <a:lstStyle/>
          <a:p>
            <a:pPr indent="-514350" lvl="0" marL="514350" rtl="0" algn="l">
              <a:lnSpc>
                <a:spcPct val="100000"/>
              </a:lnSpc>
              <a:spcBef>
                <a:spcPts val="0"/>
              </a:spcBef>
              <a:spcAft>
                <a:spcPts val="0"/>
              </a:spcAft>
              <a:buClr>
                <a:srgbClr val="3F3F3F"/>
              </a:buClr>
              <a:buSzPts val="3200"/>
              <a:buFont typeface="Arial"/>
              <a:buChar char="•"/>
            </a:pPr>
            <a:r>
              <a:rPr lang="en-US" sz="3200">
                <a:solidFill>
                  <a:srgbClr val="3F3F3F"/>
                </a:solidFill>
                <a:latin typeface="Arial"/>
                <a:ea typeface="Arial"/>
                <a:cs typeface="Arial"/>
                <a:sym typeface="Arial"/>
              </a:rPr>
              <a:t>Board of Trustees Subcommittee Structure</a:t>
            </a:r>
            <a:endParaRPr/>
          </a:p>
          <a:p>
            <a:pPr indent="-514350" lvl="0" marL="514350" rtl="0" algn="l">
              <a:lnSpc>
                <a:spcPct val="100000"/>
              </a:lnSpc>
              <a:spcBef>
                <a:spcPts val="1500"/>
              </a:spcBef>
              <a:spcAft>
                <a:spcPts val="0"/>
              </a:spcAft>
              <a:buClr>
                <a:srgbClr val="3F3F3F"/>
              </a:buClr>
              <a:buSzPts val="3200"/>
              <a:buFont typeface="Arial"/>
              <a:buChar char="•"/>
            </a:pPr>
            <a:r>
              <a:rPr lang="en-US" sz="3200">
                <a:solidFill>
                  <a:srgbClr val="3F3F3F"/>
                </a:solidFill>
                <a:latin typeface="Arial"/>
                <a:ea typeface="Arial"/>
                <a:cs typeface="Arial"/>
                <a:sym typeface="Arial"/>
              </a:rPr>
              <a:t>Audit &amp; Finance Committee Charter</a:t>
            </a:r>
            <a:endParaRPr/>
          </a:p>
          <a:p>
            <a:pPr indent="0" lvl="1" marL="542925" rtl="0" algn="l">
              <a:lnSpc>
                <a:spcPct val="100000"/>
              </a:lnSpc>
              <a:spcBef>
                <a:spcPts val="1000"/>
              </a:spcBef>
              <a:spcAft>
                <a:spcPts val="0"/>
              </a:spcAft>
              <a:buClr>
                <a:schemeClr val="dk2"/>
              </a:buClr>
              <a:buSzPts val="2800"/>
              <a:buNone/>
            </a:pPr>
            <a:r>
              <a:t/>
            </a:r>
            <a:endParaRPr sz="2800">
              <a:solidFill>
                <a:srgbClr val="3F3F3F"/>
              </a:solidFill>
              <a:latin typeface="Arial"/>
              <a:ea typeface="Arial"/>
              <a:cs typeface="Arial"/>
              <a:sym typeface="Arial"/>
            </a:endParaRPr>
          </a:p>
          <a:p>
            <a:pPr indent="-349250" lvl="1" marL="1057275" rtl="0" algn="l">
              <a:lnSpc>
                <a:spcPct val="100000"/>
              </a:lnSpc>
              <a:spcBef>
                <a:spcPts val="1000"/>
              </a:spcBef>
              <a:spcAft>
                <a:spcPts val="0"/>
              </a:spcAft>
              <a:buClr>
                <a:schemeClr val="dk2"/>
              </a:buClr>
              <a:buSzPts val="2600"/>
              <a:buNone/>
            </a:pPr>
            <a:r>
              <a:t/>
            </a:r>
            <a:endParaRPr sz="2600">
              <a:solidFill>
                <a:srgbClr val="3F3F3F"/>
              </a:solidFill>
              <a:latin typeface="Arial"/>
              <a:ea typeface="Arial"/>
              <a:cs typeface="Arial"/>
              <a:sym typeface="Arial"/>
            </a:endParaRPr>
          </a:p>
        </p:txBody>
      </p:sp>
      <p:sp>
        <p:nvSpPr>
          <p:cNvPr id="333" name="Google Shape;333;p11"/>
          <p:cNvSpPr txBox="1"/>
          <p:nvPr>
            <p:ph idx="11" type="ftr"/>
          </p:nvPr>
        </p:nvSpPr>
        <p:spPr>
          <a:xfrm>
            <a:off x="432000" y="6365363"/>
            <a:ext cx="5472000" cy="41243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Supervisor Success Series</a:t>
            </a:r>
            <a:endParaRPr/>
          </a:p>
        </p:txBody>
      </p:sp>
    </p:spTree>
  </p:cSld>
  <p:clrMapOvr>
    <a:masterClrMapping/>
  </p:clrMapOvr>
  <p:transition spd="slow">
    <p:wipe dir="l"/>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38" name="Shape 338"/>
        <p:cNvGrpSpPr/>
        <p:nvPr/>
      </p:nvGrpSpPr>
      <p:grpSpPr>
        <a:xfrm>
          <a:off x="0" y="0"/>
          <a:ext cx="0" cy="0"/>
          <a:chOff x="0" y="0"/>
          <a:chExt cx="0" cy="0"/>
        </a:xfrm>
      </p:grpSpPr>
      <p:sp>
        <p:nvSpPr>
          <p:cNvPr id="339" name="Google Shape;339;p12"/>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340" name="Google Shape;340;p12"/>
          <p:cNvSpPr txBox="1"/>
          <p:nvPr/>
        </p:nvSpPr>
        <p:spPr>
          <a:xfrm>
            <a:off x="277091" y="286843"/>
            <a:ext cx="11637818" cy="814593"/>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Board of Trustees Subcommittee Structure</a:t>
            </a:r>
            <a:endParaRPr/>
          </a:p>
        </p:txBody>
      </p:sp>
      <p:sp>
        <p:nvSpPr>
          <p:cNvPr id="341" name="Google Shape;341;p12"/>
          <p:cNvSpPr txBox="1"/>
          <p:nvPr/>
        </p:nvSpPr>
        <p:spPr>
          <a:xfrm>
            <a:off x="4860758" y="1768643"/>
            <a:ext cx="2129590" cy="954107"/>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Board of Trustees</a:t>
            </a:r>
            <a:endParaRPr/>
          </a:p>
        </p:txBody>
      </p:sp>
      <p:sp>
        <p:nvSpPr>
          <p:cNvPr id="342" name="Google Shape;342;p12"/>
          <p:cNvSpPr txBox="1"/>
          <p:nvPr/>
        </p:nvSpPr>
        <p:spPr>
          <a:xfrm>
            <a:off x="721894" y="3635416"/>
            <a:ext cx="2911642" cy="954107"/>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Leadership Committee</a:t>
            </a:r>
            <a:endParaRPr/>
          </a:p>
        </p:txBody>
      </p:sp>
      <p:sp>
        <p:nvSpPr>
          <p:cNvPr id="343" name="Google Shape;343;p12"/>
          <p:cNvSpPr txBox="1"/>
          <p:nvPr/>
        </p:nvSpPr>
        <p:spPr>
          <a:xfrm>
            <a:off x="4640179" y="3635415"/>
            <a:ext cx="2911642" cy="954107"/>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Audit &amp; Finance Committee</a:t>
            </a:r>
            <a:endParaRPr/>
          </a:p>
        </p:txBody>
      </p:sp>
      <p:sp>
        <p:nvSpPr>
          <p:cNvPr id="344" name="Google Shape;344;p12"/>
          <p:cNvSpPr txBox="1"/>
          <p:nvPr/>
        </p:nvSpPr>
        <p:spPr>
          <a:xfrm>
            <a:off x="8161421" y="3635414"/>
            <a:ext cx="2911642" cy="954107"/>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Academic Affairs Committee</a:t>
            </a:r>
            <a:endParaRPr/>
          </a:p>
        </p:txBody>
      </p:sp>
      <p:cxnSp>
        <p:nvCxnSpPr>
          <p:cNvPr id="345" name="Google Shape;345;p12"/>
          <p:cNvCxnSpPr>
            <a:stCxn id="341" idx="2"/>
          </p:cNvCxnSpPr>
          <p:nvPr/>
        </p:nvCxnSpPr>
        <p:spPr>
          <a:xfrm>
            <a:off x="5925553" y="2722750"/>
            <a:ext cx="0" cy="912600"/>
          </a:xfrm>
          <a:prstGeom prst="straightConnector1">
            <a:avLst/>
          </a:prstGeom>
          <a:noFill/>
          <a:ln cap="flat" cmpd="sng" w="9525">
            <a:solidFill>
              <a:schemeClr val="dk1"/>
            </a:solidFill>
            <a:prstDash val="solid"/>
            <a:miter lim="800000"/>
            <a:headEnd len="sm" w="sm" type="none"/>
            <a:tailEnd len="sm" w="sm" type="none"/>
          </a:ln>
        </p:spPr>
      </p:cxnSp>
      <p:cxnSp>
        <p:nvCxnSpPr>
          <p:cNvPr id="346" name="Google Shape;346;p12"/>
          <p:cNvCxnSpPr/>
          <p:nvPr/>
        </p:nvCxnSpPr>
        <p:spPr>
          <a:xfrm flipH="1">
            <a:off x="2933700" y="2722750"/>
            <a:ext cx="1927058" cy="912664"/>
          </a:xfrm>
          <a:prstGeom prst="straightConnector1">
            <a:avLst/>
          </a:prstGeom>
          <a:noFill/>
          <a:ln cap="flat" cmpd="sng" w="9525">
            <a:solidFill>
              <a:schemeClr val="dk1"/>
            </a:solidFill>
            <a:prstDash val="solid"/>
            <a:miter lim="800000"/>
            <a:headEnd len="sm" w="sm" type="none"/>
            <a:tailEnd len="sm" w="sm" type="none"/>
          </a:ln>
        </p:spPr>
      </p:cxnSp>
      <p:cxnSp>
        <p:nvCxnSpPr>
          <p:cNvPr id="347" name="Google Shape;347;p12"/>
          <p:cNvCxnSpPr/>
          <p:nvPr/>
        </p:nvCxnSpPr>
        <p:spPr>
          <a:xfrm>
            <a:off x="7004884" y="2722750"/>
            <a:ext cx="2070536" cy="912664"/>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transition spd="slow">
    <p:wipe dir="l"/>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52" name="Shape 352"/>
        <p:cNvGrpSpPr/>
        <p:nvPr/>
      </p:nvGrpSpPr>
      <p:grpSpPr>
        <a:xfrm>
          <a:off x="0" y="0"/>
          <a:ext cx="0" cy="0"/>
          <a:chOff x="0" y="0"/>
          <a:chExt cx="0" cy="0"/>
        </a:xfrm>
      </p:grpSpPr>
      <p:sp>
        <p:nvSpPr>
          <p:cNvPr id="353" name="Google Shape;353;p13"/>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354" name="Google Shape;354;p13"/>
          <p:cNvSpPr txBox="1"/>
          <p:nvPr/>
        </p:nvSpPr>
        <p:spPr>
          <a:xfrm>
            <a:off x="277091" y="286843"/>
            <a:ext cx="11637818" cy="814593"/>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Board of Trustees Audit &amp; Finance Committee Charter</a:t>
            </a:r>
            <a:endParaRPr/>
          </a:p>
        </p:txBody>
      </p:sp>
      <p:sp>
        <p:nvSpPr>
          <p:cNvPr id="355" name="Google Shape;355;p13"/>
          <p:cNvSpPr/>
          <p:nvPr/>
        </p:nvSpPr>
        <p:spPr>
          <a:xfrm>
            <a:off x="522513" y="1101436"/>
            <a:ext cx="10854047" cy="1005403"/>
          </a:xfrm>
          <a:prstGeom prst="rect">
            <a:avLst/>
          </a:prstGeom>
          <a:noFill/>
          <a:ln>
            <a:noFill/>
          </a:ln>
        </p:spPr>
        <p:txBody>
          <a:bodyPr anchorCtr="0" anchor="t" bIns="45700" lIns="91425" spcFirstLastPara="1" rIns="91425" wrap="square" tIns="45700">
            <a:spAutoFit/>
          </a:bodyPr>
          <a:lstStyle/>
          <a:p>
            <a:pPr indent="0" lvl="0" marL="0" marR="0" rtl="0" algn="l">
              <a:lnSpc>
                <a:spcPct val="76111"/>
              </a:lnSpc>
              <a:spcBef>
                <a:spcPts val="0"/>
              </a:spcBef>
              <a:spcAft>
                <a:spcPts val="0"/>
              </a:spcAft>
              <a:buNone/>
            </a:pPr>
            <a:r>
              <a:rPr b="1" lang="en-US" sz="1800" u="sng">
                <a:solidFill>
                  <a:schemeClr val="dk1"/>
                </a:solidFill>
                <a:latin typeface="Arial"/>
                <a:ea typeface="Arial"/>
                <a:cs typeface="Arial"/>
                <a:sym typeface="Arial"/>
              </a:rPr>
              <a:t>Purpose:</a:t>
            </a:r>
            <a:endParaRPr sz="1800">
              <a:solidFill>
                <a:schemeClr val="dk1"/>
              </a:solidFill>
              <a:latin typeface="Arial"/>
              <a:ea typeface="Arial"/>
              <a:cs typeface="Arial"/>
              <a:sym typeface="Arial"/>
            </a:endParaRPr>
          </a:p>
          <a:p>
            <a:pPr indent="0" lvl="0" marL="0" marR="0" rtl="0" algn="l">
              <a:lnSpc>
                <a:spcPct val="85625"/>
              </a:lnSpc>
              <a:spcBef>
                <a:spcPts val="0"/>
              </a:spcBef>
              <a:spcAft>
                <a:spcPts val="0"/>
              </a:spcAft>
              <a:buNone/>
            </a:pPr>
            <a:r>
              <a:rPr lang="en-US" sz="16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The Audit and Finance Committee is appointed by the Board of Trustees to assist the Board in fulfilling its oversight responsibilities with respect to finances, facilities and internal controls. </a:t>
            </a:r>
            <a:endParaRPr sz="1800">
              <a:solidFill>
                <a:schemeClr val="dk1"/>
              </a:solidFill>
              <a:latin typeface="Arial"/>
              <a:ea typeface="Arial"/>
              <a:cs typeface="Arial"/>
              <a:sym typeface="Arial"/>
            </a:endParaRPr>
          </a:p>
        </p:txBody>
      </p:sp>
      <p:sp>
        <p:nvSpPr>
          <p:cNvPr id="356" name="Google Shape;356;p13"/>
          <p:cNvSpPr/>
          <p:nvPr/>
        </p:nvSpPr>
        <p:spPr>
          <a:xfrm>
            <a:off x="522513" y="2677411"/>
            <a:ext cx="5142016" cy="2980303"/>
          </a:xfrm>
          <a:prstGeom prst="rect">
            <a:avLst/>
          </a:prstGeom>
          <a:noFill/>
          <a:ln>
            <a:noFill/>
          </a:ln>
        </p:spPr>
        <p:txBody>
          <a:bodyPr anchorCtr="0" anchor="t" bIns="45700" lIns="91425" spcFirstLastPara="1" rIns="91425" wrap="square" tIns="45700">
            <a:spAutoFit/>
          </a:bodyPr>
          <a:lstStyle/>
          <a:p>
            <a:pPr indent="0" lvl="0" marL="0" marR="0" rtl="0" algn="l">
              <a:lnSpc>
                <a:spcPct val="76111"/>
              </a:lnSpc>
              <a:spcBef>
                <a:spcPts val="0"/>
              </a:spcBef>
              <a:spcAft>
                <a:spcPts val="0"/>
              </a:spcAft>
              <a:buNone/>
            </a:pPr>
            <a:r>
              <a:rPr b="1" lang="en-US" sz="1800" u="sng">
                <a:solidFill>
                  <a:schemeClr val="dk1"/>
                </a:solidFill>
                <a:latin typeface="Arial"/>
                <a:ea typeface="Arial"/>
                <a:cs typeface="Arial"/>
                <a:sym typeface="Arial"/>
              </a:rPr>
              <a:t>Authority/Roles and Responsibilities:</a:t>
            </a:r>
            <a:endParaRPr b="1" sz="1800" u="sng">
              <a:solidFill>
                <a:schemeClr val="dk1"/>
              </a:solidFill>
              <a:latin typeface="Arial"/>
              <a:ea typeface="Arial"/>
              <a:cs typeface="Arial"/>
              <a:sym typeface="Arial"/>
            </a:endParaRPr>
          </a:p>
          <a:p>
            <a:pPr indent="0" lvl="0" marL="0" marR="0" rtl="0" algn="l">
              <a:spcBef>
                <a:spcPts val="40"/>
              </a:spcBef>
              <a:spcAft>
                <a:spcPts val="0"/>
              </a:spcAft>
              <a:buNone/>
            </a:pPr>
            <a:r>
              <a:rPr b="1" lang="en-US" sz="1600">
                <a:solidFill>
                  <a:schemeClr val="dk1"/>
                </a:solidFill>
                <a:latin typeface="Arial"/>
                <a:ea typeface="Arial"/>
                <a:cs typeface="Arial"/>
                <a:sym typeface="Arial"/>
              </a:rPr>
              <a:t> </a:t>
            </a:r>
            <a:endParaRPr sz="1600">
              <a:solidFill>
                <a:schemeClr val="dk1"/>
              </a:solidFill>
              <a:latin typeface="Arial"/>
              <a:ea typeface="Arial"/>
              <a:cs typeface="Arial"/>
              <a:sym typeface="Arial"/>
            </a:endParaRPr>
          </a:p>
          <a:p>
            <a:pPr indent="-342900" lvl="0" marL="342900" marR="359410" rtl="0" algn="l">
              <a:spcBef>
                <a:spcPts val="0"/>
              </a:spcBef>
              <a:spcAft>
                <a:spcPts val="0"/>
              </a:spcAft>
              <a:buClr>
                <a:schemeClr val="dk1"/>
              </a:buClr>
              <a:buSzPts val="1200"/>
              <a:buFont typeface="Arial"/>
              <a:buAutoNum type="arabicPeriod"/>
            </a:pPr>
            <a:r>
              <a:rPr lang="en-US" sz="1800">
                <a:solidFill>
                  <a:schemeClr val="dk1"/>
                </a:solidFill>
                <a:latin typeface="Arial"/>
                <a:ea typeface="Arial"/>
                <a:cs typeface="Arial"/>
                <a:sym typeface="Arial"/>
              </a:rPr>
              <a:t>Annual Budget </a:t>
            </a:r>
            <a:endParaRPr/>
          </a:p>
          <a:p>
            <a:pPr indent="-342900" lvl="0" marL="342900" marR="705485" rtl="0" algn="l">
              <a:spcBef>
                <a:spcPts val="0"/>
              </a:spcBef>
              <a:spcAft>
                <a:spcPts val="0"/>
              </a:spcAft>
              <a:buClr>
                <a:schemeClr val="dk1"/>
              </a:buClr>
              <a:buSzPts val="1200"/>
              <a:buFont typeface="Arial"/>
              <a:buAutoNum type="arabicPeriod"/>
            </a:pPr>
            <a:r>
              <a:rPr lang="en-US" sz="1800">
                <a:solidFill>
                  <a:schemeClr val="dk1"/>
                </a:solidFill>
                <a:latin typeface="Arial"/>
                <a:ea typeface="Arial"/>
                <a:cs typeface="Arial"/>
                <a:sym typeface="Arial"/>
              </a:rPr>
              <a:t>Tuition and fees</a:t>
            </a:r>
            <a:endParaRPr/>
          </a:p>
          <a:p>
            <a:pPr indent="-342900" lvl="0" marL="342900" marR="359410" rtl="0" algn="l">
              <a:spcBef>
                <a:spcPts val="0"/>
              </a:spcBef>
              <a:spcAft>
                <a:spcPts val="0"/>
              </a:spcAft>
              <a:buClr>
                <a:schemeClr val="dk1"/>
              </a:buClr>
              <a:buSzPts val="1200"/>
              <a:buFont typeface="Arial"/>
              <a:buAutoNum type="arabicPeriod"/>
            </a:pPr>
            <a:r>
              <a:rPr lang="en-US" sz="1800">
                <a:solidFill>
                  <a:schemeClr val="dk1"/>
                </a:solidFill>
                <a:latin typeface="Arial"/>
                <a:ea typeface="Arial"/>
                <a:cs typeface="Arial"/>
                <a:sym typeface="Arial"/>
              </a:rPr>
              <a:t>Interim financial reporting</a:t>
            </a:r>
            <a:endParaRPr/>
          </a:p>
          <a:p>
            <a:pPr indent="-342900" lvl="0" marL="342900" marR="359410" rtl="0" algn="l">
              <a:spcBef>
                <a:spcPts val="0"/>
              </a:spcBef>
              <a:spcAft>
                <a:spcPts val="0"/>
              </a:spcAft>
              <a:buClr>
                <a:schemeClr val="dk1"/>
              </a:buClr>
              <a:buSzPts val="1200"/>
              <a:buFont typeface="Arial"/>
              <a:buAutoNum type="arabicPeriod"/>
            </a:pPr>
            <a:r>
              <a:rPr lang="en-US" sz="1800">
                <a:solidFill>
                  <a:schemeClr val="dk1"/>
                </a:solidFill>
                <a:latin typeface="Arial"/>
                <a:ea typeface="Arial"/>
                <a:cs typeface="Arial"/>
                <a:sym typeface="Arial"/>
              </a:rPr>
              <a:t>Long-term financial picture</a:t>
            </a:r>
            <a:endParaRPr/>
          </a:p>
          <a:p>
            <a:pPr indent="-342900" lvl="0" marL="342900" marR="0" rtl="0" algn="l">
              <a:spcBef>
                <a:spcPts val="0"/>
              </a:spcBef>
              <a:spcAft>
                <a:spcPts val="0"/>
              </a:spcAft>
              <a:buClr>
                <a:schemeClr val="dk1"/>
              </a:buClr>
              <a:buSzPts val="1200"/>
              <a:buFont typeface="Arial"/>
              <a:buAutoNum type="arabicPeriod"/>
            </a:pPr>
            <a:r>
              <a:rPr lang="en-US" sz="1800">
                <a:solidFill>
                  <a:schemeClr val="dk1"/>
                </a:solidFill>
                <a:latin typeface="Arial"/>
                <a:ea typeface="Arial"/>
                <a:cs typeface="Arial"/>
                <a:sym typeface="Arial"/>
              </a:rPr>
              <a:t>Legal matters</a:t>
            </a:r>
            <a:endParaRPr/>
          </a:p>
          <a:p>
            <a:pPr indent="-342900" lvl="0" marL="342900" marR="137795" rtl="0" algn="l">
              <a:spcBef>
                <a:spcPts val="0"/>
              </a:spcBef>
              <a:spcAft>
                <a:spcPts val="0"/>
              </a:spcAft>
              <a:buClr>
                <a:schemeClr val="dk1"/>
              </a:buClr>
              <a:buSzPts val="1200"/>
              <a:buFont typeface="Arial"/>
              <a:buAutoNum type="arabicPeriod"/>
            </a:pPr>
            <a:r>
              <a:rPr lang="en-US" sz="1800">
                <a:solidFill>
                  <a:schemeClr val="dk1"/>
                </a:solidFill>
                <a:latin typeface="Arial"/>
                <a:ea typeface="Arial"/>
                <a:cs typeface="Arial"/>
                <a:sym typeface="Arial"/>
              </a:rPr>
              <a:t>Financial statement and disclosure matters</a:t>
            </a:r>
            <a:endParaRPr/>
          </a:p>
          <a:p>
            <a:pPr indent="-342900" lvl="0" marL="342900" marR="109220" rtl="0" algn="l">
              <a:spcBef>
                <a:spcPts val="0"/>
              </a:spcBef>
              <a:spcAft>
                <a:spcPts val="0"/>
              </a:spcAft>
              <a:buClr>
                <a:schemeClr val="dk1"/>
              </a:buClr>
              <a:buSzPts val="1200"/>
              <a:buFont typeface="Arial"/>
              <a:buAutoNum type="arabicPeriod"/>
            </a:pPr>
            <a:r>
              <a:rPr lang="en-US" sz="1800">
                <a:solidFill>
                  <a:schemeClr val="dk1"/>
                </a:solidFill>
                <a:latin typeface="Arial"/>
                <a:ea typeface="Arial"/>
                <a:cs typeface="Arial"/>
                <a:sym typeface="Arial"/>
              </a:rPr>
              <a:t>Oversight of the University’s relationship to independent auditors</a:t>
            </a:r>
            <a:endParaRPr/>
          </a:p>
          <a:p>
            <a:pPr indent="0" lvl="0" marL="0" marR="109220" rtl="0" algn="l">
              <a:spcBef>
                <a:spcPts val="0"/>
              </a:spcBef>
              <a:spcAft>
                <a:spcPts val="0"/>
              </a:spcAft>
              <a:buNone/>
            </a:pPr>
            <a:r>
              <a:t/>
            </a:r>
            <a:endParaRPr sz="1600">
              <a:solidFill>
                <a:schemeClr val="dk1"/>
              </a:solidFill>
              <a:latin typeface="Arial"/>
              <a:ea typeface="Arial"/>
              <a:cs typeface="Arial"/>
              <a:sym typeface="Arial"/>
            </a:endParaRPr>
          </a:p>
        </p:txBody>
      </p:sp>
      <p:sp>
        <p:nvSpPr>
          <p:cNvPr id="357" name="Google Shape;357;p13"/>
          <p:cNvSpPr/>
          <p:nvPr/>
        </p:nvSpPr>
        <p:spPr>
          <a:xfrm>
            <a:off x="6238099" y="2677411"/>
            <a:ext cx="5533901" cy="2399311"/>
          </a:xfrm>
          <a:prstGeom prst="rect">
            <a:avLst/>
          </a:prstGeom>
          <a:noFill/>
          <a:ln>
            <a:noFill/>
          </a:ln>
        </p:spPr>
        <p:txBody>
          <a:bodyPr anchorCtr="0" anchor="t" bIns="45700" lIns="91425" spcFirstLastPara="1" rIns="91425" wrap="square" tIns="45700">
            <a:spAutoFit/>
          </a:bodyPr>
          <a:lstStyle/>
          <a:p>
            <a:pPr indent="0" lvl="0" marL="0" marR="0" rtl="0" algn="l">
              <a:lnSpc>
                <a:spcPct val="76111"/>
              </a:lnSpc>
              <a:spcBef>
                <a:spcPts val="0"/>
              </a:spcBef>
              <a:spcAft>
                <a:spcPts val="0"/>
              </a:spcAft>
              <a:buNone/>
            </a:pPr>
            <a:r>
              <a:rPr b="1" lang="en-US" sz="1800" u="sng">
                <a:solidFill>
                  <a:schemeClr val="dk1"/>
                </a:solidFill>
                <a:latin typeface="Arial"/>
                <a:ea typeface="Arial"/>
                <a:cs typeface="Arial"/>
                <a:sym typeface="Arial"/>
              </a:rPr>
              <a:t>Membership:</a:t>
            </a:r>
            <a:endParaRPr b="1" sz="1800" u="sng">
              <a:solidFill>
                <a:schemeClr val="dk1"/>
              </a:solidFill>
              <a:latin typeface="Times New Roman"/>
              <a:ea typeface="Times New Roman"/>
              <a:cs typeface="Times New Roman"/>
              <a:sym typeface="Times New Roman"/>
            </a:endParaRPr>
          </a:p>
          <a:p>
            <a:pPr indent="0" lvl="0" marL="0" marR="72390" rtl="0" algn="l">
              <a:spcBef>
                <a:spcPts val="0"/>
              </a:spcBef>
              <a:spcAft>
                <a:spcPts val="0"/>
              </a:spcAft>
              <a:buNone/>
            </a:pPr>
            <a:r>
              <a:rPr b="1" lang="en-US" sz="1800">
                <a:solidFill>
                  <a:schemeClr val="dk1"/>
                </a:solidFill>
                <a:latin typeface="Arial"/>
                <a:ea typeface="Arial"/>
                <a:cs typeface="Arial"/>
                <a:sym typeface="Arial"/>
              </a:rPr>
              <a:t> </a:t>
            </a:r>
            <a:endParaRPr sz="1800">
              <a:solidFill>
                <a:schemeClr val="dk1"/>
              </a:solidFill>
              <a:latin typeface="Times New Roman"/>
              <a:ea typeface="Times New Roman"/>
              <a:cs typeface="Times New Roman"/>
              <a:sym typeface="Times New Roman"/>
            </a:endParaRPr>
          </a:p>
          <a:p>
            <a:pPr indent="-285750" lvl="0" marL="285750" marR="7239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Chair of the Board of Trustees</a:t>
            </a:r>
            <a:endParaRPr/>
          </a:p>
          <a:p>
            <a:pPr indent="-285750" lvl="0" marL="285750" marR="7239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President of the University</a:t>
            </a:r>
            <a:endParaRPr/>
          </a:p>
          <a:p>
            <a:pPr indent="-285750" lvl="0" marL="285750" marR="7239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Chief Financial Officer and Senior Vice President for Administration (Board of Trustees Treasurer) </a:t>
            </a:r>
            <a:endParaRPr/>
          </a:p>
          <a:p>
            <a:pPr indent="-285750" lvl="0" marL="285750" marR="7239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Two members selected annually by the Chair of the Board</a:t>
            </a:r>
            <a:endParaRPr/>
          </a:p>
          <a:p>
            <a:pPr indent="0" lvl="0" marL="0" marR="0" rtl="0" algn="l">
              <a:lnSpc>
                <a:spcPct val="76111"/>
              </a:lnSpc>
              <a:spcBef>
                <a:spcPts val="0"/>
              </a:spcBef>
              <a:spcAft>
                <a:spcPts val="0"/>
              </a:spcAft>
              <a:buNone/>
            </a:pPr>
            <a:r>
              <a:rPr lang="en-US" sz="1800">
                <a:solidFill>
                  <a:schemeClr val="dk1"/>
                </a:solidFill>
                <a:latin typeface="Arial"/>
                <a:ea typeface="Arial"/>
                <a:cs typeface="Arial"/>
                <a:sym typeface="Arial"/>
              </a:rPr>
              <a:t> </a:t>
            </a:r>
            <a:endParaRPr b="1" sz="1800" u="sng">
              <a:solidFill>
                <a:schemeClr val="dk1"/>
              </a:solidFill>
              <a:latin typeface="Times New Roman"/>
              <a:ea typeface="Times New Roman"/>
              <a:cs typeface="Times New Roman"/>
              <a:sym typeface="Times New Roman"/>
            </a:endParaRPr>
          </a:p>
        </p:txBody>
      </p:sp>
    </p:spTree>
  </p:cSld>
  <p:clrMapOvr>
    <a:masterClrMapping/>
  </p:clrMapOvr>
  <p:transition spd="slow">
    <p:wipe dir="l"/>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62" name="Shape 362"/>
        <p:cNvGrpSpPr/>
        <p:nvPr/>
      </p:nvGrpSpPr>
      <p:grpSpPr>
        <a:xfrm>
          <a:off x="0" y="0"/>
          <a:ext cx="0" cy="0"/>
          <a:chOff x="0" y="0"/>
          <a:chExt cx="0" cy="0"/>
        </a:xfrm>
      </p:grpSpPr>
      <p:pic>
        <p:nvPicPr>
          <p:cNvPr id="363" name="Google Shape;363;p14"/>
          <p:cNvPicPr preferRelativeResize="0"/>
          <p:nvPr>
            <p:ph idx="2" type="pic"/>
          </p:nvPr>
        </p:nvPicPr>
        <p:blipFill rotWithShape="1">
          <a:blip r:embed="rId3">
            <a:alphaModFix/>
          </a:blip>
          <a:srcRect b="0" l="0" r="0" t="0"/>
          <a:stretch/>
        </p:blipFill>
        <p:spPr>
          <a:xfrm>
            <a:off x="438835" y="665115"/>
            <a:ext cx="5458328" cy="3070309"/>
          </a:xfrm>
          <a:prstGeom prst="rect">
            <a:avLst/>
          </a:prstGeom>
          <a:solidFill>
            <a:schemeClr val="dk1">
              <a:alpha val="69803"/>
            </a:schemeClr>
          </a:solidFill>
          <a:ln>
            <a:noFill/>
          </a:ln>
        </p:spPr>
      </p:pic>
      <p:sp>
        <p:nvSpPr>
          <p:cNvPr id="364" name="Google Shape;364;p14"/>
          <p:cNvSpPr txBox="1"/>
          <p:nvPr>
            <p:ph type="title"/>
          </p:nvPr>
        </p:nvSpPr>
        <p:spPr>
          <a:xfrm>
            <a:off x="680728" y="4100203"/>
            <a:ext cx="4974546" cy="1343025"/>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Black"/>
              <a:buNone/>
            </a:pPr>
            <a:r>
              <a:rPr lang="en-US"/>
              <a:t>Financial Performance and Reporting Structure</a:t>
            </a:r>
            <a:endParaRPr/>
          </a:p>
        </p:txBody>
      </p:sp>
      <p:cxnSp>
        <p:nvCxnSpPr>
          <p:cNvPr id="365" name="Google Shape;365;p14"/>
          <p:cNvCxnSpPr/>
          <p:nvPr/>
        </p:nvCxnSpPr>
        <p:spPr>
          <a:xfrm>
            <a:off x="680728" y="5598041"/>
            <a:ext cx="4974545" cy="0"/>
          </a:xfrm>
          <a:prstGeom prst="straightConnector1">
            <a:avLst/>
          </a:prstGeom>
          <a:noFill/>
          <a:ln cap="flat" cmpd="sng" w="9525">
            <a:solidFill>
              <a:srgbClr val="FFCA08"/>
            </a:solidFill>
            <a:prstDash val="solid"/>
            <a:miter lim="800000"/>
            <a:headEnd len="sm" w="sm" type="none"/>
            <a:tailEnd len="sm" w="sm" type="none"/>
          </a:ln>
        </p:spPr>
      </p:cxnSp>
      <p:sp>
        <p:nvSpPr>
          <p:cNvPr id="366" name="Google Shape;366;p14"/>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367" name="Google Shape;367;p14"/>
          <p:cNvSpPr txBox="1"/>
          <p:nvPr>
            <p:ph idx="1" type="body"/>
          </p:nvPr>
        </p:nvSpPr>
        <p:spPr>
          <a:xfrm>
            <a:off x="6210796" y="668226"/>
            <a:ext cx="5712030" cy="5697137"/>
          </a:xfrm>
          <a:prstGeom prst="rect">
            <a:avLst/>
          </a:prstGeom>
          <a:noFill/>
          <a:ln>
            <a:noFill/>
          </a:ln>
        </p:spPr>
        <p:txBody>
          <a:bodyPr anchorCtr="0" anchor="t" bIns="0" lIns="0" spcFirstLastPara="1" rIns="0" wrap="square" tIns="0">
            <a:noAutofit/>
          </a:bodyPr>
          <a:lstStyle/>
          <a:p>
            <a:pPr indent="-514350" lvl="0" marL="514350" rtl="0" algn="l">
              <a:lnSpc>
                <a:spcPct val="100000"/>
              </a:lnSpc>
              <a:spcBef>
                <a:spcPts val="0"/>
              </a:spcBef>
              <a:spcAft>
                <a:spcPts val="0"/>
              </a:spcAft>
              <a:buClr>
                <a:srgbClr val="3F3F3F"/>
              </a:buClr>
              <a:buSzPts val="3200"/>
              <a:buFont typeface="Arial"/>
              <a:buChar char="•"/>
            </a:pPr>
            <a:r>
              <a:rPr lang="en-US" sz="3200">
                <a:solidFill>
                  <a:srgbClr val="3F3F3F"/>
                </a:solidFill>
                <a:latin typeface="Arial"/>
                <a:ea typeface="Arial"/>
                <a:cs typeface="Arial"/>
                <a:sym typeface="Arial"/>
              </a:rPr>
              <a:t>Reporting Structure</a:t>
            </a:r>
            <a:endParaRPr/>
          </a:p>
          <a:p>
            <a:pPr indent="-514350" lvl="0" marL="514350" rtl="0" algn="l">
              <a:lnSpc>
                <a:spcPct val="100000"/>
              </a:lnSpc>
              <a:spcBef>
                <a:spcPts val="1500"/>
              </a:spcBef>
              <a:spcAft>
                <a:spcPts val="0"/>
              </a:spcAft>
              <a:buClr>
                <a:srgbClr val="3F3F3F"/>
              </a:buClr>
              <a:buSzPts val="3200"/>
              <a:buFont typeface="Arial"/>
              <a:buChar char="•"/>
            </a:pPr>
            <a:r>
              <a:rPr lang="en-US" sz="3200">
                <a:solidFill>
                  <a:srgbClr val="3F3F3F"/>
                </a:solidFill>
                <a:latin typeface="Arial"/>
                <a:ea typeface="Arial"/>
                <a:cs typeface="Arial"/>
                <a:sym typeface="Arial"/>
              </a:rPr>
              <a:t>Fund Accounting</a:t>
            </a:r>
            <a:endParaRPr/>
          </a:p>
          <a:p>
            <a:pPr indent="-514350" lvl="0" marL="514350" rtl="0" algn="l">
              <a:lnSpc>
                <a:spcPct val="100000"/>
              </a:lnSpc>
              <a:spcBef>
                <a:spcPts val="1500"/>
              </a:spcBef>
              <a:spcAft>
                <a:spcPts val="0"/>
              </a:spcAft>
              <a:buClr>
                <a:srgbClr val="3F3F3F"/>
              </a:buClr>
              <a:buSzPts val="3200"/>
              <a:buFont typeface="Arial"/>
              <a:buChar char="•"/>
            </a:pPr>
            <a:r>
              <a:rPr lang="en-US" sz="3200">
                <a:solidFill>
                  <a:srgbClr val="3F3F3F"/>
                </a:solidFill>
                <a:latin typeface="Arial"/>
                <a:ea typeface="Arial"/>
                <a:cs typeface="Arial"/>
                <a:sym typeface="Arial"/>
              </a:rPr>
              <a:t>FY21 Financial Performance</a:t>
            </a:r>
            <a:endParaRPr/>
          </a:p>
          <a:p>
            <a:pPr indent="-514350" lvl="0" marL="514350" rtl="0" algn="l">
              <a:lnSpc>
                <a:spcPct val="100000"/>
              </a:lnSpc>
              <a:spcBef>
                <a:spcPts val="1500"/>
              </a:spcBef>
              <a:spcAft>
                <a:spcPts val="0"/>
              </a:spcAft>
              <a:buClr>
                <a:srgbClr val="3F3F3F"/>
              </a:buClr>
              <a:buSzPts val="3200"/>
              <a:buFont typeface="Arial"/>
              <a:buChar char="•"/>
            </a:pPr>
            <a:r>
              <a:rPr lang="en-US" sz="3200">
                <a:solidFill>
                  <a:srgbClr val="3F3F3F"/>
                </a:solidFill>
                <a:latin typeface="Arial"/>
                <a:ea typeface="Arial"/>
                <a:cs typeface="Arial"/>
                <a:sym typeface="Arial"/>
              </a:rPr>
              <a:t>Revenue/Expense Breakdown</a:t>
            </a:r>
            <a:endParaRPr/>
          </a:p>
          <a:p>
            <a:pPr indent="-514350" lvl="0" marL="514350" rtl="0" algn="l">
              <a:lnSpc>
                <a:spcPct val="100000"/>
              </a:lnSpc>
              <a:spcBef>
                <a:spcPts val="1500"/>
              </a:spcBef>
              <a:spcAft>
                <a:spcPts val="0"/>
              </a:spcAft>
              <a:buClr>
                <a:srgbClr val="3F3F3F"/>
              </a:buClr>
              <a:buSzPts val="3200"/>
              <a:buFont typeface="Arial"/>
              <a:buChar char="•"/>
            </a:pPr>
            <a:r>
              <a:rPr lang="en-US" sz="3200">
                <a:solidFill>
                  <a:srgbClr val="3F3F3F"/>
                </a:solidFill>
                <a:latin typeface="Arial"/>
                <a:ea typeface="Arial"/>
                <a:cs typeface="Arial"/>
                <a:sym typeface="Arial"/>
              </a:rPr>
              <a:t>Financial Health</a:t>
            </a:r>
            <a:endParaRPr/>
          </a:p>
          <a:p>
            <a:pPr indent="-457200" lvl="1" marL="1000125" rtl="0" algn="l">
              <a:lnSpc>
                <a:spcPct val="100000"/>
              </a:lnSpc>
              <a:spcBef>
                <a:spcPts val="1000"/>
              </a:spcBef>
              <a:spcAft>
                <a:spcPts val="0"/>
              </a:spcAft>
              <a:buClr>
                <a:srgbClr val="3F3F3F"/>
              </a:buClr>
              <a:buSzPts val="3200"/>
              <a:buFont typeface="Noto Sans Symbols"/>
              <a:buChar char="✔"/>
            </a:pPr>
            <a:r>
              <a:rPr lang="en-US" sz="3200">
                <a:solidFill>
                  <a:srgbClr val="3F3F3F"/>
                </a:solidFill>
                <a:latin typeface="Arial"/>
                <a:ea typeface="Arial"/>
                <a:cs typeface="Arial"/>
                <a:sym typeface="Arial"/>
              </a:rPr>
              <a:t>Composite Financial Index</a:t>
            </a:r>
            <a:endParaRPr/>
          </a:p>
          <a:p>
            <a:pPr indent="-514350" lvl="1" marL="1057275" rtl="0" algn="l">
              <a:lnSpc>
                <a:spcPct val="100000"/>
              </a:lnSpc>
              <a:spcBef>
                <a:spcPts val="1000"/>
              </a:spcBef>
              <a:spcAft>
                <a:spcPts val="0"/>
              </a:spcAft>
              <a:buClr>
                <a:srgbClr val="3F3F3F"/>
              </a:buClr>
              <a:buSzPts val="3200"/>
              <a:buFont typeface="Noto Sans Symbols"/>
              <a:buChar char="✔"/>
            </a:pPr>
            <a:r>
              <a:rPr lang="en-US" sz="3200">
                <a:solidFill>
                  <a:srgbClr val="3F3F3F"/>
                </a:solidFill>
                <a:latin typeface="Arial"/>
                <a:ea typeface="Arial"/>
                <a:cs typeface="Arial"/>
                <a:sym typeface="Arial"/>
              </a:rPr>
              <a:t>Debt Ratio</a:t>
            </a:r>
            <a:endParaRPr/>
          </a:p>
          <a:p>
            <a:pPr indent="-311150" lvl="0" marL="514350" rtl="0" algn="l">
              <a:lnSpc>
                <a:spcPct val="100000"/>
              </a:lnSpc>
              <a:spcBef>
                <a:spcPts val="1500"/>
              </a:spcBef>
              <a:spcAft>
                <a:spcPts val="0"/>
              </a:spcAft>
              <a:buSzPts val="3200"/>
              <a:buFont typeface="Arial"/>
              <a:buNone/>
            </a:pPr>
            <a:r>
              <a:t/>
            </a:r>
            <a:endParaRPr sz="3200">
              <a:solidFill>
                <a:srgbClr val="3F3F3F"/>
              </a:solidFill>
              <a:latin typeface="Arial"/>
              <a:ea typeface="Arial"/>
              <a:cs typeface="Arial"/>
              <a:sym typeface="Arial"/>
            </a:endParaRPr>
          </a:p>
          <a:p>
            <a:pPr indent="-311150" lvl="0" marL="514350" rtl="0" algn="l">
              <a:lnSpc>
                <a:spcPct val="100000"/>
              </a:lnSpc>
              <a:spcBef>
                <a:spcPts val="1500"/>
              </a:spcBef>
              <a:spcAft>
                <a:spcPts val="0"/>
              </a:spcAft>
              <a:buClr>
                <a:schemeClr val="lt1"/>
              </a:buClr>
              <a:buSzPts val="3200"/>
              <a:buFont typeface="Arial"/>
              <a:buNone/>
            </a:pPr>
            <a:r>
              <a:t/>
            </a:r>
            <a:endParaRPr sz="3200">
              <a:solidFill>
                <a:srgbClr val="3F3F3F"/>
              </a:solidFill>
              <a:latin typeface="Arial"/>
              <a:ea typeface="Arial"/>
              <a:cs typeface="Arial"/>
              <a:sym typeface="Arial"/>
            </a:endParaRPr>
          </a:p>
          <a:p>
            <a:pPr indent="-311150" lvl="0" marL="514350" rtl="0" algn="l">
              <a:lnSpc>
                <a:spcPct val="100000"/>
              </a:lnSpc>
              <a:spcBef>
                <a:spcPts val="1500"/>
              </a:spcBef>
              <a:spcAft>
                <a:spcPts val="0"/>
              </a:spcAft>
              <a:buClr>
                <a:schemeClr val="lt1"/>
              </a:buClr>
              <a:buSzPts val="3200"/>
              <a:buFont typeface="Arial"/>
              <a:buNone/>
            </a:pPr>
            <a:r>
              <a:t/>
            </a:r>
            <a:endParaRPr sz="3200">
              <a:solidFill>
                <a:srgbClr val="3F3F3F"/>
              </a:solidFill>
              <a:latin typeface="Arial"/>
              <a:ea typeface="Arial"/>
              <a:cs typeface="Arial"/>
              <a:sym typeface="Arial"/>
            </a:endParaRPr>
          </a:p>
          <a:p>
            <a:pPr indent="-336550" lvl="0" marL="514350" rtl="0" algn="l">
              <a:lnSpc>
                <a:spcPct val="100000"/>
              </a:lnSpc>
              <a:spcBef>
                <a:spcPts val="1500"/>
              </a:spcBef>
              <a:spcAft>
                <a:spcPts val="0"/>
              </a:spcAft>
              <a:buClr>
                <a:schemeClr val="lt1"/>
              </a:buClr>
              <a:buSzPts val="2800"/>
              <a:buFont typeface="Arial"/>
              <a:buNone/>
            </a:pPr>
            <a:r>
              <a:t/>
            </a:r>
            <a:endParaRPr sz="2800">
              <a:solidFill>
                <a:srgbClr val="3F3F3F"/>
              </a:solidFill>
              <a:latin typeface="Arial"/>
              <a:ea typeface="Arial"/>
              <a:cs typeface="Arial"/>
              <a:sym typeface="Arial"/>
            </a:endParaRPr>
          </a:p>
          <a:p>
            <a:pPr indent="0" lvl="1" marL="542925" rtl="0" algn="l">
              <a:lnSpc>
                <a:spcPct val="100000"/>
              </a:lnSpc>
              <a:spcBef>
                <a:spcPts val="1000"/>
              </a:spcBef>
              <a:spcAft>
                <a:spcPts val="0"/>
              </a:spcAft>
              <a:buClr>
                <a:schemeClr val="dk2"/>
              </a:buClr>
              <a:buSzPts val="2800"/>
              <a:buNone/>
            </a:pPr>
            <a:r>
              <a:t/>
            </a:r>
            <a:endParaRPr sz="2800">
              <a:solidFill>
                <a:srgbClr val="3F3F3F"/>
              </a:solidFill>
              <a:latin typeface="Arial"/>
              <a:ea typeface="Arial"/>
              <a:cs typeface="Arial"/>
              <a:sym typeface="Arial"/>
            </a:endParaRPr>
          </a:p>
          <a:p>
            <a:pPr indent="-349250" lvl="1" marL="1057275" rtl="0" algn="l">
              <a:lnSpc>
                <a:spcPct val="100000"/>
              </a:lnSpc>
              <a:spcBef>
                <a:spcPts val="1000"/>
              </a:spcBef>
              <a:spcAft>
                <a:spcPts val="0"/>
              </a:spcAft>
              <a:buClr>
                <a:schemeClr val="dk2"/>
              </a:buClr>
              <a:buSzPts val="2600"/>
              <a:buNone/>
            </a:pPr>
            <a:r>
              <a:t/>
            </a:r>
            <a:endParaRPr sz="2600">
              <a:solidFill>
                <a:srgbClr val="3F3F3F"/>
              </a:solidFill>
              <a:latin typeface="Arial"/>
              <a:ea typeface="Arial"/>
              <a:cs typeface="Arial"/>
              <a:sym typeface="Arial"/>
            </a:endParaRPr>
          </a:p>
        </p:txBody>
      </p:sp>
      <p:sp>
        <p:nvSpPr>
          <p:cNvPr id="368" name="Google Shape;368;p14"/>
          <p:cNvSpPr txBox="1"/>
          <p:nvPr>
            <p:ph idx="11" type="ftr"/>
          </p:nvPr>
        </p:nvSpPr>
        <p:spPr>
          <a:xfrm>
            <a:off x="432000" y="6365363"/>
            <a:ext cx="5472000" cy="41243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Supervisor Success Series</a:t>
            </a:r>
            <a:endParaRPr/>
          </a:p>
        </p:txBody>
      </p:sp>
    </p:spTree>
  </p:cSld>
  <p:clrMapOvr>
    <a:masterClrMapping/>
  </p:clrMapOvr>
  <p:transition spd="slow">
    <p:wipe dir="l"/>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73" name="Shape 373"/>
        <p:cNvGrpSpPr/>
        <p:nvPr/>
      </p:nvGrpSpPr>
      <p:grpSpPr>
        <a:xfrm>
          <a:off x="0" y="0"/>
          <a:ext cx="0" cy="0"/>
          <a:chOff x="0" y="0"/>
          <a:chExt cx="0" cy="0"/>
        </a:xfrm>
      </p:grpSpPr>
      <p:sp>
        <p:nvSpPr>
          <p:cNvPr id="374" name="Google Shape;374;p15"/>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375" name="Google Shape;375;p15"/>
          <p:cNvSpPr txBox="1"/>
          <p:nvPr/>
        </p:nvSpPr>
        <p:spPr>
          <a:xfrm>
            <a:off x="312717" y="465389"/>
            <a:ext cx="10826338" cy="58005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Financial Reporting Structure </a:t>
            </a:r>
            <a:endParaRPr/>
          </a:p>
        </p:txBody>
      </p:sp>
      <p:sp>
        <p:nvSpPr>
          <p:cNvPr id="376" name="Google Shape;376;p15"/>
          <p:cNvSpPr txBox="1"/>
          <p:nvPr/>
        </p:nvSpPr>
        <p:spPr>
          <a:xfrm>
            <a:off x="199410" y="6102583"/>
            <a:ext cx="3802573"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Source:  MTU Financial Services Office, FY2020 Audited Financial Statements</a:t>
            </a:r>
            <a:endParaRPr/>
          </a:p>
        </p:txBody>
      </p:sp>
      <p:sp>
        <p:nvSpPr>
          <p:cNvPr id="377" name="Google Shape;377;p15"/>
          <p:cNvSpPr/>
          <p:nvPr/>
        </p:nvSpPr>
        <p:spPr>
          <a:xfrm>
            <a:off x="764183" y="1243220"/>
            <a:ext cx="11217817"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entury Gothic"/>
                <a:ea typeface="Century Gothic"/>
                <a:cs typeface="Century Gothic"/>
                <a:sym typeface="Century Gothic"/>
              </a:rPr>
              <a:t>Reporting Entity</a:t>
            </a:r>
            <a:endParaRPr/>
          </a:p>
          <a:p>
            <a:pPr indent="0" lvl="0" marL="0" marR="0" rtl="0" algn="l">
              <a:spcBef>
                <a:spcPts val="0"/>
              </a:spcBef>
              <a:spcAft>
                <a:spcPts val="0"/>
              </a:spcAft>
              <a:buNone/>
            </a:pPr>
            <a:r>
              <a:t/>
            </a:r>
            <a:endParaRPr b="1" sz="24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entury Gothic"/>
                <a:ea typeface="Century Gothic"/>
                <a:cs typeface="Century Gothic"/>
                <a:sym typeface="Century Gothic"/>
              </a:rPr>
              <a:t>Michigan Technological University (“University”) </a:t>
            </a:r>
            <a:r>
              <a:rPr lang="en-US" sz="1800">
                <a:solidFill>
                  <a:schemeClr val="dk1"/>
                </a:solidFill>
                <a:latin typeface="Century Gothic"/>
                <a:ea typeface="Century Gothic"/>
                <a:cs typeface="Century Gothic"/>
                <a:sym typeface="Century Gothic"/>
              </a:rPr>
              <a:t>is an institution of higher education and is considered to</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be a component unit of the State of Michigan because its Board of Trustees is appointed by the Governor</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of the State of Michigan. </a:t>
            </a: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The University has </a:t>
            </a:r>
            <a:r>
              <a:rPr b="1" lang="en-US" sz="1800">
                <a:solidFill>
                  <a:schemeClr val="dk1"/>
                </a:solidFill>
                <a:latin typeface="Century Gothic"/>
                <a:ea typeface="Century Gothic"/>
                <a:cs typeface="Century Gothic"/>
                <a:sym typeface="Century Gothic"/>
              </a:rPr>
              <a:t>two component units </a:t>
            </a:r>
            <a:r>
              <a:rPr lang="en-US" sz="1800">
                <a:solidFill>
                  <a:schemeClr val="dk1"/>
                </a:solidFill>
                <a:latin typeface="Century Gothic"/>
                <a:ea typeface="Century Gothic"/>
                <a:cs typeface="Century Gothic"/>
                <a:sym typeface="Century Gothic"/>
              </a:rPr>
              <a:t>which are described below. </a:t>
            </a: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The </a:t>
            </a:r>
            <a:r>
              <a:rPr b="1" lang="en-US" sz="1800">
                <a:solidFill>
                  <a:schemeClr val="dk1"/>
                </a:solidFill>
                <a:latin typeface="Century Gothic"/>
                <a:ea typeface="Century Gothic"/>
                <a:cs typeface="Century Gothic"/>
                <a:sym typeface="Century Gothic"/>
              </a:rPr>
              <a:t>Michigan Tech Fund (“Fund”) </a:t>
            </a:r>
            <a:r>
              <a:rPr lang="en-US" sz="1800">
                <a:solidFill>
                  <a:schemeClr val="dk1"/>
                </a:solidFill>
                <a:latin typeface="Century Gothic"/>
                <a:ea typeface="Century Gothic"/>
                <a:cs typeface="Century Gothic"/>
                <a:sym typeface="Century Gothic"/>
              </a:rPr>
              <a:t>is a legally separate tax-exempt component unit of the University. The</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primary purpose of the Fund is to receive, invest, and disburse gifts received on behalf of the University.</a:t>
            </a: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The </a:t>
            </a:r>
            <a:r>
              <a:rPr b="1" lang="en-US" sz="1800">
                <a:solidFill>
                  <a:schemeClr val="dk1"/>
                </a:solidFill>
                <a:latin typeface="Century Gothic"/>
                <a:ea typeface="Century Gothic"/>
                <a:cs typeface="Century Gothic"/>
                <a:sym typeface="Century Gothic"/>
              </a:rPr>
              <a:t>Michigan Tech Entrepreneurial Support Corporation (MTESC) </a:t>
            </a:r>
            <a:r>
              <a:rPr lang="en-US" sz="1800">
                <a:solidFill>
                  <a:schemeClr val="dk1"/>
                </a:solidFill>
                <a:latin typeface="Century Gothic"/>
                <a:ea typeface="Century Gothic"/>
                <a:cs typeface="Century Gothic"/>
                <a:sym typeface="Century Gothic"/>
              </a:rPr>
              <a:t>is a legally separate tax-exempt</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component unit of the University. The primary purpose of the MTESC is to support the entrepreneurial and</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commercial development efforts of the University.</a:t>
            </a:r>
            <a:endParaRPr sz="1800">
              <a:solidFill>
                <a:schemeClr val="dk1"/>
              </a:solidFill>
              <a:latin typeface="Tahoma"/>
              <a:ea typeface="Tahoma"/>
              <a:cs typeface="Tahoma"/>
              <a:sym typeface="Tahoma"/>
            </a:endParaRPr>
          </a:p>
        </p:txBody>
      </p:sp>
    </p:spTree>
  </p:cSld>
  <p:clrMapOvr>
    <a:masterClrMapping/>
  </p:clrMapOvr>
  <p:transition spd="slow">
    <p:wipe dir="l"/>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82" name="Shape 382"/>
        <p:cNvGrpSpPr/>
        <p:nvPr/>
      </p:nvGrpSpPr>
      <p:grpSpPr>
        <a:xfrm>
          <a:off x="0" y="0"/>
          <a:ext cx="0" cy="0"/>
          <a:chOff x="0" y="0"/>
          <a:chExt cx="0" cy="0"/>
        </a:xfrm>
      </p:grpSpPr>
      <p:sp>
        <p:nvSpPr>
          <p:cNvPr id="383" name="Google Shape;383;p16"/>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384" name="Google Shape;384;p16"/>
          <p:cNvSpPr txBox="1"/>
          <p:nvPr/>
        </p:nvSpPr>
        <p:spPr>
          <a:xfrm>
            <a:off x="277091" y="286843"/>
            <a:ext cx="11637818" cy="814593"/>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Michigan Tech Fund Board of Directors Subcommittee Structure</a:t>
            </a:r>
            <a:endParaRPr/>
          </a:p>
        </p:txBody>
      </p:sp>
      <p:sp>
        <p:nvSpPr>
          <p:cNvPr id="385" name="Google Shape;385;p16"/>
          <p:cNvSpPr txBox="1"/>
          <p:nvPr/>
        </p:nvSpPr>
        <p:spPr>
          <a:xfrm>
            <a:off x="4860758" y="1768643"/>
            <a:ext cx="2129590" cy="954107"/>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Board of Directors</a:t>
            </a:r>
            <a:endParaRPr/>
          </a:p>
        </p:txBody>
      </p:sp>
      <p:sp>
        <p:nvSpPr>
          <p:cNvPr id="386" name="Google Shape;386;p16"/>
          <p:cNvSpPr txBox="1"/>
          <p:nvPr/>
        </p:nvSpPr>
        <p:spPr>
          <a:xfrm>
            <a:off x="721894" y="3635416"/>
            <a:ext cx="2911642" cy="954107"/>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Finance &amp; Audit Committee</a:t>
            </a:r>
            <a:endParaRPr/>
          </a:p>
        </p:txBody>
      </p:sp>
      <p:sp>
        <p:nvSpPr>
          <p:cNvPr id="387" name="Google Shape;387;p16"/>
          <p:cNvSpPr txBox="1"/>
          <p:nvPr/>
        </p:nvSpPr>
        <p:spPr>
          <a:xfrm>
            <a:off x="8161421" y="3635414"/>
            <a:ext cx="2911642" cy="954107"/>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Investment Committee</a:t>
            </a:r>
            <a:endParaRPr/>
          </a:p>
        </p:txBody>
      </p:sp>
      <p:cxnSp>
        <p:nvCxnSpPr>
          <p:cNvPr id="388" name="Google Shape;388;p16"/>
          <p:cNvCxnSpPr/>
          <p:nvPr/>
        </p:nvCxnSpPr>
        <p:spPr>
          <a:xfrm flipH="1">
            <a:off x="2933700" y="2722750"/>
            <a:ext cx="1927058" cy="912664"/>
          </a:xfrm>
          <a:prstGeom prst="straightConnector1">
            <a:avLst/>
          </a:prstGeom>
          <a:noFill/>
          <a:ln cap="flat" cmpd="sng" w="9525">
            <a:solidFill>
              <a:schemeClr val="dk1"/>
            </a:solidFill>
            <a:prstDash val="solid"/>
            <a:miter lim="800000"/>
            <a:headEnd len="sm" w="sm" type="none"/>
            <a:tailEnd len="sm" w="sm" type="none"/>
          </a:ln>
        </p:spPr>
      </p:cxnSp>
      <p:cxnSp>
        <p:nvCxnSpPr>
          <p:cNvPr id="389" name="Google Shape;389;p16"/>
          <p:cNvCxnSpPr/>
          <p:nvPr/>
        </p:nvCxnSpPr>
        <p:spPr>
          <a:xfrm>
            <a:off x="6990348" y="2722750"/>
            <a:ext cx="1927059" cy="912664"/>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transition spd="slow">
    <p:wipe dir="l"/>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94" name="Shape 394"/>
        <p:cNvGrpSpPr/>
        <p:nvPr/>
      </p:nvGrpSpPr>
      <p:grpSpPr>
        <a:xfrm>
          <a:off x="0" y="0"/>
          <a:ext cx="0" cy="0"/>
          <a:chOff x="0" y="0"/>
          <a:chExt cx="0" cy="0"/>
        </a:xfrm>
      </p:grpSpPr>
      <p:sp>
        <p:nvSpPr>
          <p:cNvPr id="395" name="Google Shape;395;p17"/>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396" name="Google Shape;396;p17"/>
          <p:cNvSpPr txBox="1"/>
          <p:nvPr/>
        </p:nvSpPr>
        <p:spPr>
          <a:xfrm>
            <a:off x="277091" y="286843"/>
            <a:ext cx="11637818" cy="814593"/>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Committees of the Board of Directors</a:t>
            </a:r>
            <a:endParaRPr/>
          </a:p>
        </p:txBody>
      </p:sp>
      <p:sp>
        <p:nvSpPr>
          <p:cNvPr id="397" name="Google Shape;397;p17"/>
          <p:cNvSpPr/>
          <p:nvPr/>
        </p:nvSpPr>
        <p:spPr>
          <a:xfrm>
            <a:off x="522513" y="1101436"/>
            <a:ext cx="108540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The committees of the Board of Directors are to assist the Board in fulfilling its oversight responsibilities with respect to finances, investments and internal controls. </a:t>
            </a:r>
            <a:endParaRPr sz="1800">
              <a:solidFill>
                <a:schemeClr val="dk1"/>
              </a:solidFill>
              <a:latin typeface="Arial"/>
              <a:ea typeface="Arial"/>
              <a:cs typeface="Arial"/>
              <a:sym typeface="Arial"/>
            </a:endParaRPr>
          </a:p>
        </p:txBody>
      </p:sp>
      <p:sp>
        <p:nvSpPr>
          <p:cNvPr id="398" name="Google Shape;398;p17"/>
          <p:cNvSpPr/>
          <p:nvPr/>
        </p:nvSpPr>
        <p:spPr>
          <a:xfrm>
            <a:off x="522513" y="2677411"/>
            <a:ext cx="5142016" cy="2149306"/>
          </a:xfrm>
          <a:prstGeom prst="rect">
            <a:avLst/>
          </a:prstGeom>
          <a:noFill/>
          <a:ln>
            <a:noFill/>
          </a:ln>
        </p:spPr>
        <p:txBody>
          <a:bodyPr anchorCtr="0" anchor="t" bIns="45700" lIns="91425" spcFirstLastPara="1" rIns="91425" wrap="square" tIns="45700">
            <a:spAutoFit/>
          </a:bodyPr>
          <a:lstStyle/>
          <a:p>
            <a:pPr indent="0" lvl="0" marL="0" marR="0" rtl="0" algn="l">
              <a:lnSpc>
                <a:spcPct val="76111"/>
              </a:lnSpc>
              <a:spcBef>
                <a:spcPts val="0"/>
              </a:spcBef>
              <a:spcAft>
                <a:spcPts val="0"/>
              </a:spcAft>
              <a:buNone/>
            </a:pPr>
            <a:r>
              <a:rPr b="1" lang="en-US" sz="1800" u="sng">
                <a:solidFill>
                  <a:schemeClr val="dk1"/>
                </a:solidFill>
                <a:latin typeface="Arial"/>
                <a:ea typeface="Arial"/>
                <a:cs typeface="Arial"/>
                <a:sym typeface="Arial"/>
              </a:rPr>
              <a:t>Finance &amp; Audit:</a:t>
            </a:r>
            <a:endParaRPr b="1" sz="1800" u="sng">
              <a:solidFill>
                <a:schemeClr val="dk1"/>
              </a:solidFill>
              <a:latin typeface="Arial"/>
              <a:ea typeface="Arial"/>
              <a:cs typeface="Arial"/>
              <a:sym typeface="Arial"/>
            </a:endParaRPr>
          </a:p>
          <a:p>
            <a:pPr indent="0" lvl="0" marL="0" marR="0" rtl="0" algn="l">
              <a:spcBef>
                <a:spcPts val="40"/>
              </a:spcBef>
              <a:spcAft>
                <a:spcPts val="0"/>
              </a:spcAft>
              <a:buNone/>
            </a:pPr>
            <a:r>
              <a:rPr b="1" lang="en-US" sz="1600">
                <a:solidFill>
                  <a:schemeClr val="dk1"/>
                </a:solidFill>
                <a:latin typeface="Arial"/>
                <a:ea typeface="Arial"/>
                <a:cs typeface="Arial"/>
                <a:sym typeface="Arial"/>
              </a:rPr>
              <a:t> </a:t>
            </a:r>
            <a:endParaRPr sz="1600">
              <a:solidFill>
                <a:schemeClr val="dk1"/>
              </a:solidFill>
              <a:latin typeface="Arial"/>
              <a:ea typeface="Arial"/>
              <a:cs typeface="Arial"/>
              <a:sym typeface="Arial"/>
            </a:endParaRPr>
          </a:p>
          <a:p>
            <a:pPr indent="-285750" lvl="0" marL="285750" marR="137795"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Expenditure &amp; financial controls</a:t>
            </a:r>
            <a:endParaRPr/>
          </a:p>
          <a:p>
            <a:pPr indent="-285750" lvl="0" marL="285750" marR="137795"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Financial statement and disclosure matters</a:t>
            </a:r>
            <a:endParaRPr/>
          </a:p>
          <a:p>
            <a:pPr indent="-285750" lvl="0" marL="285750" marR="10922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Oversight of the University’s relationship to independent auditors</a:t>
            </a:r>
            <a:endParaRPr/>
          </a:p>
          <a:p>
            <a:pPr indent="-285750" lvl="0" marL="285750" marR="10922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Internal controls &amp; risk management</a:t>
            </a:r>
            <a:endParaRPr/>
          </a:p>
          <a:p>
            <a:pPr indent="0" lvl="0" marL="0" marR="109220" rtl="0" algn="l">
              <a:spcBef>
                <a:spcPts val="0"/>
              </a:spcBef>
              <a:spcAft>
                <a:spcPts val="0"/>
              </a:spcAft>
              <a:buNone/>
            </a:pPr>
            <a:r>
              <a:t/>
            </a:r>
            <a:endParaRPr sz="1600">
              <a:solidFill>
                <a:schemeClr val="dk1"/>
              </a:solidFill>
              <a:latin typeface="Arial"/>
              <a:ea typeface="Arial"/>
              <a:cs typeface="Arial"/>
              <a:sym typeface="Arial"/>
            </a:endParaRPr>
          </a:p>
        </p:txBody>
      </p:sp>
      <p:sp>
        <p:nvSpPr>
          <p:cNvPr id="399" name="Google Shape;399;p17"/>
          <p:cNvSpPr/>
          <p:nvPr/>
        </p:nvSpPr>
        <p:spPr>
          <a:xfrm>
            <a:off x="6238099" y="2677411"/>
            <a:ext cx="5533901" cy="2578847"/>
          </a:xfrm>
          <a:prstGeom prst="rect">
            <a:avLst/>
          </a:prstGeom>
          <a:noFill/>
          <a:ln>
            <a:noFill/>
          </a:ln>
        </p:spPr>
        <p:txBody>
          <a:bodyPr anchorCtr="0" anchor="t" bIns="45700" lIns="91425" spcFirstLastPara="1" rIns="91425" wrap="square" tIns="45700">
            <a:spAutoFit/>
          </a:bodyPr>
          <a:lstStyle/>
          <a:p>
            <a:pPr indent="0" lvl="0" marL="0" marR="0" rtl="0" algn="l">
              <a:lnSpc>
                <a:spcPct val="76111"/>
              </a:lnSpc>
              <a:spcBef>
                <a:spcPts val="0"/>
              </a:spcBef>
              <a:spcAft>
                <a:spcPts val="0"/>
              </a:spcAft>
              <a:buNone/>
            </a:pPr>
            <a:r>
              <a:rPr b="1" lang="en-US" sz="1800" u="sng">
                <a:solidFill>
                  <a:schemeClr val="dk1"/>
                </a:solidFill>
                <a:latin typeface="Arial"/>
                <a:ea typeface="Arial"/>
                <a:cs typeface="Arial"/>
                <a:sym typeface="Arial"/>
              </a:rPr>
              <a:t>Investment:</a:t>
            </a:r>
            <a:endParaRPr b="1" sz="1800" u="sng">
              <a:solidFill>
                <a:schemeClr val="dk1"/>
              </a:solidFill>
              <a:latin typeface="Times New Roman"/>
              <a:ea typeface="Times New Roman"/>
              <a:cs typeface="Times New Roman"/>
              <a:sym typeface="Times New Roman"/>
            </a:endParaRPr>
          </a:p>
          <a:p>
            <a:pPr indent="0" lvl="0" marL="0" marR="72390" rtl="0" algn="l">
              <a:spcBef>
                <a:spcPts val="0"/>
              </a:spcBef>
              <a:spcAft>
                <a:spcPts val="0"/>
              </a:spcAft>
              <a:buNone/>
            </a:pPr>
            <a:r>
              <a:rPr b="1" lang="en-US" sz="1800">
                <a:solidFill>
                  <a:schemeClr val="dk1"/>
                </a:solidFill>
                <a:latin typeface="Arial"/>
                <a:ea typeface="Arial"/>
                <a:cs typeface="Arial"/>
                <a:sym typeface="Arial"/>
              </a:rPr>
              <a:t> </a:t>
            </a:r>
            <a:endParaRPr sz="1800">
              <a:solidFill>
                <a:schemeClr val="dk1"/>
              </a:solidFill>
              <a:latin typeface="Times New Roman"/>
              <a:ea typeface="Times New Roman"/>
              <a:cs typeface="Times New Roman"/>
              <a:sym typeface="Times New Roman"/>
            </a:endParaRPr>
          </a:p>
          <a:p>
            <a:pPr indent="-285750" lvl="0" marL="285750" marR="7239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Investment management</a:t>
            </a:r>
            <a:endParaRPr/>
          </a:p>
          <a:p>
            <a:pPr indent="-285750" lvl="0" marL="285750" marR="7239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Asset allocation</a:t>
            </a:r>
            <a:endParaRPr/>
          </a:p>
          <a:p>
            <a:pPr indent="-285750" lvl="0" marL="285750" marR="7239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Endowment management</a:t>
            </a:r>
            <a:endParaRPr/>
          </a:p>
          <a:p>
            <a:pPr indent="-285750" lvl="0" marL="285750" marR="7239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Real estate gift acceptance </a:t>
            </a:r>
            <a:endParaRPr/>
          </a:p>
          <a:p>
            <a:pPr indent="-285750" lvl="0" marL="285750" marR="7239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Oversight of the Fund’s relationship to professional investment firm</a:t>
            </a:r>
            <a:endParaRPr/>
          </a:p>
          <a:p>
            <a:pPr indent="0" lvl="0" marL="0" marR="0" rtl="0" algn="l">
              <a:lnSpc>
                <a:spcPct val="76111"/>
              </a:lnSpc>
              <a:spcBef>
                <a:spcPts val="0"/>
              </a:spcBef>
              <a:spcAft>
                <a:spcPts val="0"/>
              </a:spcAft>
              <a:buNone/>
            </a:pPr>
            <a:r>
              <a:t/>
            </a:r>
            <a:endParaRPr sz="1800">
              <a:solidFill>
                <a:schemeClr val="dk1"/>
              </a:solidFill>
              <a:latin typeface="Arial"/>
              <a:ea typeface="Arial"/>
              <a:cs typeface="Arial"/>
              <a:sym typeface="Arial"/>
            </a:endParaRPr>
          </a:p>
          <a:p>
            <a:pPr indent="0" lvl="0" marL="0" marR="0" rtl="0" algn="l">
              <a:lnSpc>
                <a:spcPct val="76111"/>
              </a:lnSpc>
              <a:spcBef>
                <a:spcPts val="0"/>
              </a:spcBef>
              <a:spcAft>
                <a:spcPts val="0"/>
              </a:spcAft>
              <a:buNone/>
            </a:pPr>
            <a:r>
              <a:rPr lang="en-US" sz="1800">
                <a:solidFill>
                  <a:schemeClr val="dk1"/>
                </a:solidFill>
                <a:latin typeface="Arial"/>
                <a:ea typeface="Arial"/>
                <a:cs typeface="Arial"/>
                <a:sym typeface="Arial"/>
              </a:rPr>
              <a:t> </a:t>
            </a:r>
            <a:endParaRPr b="1" sz="1800" u="sng">
              <a:solidFill>
                <a:schemeClr val="dk1"/>
              </a:solidFill>
              <a:latin typeface="Times New Roman"/>
              <a:ea typeface="Times New Roman"/>
              <a:cs typeface="Times New Roman"/>
              <a:sym typeface="Times New Roman"/>
            </a:endParaRPr>
          </a:p>
        </p:txBody>
      </p:sp>
    </p:spTree>
  </p:cSld>
  <p:clrMapOvr>
    <a:masterClrMapping/>
  </p:clrMapOvr>
  <p:transition spd="slow">
    <p:wipe dir="l"/>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04" name="Shape 404"/>
        <p:cNvGrpSpPr/>
        <p:nvPr/>
      </p:nvGrpSpPr>
      <p:grpSpPr>
        <a:xfrm>
          <a:off x="0" y="0"/>
          <a:ext cx="0" cy="0"/>
          <a:chOff x="0" y="0"/>
          <a:chExt cx="0" cy="0"/>
        </a:xfrm>
      </p:grpSpPr>
      <p:sp>
        <p:nvSpPr>
          <p:cNvPr id="405" name="Google Shape;405;p18"/>
          <p:cNvSpPr txBox="1"/>
          <p:nvPr/>
        </p:nvSpPr>
        <p:spPr>
          <a:xfrm>
            <a:off x="992405" y="2162669"/>
            <a:ext cx="4421806" cy="3107164"/>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00000"/>
              </a:lnSpc>
              <a:spcBef>
                <a:spcPts val="0"/>
              </a:spcBef>
              <a:spcAft>
                <a:spcPts val="0"/>
              </a:spcAft>
              <a:buClr>
                <a:srgbClr val="7F7F7F"/>
              </a:buClr>
              <a:buSzPts val="1920"/>
              <a:buFont typeface="Noto Sans Symbols"/>
              <a:buChar char="⮚"/>
            </a:pPr>
            <a:r>
              <a:rPr b="0" i="0" lang="en-US" sz="2400" u="none" cap="none" strike="noStrike">
                <a:solidFill>
                  <a:srgbClr val="000000"/>
                </a:solidFill>
                <a:latin typeface="Tahoma"/>
                <a:ea typeface="Tahoma"/>
                <a:cs typeface="Tahoma"/>
                <a:sym typeface="Tahoma"/>
              </a:rPr>
              <a:t>General Fund </a:t>
            </a:r>
            <a:endParaRPr/>
          </a:p>
          <a:p>
            <a:pPr indent="-342900" lvl="0" marL="342900" marR="0" rtl="0" algn="l">
              <a:lnSpc>
                <a:spcPct val="100000"/>
              </a:lnSpc>
              <a:spcBef>
                <a:spcPts val="1000"/>
              </a:spcBef>
              <a:spcAft>
                <a:spcPts val="0"/>
              </a:spcAft>
              <a:buClr>
                <a:srgbClr val="7F7F7F"/>
              </a:buClr>
              <a:buSzPts val="1920"/>
              <a:buFont typeface="Noto Sans Symbols"/>
              <a:buChar char="⮚"/>
            </a:pPr>
            <a:r>
              <a:rPr b="0" i="0" lang="en-US" sz="2400" u="none" cap="none" strike="noStrike">
                <a:solidFill>
                  <a:srgbClr val="000000"/>
                </a:solidFill>
                <a:latin typeface="Tahoma"/>
                <a:ea typeface="Tahoma"/>
                <a:cs typeface="Tahoma"/>
                <a:sym typeface="Tahoma"/>
              </a:rPr>
              <a:t>Designated Fund</a:t>
            </a:r>
            <a:endParaRPr/>
          </a:p>
          <a:p>
            <a:pPr indent="-342900" lvl="0" marL="342900" marR="0" rtl="0" algn="l">
              <a:lnSpc>
                <a:spcPct val="100000"/>
              </a:lnSpc>
              <a:spcBef>
                <a:spcPts val="1000"/>
              </a:spcBef>
              <a:spcAft>
                <a:spcPts val="0"/>
              </a:spcAft>
              <a:buClr>
                <a:srgbClr val="7F7F7F"/>
              </a:buClr>
              <a:buSzPts val="1920"/>
              <a:buFont typeface="Noto Sans Symbols"/>
              <a:buChar char="⮚"/>
            </a:pPr>
            <a:r>
              <a:rPr b="0" i="0" lang="en-US" sz="2400" u="none" cap="none" strike="noStrike">
                <a:solidFill>
                  <a:srgbClr val="000000"/>
                </a:solidFill>
                <a:latin typeface="Tahoma"/>
                <a:ea typeface="Tahoma"/>
                <a:cs typeface="Tahoma"/>
                <a:sym typeface="Tahoma"/>
              </a:rPr>
              <a:t>Expendable Restricted Fund</a:t>
            </a:r>
            <a:endParaRPr/>
          </a:p>
          <a:p>
            <a:pPr indent="-342900" lvl="0" marL="342900" marR="0" rtl="0" algn="l">
              <a:lnSpc>
                <a:spcPct val="100000"/>
              </a:lnSpc>
              <a:spcBef>
                <a:spcPts val="1000"/>
              </a:spcBef>
              <a:spcAft>
                <a:spcPts val="0"/>
              </a:spcAft>
              <a:buClr>
                <a:srgbClr val="7F7F7F"/>
              </a:buClr>
              <a:buSzPts val="1920"/>
              <a:buFont typeface="Noto Sans Symbols"/>
              <a:buChar char="⮚"/>
            </a:pPr>
            <a:r>
              <a:rPr b="0" i="0" lang="en-US" sz="2400" u="none" cap="none" strike="noStrike">
                <a:solidFill>
                  <a:srgbClr val="000000"/>
                </a:solidFill>
                <a:latin typeface="Tahoma"/>
                <a:ea typeface="Tahoma"/>
                <a:cs typeface="Tahoma"/>
                <a:sym typeface="Tahoma"/>
              </a:rPr>
              <a:t>Auxiliary Activities Fund</a:t>
            </a:r>
            <a:endParaRPr/>
          </a:p>
          <a:p>
            <a:pPr indent="-342900" lvl="0" marL="342900" marR="0" rtl="0" algn="l">
              <a:lnSpc>
                <a:spcPct val="100000"/>
              </a:lnSpc>
              <a:spcBef>
                <a:spcPts val="1000"/>
              </a:spcBef>
              <a:spcAft>
                <a:spcPts val="0"/>
              </a:spcAft>
              <a:buClr>
                <a:srgbClr val="7F7F7F"/>
              </a:buClr>
              <a:buSzPts val="1920"/>
              <a:buFont typeface="Noto Sans Symbols"/>
              <a:buChar char="⮚"/>
            </a:pPr>
            <a:r>
              <a:rPr b="0" i="0" lang="en-US" sz="2400" u="none" cap="none" strike="noStrike">
                <a:solidFill>
                  <a:srgbClr val="000000"/>
                </a:solidFill>
                <a:latin typeface="Tahoma"/>
                <a:ea typeface="Tahoma"/>
                <a:cs typeface="Tahoma"/>
                <a:sym typeface="Tahoma"/>
              </a:rPr>
              <a:t>Retirement &amp; Insurance Fund</a:t>
            </a:r>
            <a:endParaRPr/>
          </a:p>
          <a:p>
            <a:pPr indent="-251459" lvl="0" marL="342900" marR="0" rtl="0" algn="l">
              <a:lnSpc>
                <a:spcPct val="100000"/>
              </a:lnSpc>
              <a:spcBef>
                <a:spcPts val="1000"/>
              </a:spcBef>
              <a:spcAft>
                <a:spcPts val="0"/>
              </a:spcAft>
              <a:buClr>
                <a:srgbClr val="7F7F7F"/>
              </a:buClr>
              <a:buSzPts val="1440"/>
              <a:buFont typeface="Noto Sans Symbols"/>
              <a:buNone/>
            </a:pPr>
            <a:r>
              <a:t/>
            </a:r>
            <a:endParaRPr b="0" i="0" sz="1800" u="none" cap="none" strike="noStrike">
              <a:solidFill>
                <a:srgbClr val="000000"/>
              </a:solidFill>
              <a:latin typeface="Georgia"/>
              <a:ea typeface="Georgia"/>
              <a:cs typeface="Georgia"/>
              <a:sym typeface="Georgia"/>
            </a:endParaRPr>
          </a:p>
        </p:txBody>
      </p:sp>
      <p:sp>
        <p:nvSpPr>
          <p:cNvPr id="406" name="Google Shape;406;p18"/>
          <p:cNvSpPr txBox="1"/>
          <p:nvPr/>
        </p:nvSpPr>
        <p:spPr>
          <a:xfrm>
            <a:off x="426000" y="402367"/>
            <a:ext cx="11340000" cy="43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200"/>
              <a:buFont typeface="Arial Black"/>
              <a:buNone/>
            </a:pPr>
            <a:r>
              <a:rPr lang="en-US" sz="3200">
                <a:solidFill>
                  <a:srgbClr val="3F3F3F"/>
                </a:solidFill>
                <a:latin typeface="Arial Black"/>
                <a:ea typeface="Arial Black"/>
                <a:cs typeface="Arial Black"/>
                <a:sym typeface="Arial Black"/>
              </a:rPr>
              <a:t>Higher Education Fund Accounting</a:t>
            </a:r>
            <a:endParaRPr/>
          </a:p>
        </p:txBody>
      </p:sp>
      <p:sp>
        <p:nvSpPr>
          <p:cNvPr id="407" name="Google Shape;407;p18"/>
          <p:cNvSpPr/>
          <p:nvPr/>
        </p:nvSpPr>
        <p:spPr>
          <a:xfrm>
            <a:off x="6862004" y="2162669"/>
            <a:ext cx="3461085" cy="1456809"/>
          </a:xfrm>
          <a:prstGeom prst="rect">
            <a:avLst/>
          </a:prstGeom>
          <a:noFill/>
          <a:ln>
            <a:noFill/>
          </a:ln>
        </p:spPr>
        <p:txBody>
          <a:bodyPr anchorCtr="0" anchor="t" bIns="45700" lIns="91425" spcFirstLastPara="1" rIns="91425" wrap="square" tIns="45700">
            <a:spAutoFit/>
          </a:bodyPr>
          <a:lstStyle/>
          <a:p>
            <a:pPr indent="-121920" lvl="0" marL="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 Loan Fund</a:t>
            </a:r>
            <a:endParaRPr/>
          </a:p>
          <a:p>
            <a:pPr indent="-121920" lvl="0" marL="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 Plant Fund</a:t>
            </a:r>
            <a:endParaRPr/>
          </a:p>
          <a:p>
            <a:pPr indent="-121920" lvl="0" marL="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 Agency Fund</a:t>
            </a:r>
            <a:endParaRPr sz="2400">
              <a:solidFill>
                <a:srgbClr val="000000"/>
              </a:solidFill>
              <a:latin typeface="Georgia"/>
              <a:ea typeface="Georgia"/>
              <a:cs typeface="Georgia"/>
              <a:sym typeface="Georgia"/>
            </a:endParaRPr>
          </a:p>
        </p:txBody>
      </p:sp>
      <p:sp>
        <p:nvSpPr>
          <p:cNvPr id="408" name="Google Shape;408;p18"/>
          <p:cNvSpPr txBox="1"/>
          <p:nvPr/>
        </p:nvSpPr>
        <p:spPr>
          <a:xfrm>
            <a:off x="1022677" y="1443790"/>
            <a:ext cx="2971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dk1"/>
                </a:solidFill>
                <a:latin typeface="Tahoma"/>
                <a:ea typeface="Tahoma"/>
                <a:cs typeface="Tahoma"/>
                <a:sym typeface="Tahoma"/>
              </a:rPr>
              <a:t>Current Funds</a:t>
            </a:r>
            <a:endParaRPr/>
          </a:p>
        </p:txBody>
      </p:sp>
      <p:sp>
        <p:nvSpPr>
          <p:cNvPr id="409" name="Google Shape;409;p18"/>
          <p:cNvSpPr txBox="1"/>
          <p:nvPr/>
        </p:nvSpPr>
        <p:spPr>
          <a:xfrm>
            <a:off x="6841959" y="1443790"/>
            <a:ext cx="366161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dk1"/>
                </a:solidFill>
                <a:latin typeface="Tahoma"/>
                <a:ea typeface="Tahoma"/>
                <a:cs typeface="Tahoma"/>
                <a:sym typeface="Tahoma"/>
              </a:rPr>
              <a:t>Non-Current Funds</a:t>
            </a:r>
            <a:endParaRPr/>
          </a:p>
        </p:txBody>
      </p:sp>
      <p:pic>
        <p:nvPicPr>
          <p:cNvPr id="410" name="Google Shape;410;p18"/>
          <p:cNvPicPr preferRelativeResize="0"/>
          <p:nvPr/>
        </p:nvPicPr>
        <p:blipFill rotWithShape="1">
          <a:blip r:embed="rId3">
            <a:alphaModFix/>
          </a:blip>
          <a:srcRect b="0" l="0" r="0" t="0"/>
          <a:stretch/>
        </p:blipFill>
        <p:spPr>
          <a:xfrm>
            <a:off x="7086600" y="3989070"/>
            <a:ext cx="4503420" cy="2205990"/>
          </a:xfrm>
          <a:prstGeom prst="rect">
            <a:avLst/>
          </a:prstGeom>
          <a:noFill/>
          <a:ln>
            <a:noFill/>
          </a:ln>
        </p:spPr>
      </p:pic>
    </p:spTree>
  </p:cSld>
  <p:clrMapOvr>
    <a:masterClrMapping/>
  </p:clrMapOvr>
  <p:transition spd="slow">
    <p:wipe dir="l"/>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15" name="Shape 415"/>
        <p:cNvGrpSpPr/>
        <p:nvPr/>
      </p:nvGrpSpPr>
      <p:grpSpPr>
        <a:xfrm>
          <a:off x="0" y="0"/>
          <a:ext cx="0" cy="0"/>
          <a:chOff x="0" y="0"/>
          <a:chExt cx="0" cy="0"/>
        </a:xfrm>
      </p:grpSpPr>
      <p:sp>
        <p:nvSpPr>
          <p:cNvPr id="416" name="Google Shape;416;p19"/>
          <p:cNvSpPr txBox="1"/>
          <p:nvPr/>
        </p:nvSpPr>
        <p:spPr>
          <a:xfrm>
            <a:off x="2099310" y="1657350"/>
            <a:ext cx="8229600" cy="4469131"/>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Tuition and Fees</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State Appropriation </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Indirect Cost Recoveries</a:t>
            </a:r>
            <a:endParaRPr/>
          </a:p>
          <a:p>
            <a:pPr indent="-220980" lvl="0" marL="342900" marR="0" rtl="0" algn="l">
              <a:spcBef>
                <a:spcPts val="1000"/>
              </a:spcBef>
              <a:spcAft>
                <a:spcPts val="0"/>
              </a:spcAft>
              <a:buClr>
                <a:srgbClr val="7F7F7F"/>
              </a:buClr>
              <a:buSzPts val="1920"/>
              <a:buFont typeface="Noto Sans Symbols"/>
              <a:buNone/>
            </a:pPr>
            <a:r>
              <a:t/>
            </a:r>
            <a:endParaRPr sz="2400">
              <a:solidFill>
                <a:srgbClr val="000000"/>
              </a:solidFill>
              <a:latin typeface="Tahoma"/>
              <a:ea typeface="Tahoma"/>
              <a:cs typeface="Tahoma"/>
              <a:sym typeface="Tahoma"/>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Administrative and Academic Departments </a:t>
            </a:r>
            <a:endParaRPr/>
          </a:p>
          <a:p>
            <a:pPr indent="0" lvl="0" marL="0" marR="0" rtl="0" algn="l">
              <a:spcBef>
                <a:spcPts val="1000"/>
              </a:spcBef>
              <a:spcAft>
                <a:spcPts val="0"/>
              </a:spcAft>
              <a:buClr>
                <a:srgbClr val="7F7F7F"/>
              </a:buClr>
              <a:buSzPts val="1920"/>
              <a:buFont typeface="Noto Sans Symbols"/>
              <a:buNone/>
            </a:pPr>
            <a:r>
              <a:rPr lang="en-US" sz="2400">
                <a:solidFill>
                  <a:srgbClr val="000000"/>
                </a:solidFill>
                <a:latin typeface="Tahoma"/>
                <a:ea typeface="Tahoma"/>
                <a:cs typeface="Tahoma"/>
                <a:sym typeface="Tahoma"/>
              </a:rPr>
              <a:t>		</a:t>
            </a:r>
            <a:r>
              <a:rPr lang="en-US" sz="1600">
                <a:solidFill>
                  <a:srgbClr val="000000"/>
                </a:solidFill>
                <a:latin typeface="Tahoma"/>
                <a:ea typeface="Tahoma"/>
                <a:cs typeface="Tahoma"/>
                <a:sym typeface="Tahoma"/>
              </a:rPr>
              <a:t>Lab indexes – student course fee revenue</a:t>
            </a:r>
            <a:endParaRPr/>
          </a:p>
          <a:p>
            <a:pPr indent="0" lvl="0" marL="0" marR="0" rtl="0" algn="l">
              <a:spcBef>
                <a:spcPts val="1000"/>
              </a:spcBef>
              <a:spcAft>
                <a:spcPts val="0"/>
              </a:spcAft>
              <a:buClr>
                <a:srgbClr val="7F7F7F"/>
              </a:buClr>
              <a:buSzPts val="1280"/>
              <a:buFont typeface="Noto Sans Symbols"/>
              <a:buNone/>
            </a:pPr>
            <a:r>
              <a:rPr lang="en-US" sz="1600">
                <a:solidFill>
                  <a:srgbClr val="000000"/>
                </a:solidFill>
                <a:latin typeface="Tahoma"/>
                <a:ea typeface="Tahoma"/>
                <a:cs typeface="Tahoma"/>
                <a:sym typeface="Tahoma"/>
              </a:rPr>
              <a:t>		Non-lab indexes – annual budgets</a:t>
            </a:r>
            <a:endParaRPr/>
          </a:p>
          <a:p>
            <a:pPr indent="-251459" lvl="0" marL="342900" marR="0" rtl="0" algn="l">
              <a:lnSpc>
                <a:spcPct val="100000"/>
              </a:lnSpc>
              <a:spcBef>
                <a:spcPts val="1000"/>
              </a:spcBef>
              <a:spcAft>
                <a:spcPts val="0"/>
              </a:spcAft>
              <a:buClr>
                <a:srgbClr val="7F7F7F"/>
              </a:buClr>
              <a:buSzPts val="1440"/>
              <a:buFont typeface="Noto Sans Symbols"/>
              <a:buNone/>
            </a:pPr>
            <a:r>
              <a:t/>
            </a:r>
            <a:endParaRPr b="0" i="0" sz="1800" u="none" cap="none" strike="noStrike">
              <a:solidFill>
                <a:srgbClr val="000000"/>
              </a:solidFill>
              <a:latin typeface="Georgia"/>
              <a:ea typeface="Georgia"/>
              <a:cs typeface="Georgia"/>
              <a:sym typeface="Georgia"/>
            </a:endParaRPr>
          </a:p>
        </p:txBody>
      </p:sp>
      <p:sp>
        <p:nvSpPr>
          <p:cNvPr id="417" name="Google Shape;417;p19"/>
          <p:cNvSpPr txBox="1"/>
          <p:nvPr/>
        </p:nvSpPr>
        <p:spPr>
          <a:xfrm>
            <a:off x="426000" y="390937"/>
            <a:ext cx="11340000" cy="43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200"/>
              <a:buFont typeface="Arial Black"/>
              <a:buNone/>
            </a:pPr>
            <a:r>
              <a:rPr lang="en-US" sz="3200">
                <a:solidFill>
                  <a:srgbClr val="3F3F3F"/>
                </a:solidFill>
                <a:latin typeface="Arial Black"/>
                <a:ea typeface="Arial Black"/>
                <a:cs typeface="Arial Black"/>
                <a:sym typeface="Arial Black"/>
              </a:rPr>
              <a:t>General Fund</a:t>
            </a:r>
            <a:endParaRPr/>
          </a:p>
        </p:txBody>
      </p:sp>
    </p:spTree>
  </p:cSld>
  <p:clrMapOvr>
    <a:masterClrMapping/>
  </p:clrMapOvr>
  <p:transition spd="slow">
    <p:wipe dir="l"/>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44" name="Shape 244"/>
        <p:cNvGrpSpPr/>
        <p:nvPr/>
      </p:nvGrpSpPr>
      <p:grpSpPr>
        <a:xfrm>
          <a:off x="0" y="0"/>
          <a:ext cx="0" cy="0"/>
          <a:chOff x="0" y="0"/>
          <a:chExt cx="0" cy="0"/>
        </a:xfrm>
      </p:grpSpPr>
      <p:pic>
        <p:nvPicPr>
          <p:cNvPr id="245" name="Google Shape;245;p2"/>
          <p:cNvPicPr preferRelativeResize="0"/>
          <p:nvPr>
            <p:ph idx="2" type="pic"/>
          </p:nvPr>
        </p:nvPicPr>
        <p:blipFill rotWithShape="1">
          <a:blip r:embed="rId3">
            <a:alphaModFix/>
          </a:blip>
          <a:srcRect b="0" l="0" r="0" t="0"/>
          <a:stretch/>
        </p:blipFill>
        <p:spPr>
          <a:xfrm>
            <a:off x="439685" y="379120"/>
            <a:ext cx="5456629" cy="3642300"/>
          </a:xfrm>
          <a:prstGeom prst="rect">
            <a:avLst/>
          </a:prstGeom>
          <a:solidFill>
            <a:schemeClr val="dk1">
              <a:alpha val="69803"/>
            </a:schemeClr>
          </a:solidFill>
          <a:ln>
            <a:noFill/>
          </a:ln>
        </p:spPr>
      </p:pic>
      <p:sp>
        <p:nvSpPr>
          <p:cNvPr id="246" name="Google Shape;246;p2"/>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Black"/>
              <a:buNone/>
            </a:pPr>
            <a:r>
              <a:rPr lang="en-US"/>
              <a:t>Budget &amp; Planning Office</a:t>
            </a:r>
            <a:endParaRPr/>
          </a:p>
        </p:txBody>
      </p:sp>
      <p:cxnSp>
        <p:nvCxnSpPr>
          <p:cNvPr id="247" name="Google Shape;247;p2"/>
          <p:cNvCxnSpPr/>
          <p:nvPr/>
        </p:nvCxnSpPr>
        <p:spPr>
          <a:xfrm>
            <a:off x="680728" y="5491163"/>
            <a:ext cx="4974545" cy="0"/>
          </a:xfrm>
          <a:prstGeom prst="straightConnector1">
            <a:avLst/>
          </a:prstGeom>
          <a:noFill/>
          <a:ln cap="flat" cmpd="sng" w="9525">
            <a:solidFill>
              <a:schemeClr val="accent1"/>
            </a:solidFill>
            <a:prstDash val="solid"/>
            <a:miter lim="800000"/>
            <a:headEnd len="sm" w="sm" type="none"/>
            <a:tailEnd len="sm" w="sm" type="none"/>
          </a:ln>
        </p:spPr>
      </p:cxnSp>
      <p:sp>
        <p:nvSpPr>
          <p:cNvPr id="248" name="Google Shape;248;p2"/>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249" name="Google Shape;249;p2"/>
          <p:cNvSpPr txBox="1"/>
          <p:nvPr>
            <p:ph idx="1" type="body"/>
          </p:nvPr>
        </p:nvSpPr>
        <p:spPr>
          <a:xfrm>
            <a:off x="6467280" y="2200270"/>
            <a:ext cx="5215587" cy="2276265"/>
          </a:xfrm>
          <a:prstGeom prst="rect">
            <a:avLst/>
          </a:prstGeom>
          <a:noFill/>
          <a:ln>
            <a:noFill/>
          </a:ln>
        </p:spPr>
        <p:txBody>
          <a:bodyPr anchorCtr="0" anchor="t" bIns="0" lIns="0" spcFirstLastPara="1" rIns="0" wrap="square" tIns="0">
            <a:noAutofit/>
          </a:bodyPr>
          <a:lstStyle/>
          <a:p>
            <a:pPr indent="-457200" lvl="1" marL="1000125" rtl="0" algn="l">
              <a:lnSpc>
                <a:spcPct val="100000"/>
              </a:lnSpc>
              <a:spcBef>
                <a:spcPts val="0"/>
              </a:spcBef>
              <a:spcAft>
                <a:spcPts val="0"/>
              </a:spcAft>
              <a:buClr>
                <a:srgbClr val="3F3F3F"/>
              </a:buClr>
              <a:buSzPts val="3200"/>
              <a:buChar char="•"/>
            </a:pPr>
            <a:r>
              <a:rPr lang="en-US" sz="3200">
                <a:solidFill>
                  <a:srgbClr val="3F3F3F"/>
                </a:solidFill>
                <a:latin typeface="Arial"/>
                <a:ea typeface="Arial"/>
                <a:cs typeface="Arial"/>
                <a:sym typeface="Arial"/>
              </a:rPr>
              <a:t>Overview of Key Functions &amp; Responsibilities</a:t>
            </a:r>
            <a:endParaRPr/>
          </a:p>
        </p:txBody>
      </p:sp>
      <p:sp>
        <p:nvSpPr>
          <p:cNvPr id="250" name="Google Shape;250;p2"/>
          <p:cNvSpPr txBox="1"/>
          <p:nvPr>
            <p:ph idx="11" type="ftr"/>
          </p:nvPr>
        </p:nvSpPr>
        <p:spPr>
          <a:xfrm>
            <a:off x="432000" y="6365363"/>
            <a:ext cx="5472000" cy="41243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Supervisor Success Series</a:t>
            </a:r>
            <a:endParaRPr/>
          </a:p>
        </p:txBody>
      </p:sp>
    </p:spTree>
  </p:cSld>
  <p:clrMapOvr>
    <a:masterClrMapping/>
  </p:clrMapOvr>
  <p:transition spd="slow">
    <p:wipe dir="l"/>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22" name="Shape 422"/>
        <p:cNvGrpSpPr/>
        <p:nvPr/>
      </p:nvGrpSpPr>
      <p:grpSpPr>
        <a:xfrm>
          <a:off x="0" y="0"/>
          <a:ext cx="0" cy="0"/>
          <a:chOff x="0" y="0"/>
          <a:chExt cx="0" cy="0"/>
        </a:xfrm>
      </p:grpSpPr>
      <p:sp>
        <p:nvSpPr>
          <p:cNvPr id="423" name="Google Shape;423;p20"/>
          <p:cNvSpPr txBox="1"/>
          <p:nvPr/>
        </p:nvSpPr>
        <p:spPr>
          <a:xfrm>
            <a:off x="1817076" y="1657350"/>
            <a:ext cx="8511833" cy="4469131"/>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General operations, administration labs – A11xxx &amp; A12xxx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Research activity – A13xxx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Grad support clearing – A14xxx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GTA allocations – A140xx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Academic support – A16xxx</a:t>
            </a:r>
            <a:endParaRPr/>
          </a:p>
          <a:p>
            <a:pPr indent="-220980" lvl="0" marL="342900" marR="0" rtl="0" algn="l">
              <a:spcBef>
                <a:spcPts val="1000"/>
              </a:spcBef>
              <a:spcAft>
                <a:spcPts val="0"/>
              </a:spcAft>
              <a:buClr>
                <a:srgbClr val="7F7F7F"/>
              </a:buClr>
              <a:buSzPts val="1920"/>
              <a:buFont typeface="Noto Sans Symbols"/>
              <a:buNone/>
            </a:pPr>
            <a:r>
              <a:t/>
            </a:r>
            <a:endParaRPr sz="2400">
              <a:solidFill>
                <a:srgbClr val="000000"/>
              </a:solidFill>
              <a:latin typeface="Tahoma"/>
              <a:ea typeface="Tahoma"/>
              <a:cs typeface="Tahoma"/>
              <a:sym typeface="Tahoma"/>
            </a:endParaRPr>
          </a:p>
          <a:p>
            <a:pPr indent="0" lvl="0" marL="0" marR="0" rtl="0" algn="l">
              <a:lnSpc>
                <a:spcPct val="100000"/>
              </a:lnSpc>
              <a:spcBef>
                <a:spcPts val="1000"/>
              </a:spcBef>
              <a:spcAft>
                <a:spcPts val="0"/>
              </a:spcAft>
              <a:buClr>
                <a:srgbClr val="7F7F7F"/>
              </a:buClr>
              <a:buSzPts val="1440"/>
              <a:buFont typeface="Noto Sans Symbols"/>
              <a:buNone/>
            </a:pPr>
            <a:r>
              <a:t/>
            </a:r>
            <a:endParaRPr b="0" i="0" sz="1800" u="none" cap="none" strike="noStrike">
              <a:solidFill>
                <a:srgbClr val="000000"/>
              </a:solidFill>
              <a:latin typeface="Georgia"/>
              <a:ea typeface="Georgia"/>
              <a:cs typeface="Georgia"/>
              <a:sym typeface="Georgia"/>
            </a:endParaRPr>
          </a:p>
        </p:txBody>
      </p:sp>
      <p:sp>
        <p:nvSpPr>
          <p:cNvPr id="424" name="Google Shape;424;p20"/>
          <p:cNvSpPr txBox="1"/>
          <p:nvPr/>
        </p:nvSpPr>
        <p:spPr>
          <a:xfrm>
            <a:off x="426000" y="402367"/>
            <a:ext cx="11340000" cy="43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200"/>
              <a:buFont typeface="Arial Black"/>
              <a:buNone/>
            </a:pPr>
            <a:r>
              <a:rPr lang="en-US" sz="3200">
                <a:solidFill>
                  <a:srgbClr val="3F3F3F"/>
                </a:solidFill>
                <a:latin typeface="Arial Black"/>
                <a:ea typeface="Arial Black"/>
                <a:cs typeface="Arial Black"/>
                <a:sym typeface="Arial Black"/>
              </a:rPr>
              <a:t>General Fund</a:t>
            </a:r>
            <a:endParaRPr/>
          </a:p>
        </p:txBody>
      </p:sp>
    </p:spTree>
  </p:cSld>
  <p:clrMapOvr>
    <a:masterClrMapping/>
  </p:clrMapOvr>
  <p:transition spd="slow">
    <p:wipe dir="l"/>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29" name="Shape 429"/>
        <p:cNvGrpSpPr/>
        <p:nvPr/>
      </p:nvGrpSpPr>
      <p:grpSpPr>
        <a:xfrm>
          <a:off x="0" y="0"/>
          <a:ext cx="0" cy="0"/>
          <a:chOff x="0" y="0"/>
          <a:chExt cx="0" cy="0"/>
        </a:xfrm>
      </p:grpSpPr>
      <p:sp>
        <p:nvSpPr>
          <p:cNvPr id="430" name="Google Shape;430;p21"/>
          <p:cNvSpPr txBox="1"/>
          <p:nvPr/>
        </p:nvSpPr>
        <p:spPr>
          <a:xfrm>
            <a:off x="2099310" y="1657350"/>
            <a:ext cx="8825364" cy="4469131"/>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Unrestricted gifts – D9xxxx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Conferences &amp; workshops – D93xxx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Summer Youth Programs &amp; Summer Sports Camps – D92xxx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Start up – D97xxx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IRAD – E35xxx</a:t>
            </a:r>
            <a:endParaRPr/>
          </a:p>
          <a:p>
            <a:pPr indent="-220980" lvl="0" marL="342900" marR="0" rtl="0" algn="l">
              <a:spcBef>
                <a:spcPts val="1000"/>
              </a:spcBef>
              <a:spcAft>
                <a:spcPts val="0"/>
              </a:spcAft>
              <a:buClr>
                <a:srgbClr val="7F7F7F"/>
              </a:buClr>
              <a:buSzPts val="1920"/>
              <a:buFont typeface="Noto Sans Symbols"/>
              <a:buNone/>
            </a:pPr>
            <a:r>
              <a:t/>
            </a:r>
            <a:endParaRPr sz="2400">
              <a:solidFill>
                <a:srgbClr val="000000"/>
              </a:solidFill>
              <a:latin typeface="Tahoma"/>
              <a:ea typeface="Tahoma"/>
              <a:cs typeface="Tahoma"/>
              <a:sym typeface="Tahoma"/>
            </a:endParaRPr>
          </a:p>
          <a:p>
            <a:pPr indent="0" lvl="0" marL="0" marR="0" rtl="0" algn="l">
              <a:spcBef>
                <a:spcPts val="1000"/>
              </a:spcBef>
              <a:spcAft>
                <a:spcPts val="0"/>
              </a:spcAft>
              <a:buClr>
                <a:srgbClr val="7F7F7F"/>
              </a:buClr>
              <a:buSzPts val="1920"/>
              <a:buFont typeface="Noto Sans Symbols"/>
              <a:buNone/>
            </a:pPr>
            <a:r>
              <a:rPr b="1" i="1" lang="en-US" sz="2400">
                <a:solidFill>
                  <a:srgbClr val="000000"/>
                </a:solidFill>
                <a:latin typeface="Tahoma"/>
                <a:ea typeface="Tahoma"/>
                <a:cs typeface="Tahoma"/>
                <a:sym typeface="Tahoma"/>
              </a:rPr>
              <a:t>MTF gifts – transfer $$ to university index to be spent according to the donor’s intent.</a:t>
            </a:r>
            <a:endParaRPr/>
          </a:p>
          <a:p>
            <a:pPr indent="-251459" lvl="0" marL="342900" marR="0" rtl="0" algn="l">
              <a:lnSpc>
                <a:spcPct val="100000"/>
              </a:lnSpc>
              <a:spcBef>
                <a:spcPts val="1000"/>
              </a:spcBef>
              <a:spcAft>
                <a:spcPts val="0"/>
              </a:spcAft>
              <a:buClr>
                <a:srgbClr val="7F7F7F"/>
              </a:buClr>
              <a:buSzPts val="1440"/>
              <a:buFont typeface="Noto Sans Symbols"/>
              <a:buNone/>
            </a:pPr>
            <a:r>
              <a:t/>
            </a:r>
            <a:endParaRPr b="0" i="0" sz="1800" u="none" cap="none" strike="noStrike">
              <a:solidFill>
                <a:srgbClr val="000000"/>
              </a:solidFill>
              <a:latin typeface="Georgia"/>
              <a:ea typeface="Georgia"/>
              <a:cs typeface="Georgia"/>
              <a:sym typeface="Georgia"/>
            </a:endParaRPr>
          </a:p>
        </p:txBody>
      </p:sp>
      <p:sp>
        <p:nvSpPr>
          <p:cNvPr id="431" name="Google Shape;431;p21"/>
          <p:cNvSpPr txBox="1"/>
          <p:nvPr/>
        </p:nvSpPr>
        <p:spPr>
          <a:xfrm>
            <a:off x="426000" y="402367"/>
            <a:ext cx="11340000" cy="43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200"/>
              <a:buFont typeface="Arial Black"/>
              <a:buNone/>
            </a:pPr>
            <a:r>
              <a:rPr lang="en-US" sz="3200">
                <a:solidFill>
                  <a:srgbClr val="3F3F3F"/>
                </a:solidFill>
                <a:latin typeface="Arial Black"/>
                <a:ea typeface="Arial Black"/>
                <a:cs typeface="Arial Black"/>
                <a:sym typeface="Arial Black"/>
              </a:rPr>
              <a:t>Designated Fund</a:t>
            </a:r>
            <a:endParaRPr/>
          </a:p>
        </p:txBody>
      </p:sp>
    </p:spTree>
  </p:cSld>
  <p:clrMapOvr>
    <a:masterClrMapping/>
  </p:clrMapOvr>
  <p:transition spd="slow">
    <p:wipe dir="l"/>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36" name="Shape 436"/>
        <p:cNvGrpSpPr/>
        <p:nvPr/>
      </p:nvGrpSpPr>
      <p:grpSpPr>
        <a:xfrm>
          <a:off x="0" y="0"/>
          <a:ext cx="0" cy="0"/>
          <a:chOff x="0" y="0"/>
          <a:chExt cx="0" cy="0"/>
        </a:xfrm>
      </p:grpSpPr>
      <p:sp>
        <p:nvSpPr>
          <p:cNvPr id="437" name="Google Shape;437;p22"/>
          <p:cNvSpPr txBox="1"/>
          <p:nvPr/>
        </p:nvSpPr>
        <p:spPr>
          <a:xfrm>
            <a:off x="2099310" y="1657350"/>
            <a:ext cx="7033260" cy="4469131"/>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Housing – residence halls and apartments</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Retail operations – Campus Store, University Images, golf course, ski hill, dining</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Others:</a:t>
            </a:r>
            <a:endParaRPr/>
          </a:p>
          <a:p>
            <a:pPr indent="-228600" lvl="2" marL="1143000" marR="0" rtl="0" algn="l">
              <a:spcBef>
                <a:spcPts val="1000"/>
              </a:spcBef>
              <a:spcAft>
                <a:spcPts val="0"/>
              </a:spcAft>
              <a:buClr>
                <a:srgbClr val="7F7F7F"/>
              </a:buClr>
              <a:buSzPts val="1440"/>
              <a:buFont typeface="Noto Sans Symbols"/>
              <a:buChar char="⮚"/>
            </a:pPr>
            <a:r>
              <a:rPr b="0" i="0" lang="en-US" sz="1800" u="none" cap="none" strike="noStrike">
                <a:solidFill>
                  <a:srgbClr val="000000"/>
                </a:solidFill>
                <a:latin typeface="Tahoma"/>
                <a:ea typeface="Tahoma"/>
                <a:cs typeface="Tahoma"/>
                <a:sym typeface="Tahoma"/>
              </a:rPr>
              <a:t>Athletics, Ford Center, Transportation, Husky Motors, Print Shop</a:t>
            </a:r>
            <a:endParaRPr/>
          </a:p>
          <a:p>
            <a:pPr indent="-220980" lvl="0" marL="342900" marR="0" rtl="0" algn="l">
              <a:spcBef>
                <a:spcPts val="1000"/>
              </a:spcBef>
              <a:spcAft>
                <a:spcPts val="0"/>
              </a:spcAft>
              <a:buClr>
                <a:srgbClr val="7F7F7F"/>
              </a:buClr>
              <a:buSzPts val="1920"/>
              <a:buFont typeface="Noto Sans Symbols"/>
              <a:buNone/>
            </a:pPr>
            <a:r>
              <a:t/>
            </a:r>
            <a:endParaRPr sz="2400">
              <a:solidFill>
                <a:srgbClr val="000000"/>
              </a:solidFill>
              <a:latin typeface="Tahoma"/>
              <a:ea typeface="Tahoma"/>
              <a:cs typeface="Tahoma"/>
              <a:sym typeface="Tahoma"/>
            </a:endParaRPr>
          </a:p>
          <a:p>
            <a:pPr indent="0" lvl="2" marL="800100" marR="0" rtl="0" algn="l">
              <a:spcBef>
                <a:spcPts val="1000"/>
              </a:spcBef>
              <a:spcAft>
                <a:spcPts val="0"/>
              </a:spcAft>
              <a:buClr>
                <a:srgbClr val="7F7F7F"/>
              </a:buClr>
              <a:buSzPts val="1920"/>
              <a:buFont typeface="Noto Sans Symbols"/>
              <a:buNone/>
            </a:pPr>
            <a:r>
              <a:rPr b="0" i="0" lang="en-US" sz="2400" u="none" cap="none" strike="noStrike">
                <a:solidFill>
                  <a:srgbClr val="000000"/>
                </a:solidFill>
                <a:latin typeface="Tahoma"/>
                <a:ea typeface="Tahoma"/>
                <a:cs typeface="Tahoma"/>
                <a:sym typeface="Tahoma"/>
              </a:rPr>
              <a:t>F5xxxx and H4xxxx indexes</a:t>
            </a:r>
            <a:endParaRPr/>
          </a:p>
          <a:p>
            <a:pPr indent="-251459" lvl="0" marL="342900" marR="0" rtl="0" algn="l">
              <a:lnSpc>
                <a:spcPct val="100000"/>
              </a:lnSpc>
              <a:spcBef>
                <a:spcPts val="1000"/>
              </a:spcBef>
              <a:spcAft>
                <a:spcPts val="0"/>
              </a:spcAft>
              <a:buClr>
                <a:srgbClr val="7F7F7F"/>
              </a:buClr>
              <a:buSzPts val="1440"/>
              <a:buFont typeface="Noto Sans Symbols"/>
              <a:buNone/>
            </a:pPr>
            <a:r>
              <a:t/>
            </a:r>
            <a:endParaRPr b="0" i="0" sz="1800" u="none" cap="none" strike="noStrike">
              <a:solidFill>
                <a:srgbClr val="000000"/>
              </a:solidFill>
              <a:latin typeface="Georgia"/>
              <a:ea typeface="Georgia"/>
              <a:cs typeface="Georgia"/>
              <a:sym typeface="Georgia"/>
            </a:endParaRPr>
          </a:p>
        </p:txBody>
      </p:sp>
      <p:sp>
        <p:nvSpPr>
          <p:cNvPr id="438" name="Google Shape;438;p22"/>
          <p:cNvSpPr txBox="1"/>
          <p:nvPr/>
        </p:nvSpPr>
        <p:spPr>
          <a:xfrm>
            <a:off x="426000" y="390937"/>
            <a:ext cx="11340000" cy="43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200"/>
              <a:buFont typeface="Arial Black"/>
              <a:buNone/>
            </a:pPr>
            <a:r>
              <a:rPr lang="en-US" sz="3200">
                <a:solidFill>
                  <a:srgbClr val="3F3F3F"/>
                </a:solidFill>
                <a:latin typeface="Arial Black"/>
                <a:ea typeface="Arial Black"/>
                <a:cs typeface="Arial Black"/>
                <a:sym typeface="Arial Black"/>
              </a:rPr>
              <a:t>Auxiliary Activities</a:t>
            </a:r>
            <a:endParaRPr/>
          </a:p>
        </p:txBody>
      </p:sp>
    </p:spTree>
  </p:cSld>
  <p:clrMapOvr>
    <a:masterClrMapping/>
  </p:clrMapOvr>
  <p:transition spd="slow">
    <p:wipe dir="l"/>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43" name="Shape 443"/>
        <p:cNvGrpSpPr/>
        <p:nvPr/>
      </p:nvGrpSpPr>
      <p:grpSpPr>
        <a:xfrm>
          <a:off x="0" y="0"/>
          <a:ext cx="0" cy="0"/>
          <a:chOff x="0" y="0"/>
          <a:chExt cx="0" cy="0"/>
        </a:xfrm>
      </p:grpSpPr>
      <p:sp>
        <p:nvSpPr>
          <p:cNvPr id="444" name="Google Shape;444;p23"/>
          <p:cNvSpPr txBox="1"/>
          <p:nvPr/>
        </p:nvSpPr>
        <p:spPr>
          <a:xfrm>
            <a:off x="2099310" y="1657350"/>
            <a:ext cx="7033260" cy="4469131"/>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Fringe benefit credits </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Fringe benefit expenses</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Insurance expenses</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Investments</a:t>
            </a:r>
            <a:endParaRPr/>
          </a:p>
        </p:txBody>
      </p:sp>
      <p:sp>
        <p:nvSpPr>
          <p:cNvPr id="445" name="Google Shape;445;p23"/>
          <p:cNvSpPr txBox="1"/>
          <p:nvPr/>
        </p:nvSpPr>
        <p:spPr>
          <a:xfrm>
            <a:off x="426000" y="390937"/>
            <a:ext cx="11340000" cy="43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200"/>
              <a:buFont typeface="Arial Black"/>
              <a:buNone/>
            </a:pPr>
            <a:r>
              <a:rPr lang="en-US" sz="3200">
                <a:solidFill>
                  <a:srgbClr val="3F3F3F"/>
                </a:solidFill>
                <a:latin typeface="Arial Black"/>
                <a:ea typeface="Arial Black"/>
                <a:cs typeface="Arial Black"/>
                <a:sym typeface="Arial Black"/>
              </a:rPr>
              <a:t>Retirement &amp; Insurance</a:t>
            </a:r>
            <a:endParaRPr/>
          </a:p>
        </p:txBody>
      </p:sp>
    </p:spTree>
  </p:cSld>
  <p:clrMapOvr>
    <a:masterClrMapping/>
  </p:clrMapOvr>
  <p:transition spd="slow">
    <p:wipe dir="l"/>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50" name="Shape 450"/>
        <p:cNvGrpSpPr/>
        <p:nvPr/>
      </p:nvGrpSpPr>
      <p:grpSpPr>
        <a:xfrm>
          <a:off x="0" y="0"/>
          <a:ext cx="0" cy="0"/>
          <a:chOff x="0" y="0"/>
          <a:chExt cx="0" cy="0"/>
        </a:xfrm>
      </p:grpSpPr>
      <p:sp>
        <p:nvSpPr>
          <p:cNvPr id="451" name="Google Shape;451;p24"/>
          <p:cNvSpPr txBox="1"/>
          <p:nvPr/>
        </p:nvSpPr>
        <p:spPr>
          <a:xfrm>
            <a:off x="2099310" y="1657350"/>
            <a:ext cx="7033260" cy="4469131"/>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Restricted gifts – E01xxx and E31xxx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Fellowships – E32xxx and E33xxx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Superior Ideas – E03xxx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Enterprise - E04xxx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Senior design – E06xxx</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Sponsored projects – E2xxxx, E34xxx, E4xxxx, E5xxxx</a:t>
            </a:r>
            <a:endParaRPr/>
          </a:p>
          <a:p>
            <a:pPr indent="0" lvl="0" marL="0" marR="0" rtl="0" algn="l">
              <a:lnSpc>
                <a:spcPct val="100000"/>
              </a:lnSpc>
              <a:spcBef>
                <a:spcPts val="1000"/>
              </a:spcBef>
              <a:spcAft>
                <a:spcPts val="0"/>
              </a:spcAft>
              <a:buClr>
                <a:srgbClr val="7F7F7F"/>
              </a:buClr>
              <a:buSzPts val="1440"/>
              <a:buFont typeface="Noto Sans Symbols"/>
              <a:buNone/>
            </a:pPr>
            <a:r>
              <a:t/>
            </a:r>
            <a:endParaRPr b="0" i="0" sz="1800" u="none" cap="none" strike="noStrike">
              <a:solidFill>
                <a:srgbClr val="000000"/>
              </a:solidFill>
              <a:latin typeface="Georgia"/>
              <a:ea typeface="Georgia"/>
              <a:cs typeface="Georgia"/>
              <a:sym typeface="Georgia"/>
            </a:endParaRPr>
          </a:p>
        </p:txBody>
      </p:sp>
      <p:sp>
        <p:nvSpPr>
          <p:cNvPr id="452" name="Google Shape;452;p24"/>
          <p:cNvSpPr txBox="1"/>
          <p:nvPr/>
        </p:nvSpPr>
        <p:spPr>
          <a:xfrm>
            <a:off x="426000" y="425227"/>
            <a:ext cx="11340000" cy="43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200"/>
              <a:buFont typeface="Arial Black"/>
              <a:buNone/>
            </a:pPr>
            <a:r>
              <a:rPr lang="en-US" sz="3200">
                <a:solidFill>
                  <a:srgbClr val="3F3F3F"/>
                </a:solidFill>
                <a:latin typeface="Arial Black"/>
                <a:ea typeface="Arial Black"/>
                <a:cs typeface="Arial Black"/>
                <a:sym typeface="Arial Black"/>
              </a:rPr>
              <a:t>Expendable Restricted</a:t>
            </a:r>
            <a:endParaRPr/>
          </a:p>
        </p:txBody>
      </p:sp>
    </p:spTree>
  </p:cSld>
  <p:clrMapOvr>
    <a:masterClrMapping/>
  </p:clrMapOvr>
  <p:transition spd="slow">
    <p:wipe dir="l"/>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57" name="Shape 457"/>
        <p:cNvGrpSpPr/>
        <p:nvPr/>
      </p:nvGrpSpPr>
      <p:grpSpPr>
        <a:xfrm>
          <a:off x="0" y="0"/>
          <a:ext cx="0" cy="0"/>
          <a:chOff x="0" y="0"/>
          <a:chExt cx="0" cy="0"/>
        </a:xfrm>
      </p:grpSpPr>
      <p:sp>
        <p:nvSpPr>
          <p:cNvPr id="458" name="Google Shape;458;p25"/>
          <p:cNvSpPr txBox="1"/>
          <p:nvPr/>
        </p:nvSpPr>
        <p:spPr>
          <a:xfrm>
            <a:off x="2099310" y="1657350"/>
            <a:ext cx="7033260" cy="4469131"/>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Agency – funds held by the university on behalf of other persons/organizations</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Loan – student loans</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Plant – construction, renovations, debt service</a:t>
            </a:r>
            <a:endParaRPr/>
          </a:p>
        </p:txBody>
      </p:sp>
      <p:sp>
        <p:nvSpPr>
          <p:cNvPr id="459" name="Google Shape;459;p25"/>
          <p:cNvSpPr txBox="1"/>
          <p:nvPr/>
        </p:nvSpPr>
        <p:spPr>
          <a:xfrm>
            <a:off x="426000" y="390937"/>
            <a:ext cx="11340000" cy="43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200"/>
              <a:buFont typeface="Arial Black"/>
              <a:buNone/>
            </a:pPr>
            <a:r>
              <a:rPr lang="en-US" sz="3200">
                <a:solidFill>
                  <a:srgbClr val="3F3F3F"/>
                </a:solidFill>
                <a:latin typeface="Arial Black"/>
                <a:ea typeface="Arial Black"/>
                <a:cs typeface="Arial Black"/>
                <a:sym typeface="Arial Black"/>
              </a:rPr>
              <a:t>Non-Current Funds</a:t>
            </a:r>
            <a:endParaRPr/>
          </a:p>
        </p:txBody>
      </p:sp>
    </p:spTree>
  </p:cSld>
  <p:clrMapOvr>
    <a:masterClrMapping/>
  </p:clrMapOvr>
  <p:transition spd="slow">
    <p:wipe dir="l"/>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64" name="Shape 464"/>
        <p:cNvGrpSpPr/>
        <p:nvPr/>
      </p:nvGrpSpPr>
      <p:grpSpPr>
        <a:xfrm>
          <a:off x="0" y="0"/>
          <a:ext cx="0" cy="0"/>
          <a:chOff x="0" y="0"/>
          <a:chExt cx="0" cy="0"/>
        </a:xfrm>
      </p:grpSpPr>
      <p:sp>
        <p:nvSpPr>
          <p:cNvPr id="465" name="Google Shape;465;p26"/>
          <p:cNvSpPr txBox="1"/>
          <p:nvPr>
            <p:ph type="title"/>
          </p:nvPr>
        </p:nvSpPr>
        <p:spPr>
          <a:xfrm>
            <a:off x="371040" y="282093"/>
            <a:ext cx="11340000" cy="48183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FY2021 Current Fund Revenues</a:t>
            </a:r>
            <a:endParaRPr/>
          </a:p>
        </p:txBody>
      </p:sp>
      <p:sp>
        <p:nvSpPr>
          <p:cNvPr id="466" name="Google Shape;466;p26"/>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graphicFrame>
        <p:nvGraphicFramePr>
          <p:cNvPr id="467" name="Google Shape;467;p26"/>
          <p:cNvGraphicFramePr/>
          <p:nvPr/>
        </p:nvGraphicFramePr>
        <p:xfrm>
          <a:off x="2308860" y="1291590"/>
          <a:ext cx="7292340" cy="4606289"/>
        </p:xfrm>
        <a:graphic>
          <a:graphicData uri="http://schemas.openxmlformats.org/drawingml/2006/chart">
            <c:chart r:id="rId3"/>
          </a:graphicData>
        </a:graphic>
      </p:graphicFrame>
    </p:spTree>
  </p:cSld>
  <p:clrMapOvr>
    <a:masterClrMapping/>
  </p:clrMapOvr>
  <p:transition spd="slow">
    <p:wipe dir="l"/>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72" name="Shape 472"/>
        <p:cNvGrpSpPr/>
        <p:nvPr/>
      </p:nvGrpSpPr>
      <p:grpSpPr>
        <a:xfrm>
          <a:off x="0" y="0"/>
          <a:ext cx="0" cy="0"/>
          <a:chOff x="0" y="0"/>
          <a:chExt cx="0" cy="0"/>
        </a:xfrm>
      </p:grpSpPr>
      <p:sp>
        <p:nvSpPr>
          <p:cNvPr id="473" name="Google Shape;473;p27"/>
          <p:cNvSpPr txBox="1"/>
          <p:nvPr>
            <p:ph type="title"/>
          </p:nvPr>
        </p:nvSpPr>
        <p:spPr>
          <a:xfrm>
            <a:off x="371040" y="282093"/>
            <a:ext cx="11340000" cy="48183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FY2021 Current Fund Expenditures &amp; Transfers</a:t>
            </a:r>
            <a:endParaRPr/>
          </a:p>
        </p:txBody>
      </p:sp>
      <p:sp>
        <p:nvSpPr>
          <p:cNvPr id="474" name="Google Shape;474;p27"/>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graphicFrame>
        <p:nvGraphicFramePr>
          <p:cNvPr id="475" name="Google Shape;475;p27"/>
          <p:cNvGraphicFramePr/>
          <p:nvPr/>
        </p:nvGraphicFramePr>
        <p:xfrm>
          <a:off x="2045970" y="1165860"/>
          <a:ext cx="7486650" cy="4239943"/>
        </p:xfrm>
        <a:graphic>
          <a:graphicData uri="http://schemas.openxmlformats.org/drawingml/2006/chart">
            <c:chart r:id="rId3"/>
          </a:graphicData>
        </a:graphic>
      </p:graphicFrame>
    </p:spTree>
  </p:cSld>
  <p:clrMapOvr>
    <a:masterClrMapping/>
  </p:clrMapOvr>
  <p:transition spd="slow">
    <p:wipe dir="l"/>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80" name="Shape 480"/>
        <p:cNvGrpSpPr/>
        <p:nvPr/>
      </p:nvGrpSpPr>
      <p:grpSpPr>
        <a:xfrm>
          <a:off x="0" y="0"/>
          <a:ext cx="0" cy="0"/>
          <a:chOff x="0" y="0"/>
          <a:chExt cx="0" cy="0"/>
        </a:xfrm>
      </p:grpSpPr>
      <p:sp>
        <p:nvSpPr>
          <p:cNvPr id="481" name="Google Shape;481;p28"/>
          <p:cNvSpPr txBox="1"/>
          <p:nvPr/>
        </p:nvSpPr>
        <p:spPr>
          <a:xfrm>
            <a:off x="2099310" y="1657350"/>
            <a:ext cx="7033260" cy="4469131"/>
          </a:xfrm>
          <a:prstGeom prst="rect">
            <a:avLst/>
          </a:prstGeom>
          <a:noFill/>
          <a:ln>
            <a:noFill/>
          </a:ln>
        </p:spPr>
        <p:txBody>
          <a:bodyPr anchorCtr="0" anchor="t" bIns="45700" lIns="91425" spcFirstLastPara="1" rIns="91425" wrap="square" tIns="45700">
            <a:normAutofit/>
          </a:bodyPr>
          <a:lstStyle/>
          <a:p>
            <a:pPr indent="-220980" lvl="0" marL="342900" marR="0" rtl="0" algn="l">
              <a:spcBef>
                <a:spcPts val="0"/>
              </a:spcBef>
              <a:spcAft>
                <a:spcPts val="0"/>
              </a:spcAft>
              <a:buClr>
                <a:srgbClr val="7F7F7F"/>
              </a:buClr>
              <a:buSzPts val="1920"/>
              <a:buFont typeface="Noto Sans Symbols"/>
              <a:buNone/>
            </a:pPr>
            <a:r>
              <a:t/>
            </a:r>
            <a:endParaRPr sz="2400">
              <a:solidFill>
                <a:srgbClr val="000000"/>
              </a:solidFill>
              <a:latin typeface="Tahoma"/>
              <a:ea typeface="Tahoma"/>
              <a:cs typeface="Tahoma"/>
              <a:sym typeface="Tahoma"/>
            </a:endParaRPr>
          </a:p>
        </p:txBody>
      </p:sp>
      <p:sp>
        <p:nvSpPr>
          <p:cNvPr id="482" name="Google Shape;482;p28"/>
          <p:cNvSpPr txBox="1"/>
          <p:nvPr/>
        </p:nvSpPr>
        <p:spPr>
          <a:xfrm>
            <a:off x="425999" y="425227"/>
            <a:ext cx="11340000" cy="43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200"/>
              <a:buFont typeface="Arial Black"/>
              <a:buNone/>
            </a:pPr>
            <a:r>
              <a:rPr lang="en-US" sz="3200">
                <a:solidFill>
                  <a:srgbClr val="3F3F3F"/>
                </a:solidFill>
                <a:latin typeface="Arial Black"/>
                <a:ea typeface="Arial Black"/>
                <a:cs typeface="Arial Black"/>
                <a:sym typeface="Arial Black"/>
              </a:rPr>
              <a:t>Composite Financial Index (CFI)</a:t>
            </a:r>
            <a:endParaRPr/>
          </a:p>
        </p:txBody>
      </p:sp>
      <p:graphicFrame>
        <p:nvGraphicFramePr>
          <p:cNvPr id="483" name="Google Shape;483;p28"/>
          <p:cNvGraphicFramePr/>
          <p:nvPr/>
        </p:nvGraphicFramePr>
        <p:xfrm>
          <a:off x="1560305" y="4582416"/>
          <a:ext cx="3000000" cy="3000000"/>
        </p:xfrm>
        <a:graphic>
          <a:graphicData uri="http://schemas.openxmlformats.org/drawingml/2006/table">
            <a:tbl>
              <a:tblPr>
                <a:noFill/>
                <a:tableStyleId>{96737D56-3DA0-4D0F-894D-CCE12BECC617}</a:tableStyleId>
              </a:tblPr>
              <a:tblGrid>
                <a:gridCol w="3450200"/>
                <a:gridCol w="431275"/>
                <a:gridCol w="539100"/>
              </a:tblGrid>
              <a:tr h="142875">
                <a:tc gridSpan="2">
                  <a:txBody>
                    <a:bodyPr/>
                    <a:lstStyle/>
                    <a:p>
                      <a:pPr indent="0" lvl="0" marL="0" marR="0" rtl="0" algn="l">
                        <a:spcBef>
                          <a:spcPts val="0"/>
                        </a:spcBef>
                        <a:spcAft>
                          <a:spcPts val="0"/>
                        </a:spcAft>
                        <a:buNone/>
                      </a:pPr>
                      <a:r>
                        <a:rPr b="0" i="1" lang="en-US" sz="800" u="none" cap="none" strike="noStrike">
                          <a:solidFill>
                            <a:srgbClr val="000000"/>
                          </a:solidFill>
                          <a:latin typeface="Century Gothic"/>
                          <a:ea typeface="Century Gothic"/>
                          <a:cs typeface="Century Gothic"/>
                          <a:sym typeface="Century Gothic"/>
                        </a:rPr>
                        <a:t>The Higher Learning Commission considers amounts greater than or equal to 1.1 as</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b="0" i="1" sz="800" u="none" cap="none" strike="noStrike">
                        <a:solidFill>
                          <a:srgbClr val="000000"/>
                        </a:solidFill>
                        <a:latin typeface="Century Gothic"/>
                        <a:ea typeface="Century Gothic"/>
                        <a:cs typeface="Century Gothic"/>
                        <a:sym typeface="Century Gothic"/>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5725">
                <a:tc gridSpan="3">
                  <a:txBody>
                    <a:bodyPr/>
                    <a:lstStyle/>
                    <a:p>
                      <a:pPr indent="0" lvl="0" marL="0" marR="0" rtl="0" algn="l">
                        <a:spcBef>
                          <a:spcPts val="0"/>
                        </a:spcBef>
                        <a:spcAft>
                          <a:spcPts val="0"/>
                        </a:spcAft>
                        <a:buNone/>
                      </a:pPr>
                      <a:r>
                        <a:rPr b="0" i="1" lang="en-US" sz="800" u="none" cap="none" strike="noStrike">
                          <a:solidFill>
                            <a:srgbClr val="000000"/>
                          </a:solidFill>
                          <a:latin typeface="Century Gothic"/>
                          <a:ea typeface="Century Gothic"/>
                          <a:cs typeface="Century Gothic"/>
                          <a:sym typeface="Century Gothic"/>
                        </a:rPr>
                        <a:t>"Above the Zone" which means no further action is required.  Amounts less than 1.1 but </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r>
              <a:tr h="125725">
                <a:tc>
                  <a:txBody>
                    <a:bodyPr/>
                    <a:lstStyle/>
                    <a:p>
                      <a:pPr indent="0" lvl="0" marL="0" marR="0" rtl="0" algn="l">
                        <a:spcBef>
                          <a:spcPts val="0"/>
                        </a:spcBef>
                        <a:spcAft>
                          <a:spcPts val="0"/>
                        </a:spcAft>
                        <a:buNone/>
                      </a:pPr>
                      <a:r>
                        <a:rPr b="0" i="1" lang="en-US" sz="800" u="none" cap="none" strike="noStrike">
                          <a:solidFill>
                            <a:srgbClr val="000000"/>
                          </a:solidFill>
                          <a:latin typeface="Century Gothic"/>
                          <a:ea typeface="Century Gothic"/>
                          <a:cs typeface="Century Gothic"/>
                          <a:sym typeface="Century Gothic"/>
                        </a:rPr>
                        <a:t>greater than 0 are considered "In the Zone" and further review is required.</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0" i="1" sz="800" u="none" cap="none" strike="noStrike">
                        <a:solidFill>
                          <a:srgbClr val="000000"/>
                        </a:solidFill>
                        <a:latin typeface="Century Gothic"/>
                        <a:ea typeface="Century Gothic"/>
                        <a:cs typeface="Century Gothic"/>
                        <a:sym typeface="Century Gothic"/>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0" i="1" sz="800" u="none" cap="none" strike="noStrike">
                        <a:solidFill>
                          <a:srgbClr val="000000"/>
                        </a:solidFill>
                        <a:latin typeface="Century Gothic"/>
                        <a:ea typeface="Century Gothic"/>
                        <a:cs typeface="Century Gothic"/>
                        <a:sym typeface="Century Gothic"/>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484" name="Google Shape;484;p28"/>
          <p:cNvGraphicFramePr/>
          <p:nvPr/>
        </p:nvGraphicFramePr>
        <p:xfrm>
          <a:off x="1468470" y="1733723"/>
          <a:ext cx="4182360" cy="2690306"/>
        </p:xfrm>
        <a:graphic>
          <a:graphicData uri="http://schemas.openxmlformats.org/drawingml/2006/chart">
            <c:chart r:id="rId3"/>
          </a:graphicData>
        </a:graphic>
      </p:graphicFrame>
      <p:graphicFrame>
        <p:nvGraphicFramePr>
          <p:cNvPr id="485" name="Google Shape;485;p28"/>
          <p:cNvGraphicFramePr/>
          <p:nvPr/>
        </p:nvGraphicFramePr>
        <p:xfrm>
          <a:off x="6626153" y="1733723"/>
          <a:ext cx="4182360" cy="2690306"/>
        </p:xfrm>
        <a:graphic>
          <a:graphicData uri="http://schemas.openxmlformats.org/drawingml/2006/chart">
            <c:chart r:id="rId4"/>
          </a:graphicData>
        </a:graphic>
      </p:graphicFrame>
    </p:spTree>
  </p:cSld>
  <p:clrMapOvr>
    <a:masterClrMapping/>
  </p:clrMapOvr>
  <p:transition spd="slow">
    <p:wipe dir="l"/>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90" name="Shape 490"/>
        <p:cNvGrpSpPr/>
        <p:nvPr/>
      </p:nvGrpSpPr>
      <p:grpSpPr>
        <a:xfrm>
          <a:off x="0" y="0"/>
          <a:ext cx="0" cy="0"/>
          <a:chOff x="0" y="0"/>
          <a:chExt cx="0" cy="0"/>
        </a:xfrm>
      </p:grpSpPr>
      <p:pic>
        <p:nvPicPr>
          <p:cNvPr id="491" name="Google Shape;491;p29"/>
          <p:cNvPicPr preferRelativeResize="0"/>
          <p:nvPr>
            <p:ph idx="2" type="pic"/>
          </p:nvPr>
        </p:nvPicPr>
        <p:blipFill rotWithShape="1">
          <a:blip r:embed="rId3">
            <a:alphaModFix/>
          </a:blip>
          <a:srcRect b="0" l="0" r="0" t="0"/>
          <a:stretch/>
        </p:blipFill>
        <p:spPr>
          <a:xfrm>
            <a:off x="445210" y="383104"/>
            <a:ext cx="5445577" cy="3634331"/>
          </a:xfrm>
          <a:prstGeom prst="rect">
            <a:avLst/>
          </a:prstGeom>
          <a:solidFill>
            <a:schemeClr val="dk1">
              <a:alpha val="69803"/>
            </a:schemeClr>
          </a:solidFill>
          <a:ln>
            <a:noFill/>
          </a:ln>
        </p:spPr>
      </p:pic>
      <p:sp>
        <p:nvSpPr>
          <p:cNvPr id="492" name="Google Shape;492;p29"/>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Enrollment Projections</a:t>
            </a:r>
            <a:endParaRPr/>
          </a:p>
        </p:txBody>
      </p:sp>
      <p:cxnSp>
        <p:nvCxnSpPr>
          <p:cNvPr id="493" name="Google Shape;493;p29"/>
          <p:cNvCxnSpPr/>
          <p:nvPr/>
        </p:nvCxnSpPr>
        <p:spPr>
          <a:xfrm>
            <a:off x="680728" y="5491163"/>
            <a:ext cx="4974545" cy="0"/>
          </a:xfrm>
          <a:prstGeom prst="straightConnector1">
            <a:avLst/>
          </a:prstGeom>
          <a:noFill/>
          <a:ln cap="flat" cmpd="sng" w="9525">
            <a:solidFill>
              <a:srgbClr val="FFCA08"/>
            </a:solidFill>
            <a:prstDash val="solid"/>
            <a:round/>
            <a:headEnd len="sm" w="sm" type="none"/>
            <a:tailEnd len="sm" w="sm" type="none"/>
          </a:ln>
        </p:spPr>
      </p:cxnSp>
      <p:sp>
        <p:nvSpPr>
          <p:cNvPr id="494" name="Google Shape;494;p29"/>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fld id="{00000000-1234-1234-1234-123412341234}" type="slidenum">
              <a:rPr lang="en-US"/>
              <a:t>‹#›</a:t>
            </a:fld>
            <a:endParaRPr/>
          </a:p>
        </p:txBody>
      </p:sp>
      <p:sp>
        <p:nvSpPr>
          <p:cNvPr id="495" name="Google Shape;495;p29"/>
          <p:cNvSpPr txBox="1"/>
          <p:nvPr>
            <p:ph idx="1" type="body"/>
          </p:nvPr>
        </p:nvSpPr>
        <p:spPr>
          <a:xfrm>
            <a:off x="6202448" y="1477268"/>
            <a:ext cx="5989552" cy="3847207"/>
          </a:xfrm>
          <a:prstGeom prst="rect">
            <a:avLst/>
          </a:prstGeom>
          <a:noFill/>
          <a:ln>
            <a:noFill/>
          </a:ln>
        </p:spPr>
        <p:txBody>
          <a:bodyPr anchorCtr="0" anchor="t" bIns="0" lIns="0" spcFirstLastPara="1" rIns="0" wrap="square" tIns="0">
            <a:spAutoFit/>
          </a:bodyPr>
          <a:lstStyle/>
          <a:p>
            <a:pPr indent="-514350" lvl="0" marL="514350" rtl="0" algn="l">
              <a:spcBef>
                <a:spcPts val="0"/>
              </a:spcBef>
              <a:spcAft>
                <a:spcPts val="0"/>
              </a:spcAft>
              <a:buClr>
                <a:srgbClr val="3F3F3F"/>
              </a:buClr>
              <a:buSzPts val="2800"/>
              <a:buFont typeface="Arial"/>
              <a:buChar char="•"/>
            </a:pPr>
            <a:r>
              <a:rPr b="0" lang="en-US" sz="2800">
                <a:solidFill>
                  <a:srgbClr val="3F3F3F"/>
                </a:solidFill>
                <a:latin typeface="Arial"/>
                <a:ea typeface="Arial"/>
                <a:cs typeface="Arial"/>
                <a:sym typeface="Arial"/>
              </a:rPr>
              <a:t>Historic Undergraduate Student Enrollment/Projections</a:t>
            </a:r>
            <a:endParaRPr/>
          </a:p>
          <a:p>
            <a:pPr indent="-336550" lvl="0" marL="514350" rtl="0" algn="l">
              <a:spcBef>
                <a:spcPts val="0"/>
              </a:spcBef>
              <a:spcAft>
                <a:spcPts val="0"/>
              </a:spcAft>
              <a:buClr>
                <a:schemeClr val="lt1"/>
              </a:buClr>
              <a:buSzPts val="2800"/>
              <a:buFont typeface="Arial"/>
              <a:buNone/>
            </a:pPr>
            <a:r>
              <a:t/>
            </a:r>
            <a:endParaRPr b="0" sz="2800">
              <a:solidFill>
                <a:srgbClr val="3F3F3F"/>
              </a:solidFill>
              <a:latin typeface="Arial"/>
              <a:ea typeface="Arial"/>
              <a:cs typeface="Arial"/>
              <a:sym typeface="Arial"/>
            </a:endParaRPr>
          </a:p>
          <a:p>
            <a:pPr indent="-514350" lvl="0" marL="514350" rtl="0" algn="l">
              <a:spcBef>
                <a:spcPts val="0"/>
              </a:spcBef>
              <a:spcAft>
                <a:spcPts val="0"/>
              </a:spcAft>
              <a:buClr>
                <a:srgbClr val="3F3F3F"/>
              </a:buClr>
              <a:buSzPts val="2800"/>
              <a:buFont typeface="Arial"/>
              <a:buChar char="•"/>
            </a:pPr>
            <a:r>
              <a:rPr b="0" lang="en-US" sz="2800">
                <a:solidFill>
                  <a:srgbClr val="3F3F3F"/>
                </a:solidFill>
                <a:latin typeface="Arial"/>
                <a:ea typeface="Arial"/>
                <a:cs typeface="Arial"/>
                <a:sym typeface="Arial"/>
              </a:rPr>
              <a:t>Cohort Projections</a:t>
            </a:r>
            <a:endParaRPr/>
          </a:p>
          <a:p>
            <a:pPr indent="-336550" lvl="0" marL="514350" rtl="0" algn="l">
              <a:spcBef>
                <a:spcPts val="0"/>
              </a:spcBef>
              <a:spcAft>
                <a:spcPts val="0"/>
              </a:spcAft>
              <a:buClr>
                <a:schemeClr val="lt1"/>
              </a:buClr>
              <a:buSzPts val="2800"/>
              <a:buFont typeface="Arial"/>
              <a:buNone/>
            </a:pPr>
            <a:r>
              <a:t/>
            </a:r>
            <a:endParaRPr b="0" sz="2800">
              <a:solidFill>
                <a:srgbClr val="3F3F3F"/>
              </a:solidFill>
              <a:latin typeface="Arial"/>
              <a:ea typeface="Arial"/>
              <a:cs typeface="Arial"/>
              <a:sym typeface="Arial"/>
            </a:endParaRPr>
          </a:p>
          <a:p>
            <a:pPr indent="-514350" lvl="0" marL="514350" rtl="0" algn="l">
              <a:spcBef>
                <a:spcPts val="0"/>
              </a:spcBef>
              <a:spcAft>
                <a:spcPts val="0"/>
              </a:spcAft>
              <a:buClr>
                <a:srgbClr val="3F3F3F"/>
              </a:buClr>
              <a:buSzPts val="2800"/>
              <a:buFont typeface="Arial"/>
              <a:buChar char="•"/>
            </a:pPr>
            <a:r>
              <a:rPr b="0" lang="en-US" sz="2800">
                <a:solidFill>
                  <a:srgbClr val="3F3F3F"/>
                </a:solidFill>
                <a:latin typeface="Arial"/>
                <a:ea typeface="Arial"/>
                <a:cs typeface="Arial"/>
                <a:sym typeface="Arial"/>
              </a:rPr>
              <a:t>Historic Graduate Student Enrollment/Projections</a:t>
            </a:r>
            <a:endParaRPr/>
          </a:p>
          <a:p>
            <a:pPr indent="-279400" lvl="1" marL="914400" rtl="0" algn="l">
              <a:spcBef>
                <a:spcPts val="0"/>
              </a:spcBef>
              <a:spcAft>
                <a:spcPts val="0"/>
              </a:spcAft>
              <a:buSzPts val="2800"/>
              <a:buFont typeface="Arial"/>
              <a:buNone/>
            </a:pPr>
            <a:r>
              <a:t/>
            </a:r>
            <a:endParaRPr sz="2800">
              <a:solidFill>
                <a:srgbClr val="3F3F3F"/>
              </a:solidFill>
              <a:latin typeface="Arial"/>
              <a:ea typeface="Arial"/>
              <a:cs typeface="Arial"/>
              <a:sym typeface="Arial"/>
            </a:endParaRPr>
          </a:p>
          <a:p>
            <a:pPr indent="-514350" lvl="1" marL="1057275" rtl="0" algn="l">
              <a:spcBef>
                <a:spcPts val="0"/>
              </a:spcBef>
              <a:spcAft>
                <a:spcPts val="0"/>
              </a:spcAft>
              <a:buNone/>
            </a:pPr>
            <a:r>
              <a:t/>
            </a:r>
            <a:endParaRPr sz="2600">
              <a:solidFill>
                <a:srgbClr val="3F3F3F"/>
              </a:solidFill>
              <a:latin typeface="Arial"/>
              <a:ea typeface="Arial"/>
              <a:cs typeface="Arial"/>
              <a:sym typeface="Arial"/>
            </a:endParaRPr>
          </a:p>
        </p:txBody>
      </p:sp>
      <p:sp>
        <p:nvSpPr>
          <p:cNvPr id="496" name="Google Shape;496;p29"/>
          <p:cNvSpPr txBox="1"/>
          <p:nvPr>
            <p:ph idx="11" type="ftr"/>
          </p:nvPr>
        </p:nvSpPr>
        <p:spPr>
          <a:xfrm>
            <a:off x="432000" y="6365363"/>
            <a:ext cx="5472000" cy="412431"/>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Supervisor Success Series</a:t>
            </a:r>
            <a:endParaRPr/>
          </a:p>
        </p:txBody>
      </p:sp>
    </p:spTree>
  </p:cSld>
  <p:clrMapOvr>
    <a:masterClrMapping/>
  </p:clrMapOvr>
  <p:transition spd="slow">
    <p:wipe dir="l"/>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54" name="Shape 254"/>
        <p:cNvGrpSpPr/>
        <p:nvPr/>
      </p:nvGrpSpPr>
      <p:grpSpPr>
        <a:xfrm>
          <a:off x="0" y="0"/>
          <a:ext cx="0" cy="0"/>
          <a:chOff x="0" y="0"/>
          <a:chExt cx="0" cy="0"/>
        </a:xfrm>
      </p:grpSpPr>
      <p:sp>
        <p:nvSpPr>
          <p:cNvPr id="255" name="Google Shape;255;p3"/>
          <p:cNvSpPr txBox="1"/>
          <p:nvPr>
            <p:ph type="title"/>
          </p:nvPr>
        </p:nvSpPr>
        <p:spPr>
          <a:xfrm>
            <a:off x="432000" y="432000"/>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000"/>
              <a:buFont typeface="Arial Black"/>
              <a:buNone/>
            </a:pPr>
            <a:r>
              <a:rPr lang="en-US" sz="3000"/>
              <a:t>Budget &amp; Planning Office Staff</a:t>
            </a:r>
            <a:endParaRPr/>
          </a:p>
        </p:txBody>
      </p:sp>
      <p:sp>
        <p:nvSpPr>
          <p:cNvPr id="256" name="Google Shape;256;p3"/>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257" name="Google Shape;257;p3"/>
          <p:cNvSpPr txBox="1"/>
          <p:nvPr/>
        </p:nvSpPr>
        <p:spPr>
          <a:xfrm>
            <a:off x="432000" y="1642303"/>
            <a:ext cx="5991949" cy="4080224"/>
          </a:xfrm>
          <a:prstGeom prst="rect">
            <a:avLst/>
          </a:prstGeom>
          <a:noFill/>
          <a:ln>
            <a:noFill/>
          </a:ln>
        </p:spPr>
        <p:txBody>
          <a:bodyPr anchorCtr="0" anchor="t" bIns="0" lIns="0" spcFirstLastPara="1" rIns="0" wrap="square" tIns="0">
            <a:noAutofit/>
          </a:bodyPr>
          <a:lstStyle/>
          <a:p>
            <a:pPr indent="-266700" lvl="0" marL="266700" marR="0" rtl="0" algn="l">
              <a:lnSpc>
                <a:spcPct val="100000"/>
              </a:lnSpc>
              <a:spcBef>
                <a:spcPts val="0"/>
              </a:spcBef>
              <a:spcAft>
                <a:spcPts val="0"/>
              </a:spcAft>
              <a:buClr>
                <a:schemeClr val="accent1"/>
              </a:buClr>
              <a:buSzPts val="2400"/>
              <a:buFont typeface="Noto Sans Symbols"/>
              <a:buChar char="∙"/>
            </a:pPr>
            <a:r>
              <a:rPr lang="en-US" sz="2400">
                <a:solidFill>
                  <a:schemeClr val="dk2"/>
                </a:solidFill>
                <a:latin typeface="Tahoma"/>
                <a:ea typeface="Tahoma"/>
                <a:cs typeface="Tahoma"/>
                <a:sym typeface="Tahoma"/>
              </a:rPr>
              <a:t>Nick Stevens - Director of Budget and Financial Planning</a:t>
            </a:r>
            <a:endParaRPr/>
          </a:p>
          <a:p>
            <a:pPr indent="0" lvl="0" marL="0" marR="0" rtl="0" algn="l">
              <a:lnSpc>
                <a:spcPct val="100000"/>
              </a:lnSpc>
              <a:spcBef>
                <a:spcPts val="1500"/>
              </a:spcBef>
              <a:spcAft>
                <a:spcPts val="0"/>
              </a:spcAft>
              <a:buClr>
                <a:schemeClr val="accent1"/>
              </a:buClr>
              <a:buSzPts val="2400"/>
              <a:buFont typeface="Arial"/>
              <a:buNone/>
            </a:pPr>
            <a:r>
              <a:t/>
            </a:r>
            <a:endParaRPr sz="2400">
              <a:solidFill>
                <a:schemeClr val="dk2"/>
              </a:solidFill>
              <a:latin typeface="Tahoma"/>
              <a:ea typeface="Tahoma"/>
              <a:cs typeface="Tahoma"/>
              <a:sym typeface="Tahoma"/>
            </a:endParaRPr>
          </a:p>
          <a:p>
            <a:pPr indent="-266700" lvl="0" marL="266700" marR="0" rtl="0" algn="l">
              <a:lnSpc>
                <a:spcPct val="100000"/>
              </a:lnSpc>
              <a:spcBef>
                <a:spcPts val="500"/>
              </a:spcBef>
              <a:spcAft>
                <a:spcPts val="0"/>
              </a:spcAft>
              <a:buClr>
                <a:schemeClr val="accent1"/>
              </a:buClr>
              <a:buSzPts val="2400"/>
              <a:buFont typeface="Noto Sans Symbols"/>
              <a:buChar char="∙"/>
            </a:pPr>
            <a:r>
              <a:rPr lang="en-US" sz="2400">
                <a:solidFill>
                  <a:schemeClr val="dk2"/>
                </a:solidFill>
                <a:latin typeface="Tahoma"/>
                <a:ea typeface="Tahoma"/>
                <a:cs typeface="Tahoma"/>
                <a:sym typeface="Tahoma"/>
              </a:rPr>
              <a:t>Jen Laitala - Manager of Budget and Planning - Athletics (.5 FTE)</a:t>
            </a:r>
            <a:endParaRPr/>
          </a:p>
          <a:p>
            <a:pPr indent="-114300" lvl="0" marL="266700" marR="0" rtl="0" algn="l">
              <a:lnSpc>
                <a:spcPct val="100000"/>
              </a:lnSpc>
              <a:spcBef>
                <a:spcPts val="500"/>
              </a:spcBef>
              <a:spcAft>
                <a:spcPts val="0"/>
              </a:spcAft>
              <a:buClr>
                <a:schemeClr val="accent1"/>
              </a:buClr>
              <a:buSzPts val="2400"/>
              <a:buFont typeface="Noto Sans Symbols"/>
              <a:buNone/>
            </a:pPr>
            <a:r>
              <a:t/>
            </a:r>
            <a:endParaRPr sz="2400">
              <a:solidFill>
                <a:schemeClr val="dk2"/>
              </a:solidFill>
              <a:latin typeface="Tahoma"/>
              <a:ea typeface="Tahoma"/>
              <a:cs typeface="Tahoma"/>
              <a:sym typeface="Tahoma"/>
            </a:endParaRPr>
          </a:p>
          <a:p>
            <a:pPr indent="-266700" lvl="0" marL="266700" marR="0" rtl="0" algn="l">
              <a:lnSpc>
                <a:spcPct val="100000"/>
              </a:lnSpc>
              <a:spcBef>
                <a:spcPts val="500"/>
              </a:spcBef>
              <a:spcAft>
                <a:spcPts val="0"/>
              </a:spcAft>
              <a:buClr>
                <a:schemeClr val="accent1"/>
              </a:buClr>
              <a:buSzPts val="2400"/>
              <a:buFont typeface="Noto Sans Symbols"/>
              <a:buChar char="∙"/>
            </a:pPr>
            <a:r>
              <a:rPr lang="en-US" sz="2400">
                <a:solidFill>
                  <a:schemeClr val="dk2"/>
                </a:solidFill>
                <a:latin typeface="Tahoma"/>
                <a:ea typeface="Tahoma"/>
                <a:cs typeface="Tahoma"/>
                <a:sym typeface="Tahoma"/>
              </a:rPr>
              <a:t>Tim Scullion – Sr. Manager of Budget and Planning – IT (.6 FTE)</a:t>
            </a:r>
            <a:endParaRPr/>
          </a:p>
          <a:p>
            <a:pPr indent="0" lvl="0" marL="0" marR="0" rtl="0" algn="l">
              <a:lnSpc>
                <a:spcPct val="100000"/>
              </a:lnSpc>
              <a:spcBef>
                <a:spcPts val="1500"/>
              </a:spcBef>
              <a:spcAft>
                <a:spcPts val="0"/>
              </a:spcAft>
              <a:buClr>
                <a:schemeClr val="accent1"/>
              </a:buClr>
              <a:buSzPts val="2400"/>
              <a:buFont typeface="Arial"/>
              <a:buNone/>
            </a:pPr>
            <a:r>
              <a:t/>
            </a:r>
            <a:endParaRPr sz="2400">
              <a:solidFill>
                <a:schemeClr val="dk2"/>
              </a:solidFill>
              <a:latin typeface="Arial"/>
              <a:ea typeface="Arial"/>
              <a:cs typeface="Arial"/>
              <a:sym typeface="Arial"/>
            </a:endParaRPr>
          </a:p>
        </p:txBody>
      </p:sp>
      <p:pic>
        <p:nvPicPr>
          <p:cNvPr id="258" name="Google Shape;258;p3"/>
          <p:cNvPicPr preferRelativeResize="0"/>
          <p:nvPr/>
        </p:nvPicPr>
        <p:blipFill rotWithShape="1">
          <a:blip r:embed="rId3">
            <a:alphaModFix/>
          </a:blip>
          <a:srcRect b="0" l="0" r="0" t="0"/>
          <a:stretch/>
        </p:blipFill>
        <p:spPr>
          <a:xfrm>
            <a:off x="7304413" y="1306225"/>
            <a:ext cx="4334701" cy="3789322"/>
          </a:xfrm>
          <a:prstGeom prst="rect">
            <a:avLst/>
          </a:prstGeom>
          <a:noFill/>
          <a:ln>
            <a:noFill/>
          </a:ln>
        </p:spPr>
      </p:pic>
    </p:spTree>
  </p:cSld>
  <p:clrMapOvr>
    <a:masterClrMapping/>
  </p:clrMapOvr>
  <p:transition spd="slow">
    <p:wipe dir="l"/>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01" name="Shape 501"/>
        <p:cNvGrpSpPr/>
        <p:nvPr/>
      </p:nvGrpSpPr>
      <p:grpSpPr>
        <a:xfrm>
          <a:off x="0" y="0"/>
          <a:ext cx="0" cy="0"/>
          <a:chOff x="0" y="0"/>
          <a:chExt cx="0" cy="0"/>
        </a:xfrm>
      </p:grpSpPr>
      <p:sp>
        <p:nvSpPr>
          <p:cNvPr id="502" name="Google Shape;502;p30"/>
          <p:cNvSpPr txBox="1"/>
          <p:nvPr>
            <p:ph type="title"/>
          </p:nvPr>
        </p:nvSpPr>
        <p:spPr>
          <a:xfrm>
            <a:off x="170921" y="247078"/>
            <a:ext cx="11340000" cy="49244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200">
                <a:solidFill>
                  <a:srgbClr val="3F3F3F"/>
                </a:solidFill>
                <a:latin typeface="Arial Black"/>
                <a:ea typeface="Arial Black"/>
                <a:cs typeface="Arial Black"/>
                <a:sym typeface="Arial Black"/>
              </a:rPr>
              <a:t>MTU Undergraduate Student Enrollment</a:t>
            </a:r>
            <a:endParaRPr/>
          </a:p>
        </p:txBody>
      </p:sp>
      <p:sp>
        <p:nvSpPr>
          <p:cNvPr id="503" name="Google Shape;503;p30"/>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fld id="{00000000-1234-1234-1234-123412341234}" type="slidenum">
              <a:rPr lang="en-US"/>
              <a:t>‹#›</a:t>
            </a:fld>
            <a:endParaRPr/>
          </a:p>
        </p:txBody>
      </p:sp>
      <p:graphicFrame>
        <p:nvGraphicFramePr>
          <p:cNvPr id="504" name="Google Shape;504;p30"/>
          <p:cNvGraphicFramePr/>
          <p:nvPr/>
        </p:nvGraphicFramePr>
        <p:xfrm>
          <a:off x="2552701" y="1297610"/>
          <a:ext cx="6373091" cy="3567545"/>
        </p:xfrm>
        <a:graphic>
          <a:graphicData uri="http://schemas.openxmlformats.org/drawingml/2006/chart">
            <c:chart r:id="rId3"/>
          </a:graphicData>
        </a:graphic>
      </p:graphicFrame>
      <p:pic>
        <p:nvPicPr>
          <p:cNvPr id="505" name="Google Shape;505;p30"/>
          <p:cNvPicPr preferRelativeResize="0"/>
          <p:nvPr/>
        </p:nvPicPr>
        <p:blipFill rotWithShape="1">
          <a:blip r:embed="rId4">
            <a:alphaModFix/>
          </a:blip>
          <a:srcRect b="0" l="0" r="0" t="0"/>
          <a:stretch/>
        </p:blipFill>
        <p:spPr>
          <a:xfrm>
            <a:off x="8925792" y="1763097"/>
            <a:ext cx="271463" cy="385763"/>
          </a:xfrm>
          <a:prstGeom prst="rect">
            <a:avLst/>
          </a:prstGeom>
          <a:noFill/>
          <a:ln>
            <a:noFill/>
          </a:ln>
        </p:spPr>
      </p:pic>
      <p:pic>
        <p:nvPicPr>
          <p:cNvPr id="506" name="Google Shape;506;p30"/>
          <p:cNvPicPr preferRelativeResize="0"/>
          <p:nvPr/>
        </p:nvPicPr>
        <p:blipFill rotWithShape="1">
          <a:blip r:embed="rId4">
            <a:alphaModFix/>
          </a:blip>
          <a:srcRect b="0" l="0" r="0" t="0"/>
          <a:stretch/>
        </p:blipFill>
        <p:spPr>
          <a:xfrm>
            <a:off x="8925791" y="2614347"/>
            <a:ext cx="271463" cy="385763"/>
          </a:xfrm>
          <a:prstGeom prst="rect">
            <a:avLst/>
          </a:prstGeom>
          <a:noFill/>
          <a:ln>
            <a:noFill/>
          </a:ln>
        </p:spPr>
      </p:pic>
      <p:pic>
        <p:nvPicPr>
          <p:cNvPr id="507" name="Google Shape;507;p30"/>
          <p:cNvPicPr preferRelativeResize="0"/>
          <p:nvPr/>
        </p:nvPicPr>
        <p:blipFill rotWithShape="1">
          <a:blip r:embed="rId4">
            <a:alphaModFix/>
          </a:blip>
          <a:srcRect b="0" l="0" r="0" t="0"/>
          <a:stretch/>
        </p:blipFill>
        <p:spPr>
          <a:xfrm>
            <a:off x="8925791" y="3648907"/>
            <a:ext cx="271463" cy="385763"/>
          </a:xfrm>
          <a:prstGeom prst="rect">
            <a:avLst/>
          </a:prstGeom>
          <a:noFill/>
          <a:ln>
            <a:noFill/>
          </a:ln>
        </p:spPr>
      </p:pic>
      <p:sp>
        <p:nvSpPr>
          <p:cNvPr id="508" name="Google Shape;508;p30"/>
          <p:cNvSpPr txBox="1"/>
          <p:nvPr/>
        </p:nvSpPr>
        <p:spPr>
          <a:xfrm>
            <a:off x="9384289" y="1843021"/>
            <a:ext cx="5100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rgbClr val="000000"/>
                </a:solidFill>
                <a:latin typeface="Arial"/>
                <a:ea typeface="Arial"/>
                <a:cs typeface="Arial"/>
                <a:sym typeface="Arial"/>
              </a:rPr>
              <a:t>142</a:t>
            </a:r>
            <a:endParaRPr/>
          </a:p>
        </p:txBody>
      </p:sp>
      <p:sp>
        <p:nvSpPr>
          <p:cNvPr id="509" name="Google Shape;509;p30"/>
          <p:cNvSpPr txBox="1"/>
          <p:nvPr/>
        </p:nvSpPr>
        <p:spPr>
          <a:xfrm>
            <a:off x="9384289" y="2723111"/>
            <a:ext cx="5100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rgbClr val="000000"/>
                </a:solidFill>
                <a:latin typeface="Arial"/>
                <a:ea typeface="Arial"/>
                <a:cs typeface="Arial"/>
                <a:sym typeface="Arial"/>
              </a:rPr>
              <a:t>129</a:t>
            </a:r>
            <a:endParaRPr/>
          </a:p>
        </p:txBody>
      </p:sp>
      <p:sp>
        <p:nvSpPr>
          <p:cNvPr id="510" name="Google Shape;510;p30"/>
          <p:cNvSpPr txBox="1"/>
          <p:nvPr/>
        </p:nvSpPr>
        <p:spPr>
          <a:xfrm>
            <a:off x="9384289" y="3703288"/>
            <a:ext cx="5100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rgbClr val="000000"/>
                </a:solidFill>
                <a:latin typeface="Arial"/>
                <a:ea typeface="Arial"/>
                <a:cs typeface="Arial"/>
                <a:sym typeface="Arial"/>
              </a:rPr>
              <a:t>16</a:t>
            </a:r>
            <a:endParaRPr/>
          </a:p>
        </p:txBody>
      </p:sp>
      <p:sp>
        <p:nvSpPr>
          <p:cNvPr id="511" name="Google Shape;511;p30"/>
          <p:cNvSpPr txBox="1"/>
          <p:nvPr>
            <p:ph idx="11" type="ftr"/>
          </p:nvPr>
        </p:nvSpPr>
        <p:spPr>
          <a:xfrm>
            <a:off x="6096000" y="6495109"/>
            <a:ext cx="2474774" cy="184666"/>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Supervisor Success Series</a:t>
            </a:r>
            <a:endParaRPr/>
          </a:p>
        </p:txBody>
      </p:sp>
    </p:spTree>
  </p:cSld>
  <p:clrMapOvr>
    <a:masterClrMapping/>
  </p:clrMapOvr>
  <p:transition spd="slow">
    <p:wipe dir="l"/>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16" name="Shape 516"/>
        <p:cNvGrpSpPr/>
        <p:nvPr/>
      </p:nvGrpSpPr>
      <p:grpSpPr>
        <a:xfrm>
          <a:off x="0" y="0"/>
          <a:ext cx="0" cy="0"/>
          <a:chOff x="0" y="0"/>
          <a:chExt cx="0" cy="0"/>
        </a:xfrm>
      </p:grpSpPr>
      <p:sp>
        <p:nvSpPr>
          <p:cNvPr id="517" name="Google Shape;517;p31"/>
          <p:cNvSpPr txBox="1"/>
          <p:nvPr>
            <p:ph type="title"/>
          </p:nvPr>
        </p:nvSpPr>
        <p:spPr>
          <a:xfrm>
            <a:off x="170921" y="247078"/>
            <a:ext cx="11340000" cy="49244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200">
                <a:solidFill>
                  <a:srgbClr val="3F3F3F"/>
                </a:solidFill>
                <a:latin typeface="Arial Black"/>
                <a:ea typeface="Arial Black"/>
                <a:cs typeface="Arial Black"/>
                <a:sym typeface="Arial Black"/>
              </a:rPr>
              <a:t>Cohort Undergraduate Enrollment Projections</a:t>
            </a:r>
            <a:endParaRPr/>
          </a:p>
        </p:txBody>
      </p:sp>
      <p:sp>
        <p:nvSpPr>
          <p:cNvPr id="518" name="Google Shape;518;p31"/>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fld id="{00000000-1234-1234-1234-123412341234}" type="slidenum">
              <a:rPr lang="en-US"/>
              <a:t>‹#›</a:t>
            </a:fld>
            <a:endParaRPr/>
          </a:p>
        </p:txBody>
      </p:sp>
      <p:graphicFrame>
        <p:nvGraphicFramePr>
          <p:cNvPr id="519" name="Google Shape;519;p31"/>
          <p:cNvGraphicFramePr/>
          <p:nvPr/>
        </p:nvGraphicFramePr>
        <p:xfrm>
          <a:off x="2930942" y="1211580"/>
          <a:ext cx="5819958" cy="4244054"/>
        </p:xfrm>
        <a:graphic>
          <a:graphicData uri="http://schemas.openxmlformats.org/drawingml/2006/chart">
            <c:chart r:id="rId3"/>
          </a:graphicData>
        </a:graphic>
      </p:graphicFrame>
      <p:sp>
        <p:nvSpPr>
          <p:cNvPr id="520" name="Google Shape;520;p31"/>
          <p:cNvSpPr txBox="1"/>
          <p:nvPr>
            <p:ph idx="11" type="ftr"/>
          </p:nvPr>
        </p:nvSpPr>
        <p:spPr>
          <a:xfrm>
            <a:off x="6096000" y="6536466"/>
            <a:ext cx="2474774" cy="250441"/>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Supervisor Success Series</a:t>
            </a:r>
            <a:endParaRPr/>
          </a:p>
        </p:txBody>
      </p:sp>
    </p:spTree>
  </p:cSld>
  <p:clrMapOvr>
    <a:masterClrMapping/>
  </p:clrMapOvr>
  <p:transition spd="slow">
    <p:wipe dir="l"/>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25" name="Shape 525"/>
        <p:cNvGrpSpPr/>
        <p:nvPr/>
      </p:nvGrpSpPr>
      <p:grpSpPr>
        <a:xfrm>
          <a:off x="0" y="0"/>
          <a:ext cx="0" cy="0"/>
          <a:chOff x="0" y="0"/>
          <a:chExt cx="0" cy="0"/>
        </a:xfrm>
      </p:grpSpPr>
      <p:sp>
        <p:nvSpPr>
          <p:cNvPr id="526" name="Google Shape;526;p32"/>
          <p:cNvSpPr txBox="1"/>
          <p:nvPr>
            <p:ph type="title"/>
          </p:nvPr>
        </p:nvSpPr>
        <p:spPr>
          <a:xfrm>
            <a:off x="321163" y="336405"/>
            <a:ext cx="11340000" cy="49244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200">
                <a:solidFill>
                  <a:schemeClr val="dk1"/>
                </a:solidFill>
                <a:latin typeface="Arial Black"/>
                <a:ea typeface="Arial Black"/>
                <a:cs typeface="Arial Black"/>
                <a:sym typeface="Arial Black"/>
              </a:rPr>
              <a:t>MTU Graduate Student Enrollment</a:t>
            </a:r>
            <a:endParaRPr/>
          </a:p>
        </p:txBody>
      </p:sp>
      <p:sp>
        <p:nvSpPr>
          <p:cNvPr id="527" name="Google Shape;527;p32"/>
          <p:cNvSpPr txBox="1"/>
          <p:nvPr>
            <p:ph idx="12" type="sldNum"/>
          </p:nvPr>
        </p:nvSpPr>
        <p:spPr>
          <a:xfrm>
            <a:off x="11859317" y="6470225"/>
            <a:ext cx="256540" cy="20955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fld id="{00000000-1234-1234-1234-123412341234}" type="slidenum">
              <a:rPr lang="en-US"/>
              <a:t>‹#›</a:t>
            </a:fld>
            <a:endParaRPr/>
          </a:p>
        </p:txBody>
      </p:sp>
      <p:pic>
        <p:nvPicPr>
          <p:cNvPr id="528" name="Google Shape;528;p32"/>
          <p:cNvPicPr preferRelativeResize="0"/>
          <p:nvPr/>
        </p:nvPicPr>
        <p:blipFill rotWithShape="1">
          <a:blip r:embed="rId3">
            <a:alphaModFix/>
          </a:blip>
          <a:srcRect b="0" l="0" r="0" t="0"/>
          <a:stretch/>
        </p:blipFill>
        <p:spPr>
          <a:xfrm>
            <a:off x="9836728" y="1720422"/>
            <a:ext cx="361950" cy="514350"/>
          </a:xfrm>
          <a:prstGeom prst="rect">
            <a:avLst/>
          </a:prstGeom>
          <a:noFill/>
          <a:ln>
            <a:noFill/>
          </a:ln>
        </p:spPr>
      </p:pic>
      <p:pic>
        <p:nvPicPr>
          <p:cNvPr id="529" name="Google Shape;529;p32"/>
          <p:cNvPicPr preferRelativeResize="0"/>
          <p:nvPr/>
        </p:nvPicPr>
        <p:blipFill rotWithShape="1">
          <a:blip r:embed="rId3">
            <a:alphaModFix/>
          </a:blip>
          <a:srcRect b="0" l="0" r="0" t="0"/>
          <a:stretch/>
        </p:blipFill>
        <p:spPr>
          <a:xfrm>
            <a:off x="9845964" y="2628211"/>
            <a:ext cx="361950" cy="514350"/>
          </a:xfrm>
          <a:prstGeom prst="rect">
            <a:avLst/>
          </a:prstGeom>
          <a:noFill/>
          <a:ln>
            <a:noFill/>
          </a:ln>
        </p:spPr>
      </p:pic>
      <p:pic>
        <p:nvPicPr>
          <p:cNvPr id="530" name="Google Shape;530;p32"/>
          <p:cNvPicPr preferRelativeResize="0"/>
          <p:nvPr/>
        </p:nvPicPr>
        <p:blipFill rotWithShape="1">
          <a:blip r:embed="rId3">
            <a:alphaModFix/>
          </a:blip>
          <a:srcRect b="0" l="0" r="0" t="0"/>
          <a:stretch/>
        </p:blipFill>
        <p:spPr>
          <a:xfrm>
            <a:off x="9836728" y="3536000"/>
            <a:ext cx="361950" cy="514350"/>
          </a:xfrm>
          <a:prstGeom prst="rect">
            <a:avLst/>
          </a:prstGeom>
          <a:noFill/>
          <a:ln>
            <a:noFill/>
          </a:ln>
        </p:spPr>
      </p:pic>
      <p:sp>
        <p:nvSpPr>
          <p:cNvPr id="531" name="Google Shape;531;p32"/>
          <p:cNvSpPr txBox="1"/>
          <p:nvPr/>
        </p:nvSpPr>
        <p:spPr>
          <a:xfrm>
            <a:off x="10246592" y="1801091"/>
            <a:ext cx="6800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75</a:t>
            </a:r>
            <a:endParaRPr/>
          </a:p>
        </p:txBody>
      </p:sp>
      <p:sp>
        <p:nvSpPr>
          <p:cNvPr id="532" name="Google Shape;532;p32"/>
          <p:cNvSpPr txBox="1"/>
          <p:nvPr/>
        </p:nvSpPr>
        <p:spPr>
          <a:xfrm>
            <a:off x="10246592" y="2680599"/>
            <a:ext cx="6800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71</a:t>
            </a:r>
            <a:endParaRPr/>
          </a:p>
        </p:txBody>
      </p:sp>
      <p:sp>
        <p:nvSpPr>
          <p:cNvPr id="533" name="Google Shape;533;p32"/>
          <p:cNvSpPr txBox="1"/>
          <p:nvPr/>
        </p:nvSpPr>
        <p:spPr>
          <a:xfrm>
            <a:off x="10246592" y="3615973"/>
            <a:ext cx="6800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4</a:t>
            </a:r>
            <a:endParaRPr/>
          </a:p>
        </p:txBody>
      </p:sp>
      <p:graphicFrame>
        <p:nvGraphicFramePr>
          <p:cNvPr id="534" name="Google Shape;534;p32"/>
          <p:cNvGraphicFramePr/>
          <p:nvPr/>
        </p:nvGraphicFramePr>
        <p:xfrm>
          <a:off x="2129589" y="1239251"/>
          <a:ext cx="7062538" cy="4004453"/>
        </p:xfrm>
        <a:graphic>
          <a:graphicData uri="http://schemas.openxmlformats.org/drawingml/2006/chart">
            <c:chart r:id="rId4"/>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39" name="Shape 539"/>
        <p:cNvGrpSpPr/>
        <p:nvPr/>
      </p:nvGrpSpPr>
      <p:grpSpPr>
        <a:xfrm>
          <a:off x="0" y="0"/>
          <a:ext cx="0" cy="0"/>
          <a:chOff x="0" y="0"/>
          <a:chExt cx="0" cy="0"/>
        </a:xfrm>
      </p:grpSpPr>
      <p:sp>
        <p:nvSpPr>
          <p:cNvPr id="540" name="Google Shape;540;p33"/>
          <p:cNvSpPr txBox="1"/>
          <p:nvPr>
            <p:ph type="title"/>
          </p:nvPr>
        </p:nvSpPr>
        <p:spPr>
          <a:xfrm>
            <a:off x="593642" y="4075612"/>
            <a:ext cx="4974545" cy="151883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Black"/>
              <a:buNone/>
            </a:pPr>
            <a:r>
              <a:rPr lang="en-US"/>
              <a:t>Purchasing/Travel/ Business Meals</a:t>
            </a:r>
            <a:endParaRPr/>
          </a:p>
        </p:txBody>
      </p:sp>
      <p:cxnSp>
        <p:nvCxnSpPr>
          <p:cNvPr id="541" name="Google Shape;541;p33"/>
          <p:cNvCxnSpPr/>
          <p:nvPr/>
        </p:nvCxnSpPr>
        <p:spPr>
          <a:xfrm>
            <a:off x="680728" y="5708878"/>
            <a:ext cx="4974545" cy="0"/>
          </a:xfrm>
          <a:prstGeom prst="straightConnector1">
            <a:avLst/>
          </a:prstGeom>
          <a:noFill/>
          <a:ln cap="flat" cmpd="sng" w="9525">
            <a:solidFill>
              <a:schemeClr val="accent1"/>
            </a:solidFill>
            <a:prstDash val="solid"/>
            <a:miter lim="800000"/>
            <a:headEnd len="sm" w="sm" type="none"/>
            <a:tailEnd len="sm" w="sm" type="none"/>
          </a:ln>
        </p:spPr>
      </p:cxnSp>
      <p:sp>
        <p:nvSpPr>
          <p:cNvPr id="542" name="Google Shape;542;p33"/>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43" name="Google Shape;543;p33"/>
          <p:cNvSpPr txBox="1"/>
          <p:nvPr>
            <p:ph idx="1" type="body"/>
          </p:nvPr>
        </p:nvSpPr>
        <p:spPr>
          <a:xfrm>
            <a:off x="6592632" y="1039310"/>
            <a:ext cx="5048016" cy="5021069"/>
          </a:xfrm>
          <a:prstGeom prst="rect">
            <a:avLst/>
          </a:prstGeom>
          <a:noFill/>
          <a:ln>
            <a:noFill/>
          </a:ln>
        </p:spPr>
        <p:txBody>
          <a:bodyPr anchorCtr="0" anchor="t" bIns="0" lIns="0" spcFirstLastPara="1" rIns="0" wrap="square" tIns="0">
            <a:noAutofit/>
          </a:bodyPr>
          <a:lstStyle/>
          <a:p>
            <a:pPr indent="-514350" lvl="0" marL="514350" rtl="0" algn="l">
              <a:lnSpc>
                <a:spcPct val="100000"/>
              </a:lnSpc>
              <a:spcBef>
                <a:spcPts val="0"/>
              </a:spcBef>
              <a:spcAft>
                <a:spcPts val="0"/>
              </a:spcAft>
              <a:buClr>
                <a:srgbClr val="3F3F3F"/>
              </a:buClr>
              <a:buSzPts val="2400"/>
              <a:buFont typeface="Arial"/>
              <a:buChar char="•"/>
            </a:pPr>
            <a:r>
              <a:rPr lang="en-US" sz="2400">
                <a:solidFill>
                  <a:srgbClr val="3F3F3F"/>
                </a:solidFill>
                <a:latin typeface="Arial"/>
                <a:ea typeface="Arial"/>
                <a:cs typeface="Arial"/>
                <a:sym typeface="Arial"/>
              </a:rPr>
              <a:t>Fiscal Responsibilities</a:t>
            </a:r>
            <a:endParaRPr/>
          </a:p>
          <a:p>
            <a:pPr indent="-514350" lvl="0" marL="514350" rtl="0" algn="l">
              <a:lnSpc>
                <a:spcPct val="100000"/>
              </a:lnSpc>
              <a:spcBef>
                <a:spcPts val="1500"/>
              </a:spcBef>
              <a:spcAft>
                <a:spcPts val="0"/>
              </a:spcAft>
              <a:buClr>
                <a:srgbClr val="3F3F3F"/>
              </a:buClr>
              <a:buSzPts val="2400"/>
              <a:buFont typeface="Arial"/>
              <a:buChar char="•"/>
            </a:pPr>
            <a:r>
              <a:rPr lang="en-US" sz="2400">
                <a:solidFill>
                  <a:srgbClr val="3F3F3F"/>
                </a:solidFill>
                <a:latin typeface="Arial"/>
                <a:ea typeface="Arial"/>
                <a:cs typeface="Arial"/>
                <a:sym typeface="Arial"/>
              </a:rPr>
              <a:t>Purchasing Methods </a:t>
            </a:r>
            <a:endParaRPr/>
          </a:p>
          <a:p>
            <a:pPr indent="-514350" lvl="0" marL="514350" rtl="0" algn="l">
              <a:lnSpc>
                <a:spcPct val="100000"/>
              </a:lnSpc>
              <a:spcBef>
                <a:spcPts val="1500"/>
              </a:spcBef>
              <a:spcAft>
                <a:spcPts val="0"/>
              </a:spcAft>
              <a:buClr>
                <a:srgbClr val="3F3F3F"/>
              </a:buClr>
              <a:buSzPts val="2400"/>
              <a:buFont typeface="Arial"/>
              <a:buChar char="•"/>
            </a:pPr>
            <a:r>
              <a:rPr lang="en-US" sz="2400">
                <a:solidFill>
                  <a:srgbClr val="3F3F3F"/>
                </a:solidFill>
                <a:latin typeface="Arial"/>
                <a:ea typeface="Arial"/>
                <a:cs typeface="Arial"/>
                <a:sym typeface="Arial"/>
              </a:rPr>
              <a:t>University Purchasing Card </a:t>
            </a:r>
            <a:endParaRPr/>
          </a:p>
          <a:p>
            <a:pPr indent="-514350" lvl="0" marL="514350" rtl="0" algn="l">
              <a:lnSpc>
                <a:spcPct val="100000"/>
              </a:lnSpc>
              <a:spcBef>
                <a:spcPts val="1500"/>
              </a:spcBef>
              <a:spcAft>
                <a:spcPts val="0"/>
              </a:spcAft>
              <a:buClr>
                <a:srgbClr val="3F3F3F"/>
              </a:buClr>
              <a:buSzPts val="2400"/>
              <a:buFont typeface="Arial"/>
              <a:buChar char="•"/>
            </a:pPr>
            <a:r>
              <a:rPr lang="en-US" sz="2400">
                <a:solidFill>
                  <a:srgbClr val="3F3F3F"/>
                </a:solidFill>
                <a:latin typeface="Arial"/>
                <a:ea typeface="Arial"/>
                <a:cs typeface="Arial"/>
                <a:sym typeface="Arial"/>
              </a:rPr>
              <a:t>Card Holder Responsibilities</a:t>
            </a:r>
            <a:endParaRPr/>
          </a:p>
          <a:p>
            <a:pPr indent="-514350" lvl="0" marL="514350" rtl="0" algn="l">
              <a:lnSpc>
                <a:spcPct val="100000"/>
              </a:lnSpc>
              <a:spcBef>
                <a:spcPts val="1500"/>
              </a:spcBef>
              <a:spcAft>
                <a:spcPts val="0"/>
              </a:spcAft>
              <a:buClr>
                <a:srgbClr val="3F3F3F"/>
              </a:buClr>
              <a:buSzPts val="2400"/>
              <a:buFont typeface="Arial"/>
              <a:buChar char="•"/>
            </a:pPr>
            <a:r>
              <a:rPr lang="en-US" sz="2400">
                <a:solidFill>
                  <a:srgbClr val="3F3F3F"/>
                </a:solidFill>
                <a:latin typeface="Arial"/>
                <a:ea typeface="Arial"/>
                <a:cs typeface="Arial"/>
                <a:sym typeface="Arial"/>
              </a:rPr>
              <a:t>Supervisor Card Holder Responsibilities</a:t>
            </a:r>
            <a:endParaRPr/>
          </a:p>
          <a:p>
            <a:pPr indent="-514350" lvl="0" marL="514350" rtl="0" algn="l">
              <a:lnSpc>
                <a:spcPct val="100000"/>
              </a:lnSpc>
              <a:spcBef>
                <a:spcPts val="1500"/>
              </a:spcBef>
              <a:spcAft>
                <a:spcPts val="0"/>
              </a:spcAft>
              <a:buClr>
                <a:srgbClr val="3F3F3F"/>
              </a:buClr>
              <a:buSzPts val="2400"/>
              <a:buFont typeface="Arial"/>
              <a:buChar char="•"/>
            </a:pPr>
            <a:r>
              <a:rPr lang="en-US" sz="2400">
                <a:solidFill>
                  <a:srgbClr val="3F3F3F"/>
                </a:solidFill>
                <a:latin typeface="Arial"/>
                <a:ea typeface="Arial"/>
                <a:cs typeface="Arial"/>
                <a:sym typeface="Arial"/>
              </a:rPr>
              <a:t>Concur Travel &amp; Business Meals</a:t>
            </a:r>
            <a:endParaRPr/>
          </a:p>
          <a:p>
            <a:pPr indent="-361950" lvl="0" marL="514350" rtl="0" algn="l">
              <a:lnSpc>
                <a:spcPct val="100000"/>
              </a:lnSpc>
              <a:spcBef>
                <a:spcPts val="1500"/>
              </a:spcBef>
              <a:spcAft>
                <a:spcPts val="0"/>
              </a:spcAft>
              <a:buClr>
                <a:schemeClr val="lt1"/>
              </a:buClr>
              <a:buSzPts val="2400"/>
              <a:buFont typeface="Arial"/>
              <a:buNone/>
            </a:pPr>
            <a:r>
              <a:t/>
            </a:r>
            <a:endParaRPr sz="2400">
              <a:solidFill>
                <a:srgbClr val="3F3F3F"/>
              </a:solidFill>
              <a:latin typeface="Arial"/>
              <a:ea typeface="Arial"/>
              <a:cs typeface="Arial"/>
              <a:sym typeface="Arial"/>
            </a:endParaRPr>
          </a:p>
        </p:txBody>
      </p:sp>
      <p:pic>
        <p:nvPicPr>
          <p:cNvPr id="544" name="Google Shape;544;p33"/>
          <p:cNvPicPr preferRelativeResize="0"/>
          <p:nvPr/>
        </p:nvPicPr>
        <p:blipFill rotWithShape="1">
          <a:blip r:embed="rId3">
            <a:alphaModFix/>
          </a:blip>
          <a:srcRect b="0" l="0" r="0" t="0"/>
          <a:stretch/>
        </p:blipFill>
        <p:spPr>
          <a:xfrm>
            <a:off x="430659" y="248390"/>
            <a:ext cx="5474682" cy="3712786"/>
          </a:xfrm>
          <a:prstGeom prst="rect">
            <a:avLst/>
          </a:prstGeom>
          <a:noFill/>
          <a:ln>
            <a:noFill/>
          </a:ln>
        </p:spPr>
      </p:pic>
    </p:spTree>
  </p:cSld>
  <p:clrMapOvr>
    <a:masterClrMapping/>
  </p:clrMapOvr>
  <p:transition spd="slow">
    <p:wipe dir="l"/>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49" name="Shape 549"/>
        <p:cNvGrpSpPr/>
        <p:nvPr/>
      </p:nvGrpSpPr>
      <p:grpSpPr>
        <a:xfrm>
          <a:off x="0" y="0"/>
          <a:ext cx="0" cy="0"/>
          <a:chOff x="0" y="0"/>
          <a:chExt cx="0" cy="0"/>
        </a:xfrm>
      </p:grpSpPr>
      <p:sp>
        <p:nvSpPr>
          <p:cNvPr id="550" name="Google Shape;550;p34"/>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51" name="Google Shape;551;p34"/>
          <p:cNvSpPr txBox="1"/>
          <p:nvPr/>
        </p:nvSpPr>
        <p:spPr>
          <a:xfrm>
            <a:off x="312717" y="465389"/>
            <a:ext cx="10826338" cy="58005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Fiscal Responsibility</a:t>
            </a:r>
            <a:endParaRPr/>
          </a:p>
        </p:txBody>
      </p:sp>
      <p:sp>
        <p:nvSpPr>
          <p:cNvPr id="552" name="Google Shape;552;p34"/>
          <p:cNvSpPr/>
          <p:nvPr/>
        </p:nvSpPr>
        <p:spPr>
          <a:xfrm>
            <a:off x="764183" y="1243220"/>
            <a:ext cx="10268775" cy="452431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Tahoma"/>
                <a:ea typeface="Tahoma"/>
                <a:cs typeface="Tahoma"/>
                <a:sym typeface="Tahoma"/>
              </a:rPr>
              <a:t>Ensure that university funds are used to advance the mission of the university and the academic needs of the students.</a:t>
            </a:r>
            <a:endParaRPr/>
          </a:p>
          <a:p>
            <a:pPr indent="-133350" lvl="0" marL="285750" marR="0" rtl="0" algn="l">
              <a:spcBef>
                <a:spcPts val="0"/>
              </a:spcBef>
              <a:spcAft>
                <a:spcPts val="0"/>
              </a:spcAft>
              <a:buClr>
                <a:schemeClr val="dk1"/>
              </a:buClr>
              <a:buSzPts val="2400"/>
              <a:buFont typeface="Arial"/>
              <a:buNone/>
            </a:pPr>
            <a:r>
              <a:t/>
            </a:r>
            <a:endParaRPr sz="2400">
              <a:solidFill>
                <a:schemeClr val="dk1"/>
              </a:solidFill>
              <a:latin typeface="Tahoma"/>
              <a:ea typeface="Tahoma"/>
              <a:cs typeface="Tahoma"/>
              <a:sym typeface="Tahoma"/>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Tahoma"/>
                <a:ea typeface="Tahoma"/>
                <a:cs typeface="Tahoma"/>
                <a:sym typeface="Tahoma"/>
              </a:rPr>
              <a:t>Ensure that all authorizations or expenditures comply with university expenditure policies as well as with any sponsoring agency or donor restrictions and applicable policies. </a:t>
            </a:r>
            <a:endParaRPr/>
          </a:p>
          <a:p>
            <a:pPr indent="-133350" lvl="0" marL="285750" marR="0" rtl="0" algn="l">
              <a:spcBef>
                <a:spcPts val="0"/>
              </a:spcBef>
              <a:spcAft>
                <a:spcPts val="0"/>
              </a:spcAft>
              <a:buClr>
                <a:schemeClr val="dk1"/>
              </a:buClr>
              <a:buSzPts val="2400"/>
              <a:buFont typeface="Arial"/>
              <a:buNone/>
            </a:pPr>
            <a:r>
              <a:t/>
            </a:r>
            <a:endParaRPr sz="2400">
              <a:solidFill>
                <a:schemeClr val="dk1"/>
              </a:solidFill>
              <a:latin typeface="Tahoma"/>
              <a:ea typeface="Tahoma"/>
              <a:cs typeface="Tahoma"/>
              <a:sym typeface="Tahoma"/>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Tahoma"/>
                <a:ea typeface="Tahoma"/>
                <a:cs typeface="Tahoma"/>
                <a:sym typeface="Tahoma"/>
              </a:rPr>
              <a:t>Consider the appropriateness of the expenditure.  Should the expense be paid from public funds?</a:t>
            </a:r>
            <a:endParaRPr/>
          </a:p>
          <a:p>
            <a:pPr indent="-133350" lvl="0" marL="285750" marR="0" rtl="0" algn="l">
              <a:spcBef>
                <a:spcPts val="0"/>
              </a:spcBef>
              <a:spcAft>
                <a:spcPts val="0"/>
              </a:spcAft>
              <a:buClr>
                <a:schemeClr val="dk1"/>
              </a:buClr>
              <a:buSzPts val="2400"/>
              <a:buFont typeface="Arial"/>
              <a:buNone/>
            </a:pPr>
            <a:r>
              <a:t/>
            </a:r>
            <a:endParaRPr sz="2400">
              <a:solidFill>
                <a:schemeClr val="dk1"/>
              </a:solidFill>
              <a:latin typeface="Tahoma"/>
              <a:ea typeface="Tahoma"/>
              <a:cs typeface="Tahoma"/>
              <a:sym typeface="Tahoma"/>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Tahoma"/>
                <a:ea typeface="Tahoma"/>
                <a:cs typeface="Tahoma"/>
                <a:sym typeface="Tahoma"/>
              </a:rPr>
              <a:t>Fiscal controls must include a system of supervisor checks and balances at all levels of the organization for all expenditures.</a:t>
            </a:r>
            <a:endParaRPr/>
          </a:p>
        </p:txBody>
      </p:sp>
    </p:spTree>
  </p:cSld>
  <p:clrMapOvr>
    <a:masterClrMapping/>
  </p:clrMapOvr>
  <p:transition spd="slow">
    <p:wipe dir="l"/>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57" name="Shape 557"/>
        <p:cNvGrpSpPr/>
        <p:nvPr/>
      </p:nvGrpSpPr>
      <p:grpSpPr>
        <a:xfrm>
          <a:off x="0" y="0"/>
          <a:ext cx="0" cy="0"/>
          <a:chOff x="0" y="0"/>
          <a:chExt cx="0" cy="0"/>
        </a:xfrm>
      </p:grpSpPr>
      <p:sp>
        <p:nvSpPr>
          <p:cNvPr id="558" name="Google Shape;558;p35"/>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59" name="Google Shape;559;p35"/>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Purchasing</a:t>
            </a:r>
            <a:endParaRPr/>
          </a:p>
        </p:txBody>
      </p:sp>
      <p:sp>
        <p:nvSpPr>
          <p:cNvPr id="560" name="Google Shape;560;p35"/>
          <p:cNvSpPr txBox="1"/>
          <p:nvPr>
            <p:ph idx="1" type="body"/>
          </p:nvPr>
        </p:nvSpPr>
        <p:spPr>
          <a:xfrm>
            <a:off x="302779" y="918801"/>
            <a:ext cx="11340000" cy="360000"/>
          </a:xfrm>
          <a:prstGeom prst="rect">
            <a:avLst/>
          </a:prstGeom>
          <a:solidFill>
            <a:srgbClr val="F2F2F2"/>
          </a:solid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sz="2400"/>
              <a:t>Prior to Spending…</a:t>
            </a:r>
            <a:endParaRPr/>
          </a:p>
        </p:txBody>
      </p:sp>
      <p:sp>
        <p:nvSpPr>
          <p:cNvPr id="561" name="Google Shape;561;p35"/>
          <p:cNvSpPr txBox="1"/>
          <p:nvPr/>
        </p:nvSpPr>
        <p:spPr>
          <a:xfrm>
            <a:off x="791683" y="1482024"/>
            <a:ext cx="8229600" cy="4883339"/>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00000"/>
              </a:lnSpc>
              <a:spcBef>
                <a:spcPts val="0"/>
              </a:spcBef>
              <a:spcAft>
                <a:spcPts val="0"/>
              </a:spcAft>
              <a:buClr>
                <a:schemeClr val="dk1"/>
              </a:buClr>
              <a:buSzPts val="2000"/>
              <a:buFont typeface="Arial"/>
              <a:buChar char="•"/>
            </a:pPr>
            <a:r>
              <a:rPr lang="en-US" sz="2000">
                <a:solidFill>
                  <a:schemeClr val="dk1"/>
                </a:solidFill>
                <a:latin typeface="Tahoma"/>
                <a:ea typeface="Tahoma"/>
                <a:cs typeface="Tahoma"/>
                <a:sym typeface="Tahoma"/>
              </a:rPr>
              <a:t>Is the expense within the start and end dates of the FY or Project?</a:t>
            </a:r>
            <a:endParaRPr/>
          </a:p>
          <a:p>
            <a:pPr indent="-342900" lvl="0" marL="342900" marR="0" rtl="0" algn="l">
              <a:lnSpc>
                <a:spcPct val="100000"/>
              </a:lnSpc>
              <a:spcBef>
                <a:spcPts val="1500"/>
              </a:spcBef>
              <a:spcAft>
                <a:spcPts val="0"/>
              </a:spcAft>
              <a:buClr>
                <a:schemeClr val="dk1"/>
              </a:buClr>
              <a:buSzPts val="2000"/>
              <a:buFont typeface="Arial"/>
              <a:buChar char="•"/>
            </a:pPr>
            <a:r>
              <a:rPr lang="en-US" sz="2000">
                <a:solidFill>
                  <a:schemeClr val="dk1"/>
                </a:solidFill>
                <a:latin typeface="Tahoma"/>
                <a:ea typeface="Tahoma"/>
                <a:cs typeface="Tahoma"/>
                <a:sym typeface="Tahoma"/>
              </a:rPr>
              <a:t>Are there enough funds available?</a:t>
            </a:r>
            <a:endParaRPr/>
          </a:p>
          <a:p>
            <a:pPr indent="-342900" lvl="0" marL="342900" marR="0" rtl="0" algn="l">
              <a:lnSpc>
                <a:spcPct val="100000"/>
              </a:lnSpc>
              <a:spcBef>
                <a:spcPts val="1500"/>
              </a:spcBef>
              <a:spcAft>
                <a:spcPts val="0"/>
              </a:spcAft>
              <a:buClr>
                <a:schemeClr val="dk1"/>
              </a:buClr>
              <a:buSzPts val="2000"/>
              <a:buFont typeface="Arial"/>
              <a:buChar char="•"/>
            </a:pPr>
            <a:r>
              <a:rPr lang="en-US" sz="2000">
                <a:solidFill>
                  <a:schemeClr val="dk1"/>
                </a:solidFill>
                <a:latin typeface="Tahoma"/>
                <a:ea typeface="Tahoma"/>
                <a:cs typeface="Tahoma"/>
                <a:sym typeface="Tahoma"/>
              </a:rPr>
              <a:t>Is the expense allowable?</a:t>
            </a:r>
            <a:endParaRPr/>
          </a:p>
          <a:p>
            <a:pPr indent="0" lvl="0" marL="0" marR="0" rtl="0" algn="l">
              <a:lnSpc>
                <a:spcPct val="90000"/>
              </a:lnSpc>
              <a:spcBef>
                <a:spcPts val="1500"/>
              </a:spcBef>
              <a:spcAft>
                <a:spcPts val="0"/>
              </a:spcAft>
              <a:buClr>
                <a:schemeClr val="dk1"/>
              </a:buClr>
              <a:buSzPts val="2000"/>
              <a:buFont typeface="Arial"/>
              <a:buNone/>
            </a:pPr>
            <a:r>
              <a:rPr lang="en-US" sz="2000">
                <a:solidFill>
                  <a:schemeClr val="dk1"/>
                </a:solidFill>
                <a:latin typeface="Tahoma"/>
                <a:ea typeface="Tahoma"/>
                <a:cs typeface="Tahoma"/>
                <a:sym typeface="Tahoma"/>
              </a:rPr>
              <a:t>Methods to Purchase:</a:t>
            </a:r>
            <a:endParaRPr/>
          </a:p>
          <a:p>
            <a:pPr indent="-95250" lvl="1" marL="266700" marR="0" rtl="0" algn="l">
              <a:lnSpc>
                <a:spcPct val="90000"/>
              </a:lnSpc>
              <a:spcBef>
                <a:spcPts val="500"/>
              </a:spcBef>
              <a:spcAft>
                <a:spcPts val="0"/>
              </a:spcAft>
              <a:buClr>
                <a:schemeClr val="dk1"/>
              </a:buClr>
              <a:buSzPts val="1500"/>
              <a:buFont typeface="Noto Sans Symbols"/>
              <a:buChar char="⮚"/>
            </a:pPr>
            <a:r>
              <a:rPr b="0" i="0" lang="en-US" sz="2000" u="none" cap="none" strike="noStrike">
                <a:solidFill>
                  <a:schemeClr val="dk1"/>
                </a:solidFill>
                <a:latin typeface="Tahoma"/>
                <a:ea typeface="Tahoma"/>
                <a:cs typeface="Tahoma"/>
                <a:sym typeface="Tahoma"/>
              </a:rPr>
              <a:t>University P-card</a:t>
            </a:r>
            <a:endParaRPr/>
          </a:p>
          <a:p>
            <a:pPr indent="-66675" lvl="2" marL="542925" marR="0" rtl="0" algn="l">
              <a:lnSpc>
                <a:spcPct val="90000"/>
              </a:lnSpc>
              <a:spcBef>
                <a:spcPts val="500"/>
              </a:spcBef>
              <a:spcAft>
                <a:spcPts val="0"/>
              </a:spcAft>
              <a:buClr>
                <a:schemeClr val="dk1"/>
              </a:buClr>
              <a:buSzPts val="1050"/>
              <a:buFont typeface="Noto Sans Symbols"/>
              <a:buChar char="⮚"/>
            </a:pPr>
            <a:r>
              <a:rPr b="0" i="0" lang="en-US" sz="1400" u="none" cap="none" strike="noStrike">
                <a:solidFill>
                  <a:schemeClr val="dk1"/>
                </a:solidFill>
                <a:latin typeface="Tahoma"/>
                <a:ea typeface="Tahoma"/>
                <a:cs typeface="Tahoma"/>
                <a:sym typeface="Tahoma"/>
              </a:rPr>
              <a:t>convenient for low cost supplies of $4,999 or less and travel expenses</a:t>
            </a:r>
            <a:endParaRPr/>
          </a:p>
          <a:p>
            <a:pPr indent="-95250" lvl="1" marL="266700" marR="0" rtl="0" algn="l">
              <a:lnSpc>
                <a:spcPct val="90000"/>
              </a:lnSpc>
              <a:spcBef>
                <a:spcPts val="500"/>
              </a:spcBef>
              <a:spcAft>
                <a:spcPts val="0"/>
              </a:spcAft>
              <a:buClr>
                <a:schemeClr val="dk1"/>
              </a:buClr>
              <a:buSzPts val="1500"/>
              <a:buFont typeface="Noto Sans Symbols"/>
              <a:buChar char="⮚"/>
            </a:pPr>
            <a:r>
              <a:rPr b="0" i="0" lang="en-US" sz="2000" u="none" cap="none" strike="noStrike">
                <a:solidFill>
                  <a:schemeClr val="dk1"/>
                </a:solidFill>
                <a:latin typeface="Tahoma"/>
                <a:ea typeface="Tahoma"/>
                <a:cs typeface="Tahoma"/>
                <a:sym typeface="Tahoma"/>
              </a:rPr>
              <a:t>Purchase order</a:t>
            </a:r>
            <a:endParaRPr/>
          </a:p>
          <a:p>
            <a:pPr indent="-66675" lvl="2" marL="542925" marR="0" rtl="0" algn="l">
              <a:lnSpc>
                <a:spcPct val="90000"/>
              </a:lnSpc>
              <a:spcBef>
                <a:spcPts val="500"/>
              </a:spcBef>
              <a:spcAft>
                <a:spcPts val="0"/>
              </a:spcAft>
              <a:buClr>
                <a:schemeClr val="dk1"/>
              </a:buClr>
              <a:buSzPts val="1050"/>
              <a:buFont typeface="Noto Sans Symbols"/>
              <a:buChar char="⮚"/>
            </a:pPr>
            <a:r>
              <a:rPr b="0" i="0" lang="en-US" sz="1400" u="none" cap="none" strike="noStrike">
                <a:solidFill>
                  <a:schemeClr val="dk1"/>
                </a:solidFill>
                <a:latin typeface="Tahoma"/>
                <a:ea typeface="Tahoma"/>
                <a:cs typeface="Tahoma"/>
                <a:sym typeface="Tahoma"/>
              </a:rPr>
              <a:t>Goods and/or services, capital equipment, any time you have an agreement or contract. Submit a </a:t>
            </a:r>
            <a:r>
              <a:rPr b="0" i="0" lang="en-US" sz="1400" u="sng" cap="none" strike="noStrike">
                <a:solidFill>
                  <a:schemeClr val="dk1"/>
                </a:solidFill>
                <a:latin typeface="Tahoma"/>
                <a:ea typeface="Tahoma"/>
                <a:cs typeface="Tahoma"/>
                <a:sym typeface="Tahoma"/>
                <a:hlinkClick r:id="rId3">
                  <a:extLst>
                    <a:ext uri="{A12FA001-AC4F-418D-AE19-62706E023703}">
                      <ahyp:hlinkClr val="tx"/>
                    </a:ext>
                  </a:extLst>
                </a:hlinkClick>
              </a:rPr>
              <a:t>Requisition</a:t>
            </a:r>
            <a:r>
              <a:rPr b="0" i="0" lang="en-US" sz="1400" u="none" cap="none" strike="noStrike">
                <a:solidFill>
                  <a:schemeClr val="dk1"/>
                </a:solidFill>
                <a:latin typeface="Tahoma"/>
                <a:ea typeface="Tahoma"/>
                <a:cs typeface="Tahoma"/>
                <a:sym typeface="Tahoma"/>
              </a:rPr>
              <a:t> to Purchasing.</a:t>
            </a:r>
            <a:endParaRPr/>
          </a:p>
          <a:p>
            <a:pPr indent="-95250" lvl="1" marL="266700" marR="0" rtl="0" algn="l">
              <a:lnSpc>
                <a:spcPct val="90000"/>
              </a:lnSpc>
              <a:spcBef>
                <a:spcPts val="500"/>
              </a:spcBef>
              <a:spcAft>
                <a:spcPts val="0"/>
              </a:spcAft>
              <a:buClr>
                <a:schemeClr val="dk1"/>
              </a:buClr>
              <a:buSzPts val="1500"/>
              <a:buFont typeface="Noto Sans Symbols"/>
              <a:buChar char="⮚"/>
            </a:pPr>
            <a:r>
              <a:rPr b="0" i="0" lang="en-US" sz="2000" u="none" cap="none" strike="noStrike">
                <a:solidFill>
                  <a:schemeClr val="dk1"/>
                </a:solidFill>
                <a:latin typeface="Tahoma"/>
                <a:ea typeface="Tahoma"/>
                <a:cs typeface="Tahoma"/>
                <a:sym typeface="Tahoma"/>
              </a:rPr>
              <a:t>Check Request</a:t>
            </a:r>
            <a:endParaRPr/>
          </a:p>
          <a:p>
            <a:pPr indent="-66675" lvl="2" marL="542925" marR="0" rtl="0" algn="l">
              <a:lnSpc>
                <a:spcPct val="90000"/>
              </a:lnSpc>
              <a:spcBef>
                <a:spcPts val="500"/>
              </a:spcBef>
              <a:spcAft>
                <a:spcPts val="0"/>
              </a:spcAft>
              <a:buClr>
                <a:schemeClr val="dk1"/>
              </a:buClr>
              <a:buSzPts val="1050"/>
              <a:buFont typeface="Noto Sans Symbols"/>
              <a:buChar char="⮚"/>
            </a:pPr>
            <a:r>
              <a:rPr b="0" i="0" lang="en-US" sz="1400" u="none" cap="none" strike="noStrike">
                <a:solidFill>
                  <a:schemeClr val="dk1"/>
                </a:solidFill>
                <a:latin typeface="Tahoma"/>
                <a:ea typeface="Tahoma"/>
                <a:cs typeface="Tahoma"/>
                <a:sym typeface="Tahoma"/>
              </a:rPr>
              <a:t>When a vendor won’t take a credit card, checks can be issued to pay for some </a:t>
            </a:r>
            <a:r>
              <a:rPr b="0" i="0" lang="en-US" sz="1400" u="sng" cap="none" strike="noStrike">
                <a:solidFill>
                  <a:schemeClr val="dk1"/>
                </a:solidFill>
                <a:latin typeface="Tahoma"/>
                <a:ea typeface="Tahoma"/>
                <a:cs typeface="Tahoma"/>
                <a:sym typeface="Tahoma"/>
                <a:hlinkClick r:id="rId4">
                  <a:extLst>
                    <a:ext uri="{A12FA001-AC4F-418D-AE19-62706E023703}">
                      <ahyp:hlinkClr val="tx"/>
                    </a:ext>
                  </a:extLst>
                </a:hlinkClick>
              </a:rPr>
              <a:t>items</a:t>
            </a:r>
            <a:r>
              <a:rPr b="0" i="0" lang="en-US" sz="1400" u="none" cap="none" strike="noStrike">
                <a:solidFill>
                  <a:schemeClr val="dk1"/>
                </a:solidFill>
                <a:latin typeface="Tahoma"/>
                <a:ea typeface="Tahoma"/>
                <a:cs typeface="Tahoma"/>
                <a:sym typeface="Tahoma"/>
              </a:rPr>
              <a:t>.</a:t>
            </a:r>
            <a:endParaRPr b="0" i="0" sz="2400" u="none" cap="none" strike="noStrike">
              <a:solidFill>
                <a:schemeClr val="dk1"/>
              </a:solidFill>
              <a:latin typeface="Tahoma"/>
              <a:ea typeface="Tahoma"/>
              <a:cs typeface="Tahoma"/>
              <a:sym typeface="Tahoma"/>
            </a:endParaRPr>
          </a:p>
          <a:p>
            <a:pPr indent="-114300" lvl="1" marL="266700" marR="0" rtl="0" algn="l">
              <a:lnSpc>
                <a:spcPct val="90000"/>
              </a:lnSpc>
              <a:spcBef>
                <a:spcPts val="500"/>
              </a:spcBef>
              <a:spcAft>
                <a:spcPts val="0"/>
              </a:spcAft>
              <a:buClr>
                <a:schemeClr val="dk1"/>
              </a:buClr>
              <a:buSzPts val="1800"/>
              <a:buFont typeface="Noto Sans Symbols"/>
              <a:buChar char="⮚"/>
            </a:pPr>
            <a:r>
              <a:rPr b="0" i="0" lang="en-US" sz="2400" u="none" cap="none" strike="noStrike">
                <a:solidFill>
                  <a:schemeClr val="dk1"/>
                </a:solidFill>
                <a:latin typeface="Tahoma"/>
                <a:ea typeface="Tahoma"/>
                <a:cs typeface="Tahoma"/>
                <a:sym typeface="Tahoma"/>
              </a:rPr>
              <a:t> </a:t>
            </a:r>
            <a:r>
              <a:rPr b="0" i="0" lang="en-US" sz="2000" u="none" cap="none" strike="noStrike">
                <a:solidFill>
                  <a:schemeClr val="dk1"/>
                </a:solidFill>
                <a:latin typeface="Tahoma"/>
                <a:ea typeface="Tahoma"/>
                <a:cs typeface="Tahoma"/>
                <a:sym typeface="Tahoma"/>
              </a:rPr>
              <a:t>Blanket order</a:t>
            </a:r>
            <a:endParaRPr/>
          </a:p>
          <a:p>
            <a:pPr indent="-66675" lvl="2" marL="542925" marR="0" rtl="0" algn="l">
              <a:lnSpc>
                <a:spcPct val="90000"/>
              </a:lnSpc>
              <a:spcBef>
                <a:spcPts val="500"/>
              </a:spcBef>
              <a:spcAft>
                <a:spcPts val="0"/>
              </a:spcAft>
              <a:buClr>
                <a:schemeClr val="dk1"/>
              </a:buClr>
              <a:buSzPts val="1050"/>
              <a:buFont typeface="Noto Sans Symbols"/>
              <a:buChar char="⮚"/>
            </a:pPr>
            <a:r>
              <a:rPr b="0" i="0" lang="en-US" sz="1400" u="none" cap="none" strike="noStrike">
                <a:solidFill>
                  <a:schemeClr val="dk1"/>
                </a:solidFill>
                <a:latin typeface="Tahoma"/>
                <a:ea typeface="Tahoma"/>
                <a:cs typeface="Tahoma"/>
                <a:sym typeface="Tahoma"/>
              </a:rPr>
              <a:t>Repetitive small purchases or services an/or consumable supplies from a single vendor when multiple indexes and/or account codes are used</a:t>
            </a:r>
            <a:endParaRPr/>
          </a:p>
          <a:p>
            <a:pPr indent="0" lvl="0" marL="0" marR="0" rtl="0" algn="l">
              <a:lnSpc>
                <a:spcPct val="90000"/>
              </a:lnSpc>
              <a:spcBef>
                <a:spcPts val="1000"/>
              </a:spcBef>
              <a:spcAft>
                <a:spcPts val="0"/>
              </a:spcAft>
              <a:buClr>
                <a:schemeClr val="dk1"/>
              </a:buClr>
              <a:buSzPts val="2000"/>
              <a:buFont typeface="Arial"/>
              <a:buNone/>
            </a:pPr>
            <a:r>
              <a:t/>
            </a:r>
            <a:endParaRPr sz="2000">
              <a:solidFill>
                <a:schemeClr val="dk1"/>
              </a:solidFill>
              <a:latin typeface="Tahoma"/>
              <a:ea typeface="Tahoma"/>
              <a:cs typeface="Tahoma"/>
              <a:sym typeface="Tahoma"/>
            </a:endParaRPr>
          </a:p>
        </p:txBody>
      </p:sp>
      <p:pic>
        <p:nvPicPr>
          <p:cNvPr id="562" name="Google Shape;562;p35"/>
          <p:cNvPicPr preferRelativeResize="0"/>
          <p:nvPr/>
        </p:nvPicPr>
        <p:blipFill rotWithShape="1">
          <a:blip r:embed="rId5">
            <a:alphaModFix/>
          </a:blip>
          <a:srcRect b="0" l="0" r="0" t="0"/>
          <a:stretch/>
        </p:blipFill>
        <p:spPr>
          <a:xfrm>
            <a:off x="9600798" y="1658162"/>
            <a:ext cx="1956846" cy="1956846"/>
          </a:xfrm>
          <a:prstGeom prst="rect">
            <a:avLst/>
          </a:prstGeom>
          <a:noFill/>
          <a:ln>
            <a:noFill/>
          </a:ln>
        </p:spPr>
      </p:pic>
      <p:pic>
        <p:nvPicPr>
          <p:cNvPr id="563" name="Google Shape;563;p35"/>
          <p:cNvPicPr preferRelativeResize="0"/>
          <p:nvPr/>
        </p:nvPicPr>
        <p:blipFill rotWithShape="1">
          <a:blip r:embed="rId6">
            <a:alphaModFix/>
          </a:blip>
          <a:srcRect b="0" l="0" r="0" t="0"/>
          <a:stretch/>
        </p:blipFill>
        <p:spPr>
          <a:xfrm>
            <a:off x="9600798" y="4277370"/>
            <a:ext cx="1844935" cy="1844935"/>
          </a:xfrm>
          <a:prstGeom prst="rect">
            <a:avLst/>
          </a:prstGeom>
          <a:noFill/>
          <a:ln>
            <a:noFill/>
          </a:ln>
        </p:spPr>
      </p:pic>
    </p:spTree>
  </p:cSld>
  <p:clrMapOvr>
    <a:masterClrMapping/>
  </p:clrMapOvr>
  <p:transition spd="slow">
    <p:wipe dir="l"/>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68" name="Shape 568"/>
        <p:cNvGrpSpPr/>
        <p:nvPr/>
      </p:nvGrpSpPr>
      <p:grpSpPr>
        <a:xfrm>
          <a:off x="0" y="0"/>
          <a:ext cx="0" cy="0"/>
          <a:chOff x="0" y="0"/>
          <a:chExt cx="0" cy="0"/>
        </a:xfrm>
      </p:grpSpPr>
      <p:sp>
        <p:nvSpPr>
          <p:cNvPr id="569" name="Google Shape;569;p36"/>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University Purchasing Card (P-card)</a:t>
            </a:r>
            <a:endParaRPr/>
          </a:p>
        </p:txBody>
      </p:sp>
      <p:sp>
        <p:nvSpPr>
          <p:cNvPr id="570" name="Google Shape;570;p36"/>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71" name="Google Shape;571;p36"/>
          <p:cNvSpPr txBox="1"/>
          <p:nvPr/>
        </p:nvSpPr>
        <p:spPr>
          <a:xfrm>
            <a:off x="1365784" y="1181356"/>
            <a:ext cx="8836994" cy="4016285"/>
          </a:xfrm>
          <a:prstGeom prst="rect">
            <a:avLst/>
          </a:prstGeom>
          <a:noFill/>
          <a:ln>
            <a:noFill/>
          </a:ln>
        </p:spPr>
        <p:txBody>
          <a:bodyPr anchorCtr="0" anchor="t" bIns="0" lIns="0" spcFirstLastPara="1" rIns="0" wrap="square" tIns="0">
            <a:normAutofit fontScale="92500"/>
          </a:bodyPr>
          <a:lstStyle/>
          <a:p>
            <a:pPr indent="-342900" lvl="0" marL="342900" marR="0" rtl="0" algn="l">
              <a:lnSpc>
                <a:spcPct val="100000"/>
              </a:lnSpc>
              <a:spcBef>
                <a:spcPts val="0"/>
              </a:spcBef>
              <a:spcAft>
                <a:spcPts val="0"/>
              </a:spcAft>
              <a:buClr>
                <a:schemeClr val="dk2"/>
              </a:buClr>
              <a:buSzPct val="100000"/>
              <a:buFont typeface="Noto Sans Symbols"/>
              <a:buChar char="⮚"/>
            </a:pPr>
            <a:r>
              <a:rPr lang="en-US" sz="2400">
                <a:solidFill>
                  <a:schemeClr val="dk2"/>
                </a:solidFill>
                <a:latin typeface="Tahoma"/>
                <a:ea typeface="Tahoma"/>
                <a:cs typeface="Tahoma"/>
                <a:sym typeface="Tahoma"/>
              </a:rPr>
              <a:t>Used for Supplies and Travel (airfare, car rental, lodging, conference fees, etc.)</a:t>
            </a:r>
            <a:endParaRPr/>
          </a:p>
          <a:p>
            <a:pPr indent="-342900" lvl="0" marL="342900" marR="0" rtl="0" algn="l">
              <a:lnSpc>
                <a:spcPct val="100000"/>
              </a:lnSpc>
              <a:spcBef>
                <a:spcPts val="1500"/>
              </a:spcBef>
              <a:spcAft>
                <a:spcPts val="0"/>
              </a:spcAft>
              <a:buClr>
                <a:schemeClr val="dk2"/>
              </a:buClr>
              <a:buSzPct val="100000"/>
              <a:buFont typeface="Noto Sans Symbols"/>
              <a:buChar char="⮚"/>
            </a:pPr>
            <a:r>
              <a:rPr lang="en-US" sz="2400">
                <a:solidFill>
                  <a:schemeClr val="dk2"/>
                </a:solidFill>
                <a:latin typeface="Tahoma"/>
                <a:ea typeface="Tahoma"/>
                <a:cs typeface="Tahoma"/>
                <a:sym typeface="Tahoma"/>
              </a:rPr>
              <a:t>Monthly Credit Limit $5,000</a:t>
            </a:r>
            <a:endParaRPr/>
          </a:p>
          <a:p>
            <a:pPr indent="-342900" lvl="0" marL="342900" marR="0" rtl="0" algn="l">
              <a:lnSpc>
                <a:spcPct val="100000"/>
              </a:lnSpc>
              <a:spcBef>
                <a:spcPts val="1500"/>
              </a:spcBef>
              <a:spcAft>
                <a:spcPts val="0"/>
              </a:spcAft>
              <a:buClr>
                <a:schemeClr val="dk2"/>
              </a:buClr>
              <a:buSzPct val="100000"/>
              <a:buFont typeface="Noto Sans Symbols"/>
              <a:buChar char="⮚"/>
            </a:pPr>
            <a:r>
              <a:rPr lang="en-US" sz="2400">
                <a:solidFill>
                  <a:schemeClr val="dk2"/>
                </a:solidFill>
                <a:latin typeface="Tahoma"/>
                <a:ea typeface="Tahoma"/>
                <a:cs typeface="Tahoma"/>
                <a:sym typeface="Tahoma"/>
              </a:rPr>
              <a:t>Single Purchase Limit $4,999 (includes shipping)</a:t>
            </a:r>
            <a:endParaRPr/>
          </a:p>
          <a:p>
            <a:pPr indent="-342900" lvl="0" marL="342900" marR="0" rtl="0" algn="l">
              <a:lnSpc>
                <a:spcPct val="100000"/>
              </a:lnSpc>
              <a:spcBef>
                <a:spcPts val="1500"/>
              </a:spcBef>
              <a:spcAft>
                <a:spcPts val="0"/>
              </a:spcAft>
              <a:buClr>
                <a:schemeClr val="dk2"/>
              </a:buClr>
              <a:buSzPct val="100000"/>
              <a:buFont typeface="Noto Sans Symbols"/>
              <a:buChar char="⮚"/>
            </a:pPr>
            <a:r>
              <a:rPr lang="en-US" sz="2400">
                <a:solidFill>
                  <a:schemeClr val="dk2"/>
                </a:solidFill>
                <a:latin typeface="Tahoma"/>
                <a:ea typeface="Tahoma"/>
                <a:cs typeface="Tahoma"/>
                <a:sym typeface="Tahoma"/>
              </a:rPr>
              <a:t>No food, meals, entertainment</a:t>
            </a:r>
            <a:endParaRPr/>
          </a:p>
          <a:p>
            <a:pPr indent="-342900" lvl="0" marL="342900" marR="0" rtl="0" algn="l">
              <a:lnSpc>
                <a:spcPct val="100000"/>
              </a:lnSpc>
              <a:spcBef>
                <a:spcPts val="1500"/>
              </a:spcBef>
              <a:spcAft>
                <a:spcPts val="0"/>
              </a:spcAft>
              <a:buClr>
                <a:schemeClr val="dk2"/>
              </a:buClr>
              <a:buSzPct val="100000"/>
              <a:buFont typeface="Noto Sans Symbols"/>
              <a:buChar char="⮚"/>
            </a:pPr>
            <a:r>
              <a:rPr lang="en-US" sz="2400">
                <a:solidFill>
                  <a:schemeClr val="dk2"/>
                </a:solidFill>
                <a:latin typeface="Tahoma"/>
                <a:ea typeface="Tahoma"/>
                <a:cs typeface="Tahoma"/>
                <a:sym typeface="Tahoma"/>
              </a:rPr>
              <a:t>No personal items</a:t>
            </a:r>
            <a:endParaRPr/>
          </a:p>
          <a:p>
            <a:pPr indent="-342900" lvl="0" marL="342900" marR="0" rtl="0" algn="l">
              <a:lnSpc>
                <a:spcPct val="100000"/>
              </a:lnSpc>
              <a:spcBef>
                <a:spcPts val="1500"/>
              </a:spcBef>
              <a:spcAft>
                <a:spcPts val="0"/>
              </a:spcAft>
              <a:buClr>
                <a:schemeClr val="dk2"/>
              </a:buClr>
              <a:buSzPct val="100000"/>
              <a:buFont typeface="Noto Sans Symbols"/>
              <a:buChar char="⮚"/>
            </a:pPr>
            <a:r>
              <a:rPr lang="en-US" sz="2400">
                <a:solidFill>
                  <a:schemeClr val="dk2"/>
                </a:solidFill>
                <a:latin typeface="Tahoma"/>
                <a:ea typeface="Tahoma"/>
                <a:cs typeface="Tahoma"/>
                <a:sym typeface="Tahoma"/>
              </a:rPr>
              <a:t>No payments to Individuals (use </a:t>
            </a:r>
            <a:r>
              <a:rPr lang="en-US" sz="2400" u="sng">
                <a:solidFill>
                  <a:schemeClr val="dk2"/>
                </a:solidFill>
                <a:latin typeface="Tahoma"/>
                <a:ea typeface="Tahoma"/>
                <a:cs typeface="Tahoma"/>
                <a:sym typeface="Tahoma"/>
                <a:hlinkClick r:id="rId3">
                  <a:extLst>
                    <a:ext uri="{A12FA001-AC4F-418D-AE19-62706E023703}">
                      <ahyp:hlinkClr val="tx"/>
                    </a:ext>
                  </a:extLst>
                </a:hlinkClick>
              </a:rPr>
              <a:t>Independent Contractor Procedure</a:t>
            </a:r>
            <a:r>
              <a:rPr lang="en-US" sz="2400">
                <a:solidFill>
                  <a:schemeClr val="dk2"/>
                </a:solidFill>
                <a:latin typeface="Tahoma"/>
                <a:ea typeface="Tahoma"/>
                <a:cs typeface="Tahoma"/>
                <a:sym typeface="Tahoma"/>
              </a:rPr>
              <a:t>)</a:t>
            </a:r>
            <a:endParaRPr/>
          </a:p>
          <a:p>
            <a:pPr indent="-342900" lvl="0" marL="342900" marR="0" rtl="0" algn="l">
              <a:lnSpc>
                <a:spcPct val="100000"/>
              </a:lnSpc>
              <a:spcBef>
                <a:spcPts val="1500"/>
              </a:spcBef>
              <a:spcAft>
                <a:spcPts val="0"/>
              </a:spcAft>
              <a:buClr>
                <a:schemeClr val="dk2"/>
              </a:buClr>
              <a:buSzPct val="100000"/>
              <a:buFont typeface="Noto Sans Symbols"/>
              <a:buChar char="⮚"/>
            </a:pPr>
            <a:r>
              <a:rPr lang="en-US" sz="2400">
                <a:solidFill>
                  <a:schemeClr val="dk2"/>
                </a:solidFill>
                <a:latin typeface="Tahoma"/>
                <a:ea typeface="Tahoma"/>
                <a:cs typeface="Tahoma"/>
                <a:sym typeface="Tahoma"/>
              </a:rPr>
              <a:t>No </a:t>
            </a:r>
            <a:r>
              <a:rPr b="1" lang="en-US" sz="2400" u="sng">
                <a:solidFill>
                  <a:srgbClr val="FF0000"/>
                </a:solidFill>
                <a:latin typeface="Tahoma"/>
                <a:ea typeface="Tahoma"/>
                <a:cs typeface="Tahoma"/>
                <a:sym typeface="Tahoma"/>
                <a:hlinkClick r:id="rId4">
                  <a:extLst>
                    <a:ext uri="{A12FA001-AC4F-418D-AE19-62706E023703}">
                      <ahyp:hlinkClr val="tx"/>
                    </a:ext>
                  </a:extLst>
                </a:hlinkClick>
              </a:rPr>
              <a:t>prohibited</a:t>
            </a:r>
            <a:r>
              <a:rPr lang="en-US" sz="2400">
                <a:solidFill>
                  <a:schemeClr val="dk2"/>
                </a:solidFill>
                <a:latin typeface="Tahoma"/>
                <a:ea typeface="Tahoma"/>
                <a:cs typeface="Tahoma"/>
                <a:sym typeface="Tahoma"/>
              </a:rPr>
              <a:t> items </a:t>
            </a:r>
            <a:endParaRPr/>
          </a:p>
          <a:p>
            <a:pPr indent="0" lvl="0" marL="0" marR="0" rtl="0" algn="l">
              <a:lnSpc>
                <a:spcPct val="100000"/>
              </a:lnSpc>
              <a:spcBef>
                <a:spcPts val="1500"/>
              </a:spcBef>
              <a:spcAft>
                <a:spcPts val="0"/>
              </a:spcAft>
              <a:buClr>
                <a:schemeClr val="accent1"/>
              </a:buClr>
              <a:buSzPct val="100000"/>
              <a:buFont typeface="Arial"/>
              <a:buNone/>
            </a:pPr>
            <a:r>
              <a:t/>
            </a:r>
            <a:endParaRPr sz="2400">
              <a:solidFill>
                <a:schemeClr val="dk2"/>
              </a:solidFill>
              <a:latin typeface="Tahoma"/>
              <a:ea typeface="Tahoma"/>
              <a:cs typeface="Tahoma"/>
              <a:sym typeface="Tahoma"/>
            </a:endParaRPr>
          </a:p>
          <a:p>
            <a:pPr indent="0" lvl="0" marL="0" marR="0" rtl="0" algn="l">
              <a:lnSpc>
                <a:spcPct val="100000"/>
              </a:lnSpc>
              <a:spcBef>
                <a:spcPts val="1500"/>
              </a:spcBef>
              <a:spcAft>
                <a:spcPts val="0"/>
              </a:spcAft>
              <a:buClr>
                <a:schemeClr val="accent1"/>
              </a:buClr>
              <a:buSzPct val="100000"/>
              <a:buFont typeface="Arial"/>
              <a:buNone/>
            </a:pPr>
            <a:r>
              <a:t/>
            </a:r>
            <a:endParaRPr sz="2400">
              <a:solidFill>
                <a:schemeClr val="dk2"/>
              </a:solidFill>
              <a:latin typeface="Tahoma"/>
              <a:ea typeface="Tahoma"/>
              <a:cs typeface="Tahoma"/>
              <a:sym typeface="Tahoma"/>
            </a:endParaRPr>
          </a:p>
          <a:p>
            <a:pPr indent="0" lvl="0" marL="0" marR="0" rtl="0" algn="l">
              <a:lnSpc>
                <a:spcPct val="100000"/>
              </a:lnSpc>
              <a:spcBef>
                <a:spcPts val="1500"/>
              </a:spcBef>
              <a:spcAft>
                <a:spcPts val="0"/>
              </a:spcAft>
              <a:buClr>
                <a:schemeClr val="accent1"/>
              </a:buClr>
              <a:buSzPct val="100000"/>
              <a:buFont typeface="Arial"/>
              <a:buNone/>
            </a:pPr>
            <a:r>
              <a:t/>
            </a:r>
            <a:endParaRPr sz="2400">
              <a:solidFill>
                <a:schemeClr val="dk2"/>
              </a:solidFill>
              <a:latin typeface="Tahoma"/>
              <a:ea typeface="Tahoma"/>
              <a:cs typeface="Tahoma"/>
              <a:sym typeface="Tahoma"/>
            </a:endParaRPr>
          </a:p>
        </p:txBody>
      </p:sp>
      <p:pic>
        <p:nvPicPr>
          <p:cNvPr id="572" name="Google Shape;572;p36"/>
          <p:cNvPicPr preferRelativeResize="0"/>
          <p:nvPr/>
        </p:nvPicPr>
        <p:blipFill rotWithShape="1">
          <a:blip r:embed="rId5">
            <a:alphaModFix/>
          </a:blip>
          <a:srcRect b="0" l="0" r="0" t="0"/>
          <a:stretch/>
        </p:blipFill>
        <p:spPr>
          <a:xfrm>
            <a:off x="9627488" y="1916710"/>
            <a:ext cx="1889561" cy="1889561"/>
          </a:xfrm>
          <a:prstGeom prst="rect">
            <a:avLst/>
          </a:prstGeom>
          <a:noFill/>
          <a:ln>
            <a:noFill/>
          </a:ln>
        </p:spPr>
      </p:pic>
    </p:spTree>
  </p:cSld>
  <p:clrMapOvr>
    <a:masterClrMapping/>
  </p:clrMapOvr>
  <p:transition spd="slow">
    <p:wipe dir="l"/>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77" name="Shape 577"/>
        <p:cNvGrpSpPr/>
        <p:nvPr/>
      </p:nvGrpSpPr>
      <p:grpSpPr>
        <a:xfrm>
          <a:off x="0" y="0"/>
          <a:ext cx="0" cy="0"/>
          <a:chOff x="0" y="0"/>
          <a:chExt cx="0" cy="0"/>
        </a:xfrm>
      </p:grpSpPr>
      <p:sp>
        <p:nvSpPr>
          <p:cNvPr id="578" name="Google Shape;578;p37"/>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Card Holder Responsibilities</a:t>
            </a:r>
            <a:endParaRPr/>
          </a:p>
        </p:txBody>
      </p:sp>
      <p:sp>
        <p:nvSpPr>
          <p:cNvPr id="579" name="Google Shape;579;p37"/>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80" name="Google Shape;580;p37"/>
          <p:cNvSpPr txBox="1"/>
          <p:nvPr/>
        </p:nvSpPr>
        <p:spPr>
          <a:xfrm>
            <a:off x="662941" y="1420857"/>
            <a:ext cx="8389620" cy="4016285"/>
          </a:xfrm>
          <a:prstGeom prst="rect">
            <a:avLst/>
          </a:prstGeom>
          <a:noFill/>
          <a:ln>
            <a:noFill/>
          </a:ln>
        </p:spPr>
        <p:txBody>
          <a:bodyPr anchorCtr="0" anchor="t" bIns="0" lIns="0" spcFirstLastPara="1" rIns="0" wrap="square" tIns="0">
            <a:normAutofit/>
          </a:bodyPr>
          <a:lstStyle/>
          <a:p>
            <a:pPr indent="-342900" lvl="0" marL="342900" marR="0" rtl="0" algn="l">
              <a:lnSpc>
                <a:spcPct val="100000"/>
              </a:lnSpc>
              <a:spcBef>
                <a:spcPts val="0"/>
              </a:spcBef>
              <a:spcAft>
                <a:spcPts val="0"/>
              </a:spcAft>
              <a:buClr>
                <a:schemeClr val="dk2"/>
              </a:buClr>
              <a:buSzPts val="2200"/>
              <a:buFont typeface="Noto Sans Symbols"/>
              <a:buChar char="⮚"/>
            </a:pPr>
            <a:r>
              <a:rPr lang="en-US" sz="2200">
                <a:solidFill>
                  <a:schemeClr val="dk2"/>
                </a:solidFill>
                <a:latin typeface="Tahoma"/>
                <a:ea typeface="Tahoma"/>
                <a:cs typeface="Tahoma"/>
                <a:sym typeface="Tahoma"/>
              </a:rPr>
              <a:t>The University Purchasing Card is used for appropriate university business purchases as per </a:t>
            </a:r>
            <a:r>
              <a:rPr lang="en-US" sz="2200" u="sng">
                <a:solidFill>
                  <a:schemeClr val="dk2"/>
                </a:solidFill>
                <a:latin typeface="Tahoma"/>
                <a:ea typeface="Tahoma"/>
                <a:cs typeface="Tahoma"/>
                <a:sym typeface="Tahoma"/>
                <a:hlinkClick r:id="rId3">
                  <a:extLst>
                    <a:ext uri="{A12FA001-AC4F-418D-AE19-62706E023703}">
                      <ahyp:hlinkClr val="tx"/>
                    </a:ext>
                  </a:extLst>
                </a:hlinkClick>
              </a:rPr>
              <a:t>procedures</a:t>
            </a:r>
            <a:r>
              <a:rPr lang="en-US" sz="2200">
                <a:solidFill>
                  <a:schemeClr val="dk2"/>
                </a:solidFill>
                <a:latin typeface="Tahoma"/>
                <a:ea typeface="Tahoma"/>
                <a:cs typeface="Tahoma"/>
                <a:sym typeface="Tahoma"/>
              </a:rPr>
              <a:t>.</a:t>
            </a:r>
            <a:endParaRPr/>
          </a:p>
          <a:p>
            <a:pPr indent="-342900" lvl="0" marL="342900" marR="0" rtl="0" algn="l">
              <a:lnSpc>
                <a:spcPct val="100000"/>
              </a:lnSpc>
              <a:spcBef>
                <a:spcPts val="1500"/>
              </a:spcBef>
              <a:spcAft>
                <a:spcPts val="0"/>
              </a:spcAft>
              <a:buClr>
                <a:schemeClr val="dk2"/>
              </a:buClr>
              <a:buSzPts val="2200"/>
              <a:buFont typeface="Noto Sans Symbols"/>
              <a:buChar char="⮚"/>
            </a:pPr>
            <a:r>
              <a:rPr lang="en-US" sz="2200">
                <a:solidFill>
                  <a:schemeClr val="dk2"/>
                </a:solidFill>
                <a:latin typeface="Tahoma"/>
                <a:ea typeface="Tahoma"/>
                <a:cs typeface="Tahoma"/>
                <a:sym typeface="Tahoma"/>
              </a:rPr>
              <a:t>Detailed receipts are required. Record retention requires all receipts kept for 3 years (or 3yr + 3mos from end of a sponsored project). </a:t>
            </a:r>
            <a:endParaRPr/>
          </a:p>
          <a:p>
            <a:pPr indent="-342900" lvl="0" marL="342900" marR="0" rtl="0" algn="l">
              <a:lnSpc>
                <a:spcPct val="100000"/>
              </a:lnSpc>
              <a:spcBef>
                <a:spcPts val="1500"/>
              </a:spcBef>
              <a:spcAft>
                <a:spcPts val="0"/>
              </a:spcAft>
              <a:buClr>
                <a:schemeClr val="dk2"/>
              </a:buClr>
              <a:buSzPts val="2200"/>
              <a:buFont typeface="Noto Sans Symbols"/>
              <a:buChar char="⮚"/>
            </a:pPr>
            <a:r>
              <a:rPr lang="en-US" sz="2200">
                <a:solidFill>
                  <a:schemeClr val="dk2"/>
                </a:solidFill>
                <a:latin typeface="Tahoma"/>
                <a:ea typeface="Tahoma"/>
                <a:cs typeface="Tahoma"/>
                <a:sym typeface="Tahoma"/>
              </a:rPr>
              <a:t>Reallocate charges to the appropriate index and account code, provide business purpose, and attach a detailed receipt.</a:t>
            </a:r>
            <a:endParaRPr/>
          </a:p>
          <a:p>
            <a:pPr indent="-342900" lvl="0" marL="342900" marR="0" rtl="0" algn="l">
              <a:lnSpc>
                <a:spcPct val="100000"/>
              </a:lnSpc>
              <a:spcBef>
                <a:spcPts val="1500"/>
              </a:spcBef>
              <a:spcAft>
                <a:spcPts val="0"/>
              </a:spcAft>
              <a:buClr>
                <a:schemeClr val="dk2"/>
              </a:buClr>
              <a:buSzPts val="2200"/>
              <a:buFont typeface="Noto Sans Symbols"/>
              <a:buChar char="⮚"/>
            </a:pPr>
            <a:r>
              <a:rPr lang="en-US" sz="2200">
                <a:solidFill>
                  <a:schemeClr val="dk2"/>
                </a:solidFill>
                <a:latin typeface="Tahoma"/>
                <a:ea typeface="Tahoma"/>
                <a:cs typeface="Tahoma"/>
                <a:sym typeface="Tahoma"/>
              </a:rPr>
              <a:t>P-card transactions must be allocated and submitted in </a:t>
            </a:r>
            <a:r>
              <a:rPr lang="en-US" sz="2200" u="sng">
                <a:solidFill>
                  <a:schemeClr val="dk2"/>
                </a:solidFill>
                <a:latin typeface="Tahoma"/>
                <a:ea typeface="Tahoma"/>
                <a:cs typeface="Tahoma"/>
                <a:sym typeface="Tahoma"/>
                <a:hlinkClick r:id="rId4">
                  <a:extLst>
                    <a:ext uri="{A12FA001-AC4F-418D-AE19-62706E023703}">
                      <ahyp:hlinkClr val="tx"/>
                    </a:ext>
                  </a:extLst>
                </a:hlinkClick>
              </a:rPr>
              <a:t>Concur</a:t>
            </a:r>
            <a:r>
              <a:rPr lang="en-US" sz="2400">
                <a:solidFill>
                  <a:schemeClr val="dk2"/>
                </a:solidFill>
                <a:latin typeface="Tahoma"/>
                <a:ea typeface="Tahoma"/>
                <a:cs typeface="Tahoma"/>
                <a:sym typeface="Tahoma"/>
              </a:rPr>
              <a:t>.</a:t>
            </a:r>
            <a:endParaRPr/>
          </a:p>
          <a:p>
            <a:pPr indent="0" lvl="0" marL="0" marR="0" rtl="0" algn="l">
              <a:lnSpc>
                <a:spcPct val="100000"/>
              </a:lnSpc>
              <a:spcBef>
                <a:spcPts val="1500"/>
              </a:spcBef>
              <a:spcAft>
                <a:spcPts val="0"/>
              </a:spcAft>
              <a:buClr>
                <a:schemeClr val="accent1"/>
              </a:buClr>
              <a:buSzPts val="2400"/>
              <a:buFont typeface="Arial"/>
              <a:buNone/>
            </a:pPr>
            <a:r>
              <a:t/>
            </a:r>
            <a:endParaRPr sz="2400">
              <a:solidFill>
                <a:schemeClr val="dk2"/>
              </a:solidFill>
              <a:latin typeface="Tahoma"/>
              <a:ea typeface="Tahoma"/>
              <a:cs typeface="Tahoma"/>
              <a:sym typeface="Tahoma"/>
            </a:endParaRPr>
          </a:p>
          <a:p>
            <a:pPr indent="0" lvl="0" marL="0" marR="0" rtl="0" algn="l">
              <a:lnSpc>
                <a:spcPct val="100000"/>
              </a:lnSpc>
              <a:spcBef>
                <a:spcPts val="1500"/>
              </a:spcBef>
              <a:spcAft>
                <a:spcPts val="0"/>
              </a:spcAft>
              <a:buClr>
                <a:schemeClr val="accent1"/>
              </a:buClr>
              <a:buSzPts val="2400"/>
              <a:buFont typeface="Arial"/>
              <a:buNone/>
            </a:pPr>
            <a:r>
              <a:t/>
            </a:r>
            <a:endParaRPr sz="2400">
              <a:solidFill>
                <a:schemeClr val="dk2"/>
              </a:solidFill>
              <a:latin typeface="Tahoma"/>
              <a:ea typeface="Tahoma"/>
              <a:cs typeface="Tahoma"/>
              <a:sym typeface="Tahoma"/>
            </a:endParaRPr>
          </a:p>
          <a:p>
            <a:pPr indent="0" lvl="0" marL="0" marR="0" rtl="0" algn="l">
              <a:lnSpc>
                <a:spcPct val="100000"/>
              </a:lnSpc>
              <a:spcBef>
                <a:spcPts val="1500"/>
              </a:spcBef>
              <a:spcAft>
                <a:spcPts val="0"/>
              </a:spcAft>
              <a:buClr>
                <a:schemeClr val="accent1"/>
              </a:buClr>
              <a:buSzPts val="2400"/>
              <a:buFont typeface="Arial"/>
              <a:buNone/>
            </a:pPr>
            <a:r>
              <a:t/>
            </a:r>
            <a:endParaRPr sz="2400">
              <a:solidFill>
                <a:schemeClr val="dk2"/>
              </a:solidFill>
              <a:latin typeface="Tahoma"/>
              <a:ea typeface="Tahoma"/>
              <a:cs typeface="Tahoma"/>
              <a:sym typeface="Tahoma"/>
            </a:endParaRPr>
          </a:p>
        </p:txBody>
      </p:sp>
      <p:pic>
        <p:nvPicPr>
          <p:cNvPr id="581" name="Google Shape;581;p37"/>
          <p:cNvPicPr preferRelativeResize="0"/>
          <p:nvPr/>
        </p:nvPicPr>
        <p:blipFill rotWithShape="1">
          <a:blip r:embed="rId5">
            <a:alphaModFix/>
          </a:blip>
          <a:srcRect b="0" l="0" r="0" t="0"/>
          <a:stretch/>
        </p:blipFill>
        <p:spPr>
          <a:xfrm>
            <a:off x="9052561" y="2068830"/>
            <a:ext cx="2719439" cy="2114550"/>
          </a:xfrm>
          <a:prstGeom prst="rect">
            <a:avLst/>
          </a:prstGeom>
          <a:noFill/>
          <a:ln>
            <a:noFill/>
          </a:ln>
        </p:spPr>
      </p:pic>
    </p:spTree>
  </p:cSld>
  <p:clrMapOvr>
    <a:masterClrMapping/>
  </p:clrMapOvr>
  <p:transition spd="slow">
    <p:wipe dir="l"/>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86" name="Shape 586"/>
        <p:cNvGrpSpPr/>
        <p:nvPr/>
      </p:nvGrpSpPr>
      <p:grpSpPr>
        <a:xfrm>
          <a:off x="0" y="0"/>
          <a:ext cx="0" cy="0"/>
          <a:chOff x="0" y="0"/>
          <a:chExt cx="0" cy="0"/>
        </a:xfrm>
      </p:grpSpPr>
      <p:sp>
        <p:nvSpPr>
          <p:cNvPr id="587" name="Google Shape;587;p38"/>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Supervisor P-card Responsibilities</a:t>
            </a:r>
            <a:endParaRPr/>
          </a:p>
        </p:txBody>
      </p:sp>
      <p:sp>
        <p:nvSpPr>
          <p:cNvPr id="588" name="Google Shape;588;p38"/>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89" name="Google Shape;589;p38"/>
          <p:cNvSpPr txBox="1"/>
          <p:nvPr>
            <p:ph idx="1" type="body"/>
          </p:nvPr>
        </p:nvSpPr>
        <p:spPr>
          <a:xfrm>
            <a:off x="1389847" y="1420857"/>
            <a:ext cx="8836994" cy="4459826"/>
          </a:xfrm>
          <a:prstGeom prst="rect">
            <a:avLst/>
          </a:prstGeom>
          <a:noFill/>
          <a:ln>
            <a:noFill/>
          </a:ln>
        </p:spPr>
        <p:txBody>
          <a:bodyPr anchorCtr="0" anchor="t" bIns="0" lIns="0" spcFirstLastPara="1" rIns="0" wrap="square" tIns="0">
            <a:normAutofit/>
          </a:bodyPr>
          <a:lstStyle/>
          <a:p>
            <a:pPr indent="-342900" lvl="0" marL="342900" rtl="0" algn="l">
              <a:lnSpc>
                <a:spcPct val="100000"/>
              </a:lnSpc>
              <a:spcBef>
                <a:spcPts val="0"/>
              </a:spcBef>
              <a:spcAft>
                <a:spcPts val="0"/>
              </a:spcAft>
              <a:buClr>
                <a:schemeClr val="dk2"/>
              </a:buClr>
              <a:buSzPts val="2400"/>
              <a:buFont typeface="Noto Sans Symbols"/>
              <a:buChar char="⮚"/>
            </a:pPr>
            <a:r>
              <a:rPr lang="en-US" sz="2400"/>
              <a:t>Supervisors will </a:t>
            </a:r>
            <a:r>
              <a:rPr lang="en-US" sz="2400" u="sng">
                <a:solidFill>
                  <a:schemeClr val="hlink"/>
                </a:solidFill>
                <a:hlinkClick r:id="rId3"/>
              </a:rPr>
              <a:t>approve</a:t>
            </a:r>
            <a:r>
              <a:rPr lang="en-US" sz="2400"/>
              <a:t> cardholders P-card reports in Concur</a:t>
            </a:r>
            <a:endParaRPr/>
          </a:p>
          <a:p>
            <a:pPr indent="-342900" lvl="1" marL="609600" rtl="0" algn="l">
              <a:lnSpc>
                <a:spcPct val="100000"/>
              </a:lnSpc>
              <a:spcBef>
                <a:spcPts val="1000"/>
              </a:spcBef>
              <a:spcAft>
                <a:spcPts val="0"/>
              </a:spcAft>
              <a:buClr>
                <a:schemeClr val="dk2"/>
              </a:buClr>
              <a:buSzPts val="1800"/>
              <a:buFont typeface="Noto Sans Symbols"/>
              <a:buChar char="⮚"/>
            </a:pPr>
            <a:r>
              <a:rPr lang="en-US" sz="1800"/>
              <a:t>Review report for appropriate university purchases</a:t>
            </a:r>
            <a:endParaRPr/>
          </a:p>
          <a:p>
            <a:pPr indent="-342900" lvl="1" marL="609600" rtl="0" algn="l">
              <a:lnSpc>
                <a:spcPct val="100000"/>
              </a:lnSpc>
              <a:spcBef>
                <a:spcPts val="1000"/>
              </a:spcBef>
              <a:spcAft>
                <a:spcPts val="0"/>
              </a:spcAft>
              <a:buClr>
                <a:schemeClr val="dk2"/>
              </a:buClr>
              <a:buSzPts val="1800"/>
              <a:buFont typeface="Noto Sans Symbols"/>
              <a:buChar char="⮚"/>
            </a:pPr>
            <a:r>
              <a:rPr lang="en-US" sz="1800"/>
              <a:t>Detailed receipts must be attached to correct expense</a:t>
            </a:r>
            <a:endParaRPr/>
          </a:p>
          <a:p>
            <a:pPr indent="-342900" lvl="1" marL="609600" rtl="0" algn="l">
              <a:lnSpc>
                <a:spcPct val="100000"/>
              </a:lnSpc>
              <a:spcBef>
                <a:spcPts val="1000"/>
              </a:spcBef>
              <a:spcAft>
                <a:spcPts val="0"/>
              </a:spcAft>
              <a:buClr>
                <a:schemeClr val="dk2"/>
              </a:buClr>
              <a:buSzPts val="1800"/>
              <a:buFont typeface="Noto Sans Symbols"/>
              <a:buChar char="⮚"/>
            </a:pPr>
            <a:r>
              <a:rPr lang="en-US" sz="1800"/>
              <a:t>MI Sales tax is not allowable. Ensure cardholder has received or requested credit</a:t>
            </a:r>
            <a:endParaRPr/>
          </a:p>
          <a:p>
            <a:pPr indent="-342900" lvl="1" marL="609600" rtl="0" algn="l">
              <a:lnSpc>
                <a:spcPct val="100000"/>
              </a:lnSpc>
              <a:spcBef>
                <a:spcPts val="1000"/>
              </a:spcBef>
              <a:spcAft>
                <a:spcPts val="0"/>
              </a:spcAft>
              <a:buClr>
                <a:schemeClr val="dk2"/>
              </a:buClr>
              <a:buSzPts val="1800"/>
              <a:buFont typeface="Noto Sans Symbols"/>
              <a:buChar char="⮚"/>
            </a:pPr>
            <a:r>
              <a:rPr lang="en-US" sz="1800"/>
              <a:t>Review Account Codes and Indexes</a:t>
            </a:r>
            <a:endParaRPr/>
          </a:p>
          <a:p>
            <a:pPr indent="-342900" lvl="1" marL="609600" rtl="0" algn="l">
              <a:lnSpc>
                <a:spcPct val="100000"/>
              </a:lnSpc>
              <a:spcBef>
                <a:spcPts val="1000"/>
              </a:spcBef>
              <a:spcAft>
                <a:spcPts val="0"/>
              </a:spcAft>
              <a:buClr>
                <a:schemeClr val="dk2"/>
              </a:buClr>
              <a:buSzPts val="1800"/>
              <a:buFont typeface="Noto Sans Symbols"/>
              <a:buChar char="⮚"/>
            </a:pPr>
            <a:r>
              <a:rPr lang="en-US" sz="1800"/>
              <a:t>P-card transactions must be reported monthly</a:t>
            </a:r>
            <a:endParaRPr/>
          </a:p>
          <a:p>
            <a:pPr indent="0" lvl="2" marL="542925" rtl="0" algn="l">
              <a:lnSpc>
                <a:spcPct val="100000"/>
              </a:lnSpc>
              <a:spcBef>
                <a:spcPts val="1000"/>
              </a:spcBef>
              <a:spcAft>
                <a:spcPts val="0"/>
              </a:spcAft>
              <a:buClr>
                <a:schemeClr val="dk2"/>
              </a:buClr>
              <a:buSzPts val="1600"/>
              <a:buNone/>
            </a:pPr>
            <a:r>
              <a:t/>
            </a:r>
            <a:endParaRPr/>
          </a:p>
          <a:p>
            <a:pPr indent="0" lvl="0" marL="0" rtl="0" algn="l">
              <a:lnSpc>
                <a:spcPct val="100000"/>
              </a:lnSpc>
              <a:spcBef>
                <a:spcPts val="1500"/>
              </a:spcBef>
              <a:spcAft>
                <a:spcPts val="0"/>
              </a:spcAft>
              <a:buSzPts val="2400"/>
              <a:buNone/>
            </a:pPr>
            <a:r>
              <a:t/>
            </a:r>
            <a:endParaRPr sz="2400"/>
          </a:p>
          <a:p>
            <a:pPr indent="0" lvl="0" marL="0" rtl="0" algn="l">
              <a:lnSpc>
                <a:spcPct val="100000"/>
              </a:lnSpc>
              <a:spcBef>
                <a:spcPts val="1500"/>
              </a:spcBef>
              <a:spcAft>
                <a:spcPts val="0"/>
              </a:spcAft>
              <a:buSzPts val="2400"/>
              <a:buNone/>
            </a:pPr>
            <a:r>
              <a:t/>
            </a:r>
            <a:endParaRPr sz="2400"/>
          </a:p>
          <a:p>
            <a:pPr indent="0" lvl="0" marL="0" rtl="0" algn="l">
              <a:lnSpc>
                <a:spcPct val="100000"/>
              </a:lnSpc>
              <a:spcBef>
                <a:spcPts val="1500"/>
              </a:spcBef>
              <a:spcAft>
                <a:spcPts val="0"/>
              </a:spcAft>
              <a:buSzPts val="2400"/>
              <a:buNone/>
            </a:pPr>
            <a:r>
              <a:t/>
            </a:r>
            <a:endParaRPr sz="2400"/>
          </a:p>
        </p:txBody>
      </p:sp>
      <p:pic>
        <p:nvPicPr>
          <p:cNvPr id="590" name="Google Shape;590;p38"/>
          <p:cNvPicPr preferRelativeResize="0"/>
          <p:nvPr/>
        </p:nvPicPr>
        <p:blipFill rotWithShape="1">
          <a:blip r:embed="rId4">
            <a:alphaModFix/>
          </a:blip>
          <a:srcRect b="0" l="0" r="0" t="0"/>
          <a:stretch/>
        </p:blipFill>
        <p:spPr>
          <a:xfrm>
            <a:off x="8629649" y="3851910"/>
            <a:ext cx="2869733" cy="1891892"/>
          </a:xfrm>
          <a:prstGeom prst="rect">
            <a:avLst/>
          </a:prstGeom>
          <a:noFill/>
          <a:ln>
            <a:noFill/>
          </a:ln>
        </p:spPr>
      </p:pic>
    </p:spTree>
  </p:cSld>
  <p:clrMapOvr>
    <a:masterClrMapping/>
  </p:clrMapOvr>
  <p:transition spd="slow">
    <p:wipe dir="l"/>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95" name="Shape 595"/>
        <p:cNvGrpSpPr/>
        <p:nvPr/>
      </p:nvGrpSpPr>
      <p:grpSpPr>
        <a:xfrm>
          <a:off x="0" y="0"/>
          <a:ext cx="0" cy="0"/>
          <a:chOff x="0" y="0"/>
          <a:chExt cx="0" cy="0"/>
        </a:xfrm>
      </p:grpSpPr>
      <p:sp>
        <p:nvSpPr>
          <p:cNvPr id="596" name="Google Shape;596;p39"/>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Travel Expense Report</a:t>
            </a:r>
            <a:endParaRPr/>
          </a:p>
        </p:txBody>
      </p:sp>
      <p:sp>
        <p:nvSpPr>
          <p:cNvPr id="597" name="Google Shape;597;p39"/>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98" name="Google Shape;598;p39"/>
          <p:cNvSpPr/>
          <p:nvPr/>
        </p:nvSpPr>
        <p:spPr>
          <a:xfrm>
            <a:off x="273600" y="1154252"/>
            <a:ext cx="8842954" cy="495520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7F7F7F"/>
              </a:buClr>
              <a:buSzPts val="1760"/>
              <a:buFont typeface="Noto Sans Symbols"/>
              <a:buChar char="⮚"/>
            </a:pPr>
            <a:r>
              <a:rPr lang="en-US" sz="2200">
                <a:solidFill>
                  <a:srgbClr val="000000"/>
                </a:solidFill>
                <a:latin typeface="Tahoma"/>
                <a:ea typeface="Tahoma"/>
                <a:cs typeface="Tahoma"/>
                <a:sym typeface="Tahoma"/>
              </a:rPr>
              <a:t>Complete a Concur </a:t>
            </a:r>
            <a:r>
              <a:rPr lang="en-US" sz="2200" u="sng">
                <a:solidFill>
                  <a:srgbClr val="000000"/>
                </a:solidFill>
                <a:latin typeface="Tahoma"/>
                <a:ea typeface="Tahoma"/>
                <a:cs typeface="Tahoma"/>
                <a:sym typeface="Tahoma"/>
                <a:hlinkClick r:id="rId3">
                  <a:extLst>
                    <a:ext uri="{A12FA001-AC4F-418D-AE19-62706E023703}">
                      <ahyp:hlinkClr val="tx"/>
                    </a:ext>
                  </a:extLst>
                </a:hlinkClick>
              </a:rPr>
              <a:t>Travel Expense Report </a:t>
            </a:r>
            <a:r>
              <a:rPr lang="en-US" sz="2200">
                <a:solidFill>
                  <a:srgbClr val="000000"/>
                </a:solidFill>
                <a:latin typeface="Tahoma"/>
                <a:ea typeface="Tahoma"/>
                <a:cs typeface="Tahoma"/>
                <a:sym typeface="Tahoma"/>
              </a:rPr>
              <a:t>within 2 weeks of return</a:t>
            </a:r>
            <a:endParaRPr/>
          </a:p>
          <a:p>
            <a:pPr indent="-342900" lvl="1" marL="800100" marR="0" rtl="0" algn="l">
              <a:spcBef>
                <a:spcPts val="1000"/>
              </a:spcBef>
              <a:spcAft>
                <a:spcPts val="0"/>
              </a:spcAft>
              <a:buClr>
                <a:srgbClr val="7F7F7F"/>
              </a:buClr>
              <a:buSzPts val="1760"/>
              <a:buFont typeface="Noto Sans Symbols"/>
              <a:buChar char="⮚"/>
            </a:pPr>
            <a:r>
              <a:rPr b="0" i="0" lang="en-US" sz="2200" u="none" cap="none" strike="noStrike">
                <a:solidFill>
                  <a:srgbClr val="000000"/>
                </a:solidFill>
                <a:latin typeface="Tahoma"/>
                <a:ea typeface="Tahoma"/>
                <a:cs typeface="Tahoma"/>
                <a:sym typeface="Tahoma"/>
              </a:rPr>
              <a:t>Include all out-of-pocket expenses and p-card expenses associated with the travel </a:t>
            </a:r>
            <a:endParaRPr/>
          </a:p>
          <a:p>
            <a:pPr indent="-342900" lvl="1" marL="800100" marR="0" rtl="0" algn="l">
              <a:spcBef>
                <a:spcPts val="1000"/>
              </a:spcBef>
              <a:spcAft>
                <a:spcPts val="0"/>
              </a:spcAft>
              <a:buClr>
                <a:srgbClr val="7F7F7F"/>
              </a:buClr>
              <a:buSzPts val="1760"/>
              <a:buFont typeface="Noto Sans Symbols"/>
              <a:buChar char="⮚"/>
            </a:pPr>
            <a:r>
              <a:rPr b="0" i="0" lang="en-US" sz="2200" u="none" cap="none" strike="noStrike">
                <a:solidFill>
                  <a:srgbClr val="000000"/>
                </a:solidFill>
                <a:latin typeface="Tahoma"/>
                <a:ea typeface="Tahoma"/>
                <a:cs typeface="Tahoma"/>
                <a:sym typeface="Tahoma"/>
              </a:rPr>
              <a:t>Approved by Financial Manager, Sponsored Programs Accounting and Dean/Chair/Director</a:t>
            </a:r>
            <a:endParaRPr/>
          </a:p>
          <a:p>
            <a:pPr indent="-342900" lvl="0" marL="342900" marR="0" rtl="0" algn="l">
              <a:spcBef>
                <a:spcPts val="1000"/>
              </a:spcBef>
              <a:spcAft>
                <a:spcPts val="0"/>
              </a:spcAft>
              <a:buClr>
                <a:srgbClr val="7F7F7F"/>
              </a:buClr>
              <a:buSzPts val="1760"/>
              <a:buFont typeface="Noto Sans Symbols"/>
              <a:buChar char="⮚"/>
            </a:pPr>
            <a:r>
              <a:rPr b="1" lang="en-US" sz="2200">
                <a:solidFill>
                  <a:srgbClr val="000000"/>
                </a:solidFill>
                <a:latin typeface="Tahoma"/>
                <a:ea typeface="Tahoma"/>
                <a:cs typeface="Tahoma"/>
                <a:sym typeface="Tahoma"/>
              </a:rPr>
              <a:t>International Travel</a:t>
            </a:r>
            <a:endParaRPr/>
          </a:p>
          <a:p>
            <a:pPr indent="-342900" lvl="1" marL="800100" marR="0" rtl="0" algn="l">
              <a:spcBef>
                <a:spcPts val="1000"/>
              </a:spcBef>
              <a:spcAft>
                <a:spcPts val="0"/>
              </a:spcAft>
              <a:buClr>
                <a:srgbClr val="7F7F7F"/>
              </a:buClr>
              <a:buSzPts val="1760"/>
              <a:buFont typeface="Noto Sans Symbols"/>
              <a:buChar char="⮚"/>
            </a:pPr>
            <a:r>
              <a:rPr b="0" i="0" lang="en-US" sz="2200" u="none" cap="none" strike="noStrike">
                <a:solidFill>
                  <a:schemeClr val="dk1"/>
                </a:solidFill>
                <a:latin typeface="Tahoma"/>
                <a:ea typeface="Tahoma"/>
                <a:cs typeface="Tahoma"/>
                <a:sym typeface="Tahoma"/>
              </a:rPr>
              <a:t>All University faculty/staff must submit a </a:t>
            </a:r>
            <a:r>
              <a:rPr b="0" i="0" lang="en-US" sz="2200" u="sng" cap="none" strike="noStrike">
                <a:solidFill>
                  <a:schemeClr val="dk1"/>
                </a:solidFill>
                <a:latin typeface="Tahoma"/>
                <a:ea typeface="Tahoma"/>
                <a:cs typeface="Tahoma"/>
                <a:sym typeface="Tahoma"/>
                <a:hlinkClick r:id="rId4">
                  <a:extLst>
                    <a:ext uri="{A12FA001-AC4F-418D-AE19-62706E023703}">
                      <ahyp:hlinkClr val="tx"/>
                    </a:ext>
                  </a:extLst>
                </a:hlinkClick>
              </a:rPr>
              <a:t>Concur Travel Request</a:t>
            </a:r>
            <a:r>
              <a:rPr b="0" i="0" lang="en-US" sz="2200" u="none" cap="none" strike="noStrike">
                <a:solidFill>
                  <a:schemeClr val="dk1"/>
                </a:solidFill>
                <a:latin typeface="Tahoma"/>
                <a:ea typeface="Tahoma"/>
                <a:cs typeface="Tahoma"/>
                <a:sym typeface="Tahoma"/>
              </a:rPr>
              <a:t>, and receive approval, at least 2 weeks prior to departure. </a:t>
            </a:r>
            <a:endParaRPr/>
          </a:p>
          <a:p>
            <a:pPr indent="-342900" lvl="1" marL="800100" marR="0" rtl="0" algn="l">
              <a:spcBef>
                <a:spcPts val="1000"/>
              </a:spcBef>
              <a:spcAft>
                <a:spcPts val="0"/>
              </a:spcAft>
              <a:buClr>
                <a:srgbClr val="7F7F7F"/>
              </a:buClr>
              <a:buSzPts val="1760"/>
              <a:buFont typeface="Noto Sans Symbols"/>
              <a:buChar char="⮚"/>
            </a:pPr>
            <a:r>
              <a:rPr b="0" i="0" lang="en-US" sz="2200" u="none" cap="none" strike="noStrike">
                <a:solidFill>
                  <a:srgbClr val="000000"/>
                </a:solidFill>
                <a:latin typeface="Tahoma"/>
                <a:ea typeface="Tahoma"/>
                <a:cs typeface="Tahoma"/>
                <a:sym typeface="Tahoma"/>
              </a:rPr>
              <a:t>Approved by department chair/director, VP if using a General Fund, Sponsored Programs Accounting and Risk Management. </a:t>
            </a:r>
            <a:endParaRPr/>
          </a:p>
          <a:p>
            <a:pPr indent="-220980" lvl="2" marL="1257300" marR="0" rtl="0" algn="l">
              <a:spcBef>
                <a:spcPts val="1000"/>
              </a:spcBef>
              <a:spcAft>
                <a:spcPts val="0"/>
              </a:spcAft>
              <a:buClr>
                <a:srgbClr val="7F7F7F"/>
              </a:buClr>
              <a:buSzPts val="1920"/>
              <a:buFont typeface="Noto Sans Symbols"/>
              <a:buNone/>
            </a:pPr>
            <a:r>
              <a:t/>
            </a:r>
            <a:endParaRPr b="0" i="0" sz="2400" u="none" cap="none" strike="noStrike">
              <a:solidFill>
                <a:srgbClr val="000000"/>
              </a:solidFill>
              <a:latin typeface="Tahoma"/>
              <a:ea typeface="Tahoma"/>
              <a:cs typeface="Tahoma"/>
              <a:sym typeface="Tahoma"/>
            </a:endParaRPr>
          </a:p>
        </p:txBody>
      </p:sp>
      <p:pic>
        <p:nvPicPr>
          <p:cNvPr id="599" name="Google Shape;599;p39"/>
          <p:cNvPicPr preferRelativeResize="0"/>
          <p:nvPr/>
        </p:nvPicPr>
        <p:blipFill rotWithShape="1">
          <a:blip r:embed="rId5">
            <a:alphaModFix/>
          </a:blip>
          <a:srcRect b="0" l="0" r="0" t="0"/>
          <a:stretch/>
        </p:blipFill>
        <p:spPr>
          <a:xfrm>
            <a:off x="9022950" y="2125028"/>
            <a:ext cx="2842654" cy="1845379"/>
          </a:xfrm>
          <a:prstGeom prst="rect">
            <a:avLst/>
          </a:prstGeom>
          <a:noFill/>
          <a:ln>
            <a:noFill/>
          </a:ln>
        </p:spPr>
      </p:pic>
    </p:spTree>
  </p:cSld>
  <p:clrMapOvr>
    <a:masterClrMapping/>
  </p:clrMapOvr>
  <p:transition spd="slow">
    <p:wipe dir="l"/>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62" name="Shape 262"/>
        <p:cNvGrpSpPr/>
        <p:nvPr/>
      </p:nvGrpSpPr>
      <p:grpSpPr>
        <a:xfrm>
          <a:off x="0" y="0"/>
          <a:ext cx="0" cy="0"/>
          <a:chOff x="0" y="0"/>
          <a:chExt cx="0" cy="0"/>
        </a:xfrm>
      </p:grpSpPr>
      <p:sp>
        <p:nvSpPr>
          <p:cNvPr id="263" name="Google Shape;263;p4"/>
          <p:cNvSpPr txBox="1"/>
          <p:nvPr>
            <p:ph type="title"/>
          </p:nvPr>
        </p:nvSpPr>
        <p:spPr>
          <a:xfrm>
            <a:off x="432000" y="432000"/>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000"/>
              <a:buFont typeface="Arial Black"/>
              <a:buNone/>
            </a:pPr>
            <a:r>
              <a:rPr lang="en-US" sz="3000"/>
              <a:t>Budget &amp; Planning Office Key Functions &amp; Responsibilities</a:t>
            </a:r>
            <a:endParaRPr/>
          </a:p>
        </p:txBody>
      </p:sp>
      <p:sp>
        <p:nvSpPr>
          <p:cNvPr id="264" name="Google Shape;264;p4"/>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265" name="Google Shape;265;p4"/>
          <p:cNvSpPr txBox="1"/>
          <p:nvPr/>
        </p:nvSpPr>
        <p:spPr>
          <a:xfrm>
            <a:off x="735106" y="1547417"/>
            <a:ext cx="5360894" cy="2474259"/>
          </a:xfrm>
          <a:prstGeom prst="rect">
            <a:avLst/>
          </a:prstGeom>
          <a:noFill/>
          <a:ln>
            <a:noFill/>
          </a:ln>
        </p:spPr>
        <p:txBody>
          <a:bodyPr anchorCtr="0" anchor="t" bIns="45700" lIns="91425" spcFirstLastPara="1" rIns="91425" wrap="square" tIns="45700">
            <a:normAutofit lnSpcReduction="10000"/>
          </a:bodyPr>
          <a:lstStyle/>
          <a:p>
            <a:pPr indent="-266700" lvl="0" marL="266700" marR="0" rtl="0" algn="l">
              <a:lnSpc>
                <a:spcPct val="150000"/>
              </a:lnSpc>
              <a:spcBef>
                <a:spcPts val="0"/>
              </a:spcBef>
              <a:spcAft>
                <a:spcPts val="0"/>
              </a:spcAft>
              <a:buClr>
                <a:schemeClr val="accent1"/>
              </a:buClr>
              <a:buSzPts val="2000"/>
              <a:buFont typeface="Noto Sans Symbols"/>
              <a:buChar char="∙"/>
            </a:pPr>
            <a:r>
              <a:rPr lang="en-US" sz="2000">
                <a:solidFill>
                  <a:schemeClr val="dk2"/>
                </a:solidFill>
                <a:latin typeface="Tahoma"/>
                <a:ea typeface="Tahoma"/>
                <a:cs typeface="Tahoma"/>
                <a:sym typeface="Tahoma"/>
              </a:rPr>
              <a:t>Annual Budget Development/Load</a:t>
            </a:r>
            <a:endParaRPr/>
          </a:p>
          <a:p>
            <a:pPr indent="-266700" lvl="0" marL="266700" marR="0" rtl="0" algn="l">
              <a:lnSpc>
                <a:spcPct val="150000"/>
              </a:lnSpc>
              <a:spcBef>
                <a:spcPts val="500"/>
              </a:spcBef>
              <a:spcAft>
                <a:spcPts val="0"/>
              </a:spcAft>
              <a:buClr>
                <a:schemeClr val="accent1"/>
              </a:buClr>
              <a:buSzPts val="2000"/>
              <a:buFont typeface="Noto Sans Symbols"/>
              <a:buChar char="∙"/>
            </a:pPr>
            <a:r>
              <a:rPr lang="en-US" sz="2000">
                <a:solidFill>
                  <a:schemeClr val="dk2"/>
                </a:solidFill>
                <a:latin typeface="Tahoma"/>
                <a:ea typeface="Tahoma"/>
                <a:cs typeface="Tahoma"/>
                <a:sym typeface="Tahoma"/>
              </a:rPr>
              <a:t>Quarterly Financial Projections</a:t>
            </a:r>
            <a:endParaRPr/>
          </a:p>
          <a:p>
            <a:pPr indent="-266700" lvl="0" marL="266700" marR="0" rtl="0" algn="l">
              <a:lnSpc>
                <a:spcPct val="150000"/>
              </a:lnSpc>
              <a:spcBef>
                <a:spcPts val="500"/>
              </a:spcBef>
              <a:spcAft>
                <a:spcPts val="0"/>
              </a:spcAft>
              <a:buClr>
                <a:schemeClr val="accent1"/>
              </a:buClr>
              <a:buSzPts val="2000"/>
              <a:buFont typeface="Noto Sans Symbols"/>
              <a:buChar char="∙"/>
            </a:pPr>
            <a:r>
              <a:rPr lang="en-US" sz="2000">
                <a:solidFill>
                  <a:schemeClr val="dk2"/>
                </a:solidFill>
                <a:latin typeface="Tahoma"/>
                <a:ea typeface="Tahoma"/>
                <a:cs typeface="Tahoma"/>
                <a:sym typeface="Tahoma"/>
              </a:rPr>
              <a:t>Tuition/Enrollment Modeling</a:t>
            </a:r>
            <a:endParaRPr/>
          </a:p>
          <a:p>
            <a:pPr indent="-266700" lvl="0" marL="266700" marR="0" rtl="0" algn="l">
              <a:lnSpc>
                <a:spcPct val="150000"/>
              </a:lnSpc>
              <a:spcBef>
                <a:spcPts val="500"/>
              </a:spcBef>
              <a:spcAft>
                <a:spcPts val="0"/>
              </a:spcAft>
              <a:buClr>
                <a:schemeClr val="accent1"/>
              </a:buClr>
              <a:buSzPts val="2000"/>
              <a:buFont typeface="Noto Sans Symbols"/>
              <a:buChar char="∙"/>
            </a:pPr>
            <a:r>
              <a:rPr lang="en-US" sz="2000">
                <a:solidFill>
                  <a:schemeClr val="dk2"/>
                </a:solidFill>
                <a:latin typeface="Tahoma"/>
                <a:ea typeface="Tahoma"/>
                <a:cs typeface="Tahoma"/>
                <a:sym typeface="Tahoma"/>
              </a:rPr>
              <a:t>Financial Aid Projections</a:t>
            </a:r>
            <a:endParaRPr/>
          </a:p>
          <a:p>
            <a:pPr indent="-266700" lvl="0" marL="266700" marR="0" rtl="0" algn="l">
              <a:lnSpc>
                <a:spcPct val="150000"/>
              </a:lnSpc>
              <a:spcBef>
                <a:spcPts val="500"/>
              </a:spcBef>
              <a:spcAft>
                <a:spcPts val="0"/>
              </a:spcAft>
              <a:buClr>
                <a:schemeClr val="accent1"/>
              </a:buClr>
              <a:buSzPts val="2000"/>
              <a:buFont typeface="Noto Sans Symbols"/>
              <a:buChar char="∙"/>
            </a:pPr>
            <a:r>
              <a:rPr lang="en-US" sz="2000">
                <a:solidFill>
                  <a:schemeClr val="dk2"/>
                </a:solidFill>
                <a:latin typeface="Tahoma"/>
                <a:ea typeface="Tahoma"/>
                <a:cs typeface="Tahoma"/>
                <a:sym typeface="Tahoma"/>
              </a:rPr>
              <a:t>Ad Hoc Modeling and Planning</a:t>
            </a:r>
            <a:endParaRPr/>
          </a:p>
        </p:txBody>
      </p:sp>
      <p:sp>
        <p:nvSpPr>
          <p:cNvPr id="266" name="Google Shape;266;p4"/>
          <p:cNvSpPr txBox="1"/>
          <p:nvPr/>
        </p:nvSpPr>
        <p:spPr>
          <a:xfrm>
            <a:off x="6096000" y="1547416"/>
            <a:ext cx="5513294" cy="2474259"/>
          </a:xfrm>
          <a:prstGeom prst="rect">
            <a:avLst/>
          </a:prstGeom>
          <a:noFill/>
          <a:ln>
            <a:noFill/>
          </a:ln>
        </p:spPr>
        <p:txBody>
          <a:bodyPr anchorCtr="0" anchor="t" bIns="0" lIns="0" spcFirstLastPara="1" rIns="0" wrap="square" tIns="0">
            <a:noAutofit/>
          </a:bodyPr>
          <a:lstStyle/>
          <a:p>
            <a:pPr indent="-266700" lvl="0" marL="266700" marR="0" rtl="0" algn="l">
              <a:lnSpc>
                <a:spcPct val="150000"/>
              </a:lnSpc>
              <a:spcBef>
                <a:spcPts val="0"/>
              </a:spcBef>
              <a:spcAft>
                <a:spcPts val="0"/>
              </a:spcAft>
              <a:buClr>
                <a:schemeClr val="accent1"/>
              </a:buClr>
              <a:buSzPts val="2000"/>
              <a:buFont typeface="Noto Sans Symbols"/>
              <a:buChar char="∙"/>
            </a:pPr>
            <a:r>
              <a:rPr lang="en-US" sz="2000">
                <a:solidFill>
                  <a:schemeClr val="dk2"/>
                </a:solidFill>
                <a:latin typeface="Tahoma"/>
                <a:ea typeface="Tahoma"/>
                <a:cs typeface="Tahoma"/>
                <a:sym typeface="Tahoma"/>
              </a:rPr>
              <a:t>Budget Transfers (750-1000)</a:t>
            </a:r>
            <a:endParaRPr/>
          </a:p>
          <a:p>
            <a:pPr indent="-266700" lvl="0" marL="266700" marR="0" rtl="0" algn="l">
              <a:lnSpc>
                <a:spcPct val="150000"/>
              </a:lnSpc>
              <a:spcBef>
                <a:spcPts val="500"/>
              </a:spcBef>
              <a:spcAft>
                <a:spcPts val="0"/>
              </a:spcAft>
              <a:buClr>
                <a:schemeClr val="accent1"/>
              </a:buClr>
              <a:buSzPts val="2000"/>
              <a:buFont typeface="Noto Sans Symbols"/>
              <a:buChar char="∙"/>
            </a:pPr>
            <a:r>
              <a:rPr lang="en-US" sz="2000">
                <a:solidFill>
                  <a:schemeClr val="dk2"/>
                </a:solidFill>
                <a:latin typeface="Tahoma"/>
                <a:ea typeface="Tahoma"/>
                <a:cs typeface="Tahoma"/>
                <a:sym typeface="Tahoma"/>
              </a:rPr>
              <a:t>Committee Assignments</a:t>
            </a:r>
            <a:endParaRPr/>
          </a:p>
          <a:p>
            <a:pPr indent="-266700" lvl="0" marL="266700" marR="0" rtl="0" algn="l">
              <a:lnSpc>
                <a:spcPct val="150000"/>
              </a:lnSpc>
              <a:spcBef>
                <a:spcPts val="500"/>
              </a:spcBef>
              <a:spcAft>
                <a:spcPts val="0"/>
              </a:spcAft>
              <a:buClr>
                <a:schemeClr val="accent1"/>
              </a:buClr>
              <a:buSzPts val="2000"/>
              <a:buFont typeface="Noto Sans Symbols"/>
              <a:buChar char="∙"/>
            </a:pPr>
            <a:r>
              <a:rPr lang="en-US" sz="2000">
                <a:solidFill>
                  <a:schemeClr val="dk2"/>
                </a:solidFill>
                <a:latin typeface="Tahoma"/>
                <a:ea typeface="Tahoma"/>
                <a:cs typeface="Tahoma"/>
                <a:sym typeface="Tahoma"/>
              </a:rPr>
              <a:t>Biweekly S&amp;W Projections</a:t>
            </a:r>
            <a:endParaRPr/>
          </a:p>
          <a:p>
            <a:pPr indent="-266700" lvl="0" marL="266700" marR="0" rtl="0" algn="l">
              <a:lnSpc>
                <a:spcPct val="150000"/>
              </a:lnSpc>
              <a:spcBef>
                <a:spcPts val="500"/>
              </a:spcBef>
              <a:spcAft>
                <a:spcPts val="0"/>
              </a:spcAft>
              <a:buClr>
                <a:schemeClr val="accent1"/>
              </a:buClr>
              <a:buSzPts val="2000"/>
              <a:buFont typeface="Noto Sans Symbols"/>
              <a:buChar char="∙"/>
            </a:pPr>
            <a:r>
              <a:rPr lang="en-US" sz="2000">
                <a:solidFill>
                  <a:schemeClr val="dk2"/>
                </a:solidFill>
                <a:latin typeface="Tahoma"/>
                <a:ea typeface="Tahoma"/>
                <a:cs typeface="Tahoma"/>
                <a:sym typeface="Tahoma"/>
              </a:rPr>
              <a:t>Assist Depts with Year End Finances</a:t>
            </a:r>
            <a:endParaRPr/>
          </a:p>
          <a:p>
            <a:pPr indent="0" lvl="0" marL="0" marR="0" rtl="0" algn="l">
              <a:lnSpc>
                <a:spcPct val="100000"/>
              </a:lnSpc>
              <a:spcBef>
                <a:spcPts val="1500"/>
              </a:spcBef>
              <a:spcAft>
                <a:spcPts val="0"/>
              </a:spcAft>
              <a:buClr>
                <a:schemeClr val="accent1"/>
              </a:buClr>
              <a:buSzPts val="2400"/>
              <a:buFont typeface="Arial"/>
              <a:buNone/>
            </a:pPr>
            <a:r>
              <a:t/>
            </a:r>
            <a:endParaRPr sz="2400">
              <a:solidFill>
                <a:schemeClr val="dk2"/>
              </a:solidFill>
              <a:latin typeface="Arial"/>
              <a:ea typeface="Arial"/>
              <a:cs typeface="Arial"/>
              <a:sym typeface="Arial"/>
            </a:endParaRPr>
          </a:p>
          <a:p>
            <a:pPr indent="0" lvl="0" marL="0" marR="0" rtl="0" algn="l">
              <a:lnSpc>
                <a:spcPct val="100000"/>
              </a:lnSpc>
              <a:spcBef>
                <a:spcPts val="1500"/>
              </a:spcBef>
              <a:spcAft>
                <a:spcPts val="0"/>
              </a:spcAft>
              <a:buClr>
                <a:schemeClr val="accent1"/>
              </a:buClr>
              <a:buSzPts val="1800"/>
              <a:buFont typeface="Arial"/>
              <a:buNone/>
            </a:pPr>
            <a:r>
              <a:t/>
            </a:r>
            <a:endParaRPr sz="1800">
              <a:solidFill>
                <a:schemeClr val="dk2"/>
              </a:solidFill>
              <a:latin typeface="Tahoma"/>
              <a:ea typeface="Tahoma"/>
              <a:cs typeface="Tahoma"/>
              <a:sym typeface="Tahoma"/>
            </a:endParaRPr>
          </a:p>
        </p:txBody>
      </p:sp>
      <p:sp>
        <p:nvSpPr>
          <p:cNvPr id="267" name="Google Shape;267;p4"/>
          <p:cNvSpPr txBox="1"/>
          <p:nvPr/>
        </p:nvSpPr>
        <p:spPr>
          <a:xfrm>
            <a:off x="573741" y="4193773"/>
            <a:ext cx="10224305" cy="61713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800"/>
              <a:buFont typeface="Tahoma"/>
              <a:buNone/>
            </a:pPr>
            <a:r>
              <a:rPr b="0" lang="en-US" sz="2800">
                <a:solidFill>
                  <a:schemeClr val="dk1"/>
                </a:solidFill>
                <a:latin typeface="Tahoma"/>
                <a:ea typeface="Tahoma"/>
                <a:cs typeface="Tahoma"/>
                <a:sym typeface="Tahoma"/>
              </a:rPr>
              <a:t>Perception Shift</a:t>
            </a:r>
            <a:endParaRPr/>
          </a:p>
        </p:txBody>
      </p:sp>
      <p:sp>
        <p:nvSpPr>
          <p:cNvPr id="268" name="Google Shape;268;p4"/>
          <p:cNvSpPr txBox="1"/>
          <p:nvPr/>
        </p:nvSpPr>
        <p:spPr>
          <a:xfrm>
            <a:off x="875816" y="4786839"/>
            <a:ext cx="9828043" cy="118082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C000"/>
              </a:buClr>
              <a:buSzPts val="2000"/>
              <a:buFont typeface="Arial"/>
              <a:buNone/>
            </a:pPr>
            <a:r>
              <a:rPr lang="en-US" sz="2000">
                <a:solidFill>
                  <a:schemeClr val="dk1"/>
                </a:solidFill>
                <a:latin typeface="Tahoma"/>
                <a:ea typeface="Tahoma"/>
                <a:cs typeface="Tahoma"/>
                <a:sym typeface="Tahoma"/>
              </a:rPr>
              <a:t>Move towards a model of partnering with departments to help assist with finance-based solutions to solve short and long-term goals.   Continue to develop financial tools to assist financial managers on campus.</a:t>
            </a:r>
            <a:endParaRPr/>
          </a:p>
        </p:txBody>
      </p:sp>
    </p:spTree>
  </p:cSld>
  <p:clrMapOvr>
    <a:masterClrMapping/>
  </p:clrMapOvr>
  <p:transition spd="slow">
    <p:wipe dir="l"/>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04" name="Shape 604"/>
        <p:cNvGrpSpPr/>
        <p:nvPr/>
      </p:nvGrpSpPr>
      <p:grpSpPr>
        <a:xfrm>
          <a:off x="0" y="0"/>
          <a:ext cx="0" cy="0"/>
          <a:chOff x="0" y="0"/>
          <a:chExt cx="0" cy="0"/>
        </a:xfrm>
      </p:grpSpPr>
      <p:sp>
        <p:nvSpPr>
          <p:cNvPr id="605" name="Google Shape;605;p40"/>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Business Meals</a:t>
            </a:r>
            <a:endParaRPr/>
          </a:p>
        </p:txBody>
      </p:sp>
      <p:sp>
        <p:nvSpPr>
          <p:cNvPr id="606" name="Google Shape;606;p40"/>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07" name="Google Shape;607;p40"/>
          <p:cNvSpPr/>
          <p:nvPr/>
        </p:nvSpPr>
        <p:spPr>
          <a:xfrm>
            <a:off x="1265320" y="979218"/>
            <a:ext cx="9356560" cy="282128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Complete a Concur </a:t>
            </a:r>
            <a:r>
              <a:rPr lang="en-US" sz="2400" u="sng">
                <a:solidFill>
                  <a:srgbClr val="000000"/>
                </a:solidFill>
                <a:latin typeface="Tahoma"/>
                <a:ea typeface="Tahoma"/>
                <a:cs typeface="Tahoma"/>
                <a:sym typeface="Tahoma"/>
                <a:hlinkClick r:id="rId3">
                  <a:extLst>
                    <a:ext uri="{A12FA001-AC4F-418D-AE19-62706E023703}">
                      <ahyp:hlinkClr val="tx"/>
                    </a:ext>
                  </a:extLst>
                </a:hlinkClick>
              </a:rPr>
              <a:t>Business Meal Expense Report </a:t>
            </a:r>
            <a:r>
              <a:rPr lang="en-US" sz="2400">
                <a:solidFill>
                  <a:srgbClr val="000000"/>
                </a:solidFill>
                <a:latin typeface="Tahoma"/>
                <a:ea typeface="Tahoma"/>
                <a:cs typeface="Tahoma"/>
                <a:sym typeface="Tahoma"/>
              </a:rPr>
              <a:t>within 2 weeks of the event to reimburse an employee.</a:t>
            </a:r>
            <a:endParaRPr/>
          </a:p>
          <a:p>
            <a:pPr indent="-342900" lvl="1" marL="800100" marR="0" rtl="0" algn="l">
              <a:spcBef>
                <a:spcPts val="1000"/>
              </a:spcBef>
              <a:spcAft>
                <a:spcPts val="0"/>
              </a:spcAft>
              <a:buClr>
                <a:srgbClr val="7F7F7F"/>
              </a:buClr>
              <a:buSzPts val="1920"/>
              <a:buFont typeface="Noto Sans Symbols"/>
              <a:buChar char="⮚"/>
            </a:pPr>
            <a:r>
              <a:rPr b="0" i="0" lang="en-US" sz="2400" u="none" cap="none" strike="noStrike">
                <a:solidFill>
                  <a:srgbClr val="000000"/>
                </a:solidFill>
                <a:latin typeface="Tahoma"/>
                <a:ea typeface="Tahoma"/>
                <a:cs typeface="Tahoma"/>
                <a:sym typeface="Tahoma"/>
              </a:rPr>
              <a:t>Payment to vendor is completed on the </a:t>
            </a:r>
            <a:r>
              <a:rPr b="0" i="0" lang="en-US" sz="2400" u="sng" cap="none" strike="noStrike">
                <a:solidFill>
                  <a:srgbClr val="000000"/>
                </a:solidFill>
                <a:latin typeface="Tahoma"/>
                <a:ea typeface="Tahoma"/>
                <a:cs typeface="Tahoma"/>
                <a:sym typeface="Tahoma"/>
                <a:hlinkClick r:id="rId4">
                  <a:extLst>
                    <a:ext uri="{A12FA001-AC4F-418D-AE19-62706E023703}">
                      <ahyp:hlinkClr val="tx"/>
                    </a:ext>
                  </a:extLst>
                </a:hlinkClick>
              </a:rPr>
              <a:t>Business Meal Report</a:t>
            </a:r>
            <a:endParaRPr b="0" i="0" sz="2400" u="none" cap="none" strike="noStrike">
              <a:solidFill>
                <a:srgbClr val="000000"/>
              </a:solidFill>
              <a:latin typeface="Tahoma"/>
              <a:ea typeface="Tahoma"/>
              <a:cs typeface="Tahoma"/>
              <a:sym typeface="Tahoma"/>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Include a valid business purpose and attendees and affiliations</a:t>
            </a:r>
            <a:endParaRPr/>
          </a:p>
          <a:p>
            <a:pPr indent="-342900" lvl="0" marL="342900" marR="0" rtl="0" algn="l">
              <a:spcBef>
                <a:spcPts val="100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No alcohol</a:t>
            </a:r>
            <a:endParaRPr/>
          </a:p>
          <a:p>
            <a:pPr indent="0" lvl="0" marL="0" marR="0" rtl="0" algn="l">
              <a:spcBef>
                <a:spcPts val="1000"/>
              </a:spcBef>
              <a:spcAft>
                <a:spcPts val="0"/>
              </a:spcAft>
              <a:buNone/>
            </a:pPr>
            <a:r>
              <a:t/>
            </a:r>
            <a:endParaRPr b="1" sz="2400">
              <a:solidFill>
                <a:srgbClr val="000000"/>
              </a:solidFill>
              <a:latin typeface="Tahoma"/>
              <a:ea typeface="Tahoma"/>
              <a:cs typeface="Tahoma"/>
              <a:sym typeface="Tahoma"/>
            </a:endParaRPr>
          </a:p>
        </p:txBody>
      </p:sp>
      <p:sp>
        <p:nvSpPr>
          <p:cNvPr id="608" name="Google Shape;608;p40"/>
          <p:cNvSpPr/>
          <p:nvPr/>
        </p:nvSpPr>
        <p:spPr>
          <a:xfrm>
            <a:off x="1265320" y="3321258"/>
            <a:ext cx="9356560" cy="270843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7F7F7F"/>
              </a:buClr>
              <a:buSzPts val="1920"/>
              <a:buFont typeface="Noto Sans Symbols"/>
              <a:buChar char="⮚"/>
            </a:pPr>
            <a:r>
              <a:rPr lang="en-US" sz="2400">
                <a:solidFill>
                  <a:srgbClr val="000000"/>
                </a:solidFill>
                <a:latin typeface="Tahoma"/>
                <a:ea typeface="Tahoma"/>
                <a:cs typeface="Tahoma"/>
                <a:sym typeface="Tahoma"/>
              </a:rPr>
              <a:t>Unallowable functions/events</a:t>
            </a:r>
            <a:endParaRPr/>
          </a:p>
          <a:p>
            <a:pPr indent="-342900" lvl="2" marL="1257300" marR="0" rtl="0" algn="l">
              <a:spcBef>
                <a:spcPts val="1000"/>
              </a:spcBef>
              <a:spcAft>
                <a:spcPts val="0"/>
              </a:spcAft>
              <a:buClr>
                <a:srgbClr val="7F7F7F"/>
              </a:buClr>
              <a:buSzPts val="1280"/>
              <a:buFont typeface="Noto Sans Symbols"/>
              <a:buChar char="⮚"/>
            </a:pPr>
            <a:r>
              <a:rPr b="0" i="0" lang="en-US" sz="1600" u="none" cap="none" strike="noStrike">
                <a:solidFill>
                  <a:srgbClr val="000000"/>
                </a:solidFill>
                <a:latin typeface="Tahoma"/>
                <a:ea typeface="Tahoma"/>
                <a:cs typeface="Tahoma"/>
                <a:sym typeface="Tahoma"/>
              </a:rPr>
              <a:t>Holiday functions</a:t>
            </a:r>
            <a:endParaRPr/>
          </a:p>
          <a:p>
            <a:pPr indent="-342900" lvl="2" marL="1257300" marR="0" rtl="0" algn="l">
              <a:spcBef>
                <a:spcPts val="1000"/>
              </a:spcBef>
              <a:spcAft>
                <a:spcPts val="0"/>
              </a:spcAft>
              <a:buClr>
                <a:srgbClr val="7F7F7F"/>
              </a:buClr>
              <a:buSzPts val="1280"/>
              <a:buFont typeface="Noto Sans Symbols"/>
              <a:buChar char="⮚"/>
            </a:pPr>
            <a:r>
              <a:rPr b="0" i="0" lang="en-US" sz="1600" u="none" cap="none" strike="noStrike">
                <a:solidFill>
                  <a:srgbClr val="000000"/>
                </a:solidFill>
                <a:latin typeface="Tahoma"/>
                <a:ea typeface="Tahoma"/>
                <a:cs typeface="Tahoma"/>
                <a:sym typeface="Tahoma"/>
              </a:rPr>
              <a:t>Admin/Prof and Bosses Day</a:t>
            </a:r>
            <a:endParaRPr/>
          </a:p>
          <a:p>
            <a:pPr indent="-342900" lvl="2" marL="1257300" marR="0" rtl="0" algn="l">
              <a:spcBef>
                <a:spcPts val="1000"/>
              </a:spcBef>
              <a:spcAft>
                <a:spcPts val="0"/>
              </a:spcAft>
              <a:buClr>
                <a:srgbClr val="7F7F7F"/>
              </a:buClr>
              <a:buSzPts val="1280"/>
              <a:buFont typeface="Noto Sans Symbols"/>
              <a:buChar char="⮚"/>
            </a:pPr>
            <a:r>
              <a:rPr b="0" i="0" lang="en-US" sz="1600" u="none" cap="none" strike="noStrike">
                <a:solidFill>
                  <a:srgbClr val="000000"/>
                </a:solidFill>
                <a:latin typeface="Tahoma"/>
                <a:ea typeface="Tahoma"/>
                <a:cs typeface="Tahoma"/>
                <a:sym typeface="Tahoma"/>
              </a:rPr>
              <a:t>Service Recognition Events</a:t>
            </a:r>
            <a:endParaRPr/>
          </a:p>
          <a:p>
            <a:pPr indent="-342900" lvl="2" marL="1257300" marR="0" rtl="0" algn="l">
              <a:spcBef>
                <a:spcPts val="1000"/>
              </a:spcBef>
              <a:spcAft>
                <a:spcPts val="0"/>
              </a:spcAft>
              <a:buClr>
                <a:srgbClr val="7F7F7F"/>
              </a:buClr>
              <a:buSzPts val="1280"/>
              <a:buFont typeface="Noto Sans Symbols"/>
              <a:buChar char="⮚"/>
            </a:pPr>
            <a:r>
              <a:rPr b="0" i="0" lang="en-US" sz="1600" u="none" cap="none" strike="noStrike">
                <a:solidFill>
                  <a:srgbClr val="000000"/>
                </a:solidFill>
                <a:latin typeface="Tahoma"/>
                <a:ea typeface="Tahoma"/>
                <a:cs typeface="Tahoma"/>
                <a:sym typeface="Tahoma"/>
              </a:rPr>
              <a:t>Appreciation dinners/luncheons</a:t>
            </a:r>
            <a:endParaRPr/>
          </a:p>
          <a:p>
            <a:pPr indent="-342900" lvl="2" marL="1257300" marR="0" rtl="0" algn="l">
              <a:spcBef>
                <a:spcPts val="1000"/>
              </a:spcBef>
              <a:spcAft>
                <a:spcPts val="0"/>
              </a:spcAft>
              <a:buClr>
                <a:srgbClr val="7F7F7F"/>
              </a:buClr>
              <a:buSzPts val="1280"/>
              <a:buFont typeface="Noto Sans Symbols"/>
              <a:buChar char="⮚"/>
            </a:pPr>
            <a:r>
              <a:rPr b="0" i="0" lang="en-US" sz="1600" u="none" cap="none" strike="noStrike">
                <a:solidFill>
                  <a:srgbClr val="000000"/>
                </a:solidFill>
                <a:latin typeface="Tahoma"/>
                <a:ea typeface="Tahoma"/>
                <a:cs typeface="Tahoma"/>
                <a:sym typeface="Tahoma"/>
              </a:rPr>
              <a:t>Farewell parties</a:t>
            </a:r>
            <a:endParaRPr/>
          </a:p>
          <a:p>
            <a:pPr indent="-342900" lvl="2" marL="1257300" marR="0" rtl="0" algn="l">
              <a:spcBef>
                <a:spcPts val="1000"/>
              </a:spcBef>
              <a:spcAft>
                <a:spcPts val="0"/>
              </a:spcAft>
              <a:buClr>
                <a:srgbClr val="7F7F7F"/>
              </a:buClr>
              <a:buSzPts val="1280"/>
              <a:buFont typeface="Noto Sans Symbols"/>
              <a:buChar char="⮚"/>
            </a:pPr>
            <a:r>
              <a:rPr b="0" i="0" lang="en-US" sz="1600" u="none" cap="none" strike="noStrike">
                <a:solidFill>
                  <a:srgbClr val="000000"/>
                </a:solidFill>
                <a:latin typeface="Tahoma"/>
                <a:ea typeface="Tahoma"/>
                <a:cs typeface="Tahoma"/>
                <a:sym typeface="Tahoma"/>
              </a:rPr>
              <a:t>Off campus retirement parties</a:t>
            </a:r>
            <a:endParaRPr/>
          </a:p>
        </p:txBody>
      </p:sp>
      <p:pic>
        <p:nvPicPr>
          <p:cNvPr id="609" name="Google Shape;609;p40"/>
          <p:cNvPicPr preferRelativeResize="0"/>
          <p:nvPr/>
        </p:nvPicPr>
        <p:blipFill rotWithShape="1">
          <a:blip r:embed="rId5">
            <a:alphaModFix/>
          </a:blip>
          <a:srcRect b="0" l="0" r="0" t="0"/>
          <a:stretch/>
        </p:blipFill>
        <p:spPr>
          <a:xfrm>
            <a:off x="6815890" y="3685877"/>
            <a:ext cx="4618122" cy="1979195"/>
          </a:xfrm>
          <a:prstGeom prst="rect">
            <a:avLst/>
          </a:prstGeom>
          <a:noFill/>
          <a:ln>
            <a:noFill/>
          </a:ln>
        </p:spPr>
      </p:pic>
    </p:spTree>
  </p:cSld>
  <p:clrMapOvr>
    <a:masterClrMapping/>
  </p:clrMapOvr>
  <p:transition spd="slow">
    <p:wipe dir="l"/>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14" name="Shape 614"/>
        <p:cNvGrpSpPr/>
        <p:nvPr/>
      </p:nvGrpSpPr>
      <p:grpSpPr>
        <a:xfrm>
          <a:off x="0" y="0"/>
          <a:ext cx="0" cy="0"/>
          <a:chOff x="0" y="0"/>
          <a:chExt cx="0" cy="0"/>
        </a:xfrm>
      </p:grpSpPr>
      <p:pic>
        <p:nvPicPr>
          <p:cNvPr id="615" name="Google Shape;615;p41"/>
          <p:cNvPicPr preferRelativeResize="0"/>
          <p:nvPr>
            <p:ph idx="2" type="pic"/>
          </p:nvPr>
        </p:nvPicPr>
        <p:blipFill rotWithShape="1">
          <a:blip r:embed="rId3">
            <a:alphaModFix/>
          </a:blip>
          <a:srcRect b="0" l="0" r="0" t="0"/>
          <a:stretch/>
        </p:blipFill>
        <p:spPr>
          <a:xfrm>
            <a:off x="445290" y="383104"/>
            <a:ext cx="5445418" cy="3634331"/>
          </a:xfrm>
          <a:prstGeom prst="rect">
            <a:avLst/>
          </a:prstGeom>
          <a:solidFill>
            <a:schemeClr val="dk1">
              <a:alpha val="69803"/>
            </a:schemeClr>
          </a:solidFill>
          <a:ln>
            <a:noFill/>
          </a:ln>
        </p:spPr>
      </p:pic>
      <p:sp>
        <p:nvSpPr>
          <p:cNvPr id="616" name="Google Shape;616;p41"/>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Black"/>
              <a:buNone/>
            </a:pPr>
            <a:r>
              <a:rPr lang="en-US"/>
              <a:t>Financial Reports &amp; Systems</a:t>
            </a:r>
            <a:endParaRPr/>
          </a:p>
        </p:txBody>
      </p:sp>
      <p:cxnSp>
        <p:nvCxnSpPr>
          <p:cNvPr id="617" name="Google Shape;617;p41"/>
          <p:cNvCxnSpPr/>
          <p:nvPr/>
        </p:nvCxnSpPr>
        <p:spPr>
          <a:xfrm>
            <a:off x="680728" y="5491163"/>
            <a:ext cx="4974545" cy="0"/>
          </a:xfrm>
          <a:prstGeom prst="straightConnector1">
            <a:avLst/>
          </a:prstGeom>
          <a:noFill/>
          <a:ln cap="flat" cmpd="sng" w="9525">
            <a:solidFill>
              <a:schemeClr val="accent1"/>
            </a:solidFill>
            <a:prstDash val="solid"/>
            <a:miter lim="800000"/>
            <a:headEnd len="sm" w="sm" type="none"/>
            <a:tailEnd len="sm" w="sm" type="none"/>
          </a:ln>
        </p:spPr>
      </p:cxnSp>
      <p:sp>
        <p:nvSpPr>
          <p:cNvPr id="618" name="Google Shape;618;p41"/>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19" name="Google Shape;619;p41"/>
          <p:cNvSpPr txBox="1"/>
          <p:nvPr>
            <p:ph idx="1" type="body"/>
          </p:nvPr>
        </p:nvSpPr>
        <p:spPr>
          <a:xfrm>
            <a:off x="6723984" y="1547863"/>
            <a:ext cx="5048016" cy="2794425"/>
          </a:xfrm>
          <a:prstGeom prst="rect">
            <a:avLst/>
          </a:prstGeom>
          <a:noFill/>
          <a:ln>
            <a:noFill/>
          </a:ln>
        </p:spPr>
        <p:txBody>
          <a:bodyPr anchorCtr="0" anchor="t" bIns="0" lIns="0" spcFirstLastPara="1" rIns="0" wrap="square" tIns="0">
            <a:noAutofit/>
          </a:bodyPr>
          <a:lstStyle/>
          <a:p>
            <a:pPr indent="-514350" lvl="0" marL="514350" rtl="0" algn="l">
              <a:lnSpc>
                <a:spcPct val="100000"/>
              </a:lnSpc>
              <a:spcBef>
                <a:spcPts val="0"/>
              </a:spcBef>
              <a:spcAft>
                <a:spcPts val="0"/>
              </a:spcAft>
              <a:buClr>
                <a:srgbClr val="3F3F3F"/>
              </a:buClr>
              <a:buSzPts val="2800"/>
              <a:buFont typeface="Arial"/>
              <a:buChar char="•"/>
            </a:pPr>
            <a:r>
              <a:rPr lang="en-US" sz="2800">
                <a:solidFill>
                  <a:srgbClr val="3F3F3F"/>
                </a:solidFill>
                <a:latin typeface="Arial"/>
                <a:ea typeface="Arial"/>
                <a:cs typeface="Arial"/>
                <a:sym typeface="Arial"/>
              </a:rPr>
              <a:t>General Information</a:t>
            </a:r>
            <a:endParaRPr/>
          </a:p>
          <a:p>
            <a:pPr indent="-514350" lvl="0" marL="514350" rtl="0" algn="l">
              <a:lnSpc>
                <a:spcPct val="100000"/>
              </a:lnSpc>
              <a:spcBef>
                <a:spcPts val="1500"/>
              </a:spcBef>
              <a:spcAft>
                <a:spcPts val="0"/>
              </a:spcAft>
              <a:buClr>
                <a:srgbClr val="3F3F3F"/>
              </a:buClr>
              <a:buSzPts val="2800"/>
              <a:buFont typeface="Arial"/>
              <a:buChar char="•"/>
            </a:pPr>
            <a:r>
              <a:rPr lang="en-US" sz="2800">
                <a:solidFill>
                  <a:srgbClr val="3F3F3F"/>
                </a:solidFill>
                <a:latin typeface="Arial"/>
                <a:ea typeface="Arial"/>
                <a:cs typeface="Arial"/>
                <a:sym typeface="Arial"/>
              </a:rPr>
              <a:t>Where to find reports</a:t>
            </a:r>
            <a:endParaRPr/>
          </a:p>
          <a:p>
            <a:pPr indent="-457200" lvl="1" marL="1000125" rtl="0" algn="l">
              <a:lnSpc>
                <a:spcPct val="100000"/>
              </a:lnSpc>
              <a:spcBef>
                <a:spcPts val="1000"/>
              </a:spcBef>
              <a:spcAft>
                <a:spcPts val="0"/>
              </a:spcAft>
              <a:buClr>
                <a:srgbClr val="3F3F3F"/>
              </a:buClr>
              <a:buSzPts val="2800"/>
              <a:buFont typeface="Noto Sans Symbols"/>
              <a:buChar char="✔"/>
            </a:pPr>
            <a:r>
              <a:rPr lang="en-US" sz="2800">
                <a:solidFill>
                  <a:srgbClr val="3F3F3F"/>
                </a:solidFill>
                <a:latin typeface="Arial"/>
                <a:ea typeface="Arial"/>
                <a:cs typeface="Arial"/>
                <a:sym typeface="Arial"/>
              </a:rPr>
              <a:t>Budget to Actual</a:t>
            </a:r>
            <a:endParaRPr/>
          </a:p>
          <a:p>
            <a:pPr indent="-457200" lvl="1" marL="1000125" rtl="0" algn="l">
              <a:lnSpc>
                <a:spcPct val="100000"/>
              </a:lnSpc>
              <a:spcBef>
                <a:spcPts val="1000"/>
              </a:spcBef>
              <a:spcAft>
                <a:spcPts val="0"/>
              </a:spcAft>
              <a:buClr>
                <a:srgbClr val="3F3F3F"/>
              </a:buClr>
              <a:buSzPts val="2800"/>
              <a:buFont typeface="Noto Sans Symbols"/>
              <a:buChar char="✔"/>
            </a:pPr>
            <a:r>
              <a:rPr lang="en-US" sz="2800">
                <a:solidFill>
                  <a:srgbClr val="3F3F3F"/>
                </a:solidFill>
                <a:latin typeface="Arial"/>
                <a:ea typeface="Arial"/>
                <a:cs typeface="Arial"/>
                <a:sym typeface="Arial"/>
              </a:rPr>
              <a:t>Transaction Detail</a:t>
            </a:r>
            <a:endParaRPr/>
          </a:p>
          <a:p>
            <a:pPr indent="-514350" lvl="0" marL="514350" rtl="0" algn="l">
              <a:lnSpc>
                <a:spcPct val="100000"/>
              </a:lnSpc>
              <a:spcBef>
                <a:spcPts val="1500"/>
              </a:spcBef>
              <a:spcAft>
                <a:spcPts val="0"/>
              </a:spcAft>
              <a:buClr>
                <a:srgbClr val="3F3F3F"/>
              </a:buClr>
              <a:buSzPts val="2800"/>
              <a:buFont typeface="Arial"/>
              <a:buChar char="•"/>
            </a:pPr>
            <a:r>
              <a:rPr lang="en-US" sz="2800">
                <a:solidFill>
                  <a:srgbClr val="3F3F3F"/>
                </a:solidFill>
                <a:latin typeface="Arial"/>
                <a:ea typeface="Arial"/>
                <a:cs typeface="Arial"/>
                <a:sym typeface="Arial"/>
              </a:rPr>
              <a:t>How to run reports </a:t>
            </a:r>
            <a:endParaRPr/>
          </a:p>
          <a:p>
            <a:pPr indent="0" lvl="1" marL="542925" rtl="0" algn="l">
              <a:lnSpc>
                <a:spcPct val="100000"/>
              </a:lnSpc>
              <a:spcBef>
                <a:spcPts val="1000"/>
              </a:spcBef>
              <a:spcAft>
                <a:spcPts val="0"/>
              </a:spcAft>
              <a:buClr>
                <a:schemeClr val="dk2"/>
              </a:buClr>
              <a:buSzPts val="2800"/>
              <a:buNone/>
            </a:pPr>
            <a:r>
              <a:t/>
            </a:r>
            <a:endParaRPr sz="2800">
              <a:solidFill>
                <a:srgbClr val="3F3F3F"/>
              </a:solidFill>
              <a:latin typeface="Arial"/>
              <a:ea typeface="Arial"/>
              <a:cs typeface="Arial"/>
              <a:sym typeface="Arial"/>
            </a:endParaRPr>
          </a:p>
          <a:p>
            <a:pPr indent="-349250" lvl="1" marL="1057275" rtl="0" algn="l">
              <a:lnSpc>
                <a:spcPct val="100000"/>
              </a:lnSpc>
              <a:spcBef>
                <a:spcPts val="1000"/>
              </a:spcBef>
              <a:spcAft>
                <a:spcPts val="0"/>
              </a:spcAft>
              <a:buClr>
                <a:schemeClr val="dk2"/>
              </a:buClr>
              <a:buSzPts val="2600"/>
              <a:buNone/>
            </a:pPr>
            <a:r>
              <a:t/>
            </a:r>
            <a:endParaRPr sz="2600">
              <a:solidFill>
                <a:srgbClr val="3F3F3F"/>
              </a:solidFill>
              <a:latin typeface="Arial"/>
              <a:ea typeface="Arial"/>
              <a:cs typeface="Arial"/>
              <a:sym typeface="Arial"/>
            </a:endParaRPr>
          </a:p>
        </p:txBody>
      </p:sp>
      <p:sp>
        <p:nvSpPr>
          <p:cNvPr id="620" name="Google Shape;620;p41"/>
          <p:cNvSpPr txBox="1"/>
          <p:nvPr>
            <p:ph idx="11" type="ftr"/>
          </p:nvPr>
        </p:nvSpPr>
        <p:spPr>
          <a:xfrm>
            <a:off x="432000" y="6365363"/>
            <a:ext cx="5472000" cy="41243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Supervisor Success Series</a:t>
            </a:r>
            <a:endParaRPr/>
          </a:p>
        </p:txBody>
      </p:sp>
    </p:spTree>
  </p:cSld>
  <p:clrMapOvr>
    <a:masterClrMapping/>
  </p:clrMapOvr>
  <p:transition spd="slow">
    <p:wipe dir="l"/>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25" name="Shape 625"/>
        <p:cNvGrpSpPr/>
        <p:nvPr/>
      </p:nvGrpSpPr>
      <p:grpSpPr>
        <a:xfrm>
          <a:off x="0" y="0"/>
          <a:ext cx="0" cy="0"/>
          <a:chOff x="0" y="0"/>
          <a:chExt cx="0" cy="0"/>
        </a:xfrm>
      </p:grpSpPr>
      <p:sp>
        <p:nvSpPr>
          <p:cNvPr id="626" name="Google Shape;626;p42"/>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Financial Reports</a:t>
            </a:r>
            <a:endParaRPr/>
          </a:p>
        </p:txBody>
      </p:sp>
      <p:sp>
        <p:nvSpPr>
          <p:cNvPr id="627" name="Google Shape;627;p42"/>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28" name="Google Shape;628;p42"/>
          <p:cNvSpPr txBox="1"/>
          <p:nvPr/>
        </p:nvSpPr>
        <p:spPr>
          <a:xfrm>
            <a:off x="1152542" y="1467319"/>
            <a:ext cx="10224305" cy="729586"/>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800"/>
              <a:buFont typeface="Tahoma"/>
              <a:buNone/>
            </a:pPr>
            <a:r>
              <a:rPr b="1" i="0" lang="en-US" sz="2800" u="none" cap="none" strike="noStrike">
                <a:solidFill>
                  <a:srgbClr val="000000"/>
                </a:solidFill>
                <a:latin typeface="Tahoma"/>
                <a:ea typeface="Tahoma"/>
                <a:cs typeface="Tahoma"/>
                <a:sym typeface="Tahoma"/>
              </a:rPr>
              <a:t>Where to find them – banweb.mtu.edu</a:t>
            </a:r>
            <a:endParaRPr/>
          </a:p>
        </p:txBody>
      </p:sp>
      <p:pic>
        <p:nvPicPr>
          <p:cNvPr id="629" name="Google Shape;629;p42"/>
          <p:cNvPicPr preferRelativeResize="0"/>
          <p:nvPr/>
        </p:nvPicPr>
        <p:blipFill rotWithShape="1">
          <a:blip r:embed="rId3">
            <a:alphaModFix/>
          </a:blip>
          <a:srcRect b="0" l="0" r="0" t="0"/>
          <a:stretch/>
        </p:blipFill>
        <p:spPr>
          <a:xfrm>
            <a:off x="1373017" y="2520779"/>
            <a:ext cx="9445965" cy="3013747"/>
          </a:xfrm>
          <a:prstGeom prst="rect">
            <a:avLst/>
          </a:prstGeom>
          <a:noFill/>
          <a:ln>
            <a:noFill/>
          </a:ln>
        </p:spPr>
      </p:pic>
    </p:spTree>
  </p:cSld>
  <p:clrMapOvr>
    <a:masterClrMapping/>
  </p:clrMapOvr>
  <p:transition spd="slow">
    <p:wipe dir="l"/>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34" name="Shape 634"/>
        <p:cNvGrpSpPr/>
        <p:nvPr/>
      </p:nvGrpSpPr>
      <p:grpSpPr>
        <a:xfrm>
          <a:off x="0" y="0"/>
          <a:ext cx="0" cy="0"/>
          <a:chOff x="0" y="0"/>
          <a:chExt cx="0" cy="0"/>
        </a:xfrm>
      </p:grpSpPr>
      <p:sp>
        <p:nvSpPr>
          <p:cNvPr id="635" name="Google Shape;635;p43"/>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Financial Reports</a:t>
            </a:r>
            <a:endParaRPr/>
          </a:p>
        </p:txBody>
      </p:sp>
      <p:sp>
        <p:nvSpPr>
          <p:cNvPr id="636" name="Google Shape;636;p43"/>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37" name="Google Shape;637;p43"/>
          <p:cNvSpPr txBox="1"/>
          <p:nvPr/>
        </p:nvSpPr>
        <p:spPr>
          <a:xfrm>
            <a:off x="1164573" y="715579"/>
            <a:ext cx="10224305" cy="5718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800"/>
              <a:buFont typeface="Tahoma"/>
              <a:buNone/>
            </a:pPr>
            <a:r>
              <a:rPr b="1" lang="en-US" sz="2800">
                <a:solidFill>
                  <a:srgbClr val="000000"/>
                </a:solidFill>
                <a:latin typeface="Tahoma"/>
                <a:ea typeface="Tahoma"/>
                <a:cs typeface="Tahoma"/>
                <a:sym typeface="Tahoma"/>
              </a:rPr>
              <a:t>Reports available in banweb.mtu.edu</a:t>
            </a:r>
            <a:endParaRPr b="1" i="0" sz="2800" u="none" cap="none" strike="noStrike">
              <a:solidFill>
                <a:srgbClr val="000000"/>
              </a:solidFill>
              <a:latin typeface="Tahoma"/>
              <a:ea typeface="Tahoma"/>
              <a:cs typeface="Tahoma"/>
              <a:sym typeface="Tahoma"/>
            </a:endParaRPr>
          </a:p>
        </p:txBody>
      </p:sp>
      <p:pic>
        <p:nvPicPr>
          <p:cNvPr id="638" name="Google Shape;638;p43"/>
          <p:cNvPicPr preferRelativeResize="0"/>
          <p:nvPr/>
        </p:nvPicPr>
        <p:blipFill rotWithShape="1">
          <a:blip r:embed="rId3">
            <a:alphaModFix/>
          </a:blip>
          <a:srcRect b="0" l="0" r="0" t="0"/>
          <a:stretch/>
        </p:blipFill>
        <p:spPr>
          <a:xfrm>
            <a:off x="1752600" y="1287379"/>
            <a:ext cx="8382000" cy="3390900"/>
          </a:xfrm>
          <a:prstGeom prst="rect">
            <a:avLst/>
          </a:prstGeom>
          <a:noFill/>
          <a:ln>
            <a:noFill/>
          </a:ln>
        </p:spPr>
      </p:pic>
      <p:sp>
        <p:nvSpPr>
          <p:cNvPr id="639" name="Google Shape;639;p43"/>
          <p:cNvSpPr/>
          <p:nvPr/>
        </p:nvSpPr>
        <p:spPr>
          <a:xfrm>
            <a:off x="2057400" y="4678279"/>
            <a:ext cx="7091083" cy="1477328"/>
          </a:xfrm>
          <a:prstGeom prst="rect">
            <a:avLst/>
          </a:prstGeom>
          <a:noFill/>
          <a:ln>
            <a:noFill/>
          </a:ln>
        </p:spPr>
        <p:txBody>
          <a:bodyPr anchorCtr="0" anchor="t" bIns="45700" lIns="91425" spcFirstLastPara="1" rIns="91425" wrap="square" tIns="45700">
            <a:spAutoFit/>
          </a:bodyPr>
          <a:lstStyle/>
          <a:p>
            <a:pPr indent="0" lvl="2" marL="57150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Budget vs Actual</a:t>
            </a:r>
            <a:endParaRPr/>
          </a:p>
          <a:p>
            <a:pPr indent="-342900" lvl="3" marL="137160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Summary information by  account code </a:t>
            </a:r>
            <a:endParaRPr/>
          </a:p>
          <a:p>
            <a:pPr indent="-342900" lvl="3" marL="137160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Includes balance information</a:t>
            </a:r>
            <a:endParaRPr/>
          </a:p>
          <a:p>
            <a:pPr indent="0" lvl="2" marL="57150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Transaction Detail</a:t>
            </a:r>
            <a:endParaRPr/>
          </a:p>
          <a:p>
            <a:pPr indent="-342900" lvl="3" marL="137160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Transactions by account code and document number</a:t>
            </a:r>
            <a:endParaRPr/>
          </a:p>
        </p:txBody>
      </p:sp>
    </p:spTree>
  </p:cSld>
  <p:clrMapOvr>
    <a:masterClrMapping/>
  </p:clrMapOvr>
  <p:transition spd="slow">
    <p:wipe dir="l"/>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44" name="Shape 644"/>
        <p:cNvGrpSpPr/>
        <p:nvPr/>
      </p:nvGrpSpPr>
      <p:grpSpPr>
        <a:xfrm>
          <a:off x="0" y="0"/>
          <a:ext cx="0" cy="0"/>
          <a:chOff x="0" y="0"/>
          <a:chExt cx="0" cy="0"/>
        </a:xfrm>
      </p:grpSpPr>
      <p:sp>
        <p:nvSpPr>
          <p:cNvPr id="645" name="Google Shape;645;p44"/>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Financial Reports</a:t>
            </a:r>
            <a:endParaRPr/>
          </a:p>
        </p:txBody>
      </p:sp>
      <p:sp>
        <p:nvSpPr>
          <p:cNvPr id="646" name="Google Shape;646;p44"/>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47" name="Google Shape;647;p44"/>
          <p:cNvSpPr txBox="1"/>
          <p:nvPr/>
        </p:nvSpPr>
        <p:spPr>
          <a:xfrm>
            <a:off x="1224731" y="1440397"/>
            <a:ext cx="10224305" cy="5718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800"/>
              <a:buFont typeface="Tahoma"/>
              <a:buNone/>
            </a:pPr>
            <a:r>
              <a:rPr b="1" lang="en-US" sz="2800">
                <a:solidFill>
                  <a:srgbClr val="000000"/>
                </a:solidFill>
                <a:latin typeface="Tahoma"/>
                <a:ea typeface="Tahoma"/>
                <a:cs typeface="Tahoma"/>
                <a:sym typeface="Tahoma"/>
              </a:rPr>
              <a:t>Additional Reports (WebFOCUS)</a:t>
            </a:r>
            <a:endParaRPr b="1" i="0" sz="2800" u="none" cap="none" strike="noStrike">
              <a:solidFill>
                <a:srgbClr val="000000"/>
              </a:solidFill>
              <a:latin typeface="Tahoma"/>
              <a:ea typeface="Tahoma"/>
              <a:cs typeface="Tahoma"/>
              <a:sym typeface="Tahoma"/>
            </a:endParaRPr>
          </a:p>
        </p:txBody>
      </p:sp>
      <p:sp>
        <p:nvSpPr>
          <p:cNvPr id="648" name="Google Shape;648;p44"/>
          <p:cNvSpPr/>
          <p:nvPr/>
        </p:nvSpPr>
        <p:spPr>
          <a:xfrm>
            <a:off x="1604211" y="2279816"/>
            <a:ext cx="6096000" cy="885371"/>
          </a:xfrm>
          <a:prstGeom prst="rect">
            <a:avLst/>
          </a:prstGeom>
          <a:noFill/>
          <a:ln>
            <a:noFill/>
          </a:ln>
        </p:spPr>
        <p:txBody>
          <a:bodyPr anchorCtr="0" anchor="t" bIns="45700" lIns="91425" spcFirstLastPara="1" rIns="91425" wrap="square" tIns="45700">
            <a:spAutoFit/>
          </a:bodyPr>
          <a:lstStyle/>
          <a:p>
            <a:pPr indent="-342900" lvl="0" marL="342900" marR="0" rtl="0" algn="l">
              <a:lnSpc>
                <a:spcPct val="90000"/>
              </a:lnSpc>
              <a:spcBef>
                <a:spcPts val="0"/>
              </a:spcBef>
              <a:spcAft>
                <a:spcPts val="0"/>
              </a:spcAft>
              <a:buClr>
                <a:srgbClr val="000000"/>
              </a:buClr>
              <a:buSzPts val="2400"/>
              <a:buFont typeface="Noto Sans Symbols"/>
              <a:buChar char="⮚"/>
            </a:pPr>
            <a:r>
              <a:rPr lang="en-US" sz="2400" u="sng">
                <a:solidFill>
                  <a:srgbClr val="000000"/>
                </a:solidFill>
                <a:latin typeface="Tahoma"/>
                <a:ea typeface="Tahoma"/>
                <a:cs typeface="Tahoma"/>
                <a:sym typeface="Tahoma"/>
                <a:hlinkClick r:id="rId3">
                  <a:extLst>
                    <a:ext uri="{A12FA001-AC4F-418D-AE19-62706E023703}">
                      <ahyp:hlinkClr val="tx"/>
                    </a:ext>
                  </a:extLst>
                </a:hlinkClick>
              </a:rPr>
              <a:t>https://www.banweb.mtu.edu/ibi_apps/</a:t>
            </a:r>
            <a:endParaRPr sz="2400">
              <a:solidFill>
                <a:srgbClr val="000000"/>
              </a:solidFill>
              <a:latin typeface="Tahoma"/>
              <a:ea typeface="Tahoma"/>
              <a:cs typeface="Tahoma"/>
              <a:sym typeface="Tahoma"/>
            </a:endParaRPr>
          </a:p>
          <a:p>
            <a:pPr indent="-342900" lvl="0" marL="342900" marR="0" rtl="0" algn="l">
              <a:lnSpc>
                <a:spcPct val="90000"/>
              </a:lnSpc>
              <a:spcBef>
                <a:spcPts val="1000"/>
              </a:spcBef>
              <a:spcAft>
                <a:spcPts val="0"/>
              </a:spcAft>
              <a:buClr>
                <a:srgbClr val="000000"/>
              </a:buClr>
              <a:buSzPts val="2400"/>
              <a:buFont typeface="Noto Sans Symbols"/>
              <a:buChar char="⮚"/>
            </a:pPr>
            <a:r>
              <a:rPr lang="en-US" sz="2400">
                <a:solidFill>
                  <a:srgbClr val="000000"/>
                </a:solidFill>
                <a:latin typeface="Tahoma"/>
                <a:ea typeface="Tahoma"/>
                <a:cs typeface="Tahoma"/>
                <a:sym typeface="Tahoma"/>
              </a:rPr>
              <a:t>Choose Finance -&gt; Department</a:t>
            </a:r>
            <a:endParaRPr/>
          </a:p>
        </p:txBody>
      </p:sp>
      <p:pic>
        <p:nvPicPr>
          <p:cNvPr id="649" name="Google Shape;649;p44"/>
          <p:cNvPicPr preferRelativeResize="0"/>
          <p:nvPr/>
        </p:nvPicPr>
        <p:blipFill rotWithShape="1">
          <a:blip r:embed="rId4">
            <a:alphaModFix/>
          </a:blip>
          <a:srcRect b="0" l="0" r="0" t="0"/>
          <a:stretch/>
        </p:blipFill>
        <p:spPr>
          <a:xfrm>
            <a:off x="2119385" y="3273710"/>
            <a:ext cx="5400351" cy="2170234"/>
          </a:xfrm>
          <a:prstGeom prst="rect">
            <a:avLst/>
          </a:prstGeom>
          <a:noFill/>
          <a:ln>
            <a:noFill/>
          </a:ln>
        </p:spPr>
      </p:pic>
    </p:spTree>
  </p:cSld>
  <p:clrMapOvr>
    <a:masterClrMapping/>
  </p:clrMapOvr>
  <p:transition spd="slow">
    <p:wipe dir="l"/>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54" name="Shape 654"/>
        <p:cNvGrpSpPr/>
        <p:nvPr/>
      </p:nvGrpSpPr>
      <p:grpSpPr>
        <a:xfrm>
          <a:off x="0" y="0"/>
          <a:ext cx="0" cy="0"/>
          <a:chOff x="0" y="0"/>
          <a:chExt cx="0" cy="0"/>
        </a:xfrm>
      </p:grpSpPr>
      <p:sp>
        <p:nvSpPr>
          <p:cNvPr id="655" name="Google Shape;655;p45"/>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Financial Reports</a:t>
            </a:r>
            <a:endParaRPr/>
          </a:p>
        </p:txBody>
      </p:sp>
      <p:sp>
        <p:nvSpPr>
          <p:cNvPr id="656" name="Google Shape;656;p45"/>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57" name="Google Shape;657;p45"/>
          <p:cNvSpPr txBox="1"/>
          <p:nvPr/>
        </p:nvSpPr>
        <p:spPr>
          <a:xfrm>
            <a:off x="1164573" y="715579"/>
            <a:ext cx="10224305" cy="5718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800"/>
              <a:buFont typeface="Tahoma"/>
              <a:buNone/>
            </a:pPr>
            <a:r>
              <a:rPr b="1" lang="en-US" sz="2800">
                <a:solidFill>
                  <a:srgbClr val="000000"/>
                </a:solidFill>
                <a:latin typeface="Tahoma"/>
                <a:ea typeface="Tahoma"/>
                <a:cs typeface="Tahoma"/>
                <a:sym typeface="Tahoma"/>
              </a:rPr>
              <a:t>How to run in WebFOCUS</a:t>
            </a:r>
            <a:endParaRPr b="1" i="0" sz="2800" u="none" cap="none" strike="noStrike">
              <a:solidFill>
                <a:srgbClr val="000000"/>
              </a:solidFill>
              <a:latin typeface="Tahoma"/>
              <a:ea typeface="Tahoma"/>
              <a:cs typeface="Tahoma"/>
              <a:sym typeface="Tahoma"/>
            </a:endParaRPr>
          </a:p>
        </p:txBody>
      </p:sp>
      <p:pic>
        <p:nvPicPr>
          <p:cNvPr id="658" name="Google Shape;658;p45"/>
          <p:cNvPicPr preferRelativeResize="0"/>
          <p:nvPr/>
        </p:nvPicPr>
        <p:blipFill rotWithShape="1">
          <a:blip r:embed="rId3">
            <a:alphaModFix/>
          </a:blip>
          <a:srcRect b="0" l="0" r="0" t="0"/>
          <a:stretch/>
        </p:blipFill>
        <p:spPr>
          <a:xfrm>
            <a:off x="1085237" y="1287379"/>
            <a:ext cx="4858363" cy="5020565"/>
          </a:xfrm>
          <a:prstGeom prst="rect">
            <a:avLst/>
          </a:prstGeom>
          <a:noFill/>
          <a:ln>
            <a:noFill/>
          </a:ln>
        </p:spPr>
      </p:pic>
      <p:pic>
        <p:nvPicPr>
          <p:cNvPr id="659" name="Google Shape;659;p45"/>
          <p:cNvPicPr preferRelativeResize="0"/>
          <p:nvPr/>
        </p:nvPicPr>
        <p:blipFill rotWithShape="1">
          <a:blip r:embed="rId4">
            <a:alphaModFix/>
          </a:blip>
          <a:srcRect b="0" l="0" r="0" t="0"/>
          <a:stretch/>
        </p:blipFill>
        <p:spPr>
          <a:xfrm>
            <a:off x="6533148" y="1036697"/>
            <a:ext cx="4042134" cy="5271247"/>
          </a:xfrm>
          <a:prstGeom prst="rect">
            <a:avLst/>
          </a:prstGeom>
          <a:noFill/>
          <a:ln>
            <a:noFill/>
          </a:ln>
        </p:spPr>
      </p:pic>
    </p:spTree>
  </p:cSld>
  <p:clrMapOvr>
    <a:masterClrMapping/>
  </p:clrMapOvr>
  <p:transition spd="slow">
    <p:wipe dir="l"/>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64" name="Shape 664"/>
        <p:cNvGrpSpPr/>
        <p:nvPr/>
      </p:nvGrpSpPr>
      <p:grpSpPr>
        <a:xfrm>
          <a:off x="0" y="0"/>
          <a:ext cx="0" cy="0"/>
          <a:chOff x="0" y="0"/>
          <a:chExt cx="0" cy="0"/>
        </a:xfrm>
      </p:grpSpPr>
      <p:sp>
        <p:nvSpPr>
          <p:cNvPr id="665" name="Google Shape;665;p46"/>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Financial Reports</a:t>
            </a:r>
            <a:endParaRPr/>
          </a:p>
        </p:txBody>
      </p:sp>
      <p:sp>
        <p:nvSpPr>
          <p:cNvPr id="666" name="Google Shape;666;p46"/>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67" name="Google Shape;667;p46"/>
          <p:cNvSpPr txBox="1"/>
          <p:nvPr/>
        </p:nvSpPr>
        <p:spPr>
          <a:xfrm>
            <a:off x="1188637" y="1055440"/>
            <a:ext cx="10224305" cy="432000"/>
          </a:xfrm>
          <a:prstGeom prst="rect">
            <a:avLst/>
          </a:prstGeom>
          <a:noFill/>
          <a:ln>
            <a:noFill/>
          </a:ln>
        </p:spPr>
        <p:txBody>
          <a:bodyPr anchorCtr="0" anchor="b" bIns="45700" lIns="91425" spcFirstLastPara="1" rIns="91425" wrap="square" tIns="45700">
            <a:normAutofit fontScale="92500" lnSpcReduction="10000"/>
          </a:bodyPr>
          <a:lstStyle/>
          <a:p>
            <a:pPr indent="0" lvl="0" marL="0" marR="0" rtl="0" algn="l">
              <a:lnSpc>
                <a:spcPct val="90000"/>
              </a:lnSpc>
              <a:spcBef>
                <a:spcPts val="0"/>
              </a:spcBef>
              <a:spcAft>
                <a:spcPts val="0"/>
              </a:spcAft>
              <a:buClr>
                <a:srgbClr val="000000"/>
              </a:buClr>
              <a:buSzPct val="100000"/>
              <a:buFont typeface="Tahoma"/>
              <a:buNone/>
            </a:pPr>
            <a:r>
              <a:rPr b="1" lang="en-US" sz="2800">
                <a:solidFill>
                  <a:srgbClr val="000000"/>
                </a:solidFill>
                <a:latin typeface="Tahoma"/>
                <a:ea typeface="Tahoma"/>
                <a:cs typeface="Tahoma"/>
                <a:sym typeface="Tahoma"/>
              </a:rPr>
              <a:t>Sample Data</a:t>
            </a:r>
            <a:endParaRPr b="1" i="0" sz="2800" u="none" cap="none" strike="noStrike">
              <a:solidFill>
                <a:srgbClr val="000000"/>
              </a:solidFill>
              <a:latin typeface="Tahoma"/>
              <a:ea typeface="Tahoma"/>
              <a:cs typeface="Tahoma"/>
              <a:sym typeface="Tahoma"/>
            </a:endParaRPr>
          </a:p>
        </p:txBody>
      </p:sp>
      <p:pic>
        <p:nvPicPr>
          <p:cNvPr id="668" name="Google Shape;668;p46"/>
          <p:cNvPicPr preferRelativeResize="0"/>
          <p:nvPr/>
        </p:nvPicPr>
        <p:blipFill rotWithShape="1">
          <a:blip r:embed="rId3">
            <a:alphaModFix/>
          </a:blip>
          <a:srcRect b="0" l="0" r="0" t="0"/>
          <a:stretch/>
        </p:blipFill>
        <p:spPr>
          <a:xfrm>
            <a:off x="625165" y="1550056"/>
            <a:ext cx="5318435" cy="4679858"/>
          </a:xfrm>
          <a:prstGeom prst="rect">
            <a:avLst/>
          </a:prstGeom>
          <a:noFill/>
          <a:ln>
            <a:noFill/>
          </a:ln>
        </p:spPr>
      </p:pic>
      <p:pic>
        <p:nvPicPr>
          <p:cNvPr id="669" name="Google Shape;669;p46"/>
          <p:cNvPicPr preferRelativeResize="0"/>
          <p:nvPr/>
        </p:nvPicPr>
        <p:blipFill rotWithShape="1">
          <a:blip r:embed="rId4">
            <a:alphaModFix/>
          </a:blip>
          <a:srcRect b="0" l="0" r="0" t="0"/>
          <a:stretch/>
        </p:blipFill>
        <p:spPr>
          <a:xfrm>
            <a:off x="5989041" y="2734730"/>
            <a:ext cx="5992959" cy="1114819"/>
          </a:xfrm>
          <a:prstGeom prst="rect">
            <a:avLst/>
          </a:prstGeom>
          <a:noFill/>
          <a:ln>
            <a:noFill/>
          </a:ln>
        </p:spPr>
      </p:pic>
    </p:spTree>
  </p:cSld>
  <p:clrMapOvr>
    <a:masterClrMapping/>
  </p:clrMapOvr>
  <p:transition spd="slow">
    <p:wipe dir="l"/>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74" name="Shape 674"/>
        <p:cNvGrpSpPr/>
        <p:nvPr/>
      </p:nvGrpSpPr>
      <p:grpSpPr>
        <a:xfrm>
          <a:off x="0" y="0"/>
          <a:ext cx="0" cy="0"/>
          <a:chOff x="0" y="0"/>
          <a:chExt cx="0" cy="0"/>
        </a:xfrm>
      </p:grpSpPr>
      <p:sp>
        <p:nvSpPr>
          <p:cNvPr id="675" name="Google Shape;675;p47"/>
          <p:cNvSpPr txBox="1"/>
          <p:nvPr>
            <p:ph type="title"/>
          </p:nvPr>
        </p:nvSpPr>
        <p:spPr>
          <a:xfrm>
            <a:off x="273600" y="283579"/>
            <a:ext cx="11340000" cy="689562"/>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Account Codes (Expense Categories)</a:t>
            </a:r>
            <a:endParaRPr/>
          </a:p>
        </p:txBody>
      </p:sp>
      <p:sp>
        <p:nvSpPr>
          <p:cNvPr id="676" name="Google Shape;676;p47"/>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77" name="Google Shape;677;p47"/>
          <p:cNvSpPr/>
          <p:nvPr/>
        </p:nvSpPr>
        <p:spPr>
          <a:xfrm>
            <a:off x="1333500" y="1588769"/>
            <a:ext cx="9288380" cy="404213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7F7F7F"/>
              </a:buClr>
              <a:buSzPts val="1760"/>
              <a:buFont typeface="Noto Sans Symbols"/>
              <a:buChar char="⮚"/>
            </a:pPr>
            <a:r>
              <a:rPr lang="en-US" sz="2200">
                <a:solidFill>
                  <a:srgbClr val="000000"/>
                </a:solidFill>
                <a:latin typeface="Tahoma"/>
                <a:ea typeface="Tahoma"/>
                <a:cs typeface="Tahoma"/>
                <a:sym typeface="Tahoma"/>
              </a:rPr>
              <a:t>E0xx- Equipment</a:t>
            </a:r>
            <a:endParaRPr/>
          </a:p>
          <a:p>
            <a:pPr indent="0" lvl="0" marL="0" marR="0" rtl="0" algn="l">
              <a:spcBef>
                <a:spcPts val="1000"/>
              </a:spcBef>
              <a:spcAft>
                <a:spcPts val="0"/>
              </a:spcAft>
              <a:buNone/>
            </a:pPr>
            <a:r>
              <a:t/>
            </a:r>
            <a:endParaRPr sz="2200">
              <a:solidFill>
                <a:srgbClr val="000000"/>
              </a:solidFill>
              <a:latin typeface="Tahoma"/>
              <a:ea typeface="Tahoma"/>
              <a:cs typeface="Tahoma"/>
              <a:sym typeface="Tahoma"/>
            </a:endParaRPr>
          </a:p>
          <a:p>
            <a:pPr indent="-342900" lvl="0" marL="342900" marR="0" rtl="0" algn="l">
              <a:spcBef>
                <a:spcPts val="1000"/>
              </a:spcBef>
              <a:spcAft>
                <a:spcPts val="0"/>
              </a:spcAft>
              <a:buClr>
                <a:srgbClr val="7F7F7F"/>
              </a:buClr>
              <a:buSzPts val="1760"/>
              <a:buFont typeface="Noto Sans Symbols"/>
              <a:buChar char="⮚"/>
            </a:pPr>
            <a:r>
              <a:rPr lang="en-US" sz="2200">
                <a:solidFill>
                  <a:srgbClr val="000000"/>
                </a:solidFill>
                <a:latin typeface="Tahoma"/>
                <a:ea typeface="Tahoma"/>
                <a:cs typeface="Tahoma"/>
                <a:sym typeface="Tahoma"/>
              </a:rPr>
              <a:t>E2xx- Services</a:t>
            </a:r>
            <a:endParaRPr/>
          </a:p>
          <a:p>
            <a:pPr indent="0" lvl="0" marL="0" marR="0" rtl="0" algn="l">
              <a:spcBef>
                <a:spcPts val="1000"/>
              </a:spcBef>
              <a:spcAft>
                <a:spcPts val="0"/>
              </a:spcAft>
              <a:buNone/>
            </a:pPr>
            <a:r>
              <a:t/>
            </a:r>
            <a:endParaRPr sz="2200">
              <a:solidFill>
                <a:srgbClr val="000000"/>
              </a:solidFill>
              <a:latin typeface="Tahoma"/>
              <a:ea typeface="Tahoma"/>
              <a:cs typeface="Tahoma"/>
              <a:sym typeface="Tahoma"/>
            </a:endParaRPr>
          </a:p>
          <a:p>
            <a:pPr indent="-342900" lvl="0" marL="342900" marR="0" rtl="0" algn="l">
              <a:spcBef>
                <a:spcPts val="1000"/>
              </a:spcBef>
              <a:spcAft>
                <a:spcPts val="0"/>
              </a:spcAft>
              <a:buClr>
                <a:srgbClr val="7F7F7F"/>
              </a:buClr>
              <a:buSzPts val="1760"/>
              <a:buFont typeface="Noto Sans Symbols"/>
              <a:buChar char="⮚"/>
            </a:pPr>
            <a:r>
              <a:rPr lang="en-US" sz="2200">
                <a:solidFill>
                  <a:srgbClr val="000000"/>
                </a:solidFill>
                <a:latin typeface="Tahoma"/>
                <a:ea typeface="Tahoma"/>
                <a:cs typeface="Tahoma"/>
                <a:sym typeface="Tahoma"/>
              </a:rPr>
              <a:t>E6xx – Supplies</a:t>
            </a:r>
            <a:endParaRPr/>
          </a:p>
          <a:p>
            <a:pPr indent="0" lvl="0" marL="0" marR="0" rtl="0" algn="l">
              <a:spcBef>
                <a:spcPts val="1000"/>
              </a:spcBef>
              <a:spcAft>
                <a:spcPts val="0"/>
              </a:spcAft>
              <a:buNone/>
            </a:pPr>
            <a:r>
              <a:t/>
            </a:r>
            <a:endParaRPr sz="2200">
              <a:solidFill>
                <a:srgbClr val="000000"/>
              </a:solidFill>
              <a:latin typeface="Tahoma"/>
              <a:ea typeface="Tahoma"/>
              <a:cs typeface="Tahoma"/>
              <a:sym typeface="Tahoma"/>
            </a:endParaRPr>
          </a:p>
          <a:p>
            <a:pPr indent="-342900" lvl="0" marL="342900" marR="0" rtl="0" algn="l">
              <a:spcBef>
                <a:spcPts val="1000"/>
              </a:spcBef>
              <a:spcAft>
                <a:spcPts val="0"/>
              </a:spcAft>
              <a:buClr>
                <a:srgbClr val="7F7F7F"/>
              </a:buClr>
              <a:buSzPts val="1760"/>
              <a:buFont typeface="Noto Sans Symbols"/>
              <a:buChar char="⮚"/>
            </a:pPr>
            <a:r>
              <a:rPr lang="en-US" sz="2200">
                <a:solidFill>
                  <a:srgbClr val="000000"/>
                </a:solidFill>
                <a:latin typeface="Tahoma"/>
                <a:ea typeface="Tahoma"/>
                <a:cs typeface="Tahoma"/>
                <a:sym typeface="Tahoma"/>
              </a:rPr>
              <a:t>E7xx- Travel &amp; business meals</a:t>
            </a:r>
            <a:endParaRPr/>
          </a:p>
          <a:p>
            <a:pPr indent="-251459" lvl="1" marL="800100" marR="0" rtl="0" algn="l">
              <a:spcBef>
                <a:spcPts val="1000"/>
              </a:spcBef>
              <a:spcAft>
                <a:spcPts val="0"/>
              </a:spcAft>
              <a:buClr>
                <a:srgbClr val="7F7F7F"/>
              </a:buClr>
              <a:buSzPts val="1440"/>
              <a:buFont typeface="Noto Sans Symbols"/>
              <a:buNone/>
            </a:pPr>
            <a:r>
              <a:t/>
            </a:r>
            <a:endParaRPr b="0" i="0" sz="1800" u="none" cap="none" strike="noStrike">
              <a:solidFill>
                <a:srgbClr val="000000"/>
              </a:solidFill>
              <a:latin typeface="Tahoma"/>
              <a:ea typeface="Tahoma"/>
              <a:cs typeface="Tahoma"/>
              <a:sym typeface="Tahoma"/>
            </a:endParaRPr>
          </a:p>
          <a:p>
            <a:pPr indent="-251459" lvl="1" marL="800100" marR="0" rtl="0" algn="l">
              <a:spcBef>
                <a:spcPts val="1000"/>
              </a:spcBef>
              <a:spcAft>
                <a:spcPts val="0"/>
              </a:spcAft>
              <a:buClr>
                <a:srgbClr val="7F7F7F"/>
              </a:buClr>
              <a:buSzPts val="1440"/>
              <a:buFont typeface="Noto Sans Symbols"/>
              <a:buNone/>
            </a:pPr>
            <a:r>
              <a:t/>
            </a:r>
            <a:endParaRPr b="0" i="0" sz="1800" u="none" cap="none" strike="noStrike">
              <a:solidFill>
                <a:srgbClr val="000000"/>
              </a:solidFill>
              <a:latin typeface="Tahoma"/>
              <a:ea typeface="Tahoma"/>
              <a:cs typeface="Tahoma"/>
              <a:sym typeface="Tahoma"/>
            </a:endParaRPr>
          </a:p>
        </p:txBody>
      </p:sp>
      <p:pic>
        <p:nvPicPr>
          <p:cNvPr id="678" name="Google Shape;678;p47"/>
          <p:cNvPicPr preferRelativeResize="0"/>
          <p:nvPr/>
        </p:nvPicPr>
        <p:blipFill rotWithShape="1">
          <a:blip r:embed="rId3">
            <a:alphaModFix/>
          </a:blip>
          <a:srcRect b="0" l="0" r="0" t="0"/>
          <a:stretch/>
        </p:blipFill>
        <p:spPr>
          <a:xfrm>
            <a:off x="7143750" y="1714500"/>
            <a:ext cx="3714750" cy="2423160"/>
          </a:xfrm>
          <a:prstGeom prst="rect">
            <a:avLst/>
          </a:prstGeom>
          <a:noFill/>
          <a:ln>
            <a:noFill/>
          </a:ln>
        </p:spPr>
      </p:pic>
    </p:spTree>
  </p:cSld>
  <p:clrMapOvr>
    <a:masterClrMapping/>
  </p:clrMapOvr>
  <p:transition spd="slow">
    <p:wipe dir="l"/>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83" name="Shape 683"/>
        <p:cNvGrpSpPr/>
        <p:nvPr/>
      </p:nvGrpSpPr>
      <p:grpSpPr>
        <a:xfrm>
          <a:off x="0" y="0"/>
          <a:ext cx="0" cy="0"/>
          <a:chOff x="0" y="0"/>
          <a:chExt cx="0" cy="0"/>
        </a:xfrm>
      </p:grpSpPr>
      <p:pic>
        <p:nvPicPr>
          <p:cNvPr id="684" name="Google Shape;684;p48"/>
          <p:cNvPicPr preferRelativeResize="0"/>
          <p:nvPr>
            <p:ph idx="2" type="pic"/>
          </p:nvPr>
        </p:nvPicPr>
        <p:blipFill rotWithShape="1">
          <a:blip r:embed="rId3">
            <a:alphaModFix/>
          </a:blip>
          <a:srcRect b="0" l="0" r="0" t="0"/>
          <a:stretch/>
        </p:blipFill>
        <p:spPr>
          <a:xfrm>
            <a:off x="439685" y="381280"/>
            <a:ext cx="5456629" cy="3637980"/>
          </a:xfrm>
          <a:prstGeom prst="rect">
            <a:avLst/>
          </a:prstGeom>
          <a:solidFill>
            <a:schemeClr val="dk1">
              <a:alpha val="69803"/>
            </a:schemeClr>
          </a:solidFill>
          <a:ln>
            <a:noFill/>
          </a:ln>
        </p:spPr>
      </p:pic>
      <p:sp>
        <p:nvSpPr>
          <p:cNvPr id="685" name="Google Shape;685;p48"/>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Black"/>
              <a:buNone/>
            </a:pPr>
            <a:r>
              <a:rPr lang="en-US"/>
              <a:t>Budget Management </a:t>
            </a:r>
            <a:endParaRPr/>
          </a:p>
        </p:txBody>
      </p:sp>
      <p:cxnSp>
        <p:nvCxnSpPr>
          <p:cNvPr id="686" name="Google Shape;686;p48"/>
          <p:cNvCxnSpPr/>
          <p:nvPr/>
        </p:nvCxnSpPr>
        <p:spPr>
          <a:xfrm>
            <a:off x="680728" y="5491163"/>
            <a:ext cx="4974545" cy="0"/>
          </a:xfrm>
          <a:prstGeom prst="straightConnector1">
            <a:avLst/>
          </a:prstGeom>
          <a:noFill/>
          <a:ln cap="flat" cmpd="sng" w="9525">
            <a:solidFill>
              <a:schemeClr val="accent1"/>
            </a:solidFill>
            <a:prstDash val="solid"/>
            <a:miter lim="800000"/>
            <a:headEnd len="sm" w="sm" type="none"/>
            <a:tailEnd len="sm" w="sm" type="none"/>
          </a:ln>
        </p:spPr>
      </p:cxnSp>
      <p:sp>
        <p:nvSpPr>
          <p:cNvPr id="687" name="Google Shape;687;p48"/>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88" name="Google Shape;688;p48"/>
          <p:cNvSpPr txBox="1"/>
          <p:nvPr>
            <p:ph idx="1" type="body"/>
          </p:nvPr>
        </p:nvSpPr>
        <p:spPr>
          <a:xfrm>
            <a:off x="6536729" y="1404484"/>
            <a:ext cx="5048016" cy="4283796"/>
          </a:xfrm>
          <a:prstGeom prst="rect">
            <a:avLst/>
          </a:prstGeom>
          <a:noFill/>
          <a:ln>
            <a:noFill/>
          </a:ln>
        </p:spPr>
        <p:txBody>
          <a:bodyPr anchorCtr="0" anchor="t" bIns="0" lIns="0" spcFirstLastPara="1" rIns="0" wrap="square" tIns="0">
            <a:noAutofit/>
          </a:bodyPr>
          <a:lstStyle/>
          <a:p>
            <a:pPr indent="-457200" lvl="1" marL="1000125" rtl="0" algn="l">
              <a:lnSpc>
                <a:spcPct val="100000"/>
              </a:lnSpc>
              <a:spcBef>
                <a:spcPts val="0"/>
              </a:spcBef>
              <a:spcAft>
                <a:spcPts val="0"/>
              </a:spcAft>
              <a:buClr>
                <a:srgbClr val="3F3F3F"/>
              </a:buClr>
              <a:buSzPts val="3200"/>
              <a:buChar char="•"/>
            </a:pPr>
            <a:r>
              <a:rPr lang="en-US" sz="3200">
                <a:solidFill>
                  <a:srgbClr val="3F3F3F"/>
                </a:solidFill>
                <a:latin typeface="Arial"/>
                <a:ea typeface="Arial"/>
                <a:cs typeface="Arial"/>
                <a:sym typeface="Arial"/>
              </a:rPr>
              <a:t>Budget Distribution – Control Total</a:t>
            </a:r>
            <a:endParaRPr/>
          </a:p>
          <a:p>
            <a:pPr indent="-457200" lvl="1" marL="1000125" rtl="0" algn="l">
              <a:lnSpc>
                <a:spcPct val="100000"/>
              </a:lnSpc>
              <a:spcBef>
                <a:spcPts val="1000"/>
              </a:spcBef>
              <a:spcAft>
                <a:spcPts val="0"/>
              </a:spcAft>
              <a:buClr>
                <a:srgbClr val="3F3F3F"/>
              </a:buClr>
              <a:buSzPts val="3200"/>
              <a:buChar char="•"/>
            </a:pPr>
            <a:r>
              <a:rPr lang="en-US" sz="3200">
                <a:solidFill>
                  <a:srgbClr val="3F3F3F"/>
                </a:solidFill>
                <a:latin typeface="Arial"/>
                <a:ea typeface="Arial"/>
                <a:cs typeface="Arial"/>
                <a:sym typeface="Arial"/>
              </a:rPr>
              <a:t>Position Management Report</a:t>
            </a:r>
            <a:endParaRPr/>
          </a:p>
          <a:p>
            <a:pPr indent="-457200" lvl="1" marL="1000125" rtl="0" algn="l">
              <a:lnSpc>
                <a:spcPct val="100000"/>
              </a:lnSpc>
              <a:spcBef>
                <a:spcPts val="1000"/>
              </a:spcBef>
              <a:spcAft>
                <a:spcPts val="0"/>
              </a:spcAft>
              <a:buClr>
                <a:srgbClr val="3F3F3F"/>
              </a:buClr>
              <a:buSzPts val="3200"/>
              <a:buChar char="•"/>
            </a:pPr>
            <a:r>
              <a:rPr lang="en-US" sz="3200">
                <a:solidFill>
                  <a:srgbClr val="3F3F3F"/>
                </a:solidFill>
                <a:latin typeface="Arial"/>
                <a:ea typeface="Arial"/>
                <a:cs typeface="Arial"/>
                <a:sym typeface="Arial"/>
              </a:rPr>
              <a:t>Budget Transfer Form</a:t>
            </a:r>
            <a:endParaRPr/>
          </a:p>
          <a:p>
            <a:pPr indent="0" lvl="1" marL="542925" rtl="0" algn="l">
              <a:lnSpc>
                <a:spcPct val="100000"/>
              </a:lnSpc>
              <a:spcBef>
                <a:spcPts val="1000"/>
              </a:spcBef>
              <a:spcAft>
                <a:spcPts val="0"/>
              </a:spcAft>
              <a:buClr>
                <a:schemeClr val="dk2"/>
              </a:buClr>
              <a:buSzPts val="2800"/>
              <a:buNone/>
            </a:pPr>
            <a:r>
              <a:t/>
            </a:r>
            <a:endParaRPr sz="2800">
              <a:solidFill>
                <a:srgbClr val="3F3F3F"/>
              </a:solidFill>
              <a:latin typeface="Arial"/>
              <a:ea typeface="Arial"/>
              <a:cs typeface="Arial"/>
              <a:sym typeface="Arial"/>
            </a:endParaRPr>
          </a:p>
        </p:txBody>
      </p:sp>
      <p:sp>
        <p:nvSpPr>
          <p:cNvPr id="689" name="Google Shape;689;p48"/>
          <p:cNvSpPr txBox="1"/>
          <p:nvPr>
            <p:ph idx="11" type="ftr"/>
          </p:nvPr>
        </p:nvSpPr>
        <p:spPr>
          <a:xfrm>
            <a:off x="432000" y="6365363"/>
            <a:ext cx="5472000" cy="41243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Supervisor Success Series</a:t>
            </a:r>
            <a:endParaRPr/>
          </a:p>
        </p:txBody>
      </p:sp>
    </p:spTree>
  </p:cSld>
  <p:clrMapOvr>
    <a:masterClrMapping/>
  </p:clrMapOvr>
  <p:transition spd="slow">
    <p:wipe dir="l"/>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94" name="Shape 694"/>
        <p:cNvGrpSpPr/>
        <p:nvPr/>
      </p:nvGrpSpPr>
      <p:grpSpPr>
        <a:xfrm>
          <a:off x="0" y="0"/>
          <a:ext cx="0" cy="0"/>
          <a:chOff x="0" y="0"/>
          <a:chExt cx="0" cy="0"/>
        </a:xfrm>
      </p:grpSpPr>
      <p:sp>
        <p:nvSpPr>
          <p:cNvPr id="695" name="Google Shape;695;p49"/>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Budget Distribution - Control Total</a:t>
            </a:r>
            <a:endParaRPr/>
          </a:p>
        </p:txBody>
      </p:sp>
      <p:sp>
        <p:nvSpPr>
          <p:cNvPr id="696" name="Google Shape;696;p49"/>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697" name="Google Shape;697;p49"/>
          <p:cNvPicPr preferRelativeResize="0"/>
          <p:nvPr/>
        </p:nvPicPr>
        <p:blipFill rotWithShape="1">
          <a:blip r:embed="rId3">
            <a:alphaModFix/>
          </a:blip>
          <a:srcRect b="0" l="0" r="0" t="0"/>
          <a:stretch/>
        </p:blipFill>
        <p:spPr>
          <a:xfrm>
            <a:off x="3510085" y="734584"/>
            <a:ext cx="4351057" cy="5630779"/>
          </a:xfrm>
          <a:prstGeom prst="rect">
            <a:avLst/>
          </a:prstGeom>
          <a:noFill/>
          <a:ln>
            <a:noFill/>
          </a:ln>
        </p:spPr>
      </p:pic>
    </p:spTree>
  </p:cSld>
  <p:clrMapOvr>
    <a:masterClrMapping/>
  </p:clrMapOvr>
  <p:transition spd="slow">
    <p:wipe dir="l"/>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73" name="Shape 273"/>
        <p:cNvGrpSpPr/>
        <p:nvPr/>
      </p:nvGrpSpPr>
      <p:grpSpPr>
        <a:xfrm>
          <a:off x="0" y="0"/>
          <a:ext cx="0" cy="0"/>
          <a:chOff x="0" y="0"/>
          <a:chExt cx="0" cy="0"/>
        </a:xfrm>
      </p:grpSpPr>
      <p:pic>
        <p:nvPicPr>
          <p:cNvPr id="274" name="Google Shape;274;p5"/>
          <p:cNvPicPr preferRelativeResize="0"/>
          <p:nvPr>
            <p:ph idx="2" type="pic"/>
          </p:nvPr>
        </p:nvPicPr>
        <p:blipFill rotWithShape="1">
          <a:blip r:embed="rId3">
            <a:alphaModFix/>
          </a:blip>
          <a:srcRect b="0" l="0" r="0" t="0"/>
          <a:stretch/>
        </p:blipFill>
        <p:spPr>
          <a:xfrm>
            <a:off x="439685" y="382354"/>
            <a:ext cx="5456629" cy="3635831"/>
          </a:xfrm>
          <a:prstGeom prst="rect">
            <a:avLst/>
          </a:prstGeom>
          <a:solidFill>
            <a:schemeClr val="dk1">
              <a:alpha val="69803"/>
            </a:schemeClr>
          </a:solidFill>
          <a:ln>
            <a:noFill/>
          </a:ln>
        </p:spPr>
      </p:pic>
      <p:sp>
        <p:nvSpPr>
          <p:cNvPr id="275" name="Google Shape;275;p5"/>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Black"/>
              <a:buNone/>
            </a:pPr>
            <a:r>
              <a:rPr lang="en-US"/>
              <a:t>Financial Services &amp; Operations</a:t>
            </a:r>
            <a:endParaRPr/>
          </a:p>
        </p:txBody>
      </p:sp>
      <p:cxnSp>
        <p:nvCxnSpPr>
          <p:cNvPr id="276" name="Google Shape;276;p5"/>
          <p:cNvCxnSpPr/>
          <p:nvPr/>
        </p:nvCxnSpPr>
        <p:spPr>
          <a:xfrm>
            <a:off x="680728" y="5491163"/>
            <a:ext cx="4974545" cy="0"/>
          </a:xfrm>
          <a:prstGeom prst="straightConnector1">
            <a:avLst/>
          </a:prstGeom>
          <a:noFill/>
          <a:ln cap="flat" cmpd="sng" w="9525">
            <a:solidFill>
              <a:schemeClr val="accent1"/>
            </a:solidFill>
            <a:prstDash val="solid"/>
            <a:miter lim="800000"/>
            <a:headEnd len="sm" w="sm" type="none"/>
            <a:tailEnd len="sm" w="sm" type="none"/>
          </a:ln>
        </p:spPr>
      </p:cxnSp>
      <p:sp>
        <p:nvSpPr>
          <p:cNvPr id="277" name="Google Shape;277;p5"/>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278" name="Google Shape;278;p5"/>
          <p:cNvSpPr txBox="1"/>
          <p:nvPr>
            <p:ph idx="1" type="body"/>
          </p:nvPr>
        </p:nvSpPr>
        <p:spPr>
          <a:xfrm>
            <a:off x="6536729" y="2295734"/>
            <a:ext cx="5048016" cy="2010048"/>
          </a:xfrm>
          <a:prstGeom prst="rect">
            <a:avLst/>
          </a:prstGeom>
          <a:noFill/>
          <a:ln>
            <a:noFill/>
          </a:ln>
        </p:spPr>
        <p:txBody>
          <a:bodyPr anchorCtr="0" anchor="t" bIns="0" lIns="0" spcFirstLastPara="1" rIns="0" wrap="square" tIns="0">
            <a:noAutofit/>
          </a:bodyPr>
          <a:lstStyle/>
          <a:p>
            <a:pPr indent="-457200" lvl="1" marL="1000125" rtl="0" algn="l">
              <a:lnSpc>
                <a:spcPct val="100000"/>
              </a:lnSpc>
              <a:spcBef>
                <a:spcPts val="0"/>
              </a:spcBef>
              <a:spcAft>
                <a:spcPts val="0"/>
              </a:spcAft>
              <a:buClr>
                <a:srgbClr val="3F3F3F"/>
              </a:buClr>
              <a:buSzPts val="3200"/>
              <a:buChar char="•"/>
            </a:pPr>
            <a:r>
              <a:rPr lang="en-US" sz="3200">
                <a:solidFill>
                  <a:srgbClr val="3F3F3F"/>
                </a:solidFill>
                <a:latin typeface="Arial"/>
                <a:ea typeface="Arial"/>
                <a:cs typeface="Arial"/>
                <a:sym typeface="Arial"/>
              </a:rPr>
              <a:t>Overview of Key Functions &amp; Responsibilities</a:t>
            </a:r>
            <a:endParaRPr/>
          </a:p>
        </p:txBody>
      </p:sp>
      <p:sp>
        <p:nvSpPr>
          <p:cNvPr id="279" name="Google Shape;279;p5"/>
          <p:cNvSpPr txBox="1"/>
          <p:nvPr>
            <p:ph idx="11" type="ftr"/>
          </p:nvPr>
        </p:nvSpPr>
        <p:spPr>
          <a:xfrm>
            <a:off x="432000" y="6365363"/>
            <a:ext cx="5472000" cy="41243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Supervisor Success Series</a:t>
            </a:r>
            <a:endParaRPr/>
          </a:p>
        </p:txBody>
      </p:sp>
    </p:spTree>
  </p:cSld>
  <p:clrMapOvr>
    <a:masterClrMapping/>
  </p:clrMapOvr>
  <p:transition spd="slow">
    <p:wipe dir="l"/>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702" name="Shape 702"/>
        <p:cNvGrpSpPr/>
        <p:nvPr/>
      </p:nvGrpSpPr>
      <p:grpSpPr>
        <a:xfrm>
          <a:off x="0" y="0"/>
          <a:ext cx="0" cy="0"/>
          <a:chOff x="0" y="0"/>
          <a:chExt cx="0" cy="0"/>
        </a:xfrm>
      </p:grpSpPr>
      <p:sp>
        <p:nvSpPr>
          <p:cNvPr id="703" name="Google Shape;703;p50"/>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Position Management Report</a:t>
            </a:r>
            <a:endParaRPr/>
          </a:p>
        </p:txBody>
      </p:sp>
      <p:sp>
        <p:nvSpPr>
          <p:cNvPr id="704" name="Google Shape;704;p50"/>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705" name="Google Shape;705;p50"/>
          <p:cNvPicPr preferRelativeResize="0"/>
          <p:nvPr/>
        </p:nvPicPr>
        <p:blipFill rotWithShape="1">
          <a:blip r:embed="rId3">
            <a:alphaModFix/>
          </a:blip>
          <a:srcRect b="0" l="0" r="0" t="0"/>
          <a:stretch/>
        </p:blipFill>
        <p:spPr>
          <a:xfrm>
            <a:off x="653770" y="896404"/>
            <a:ext cx="10571693" cy="5468959"/>
          </a:xfrm>
          <a:prstGeom prst="rect">
            <a:avLst/>
          </a:prstGeom>
          <a:noFill/>
          <a:ln>
            <a:noFill/>
          </a:ln>
        </p:spPr>
      </p:pic>
    </p:spTree>
  </p:cSld>
  <p:clrMapOvr>
    <a:masterClrMapping/>
  </p:clrMapOvr>
  <p:transition spd="slow">
    <p:wipe dir="l"/>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710" name="Shape 710"/>
        <p:cNvGrpSpPr/>
        <p:nvPr/>
      </p:nvGrpSpPr>
      <p:grpSpPr>
        <a:xfrm>
          <a:off x="0" y="0"/>
          <a:ext cx="0" cy="0"/>
          <a:chOff x="0" y="0"/>
          <a:chExt cx="0" cy="0"/>
        </a:xfrm>
      </p:grpSpPr>
      <p:sp>
        <p:nvSpPr>
          <p:cNvPr id="711" name="Google Shape;711;p51"/>
          <p:cNvSpPr txBox="1"/>
          <p:nvPr>
            <p:ph type="title"/>
          </p:nvPr>
        </p:nvSpPr>
        <p:spPr>
          <a:xfrm>
            <a:off x="273600" y="283579"/>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200"/>
              <a:buFont typeface="Arial Black"/>
              <a:buNone/>
            </a:pPr>
            <a:r>
              <a:rPr lang="en-US"/>
              <a:t>Budget Transfers</a:t>
            </a:r>
            <a:endParaRPr/>
          </a:p>
        </p:txBody>
      </p:sp>
      <p:sp>
        <p:nvSpPr>
          <p:cNvPr id="712" name="Google Shape;712;p51"/>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713" name="Google Shape;713;p51"/>
          <p:cNvPicPr preferRelativeResize="0"/>
          <p:nvPr/>
        </p:nvPicPr>
        <p:blipFill rotWithShape="1">
          <a:blip r:embed="rId3">
            <a:alphaModFix/>
          </a:blip>
          <a:srcRect b="0" l="0" r="0" t="0"/>
          <a:stretch/>
        </p:blipFill>
        <p:spPr>
          <a:xfrm>
            <a:off x="2138319" y="770679"/>
            <a:ext cx="7240179" cy="5594684"/>
          </a:xfrm>
          <a:prstGeom prst="rect">
            <a:avLst/>
          </a:prstGeom>
          <a:noFill/>
          <a:ln>
            <a:noFill/>
          </a:ln>
        </p:spPr>
      </p:pic>
    </p:spTree>
  </p:cSld>
  <p:clrMapOvr>
    <a:masterClrMapping/>
  </p:clrMapOvr>
  <p:transition spd="slow">
    <p:wipe dir="l"/>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718" name="Shape 718"/>
        <p:cNvGrpSpPr/>
        <p:nvPr/>
      </p:nvGrpSpPr>
      <p:grpSpPr>
        <a:xfrm>
          <a:off x="0" y="0"/>
          <a:ext cx="0" cy="0"/>
          <a:chOff x="0" y="0"/>
          <a:chExt cx="0" cy="0"/>
        </a:xfrm>
      </p:grpSpPr>
      <p:sp>
        <p:nvSpPr>
          <p:cNvPr id="719" name="Google Shape;719;p52"/>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720" name="Google Shape;720;p52"/>
          <p:cNvPicPr preferRelativeResize="0"/>
          <p:nvPr>
            <p:ph idx="2" type="pic"/>
          </p:nvPr>
        </p:nvPicPr>
        <p:blipFill rotWithShape="1">
          <a:blip r:embed="rId3">
            <a:alphaModFix/>
          </a:blip>
          <a:srcRect b="0" l="8570" r="8569" t="0"/>
          <a:stretch/>
        </p:blipFill>
        <p:spPr>
          <a:xfrm>
            <a:off x="432000" y="0"/>
            <a:ext cx="5472000" cy="3714747"/>
          </a:xfrm>
          <a:prstGeom prst="rect">
            <a:avLst/>
          </a:prstGeom>
          <a:solidFill>
            <a:schemeClr val="dk1">
              <a:alpha val="69803"/>
            </a:schemeClr>
          </a:solidFill>
          <a:ln>
            <a:noFill/>
          </a:ln>
        </p:spPr>
      </p:pic>
      <p:sp>
        <p:nvSpPr>
          <p:cNvPr id="721" name="Google Shape;721;p52"/>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Black"/>
              <a:buNone/>
            </a:pPr>
            <a:r>
              <a:rPr lang="en-US"/>
              <a:t>Questions</a:t>
            </a:r>
            <a:endParaRPr/>
          </a:p>
        </p:txBody>
      </p:sp>
      <p:cxnSp>
        <p:nvCxnSpPr>
          <p:cNvPr id="722" name="Google Shape;722;p52"/>
          <p:cNvCxnSpPr/>
          <p:nvPr/>
        </p:nvCxnSpPr>
        <p:spPr>
          <a:xfrm>
            <a:off x="560323" y="5839143"/>
            <a:ext cx="4974545" cy="0"/>
          </a:xfrm>
          <a:prstGeom prst="straightConnector1">
            <a:avLst/>
          </a:prstGeom>
          <a:noFill/>
          <a:ln cap="flat" cmpd="sng" w="9525">
            <a:solidFill>
              <a:schemeClr val="accent1"/>
            </a:solidFill>
            <a:prstDash val="solid"/>
            <a:miter lim="800000"/>
            <a:headEnd len="sm" w="sm" type="none"/>
            <a:tailEnd len="sm" w="sm" type="none"/>
          </a:ln>
        </p:spPr>
      </p:cxnSp>
      <p:sp>
        <p:nvSpPr>
          <p:cNvPr id="723" name="Google Shape;723;p52"/>
          <p:cNvSpPr txBox="1"/>
          <p:nvPr/>
        </p:nvSpPr>
        <p:spPr>
          <a:xfrm>
            <a:off x="670560" y="2288680"/>
            <a:ext cx="4175760"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600">
              <a:solidFill>
                <a:srgbClr val="3F3F3F"/>
              </a:solidFill>
              <a:latin typeface="Arial"/>
              <a:ea typeface="Arial"/>
              <a:cs typeface="Arial"/>
              <a:sym typeface="Arial"/>
            </a:endParaRPr>
          </a:p>
          <a:p>
            <a:pPr indent="0" lvl="0" marL="0" marR="0" rtl="0" algn="l">
              <a:spcBef>
                <a:spcPts val="0"/>
              </a:spcBef>
              <a:spcAft>
                <a:spcPts val="0"/>
              </a:spcAft>
              <a:buNone/>
            </a:pPr>
            <a:r>
              <a:t/>
            </a:r>
            <a:endParaRPr sz="2600">
              <a:solidFill>
                <a:srgbClr val="3F3F3F"/>
              </a:solidFill>
              <a:latin typeface="Arial"/>
              <a:ea typeface="Arial"/>
              <a:cs typeface="Arial"/>
              <a:sym typeface="Arial"/>
            </a:endParaRPr>
          </a:p>
        </p:txBody>
      </p:sp>
    </p:spTree>
  </p:cSld>
  <p:clrMapOvr>
    <a:masterClrMapping/>
  </p:clrMapOvr>
  <p:transition spd="slow">
    <p:wipe dir="l"/>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84" name="Shape 284"/>
        <p:cNvGrpSpPr/>
        <p:nvPr/>
      </p:nvGrpSpPr>
      <p:grpSpPr>
        <a:xfrm>
          <a:off x="0" y="0"/>
          <a:ext cx="0" cy="0"/>
          <a:chOff x="0" y="0"/>
          <a:chExt cx="0" cy="0"/>
        </a:xfrm>
      </p:grpSpPr>
      <p:sp>
        <p:nvSpPr>
          <p:cNvPr id="285" name="Google Shape;285;p6"/>
          <p:cNvSpPr txBox="1"/>
          <p:nvPr>
            <p:ph type="title"/>
          </p:nvPr>
        </p:nvSpPr>
        <p:spPr>
          <a:xfrm>
            <a:off x="432000" y="432000"/>
            <a:ext cx="11340000" cy="432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3000"/>
              <a:buFont typeface="Arial Black"/>
              <a:buNone/>
            </a:pPr>
            <a:r>
              <a:rPr lang="en-US" sz="3000"/>
              <a:t>Financial Services &amp; Operations Office Units</a:t>
            </a:r>
            <a:endParaRPr/>
          </a:p>
        </p:txBody>
      </p:sp>
      <p:sp>
        <p:nvSpPr>
          <p:cNvPr id="286" name="Google Shape;286;p6"/>
          <p:cNvSpPr txBox="1"/>
          <p:nvPr>
            <p:ph idx="12" type="sldNum"/>
          </p:nvPr>
        </p:nvSpPr>
        <p:spPr>
          <a:xfrm>
            <a:off x="11772000" y="6365363"/>
            <a:ext cx="420000" cy="421200"/>
          </a:xfrm>
          <a:prstGeom prst="rect">
            <a:avLst/>
          </a:prstGeom>
          <a:solidFill>
            <a:srgbClr val="F2F2F2"/>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287" name="Google Shape;287;p6"/>
          <p:cNvSpPr txBox="1"/>
          <p:nvPr/>
        </p:nvSpPr>
        <p:spPr>
          <a:xfrm>
            <a:off x="347779" y="949569"/>
            <a:ext cx="6627452" cy="5415793"/>
          </a:xfrm>
          <a:prstGeom prst="rect">
            <a:avLst/>
          </a:prstGeom>
          <a:noFill/>
          <a:ln>
            <a:noFill/>
          </a:ln>
        </p:spPr>
        <p:txBody>
          <a:bodyPr anchorCtr="0" anchor="t" bIns="0" lIns="0" spcFirstLastPara="1" rIns="0" wrap="square" tIns="0">
            <a:noAutofit/>
          </a:bodyPr>
          <a:lstStyle/>
          <a:p>
            <a:pPr indent="-266700" lvl="0" marL="266700" marR="0" rtl="0" algn="l">
              <a:lnSpc>
                <a:spcPct val="150000"/>
              </a:lnSpc>
              <a:spcBef>
                <a:spcPts val="0"/>
              </a:spcBef>
              <a:spcAft>
                <a:spcPts val="0"/>
              </a:spcAft>
              <a:buClr>
                <a:schemeClr val="accent1"/>
              </a:buClr>
              <a:buSzPts val="2300"/>
              <a:buFont typeface="Noto Sans Symbols"/>
              <a:buChar char="∙"/>
            </a:pPr>
            <a:r>
              <a:rPr lang="en-US" sz="2300">
                <a:solidFill>
                  <a:schemeClr val="dk2"/>
                </a:solidFill>
                <a:latin typeface="Tahoma"/>
                <a:ea typeface="Tahoma"/>
                <a:cs typeface="Tahoma"/>
                <a:sym typeface="Tahoma"/>
              </a:rPr>
              <a:t>Assoc VP for Finance &amp; Controller’s Office 7-2642</a:t>
            </a:r>
            <a:endParaRPr/>
          </a:p>
          <a:p>
            <a:pPr indent="-266700" lvl="0" marL="266700" marR="0" rtl="0" algn="l">
              <a:lnSpc>
                <a:spcPct val="150000"/>
              </a:lnSpc>
              <a:spcBef>
                <a:spcPts val="500"/>
              </a:spcBef>
              <a:spcAft>
                <a:spcPts val="0"/>
              </a:spcAft>
              <a:buClr>
                <a:schemeClr val="accent1"/>
              </a:buClr>
              <a:buSzPts val="2300"/>
              <a:buFont typeface="Noto Sans Symbols"/>
              <a:buChar char="∙"/>
            </a:pPr>
            <a:r>
              <a:rPr lang="en-US" sz="2300">
                <a:solidFill>
                  <a:schemeClr val="dk2"/>
                </a:solidFill>
                <a:latin typeface="Tahoma"/>
                <a:ea typeface="Tahoma"/>
                <a:cs typeface="Tahoma"/>
                <a:sym typeface="Tahoma"/>
              </a:rPr>
              <a:t>Accounts Payable 7-2371</a:t>
            </a:r>
            <a:endParaRPr/>
          </a:p>
          <a:p>
            <a:pPr indent="-266700" lvl="0" marL="266700" marR="0" rtl="0" algn="l">
              <a:lnSpc>
                <a:spcPct val="150000"/>
              </a:lnSpc>
              <a:spcBef>
                <a:spcPts val="500"/>
              </a:spcBef>
              <a:spcAft>
                <a:spcPts val="0"/>
              </a:spcAft>
              <a:buClr>
                <a:schemeClr val="accent1"/>
              </a:buClr>
              <a:buSzPts val="2300"/>
              <a:buFont typeface="Noto Sans Symbols"/>
              <a:buChar char="∙"/>
            </a:pPr>
            <a:r>
              <a:rPr lang="en-US" sz="2300">
                <a:solidFill>
                  <a:schemeClr val="dk2"/>
                </a:solidFill>
                <a:latin typeface="Tahoma"/>
                <a:ea typeface="Tahoma"/>
                <a:cs typeface="Tahoma"/>
                <a:sym typeface="Tahoma"/>
              </a:rPr>
              <a:t>Accounts Receivable 7-2243</a:t>
            </a:r>
            <a:endParaRPr/>
          </a:p>
          <a:p>
            <a:pPr indent="-266700" lvl="0" marL="266700" marR="0" rtl="0" algn="l">
              <a:lnSpc>
                <a:spcPct val="150000"/>
              </a:lnSpc>
              <a:spcBef>
                <a:spcPts val="500"/>
              </a:spcBef>
              <a:spcAft>
                <a:spcPts val="0"/>
              </a:spcAft>
              <a:buClr>
                <a:schemeClr val="accent1"/>
              </a:buClr>
              <a:buSzPts val="2300"/>
              <a:buFont typeface="Noto Sans Symbols"/>
              <a:buChar char="∙"/>
            </a:pPr>
            <a:r>
              <a:rPr lang="en-US" sz="2300">
                <a:solidFill>
                  <a:schemeClr val="dk2"/>
                </a:solidFill>
                <a:latin typeface="Tahoma"/>
                <a:ea typeface="Tahoma"/>
                <a:cs typeface="Tahoma"/>
                <a:sym typeface="Tahoma"/>
              </a:rPr>
              <a:t>Financial Information Systems 7-2699</a:t>
            </a:r>
            <a:endParaRPr/>
          </a:p>
          <a:p>
            <a:pPr indent="-266700" lvl="0" marL="266700" marR="0" rtl="0" algn="l">
              <a:lnSpc>
                <a:spcPct val="150000"/>
              </a:lnSpc>
              <a:spcBef>
                <a:spcPts val="500"/>
              </a:spcBef>
              <a:spcAft>
                <a:spcPts val="0"/>
              </a:spcAft>
              <a:buClr>
                <a:schemeClr val="accent1"/>
              </a:buClr>
              <a:buSzPts val="2300"/>
              <a:buFont typeface="Noto Sans Symbols"/>
              <a:buChar char="∙"/>
            </a:pPr>
            <a:r>
              <a:rPr lang="en-US" sz="2300">
                <a:solidFill>
                  <a:schemeClr val="dk2"/>
                </a:solidFill>
                <a:latin typeface="Tahoma"/>
                <a:ea typeface="Tahoma"/>
                <a:cs typeface="Tahoma"/>
                <a:sym typeface="Tahoma"/>
              </a:rPr>
              <a:t>General/Auxiliary Accounting 7-2242</a:t>
            </a:r>
            <a:endParaRPr/>
          </a:p>
          <a:p>
            <a:pPr indent="-266700" lvl="0" marL="266700" marR="0" rtl="0" algn="l">
              <a:lnSpc>
                <a:spcPct val="150000"/>
              </a:lnSpc>
              <a:spcBef>
                <a:spcPts val="500"/>
              </a:spcBef>
              <a:spcAft>
                <a:spcPts val="0"/>
              </a:spcAft>
              <a:buClr>
                <a:schemeClr val="accent1"/>
              </a:buClr>
              <a:buSzPts val="2300"/>
              <a:buFont typeface="Noto Sans Symbols"/>
              <a:buChar char="∙"/>
            </a:pPr>
            <a:r>
              <a:rPr lang="en-US" sz="2300">
                <a:solidFill>
                  <a:schemeClr val="dk2"/>
                </a:solidFill>
                <a:latin typeface="Tahoma"/>
                <a:ea typeface="Tahoma"/>
                <a:cs typeface="Tahoma"/>
                <a:sym typeface="Tahoma"/>
              </a:rPr>
              <a:t>MTF Accounting 7-2310</a:t>
            </a:r>
            <a:endParaRPr/>
          </a:p>
          <a:p>
            <a:pPr indent="-266700" lvl="0" marL="266700" marR="0" rtl="0" algn="l">
              <a:lnSpc>
                <a:spcPct val="150000"/>
              </a:lnSpc>
              <a:spcBef>
                <a:spcPts val="500"/>
              </a:spcBef>
              <a:spcAft>
                <a:spcPts val="0"/>
              </a:spcAft>
              <a:buClr>
                <a:schemeClr val="accent1"/>
              </a:buClr>
              <a:buSzPts val="2300"/>
              <a:buFont typeface="Noto Sans Symbols"/>
              <a:buChar char="∙"/>
            </a:pPr>
            <a:r>
              <a:rPr lang="en-US" sz="2300">
                <a:solidFill>
                  <a:schemeClr val="dk2"/>
                </a:solidFill>
                <a:latin typeface="Tahoma"/>
                <a:ea typeface="Tahoma"/>
                <a:cs typeface="Tahoma"/>
                <a:sym typeface="Tahoma"/>
              </a:rPr>
              <a:t>Property, Plant Fund, &amp; Tax Accounting 7-2449</a:t>
            </a:r>
            <a:endParaRPr/>
          </a:p>
          <a:p>
            <a:pPr indent="-266700" lvl="0" marL="266700" marR="0" rtl="0" algn="l">
              <a:lnSpc>
                <a:spcPct val="150000"/>
              </a:lnSpc>
              <a:spcBef>
                <a:spcPts val="500"/>
              </a:spcBef>
              <a:spcAft>
                <a:spcPts val="0"/>
              </a:spcAft>
              <a:buClr>
                <a:schemeClr val="accent1"/>
              </a:buClr>
              <a:buSzPts val="2300"/>
              <a:buFont typeface="Noto Sans Symbols"/>
              <a:buChar char="∙"/>
            </a:pPr>
            <a:r>
              <a:rPr lang="en-US" sz="2300">
                <a:solidFill>
                  <a:schemeClr val="dk2"/>
                </a:solidFill>
                <a:latin typeface="Tahoma"/>
                <a:ea typeface="Tahoma"/>
                <a:cs typeface="Tahoma"/>
                <a:sym typeface="Tahoma"/>
              </a:rPr>
              <a:t>Purchasing/Insurance 7-2510</a:t>
            </a:r>
            <a:endParaRPr/>
          </a:p>
          <a:p>
            <a:pPr indent="-266700" lvl="0" marL="266700" marR="0" rtl="0" algn="l">
              <a:lnSpc>
                <a:spcPct val="150000"/>
              </a:lnSpc>
              <a:spcBef>
                <a:spcPts val="500"/>
              </a:spcBef>
              <a:spcAft>
                <a:spcPts val="0"/>
              </a:spcAft>
              <a:buClr>
                <a:schemeClr val="accent1"/>
              </a:buClr>
              <a:buSzPts val="2300"/>
              <a:buFont typeface="Noto Sans Symbols"/>
              <a:buChar char="∙"/>
            </a:pPr>
            <a:r>
              <a:rPr lang="en-US" sz="2300">
                <a:solidFill>
                  <a:schemeClr val="dk2"/>
                </a:solidFill>
                <a:latin typeface="Tahoma"/>
                <a:ea typeface="Tahoma"/>
                <a:cs typeface="Tahoma"/>
                <a:sym typeface="Tahoma"/>
              </a:rPr>
              <a:t>Student Billing/Cashiers 7-2622</a:t>
            </a:r>
            <a:endParaRPr/>
          </a:p>
        </p:txBody>
      </p:sp>
      <p:pic>
        <p:nvPicPr>
          <p:cNvPr id="288" name="Google Shape;288;p6"/>
          <p:cNvPicPr preferRelativeResize="0"/>
          <p:nvPr/>
        </p:nvPicPr>
        <p:blipFill rotWithShape="1">
          <a:blip r:embed="rId3">
            <a:alphaModFix/>
          </a:blip>
          <a:srcRect b="0" l="0" r="0" t="0"/>
          <a:stretch/>
        </p:blipFill>
        <p:spPr>
          <a:xfrm>
            <a:off x="7058337" y="1937085"/>
            <a:ext cx="4713663" cy="3142442"/>
          </a:xfrm>
          <a:prstGeom prst="rect">
            <a:avLst/>
          </a:prstGeom>
          <a:noFill/>
          <a:ln>
            <a:noFill/>
          </a:ln>
        </p:spPr>
      </p:pic>
    </p:spTree>
  </p:cSld>
  <p:clrMapOvr>
    <a:masterClrMapping/>
  </p:clrMapOvr>
  <p:transition spd="slow">
    <p:wipe dir="l"/>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93" name="Shape 293"/>
        <p:cNvGrpSpPr/>
        <p:nvPr/>
      </p:nvGrpSpPr>
      <p:grpSpPr>
        <a:xfrm>
          <a:off x="0" y="0"/>
          <a:ext cx="0" cy="0"/>
          <a:chOff x="0" y="0"/>
          <a:chExt cx="0" cy="0"/>
        </a:xfrm>
      </p:grpSpPr>
      <p:sp>
        <p:nvSpPr>
          <p:cNvPr id="294" name="Google Shape;294;p7"/>
          <p:cNvSpPr txBox="1"/>
          <p:nvPr>
            <p:ph type="ctrTitle"/>
          </p:nvPr>
        </p:nvSpPr>
        <p:spPr>
          <a:xfrm>
            <a:off x="334395" y="207312"/>
            <a:ext cx="10224305" cy="1054832"/>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3F3F3F"/>
              </a:buClr>
              <a:buSzPts val="3200"/>
              <a:buFont typeface="Arial Black"/>
              <a:buNone/>
            </a:pPr>
            <a:r>
              <a:rPr lang="en-US" sz="3200"/>
              <a:t>Key FSO Functions &amp; Responsibilities</a:t>
            </a:r>
            <a:br>
              <a:rPr lang="en-US" sz="3200"/>
            </a:br>
            <a:r>
              <a:rPr lang="en-US" sz="2000"/>
              <a:t>(https://www.mtu.edu/fso/)</a:t>
            </a:r>
            <a:endParaRPr/>
          </a:p>
        </p:txBody>
      </p:sp>
      <p:sp>
        <p:nvSpPr>
          <p:cNvPr id="295" name="Google Shape;295;p7"/>
          <p:cNvSpPr txBox="1"/>
          <p:nvPr>
            <p:ph idx="4294967295" type="subTitle"/>
          </p:nvPr>
        </p:nvSpPr>
        <p:spPr>
          <a:xfrm>
            <a:off x="655775" y="1133875"/>
            <a:ext cx="10707000" cy="5053200"/>
          </a:xfrm>
          <a:prstGeom prst="rect">
            <a:avLst/>
          </a:prstGeom>
          <a:noFill/>
          <a:ln>
            <a:noFill/>
          </a:ln>
        </p:spPr>
        <p:txBody>
          <a:bodyPr anchorCtr="0" anchor="t" bIns="0" lIns="0" spcFirstLastPara="1" rIns="0" wrap="square" tIns="0">
            <a:noAutofit/>
          </a:bodyPr>
          <a:lstStyle/>
          <a:p>
            <a:pPr indent="-254000" lvl="0" marL="266700" marR="0" rtl="0" algn="l">
              <a:lnSpc>
                <a:spcPct val="150000"/>
              </a:lnSpc>
              <a:spcBef>
                <a:spcPts val="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External and internal financial accounting and reporting	</a:t>
            </a:r>
            <a:endParaRPr/>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Student billing and loan management</a:t>
            </a:r>
            <a:endParaRPr sz="1600"/>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Procurement and P-card administration</a:t>
            </a:r>
            <a:endParaRPr sz="1600"/>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Accounts Payable</a:t>
            </a:r>
            <a:endParaRPr b="0" i="0" u="none" cap="none" strike="noStrike">
              <a:solidFill>
                <a:schemeClr val="dk2"/>
              </a:solidFill>
              <a:latin typeface="Tahoma"/>
              <a:ea typeface="Tahoma"/>
              <a:cs typeface="Tahoma"/>
              <a:sym typeface="Tahoma"/>
            </a:endParaRPr>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Travel reimbursement</a:t>
            </a:r>
            <a:endParaRPr b="0" i="0" u="none" cap="none" strike="noStrike">
              <a:solidFill>
                <a:schemeClr val="dk2"/>
              </a:solidFill>
              <a:latin typeface="Tahoma"/>
              <a:ea typeface="Tahoma"/>
              <a:cs typeface="Tahoma"/>
              <a:sym typeface="Tahoma"/>
            </a:endParaRPr>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Property accounting and management</a:t>
            </a:r>
            <a:endParaRPr sz="1600"/>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Tax compliance and reporting</a:t>
            </a:r>
            <a:endParaRPr b="0" i="0" u="none" cap="none" strike="noStrike">
              <a:solidFill>
                <a:schemeClr val="dk2"/>
              </a:solidFill>
              <a:latin typeface="Tahoma"/>
              <a:ea typeface="Tahoma"/>
              <a:cs typeface="Tahoma"/>
              <a:sym typeface="Tahoma"/>
            </a:endParaRPr>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rgbClr val="111111"/>
                </a:solidFill>
                <a:latin typeface="Tahoma"/>
                <a:ea typeface="Tahoma"/>
                <a:cs typeface="Tahoma"/>
                <a:sym typeface="Tahoma"/>
              </a:rPr>
              <a:t>Support users of the multiple Finance Systems</a:t>
            </a:r>
            <a:endParaRPr sz="1600"/>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Create the financial reports &amp; provide report support</a:t>
            </a:r>
            <a:endParaRPr sz="1600"/>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Insurance and support of risk management functions</a:t>
            </a:r>
            <a:endParaRPr sz="1600"/>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Gift processing and biographical updates</a:t>
            </a:r>
            <a:endParaRPr b="0" i="0" u="none" cap="none" strike="noStrike">
              <a:solidFill>
                <a:schemeClr val="dk2"/>
              </a:solidFill>
              <a:latin typeface="Tahoma"/>
              <a:ea typeface="Tahoma"/>
              <a:cs typeface="Tahoma"/>
              <a:sym typeface="Tahoma"/>
            </a:endParaRPr>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Provide customer service advice</a:t>
            </a:r>
            <a:endParaRPr sz="1600"/>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Fringe &amp; F&amp;A rate proposal development</a:t>
            </a:r>
            <a:endParaRPr b="0" i="0" u="none" cap="none" strike="noStrike">
              <a:solidFill>
                <a:schemeClr val="dk2"/>
              </a:solidFill>
              <a:latin typeface="Tahoma"/>
              <a:ea typeface="Tahoma"/>
              <a:cs typeface="Tahoma"/>
              <a:sym typeface="Tahoma"/>
            </a:endParaRPr>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Coordinate external audits</a:t>
            </a:r>
            <a:endParaRPr sz="1600"/>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Investment and treasury management</a:t>
            </a:r>
            <a:endParaRPr b="0" i="0" u="none" cap="none" strike="noStrike">
              <a:solidFill>
                <a:schemeClr val="dk2"/>
              </a:solidFill>
              <a:latin typeface="Tahoma"/>
              <a:ea typeface="Tahoma"/>
              <a:cs typeface="Tahoma"/>
              <a:sym typeface="Tahoma"/>
            </a:endParaRPr>
          </a:p>
          <a:p>
            <a:pPr indent="-254000" lvl="0" marL="266700" marR="0" rtl="0" algn="l">
              <a:lnSpc>
                <a:spcPct val="150000"/>
              </a:lnSpc>
              <a:spcBef>
                <a:spcPts val="500"/>
              </a:spcBef>
              <a:spcAft>
                <a:spcPts val="0"/>
              </a:spcAft>
              <a:buClr>
                <a:schemeClr val="accent1"/>
              </a:buClr>
              <a:buSzPts val="1800"/>
              <a:buFont typeface="Noto Sans Symbols"/>
              <a:buChar char="∙"/>
            </a:pPr>
            <a:r>
              <a:rPr b="0" i="0" lang="en-US" u="none" cap="none" strike="noStrike">
                <a:solidFill>
                  <a:schemeClr val="dk2"/>
                </a:solidFill>
                <a:latin typeface="Tahoma"/>
                <a:ea typeface="Tahoma"/>
                <a:cs typeface="Tahoma"/>
                <a:sym typeface="Tahoma"/>
              </a:rPr>
              <a:t>Bond issuance and compliance</a:t>
            </a:r>
            <a:endParaRPr sz="1600"/>
          </a:p>
          <a:p>
            <a:pPr indent="0" lvl="0" marL="0" marR="0" rtl="0" algn="l">
              <a:lnSpc>
                <a:spcPct val="150000"/>
              </a:lnSpc>
              <a:spcBef>
                <a:spcPts val="500"/>
              </a:spcBef>
              <a:spcAft>
                <a:spcPts val="0"/>
              </a:spcAft>
              <a:buClr>
                <a:schemeClr val="accent1"/>
              </a:buClr>
              <a:buSzPts val="2000"/>
              <a:buFont typeface="Arial"/>
              <a:buNone/>
            </a:pPr>
            <a:r>
              <a:t/>
            </a:r>
            <a:endParaRPr b="0" i="0" u="none" cap="none" strike="noStrike">
              <a:solidFill>
                <a:schemeClr val="dk2"/>
              </a:solidFill>
              <a:latin typeface="Tahoma"/>
              <a:ea typeface="Tahoma"/>
              <a:cs typeface="Tahoma"/>
              <a:sym typeface="Tahoma"/>
            </a:endParaRPr>
          </a:p>
        </p:txBody>
      </p:sp>
    </p:spTree>
  </p:cSld>
  <p:clrMapOvr>
    <a:masterClrMapping/>
  </p:clrMapOvr>
  <p:transition spd="slow">
    <p:wipe dir="l"/>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00" name="Shape 300"/>
        <p:cNvGrpSpPr/>
        <p:nvPr/>
      </p:nvGrpSpPr>
      <p:grpSpPr>
        <a:xfrm>
          <a:off x="0" y="0"/>
          <a:ext cx="0" cy="0"/>
          <a:chOff x="0" y="0"/>
          <a:chExt cx="0" cy="0"/>
        </a:xfrm>
      </p:grpSpPr>
      <p:sp>
        <p:nvSpPr>
          <p:cNvPr id="301" name="Google Shape;301;p8"/>
          <p:cNvSpPr txBox="1"/>
          <p:nvPr>
            <p:ph type="title"/>
          </p:nvPr>
        </p:nvSpPr>
        <p:spPr>
          <a:xfrm>
            <a:off x="680728" y="3981450"/>
            <a:ext cx="4974545" cy="1343025"/>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Black"/>
              <a:buNone/>
            </a:pPr>
            <a:r>
              <a:rPr lang="en-US"/>
              <a:t>Finance &amp; Budgeting Overview</a:t>
            </a:r>
            <a:endParaRPr/>
          </a:p>
        </p:txBody>
      </p:sp>
      <p:cxnSp>
        <p:nvCxnSpPr>
          <p:cNvPr id="302" name="Google Shape;302;p8"/>
          <p:cNvCxnSpPr/>
          <p:nvPr/>
        </p:nvCxnSpPr>
        <p:spPr>
          <a:xfrm>
            <a:off x="680728" y="5491163"/>
            <a:ext cx="4974545" cy="0"/>
          </a:xfrm>
          <a:prstGeom prst="straightConnector1">
            <a:avLst/>
          </a:prstGeom>
          <a:noFill/>
          <a:ln cap="flat" cmpd="sng" w="9525">
            <a:solidFill>
              <a:schemeClr val="accent1"/>
            </a:solidFill>
            <a:prstDash val="solid"/>
            <a:miter lim="800000"/>
            <a:headEnd len="sm" w="sm" type="none"/>
            <a:tailEnd len="sm" w="sm" type="none"/>
          </a:ln>
        </p:spPr>
      </p:cxnSp>
      <p:sp>
        <p:nvSpPr>
          <p:cNvPr id="303" name="Google Shape;303;p8"/>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304" name="Google Shape;304;p8"/>
          <p:cNvSpPr txBox="1"/>
          <p:nvPr>
            <p:ph idx="11" type="ftr"/>
          </p:nvPr>
        </p:nvSpPr>
        <p:spPr>
          <a:xfrm>
            <a:off x="432000" y="6365363"/>
            <a:ext cx="5472000" cy="41243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Supervisor Success Series</a:t>
            </a:r>
            <a:endParaRPr/>
          </a:p>
        </p:txBody>
      </p:sp>
      <p:sp>
        <p:nvSpPr>
          <p:cNvPr id="305" name="Google Shape;305;p8"/>
          <p:cNvSpPr txBox="1"/>
          <p:nvPr/>
        </p:nvSpPr>
        <p:spPr>
          <a:xfrm>
            <a:off x="6543102" y="1080667"/>
            <a:ext cx="5438898" cy="4923091"/>
          </a:xfrm>
          <a:prstGeom prst="rect">
            <a:avLst/>
          </a:prstGeom>
          <a:noFill/>
          <a:ln>
            <a:noFill/>
          </a:ln>
        </p:spPr>
        <p:txBody>
          <a:bodyPr anchorCtr="0" anchor="t" bIns="0" lIns="0" spcFirstLastPara="1" rIns="0" wrap="square" tIns="0">
            <a:noAutofit/>
          </a:bodyPr>
          <a:lstStyle/>
          <a:p>
            <a:pPr indent="-514350" lvl="0" marL="514350" marR="0" rtl="0" algn="l">
              <a:lnSpc>
                <a:spcPct val="100000"/>
              </a:lnSpc>
              <a:spcBef>
                <a:spcPts val="0"/>
              </a:spcBef>
              <a:spcAft>
                <a:spcPts val="0"/>
              </a:spcAft>
              <a:buClr>
                <a:srgbClr val="3F3F3F"/>
              </a:buClr>
              <a:buSzPts val="2800"/>
              <a:buFont typeface="Arial"/>
              <a:buChar char="•"/>
            </a:pPr>
            <a:r>
              <a:rPr lang="en-US" sz="2800">
                <a:solidFill>
                  <a:srgbClr val="3F3F3F"/>
                </a:solidFill>
                <a:latin typeface="Arial"/>
                <a:ea typeface="Arial"/>
                <a:cs typeface="Arial"/>
                <a:sym typeface="Arial"/>
              </a:rPr>
              <a:t>Board Audit and Finance Committee</a:t>
            </a:r>
            <a:endParaRPr/>
          </a:p>
          <a:p>
            <a:pPr indent="-514350" lvl="0" marL="514350" marR="0" rtl="0" algn="l">
              <a:lnSpc>
                <a:spcPct val="100000"/>
              </a:lnSpc>
              <a:spcBef>
                <a:spcPts val="1500"/>
              </a:spcBef>
              <a:spcAft>
                <a:spcPts val="0"/>
              </a:spcAft>
              <a:buClr>
                <a:srgbClr val="3F3F3F"/>
              </a:buClr>
              <a:buSzPts val="2800"/>
              <a:buFont typeface="Arial"/>
              <a:buChar char="•"/>
            </a:pPr>
            <a:r>
              <a:rPr lang="en-US" sz="2800">
                <a:solidFill>
                  <a:srgbClr val="3F3F3F"/>
                </a:solidFill>
                <a:latin typeface="Arial"/>
                <a:ea typeface="Arial"/>
                <a:cs typeface="Arial"/>
                <a:sym typeface="Arial"/>
              </a:rPr>
              <a:t>Financial Structure and Performance</a:t>
            </a:r>
            <a:endParaRPr/>
          </a:p>
          <a:p>
            <a:pPr indent="-514350" lvl="0" marL="514350" marR="0" rtl="0" algn="l">
              <a:lnSpc>
                <a:spcPct val="100000"/>
              </a:lnSpc>
              <a:spcBef>
                <a:spcPts val="1500"/>
              </a:spcBef>
              <a:spcAft>
                <a:spcPts val="0"/>
              </a:spcAft>
              <a:buClr>
                <a:srgbClr val="3F3F3F"/>
              </a:buClr>
              <a:buSzPts val="2800"/>
              <a:buFont typeface="Arial"/>
              <a:buChar char="•"/>
            </a:pPr>
            <a:r>
              <a:rPr lang="en-US" sz="2800">
                <a:solidFill>
                  <a:srgbClr val="3F3F3F"/>
                </a:solidFill>
                <a:latin typeface="Arial"/>
                <a:ea typeface="Arial"/>
                <a:cs typeface="Arial"/>
                <a:sym typeface="Arial"/>
              </a:rPr>
              <a:t>Purchasing/Accounts Payable</a:t>
            </a:r>
            <a:endParaRPr/>
          </a:p>
          <a:p>
            <a:pPr indent="-514350" lvl="0" marL="514350" marR="0" rtl="0" algn="l">
              <a:lnSpc>
                <a:spcPct val="100000"/>
              </a:lnSpc>
              <a:spcBef>
                <a:spcPts val="1500"/>
              </a:spcBef>
              <a:spcAft>
                <a:spcPts val="0"/>
              </a:spcAft>
              <a:buClr>
                <a:srgbClr val="3F3F3F"/>
              </a:buClr>
              <a:buSzPts val="2800"/>
              <a:buFont typeface="Arial"/>
              <a:buChar char="•"/>
            </a:pPr>
            <a:r>
              <a:rPr lang="en-US" sz="2800">
                <a:solidFill>
                  <a:srgbClr val="3F3F3F"/>
                </a:solidFill>
                <a:latin typeface="Arial"/>
                <a:ea typeface="Arial"/>
                <a:cs typeface="Arial"/>
                <a:sym typeface="Arial"/>
              </a:rPr>
              <a:t>Budget Management</a:t>
            </a:r>
            <a:endParaRPr/>
          </a:p>
          <a:p>
            <a:pPr indent="-514350" lvl="0" marL="514350" marR="0" rtl="0" algn="l">
              <a:lnSpc>
                <a:spcPct val="100000"/>
              </a:lnSpc>
              <a:spcBef>
                <a:spcPts val="1500"/>
              </a:spcBef>
              <a:spcAft>
                <a:spcPts val="0"/>
              </a:spcAft>
              <a:buClr>
                <a:srgbClr val="3F3F3F"/>
              </a:buClr>
              <a:buSzPts val="2800"/>
              <a:buFont typeface="Arial"/>
              <a:buChar char="•"/>
            </a:pPr>
            <a:r>
              <a:rPr lang="en-US" sz="2800">
                <a:solidFill>
                  <a:srgbClr val="3F3F3F"/>
                </a:solidFill>
                <a:latin typeface="Arial"/>
                <a:ea typeface="Arial"/>
                <a:cs typeface="Arial"/>
                <a:sym typeface="Arial"/>
              </a:rPr>
              <a:t>Financial Reports &amp; Systems</a:t>
            </a:r>
            <a:endParaRPr/>
          </a:p>
          <a:p>
            <a:pPr indent="-514350" lvl="0" marL="514350" marR="0" rtl="0" algn="l">
              <a:lnSpc>
                <a:spcPct val="100000"/>
              </a:lnSpc>
              <a:spcBef>
                <a:spcPts val="1500"/>
              </a:spcBef>
              <a:spcAft>
                <a:spcPts val="0"/>
              </a:spcAft>
              <a:buClr>
                <a:srgbClr val="3F3F3F"/>
              </a:buClr>
              <a:buSzPts val="2800"/>
              <a:buFont typeface="Arial"/>
              <a:buChar char="•"/>
            </a:pPr>
            <a:r>
              <a:rPr lang="en-US" sz="2800">
                <a:solidFill>
                  <a:srgbClr val="3F3F3F"/>
                </a:solidFill>
                <a:latin typeface="Arial"/>
                <a:ea typeface="Arial"/>
                <a:cs typeface="Arial"/>
                <a:sym typeface="Arial"/>
              </a:rPr>
              <a:t>Enrollment Projections</a:t>
            </a:r>
            <a:endParaRPr/>
          </a:p>
          <a:p>
            <a:pPr indent="0" lvl="0" marL="0" marR="0" rtl="0" algn="l">
              <a:lnSpc>
                <a:spcPct val="100000"/>
              </a:lnSpc>
              <a:spcBef>
                <a:spcPts val="1500"/>
              </a:spcBef>
              <a:spcAft>
                <a:spcPts val="0"/>
              </a:spcAft>
              <a:buClr>
                <a:schemeClr val="lt1"/>
              </a:buClr>
              <a:buSzPts val="2800"/>
              <a:buFont typeface="Arial"/>
              <a:buNone/>
            </a:pPr>
            <a:r>
              <a:t/>
            </a:r>
            <a:endParaRPr sz="2800">
              <a:solidFill>
                <a:srgbClr val="3F3F3F"/>
              </a:solidFill>
              <a:latin typeface="Arial"/>
              <a:ea typeface="Arial"/>
              <a:cs typeface="Arial"/>
              <a:sym typeface="Arial"/>
            </a:endParaRPr>
          </a:p>
          <a:p>
            <a:pPr indent="0" lvl="0" marL="0" marR="0" rtl="0" algn="l">
              <a:lnSpc>
                <a:spcPct val="100000"/>
              </a:lnSpc>
              <a:spcBef>
                <a:spcPts val="1500"/>
              </a:spcBef>
              <a:spcAft>
                <a:spcPts val="0"/>
              </a:spcAft>
              <a:buClr>
                <a:schemeClr val="lt1"/>
              </a:buClr>
              <a:buSzPts val="1400"/>
              <a:buFont typeface="Arial"/>
              <a:buNone/>
            </a:pPr>
            <a:r>
              <a:t/>
            </a:r>
            <a:endParaRPr sz="1400">
              <a:solidFill>
                <a:srgbClr val="3F3F3F"/>
              </a:solidFill>
              <a:latin typeface="Arial"/>
              <a:ea typeface="Arial"/>
              <a:cs typeface="Arial"/>
              <a:sym typeface="Arial"/>
            </a:endParaRPr>
          </a:p>
          <a:p>
            <a:pPr indent="-425450" lvl="0" marL="514350" marR="0" rtl="0" algn="l">
              <a:lnSpc>
                <a:spcPct val="100000"/>
              </a:lnSpc>
              <a:spcBef>
                <a:spcPts val="1500"/>
              </a:spcBef>
              <a:spcAft>
                <a:spcPts val="0"/>
              </a:spcAft>
              <a:buClr>
                <a:schemeClr val="lt1"/>
              </a:buClr>
              <a:buSzPts val="1400"/>
              <a:buFont typeface="Arial Black"/>
              <a:buNone/>
            </a:pPr>
            <a:r>
              <a:t/>
            </a:r>
            <a:endParaRPr sz="1400">
              <a:solidFill>
                <a:srgbClr val="3F3F3F"/>
              </a:solidFill>
              <a:latin typeface="Arial"/>
              <a:ea typeface="Arial"/>
              <a:cs typeface="Arial"/>
              <a:sym typeface="Arial"/>
            </a:endParaRPr>
          </a:p>
          <a:p>
            <a:pPr indent="-425450" lvl="0" marL="514350" marR="0" rtl="0" algn="l">
              <a:lnSpc>
                <a:spcPct val="100000"/>
              </a:lnSpc>
              <a:spcBef>
                <a:spcPts val="1500"/>
              </a:spcBef>
              <a:spcAft>
                <a:spcPts val="0"/>
              </a:spcAft>
              <a:buClr>
                <a:schemeClr val="lt1"/>
              </a:buClr>
              <a:buSzPts val="1400"/>
              <a:buFont typeface="Arial Black"/>
              <a:buNone/>
            </a:pPr>
            <a:r>
              <a:t/>
            </a:r>
            <a:endParaRPr sz="1400">
              <a:solidFill>
                <a:srgbClr val="3F3F3F"/>
              </a:solidFill>
              <a:latin typeface="Arial"/>
              <a:ea typeface="Arial"/>
              <a:cs typeface="Arial"/>
              <a:sym typeface="Arial"/>
            </a:endParaRPr>
          </a:p>
        </p:txBody>
      </p:sp>
      <p:pic>
        <p:nvPicPr>
          <p:cNvPr id="306" name="Google Shape;306;p8"/>
          <p:cNvPicPr preferRelativeResize="0"/>
          <p:nvPr>
            <p:ph idx="2" type="pic"/>
          </p:nvPr>
        </p:nvPicPr>
        <p:blipFill rotWithShape="1">
          <a:blip r:embed="rId3">
            <a:alphaModFix/>
          </a:blip>
          <a:srcRect b="0" l="980" r="980" t="0"/>
          <a:stretch/>
        </p:blipFill>
        <p:spPr>
          <a:xfrm>
            <a:off x="431800" y="336884"/>
            <a:ext cx="5472000" cy="3392902"/>
          </a:xfrm>
          <a:prstGeom prst="rect">
            <a:avLst/>
          </a:prstGeom>
          <a:solidFill>
            <a:schemeClr val="dk1">
              <a:alpha val="69803"/>
            </a:schemeClr>
          </a:solidFill>
          <a:ln>
            <a:noFill/>
          </a:ln>
        </p:spPr>
      </p:pic>
    </p:spTree>
  </p:cSld>
  <p:clrMapOvr>
    <a:masterClrMapping/>
  </p:clrMapOvr>
  <p:transition spd="slow">
    <p:wipe dir="l"/>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11" name="Shape 311"/>
        <p:cNvGrpSpPr/>
        <p:nvPr/>
      </p:nvGrpSpPr>
      <p:grpSpPr>
        <a:xfrm>
          <a:off x="0" y="0"/>
          <a:ext cx="0" cy="0"/>
          <a:chOff x="0" y="0"/>
          <a:chExt cx="0" cy="0"/>
        </a:xfrm>
      </p:grpSpPr>
      <p:sp>
        <p:nvSpPr>
          <p:cNvPr id="312" name="Google Shape;312;p9"/>
          <p:cNvSpPr txBox="1"/>
          <p:nvPr>
            <p:ph idx="12" type="sldNum"/>
          </p:nvPr>
        </p:nvSpPr>
        <p:spPr>
          <a:xfrm>
            <a:off x="11772000" y="6365363"/>
            <a:ext cx="420000" cy="42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313" name="Google Shape;313;p9"/>
          <p:cNvSpPr txBox="1"/>
          <p:nvPr/>
        </p:nvSpPr>
        <p:spPr>
          <a:xfrm>
            <a:off x="467097" y="449570"/>
            <a:ext cx="11028218" cy="47115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CFO/SVPA Strategic Visioning Areas</a:t>
            </a:r>
            <a:endParaRPr/>
          </a:p>
        </p:txBody>
      </p:sp>
      <p:sp>
        <p:nvSpPr>
          <p:cNvPr id="314" name="Google Shape;314;p9"/>
          <p:cNvSpPr/>
          <p:nvPr/>
        </p:nvSpPr>
        <p:spPr>
          <a:xfrm>
            <a:off x="1136073" y="940653"/>
            <a:ext cx="9919853" cy="52322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111111"/>
              </a:solidFill>
              <a:latin typeface="Open Sans"/>
              <a:ea typeface="Open Sans"/>
              <a:cs typeface="Open Sans"/>
              <a:sym typeface="Open Sans"/>
            </a:endParaRPr>
          </a:p>
          <a:p>
            <a:pPr indent="-342900" lvl="0" marL="342900" marR="0" rtl="0" algn="l">
              <a:spcBef>
                <a:spcPts val="0"/>
              </a:spcBef>
              <a:spcAft>
                <a:spcPts val="0"/>
              </a:spcAft>
              <a:buClr>
                <a:srgbClr val="222222"/>
              </a:buClr>
              <a:buSzPts val="2400"/>
              <a:buFont typeface="Arial Black"/>
              <a:buAutoNum type="arabicPeriod"/>
            </a:pPr>
            <a:r>
              <a:rPr b="1" lang="en-US" sz="2400">
                <a:solidFill>
                  <a:srgbClr val="222222"/>
                </a:solidFill>
                <a:latin typeface="Arial"/>
                <a:ea typeface="Arial"/>
                <a:cs typeface="Arial"/>
                <a:sym typeface="Arial"/>
              </a:rPr>
              <a:t>Enhance Financial Performance and Growth</a:t>
            </a:r>
            <a:endParaRPr/>
          </a:p>
          <a:p>
            <a:pPr indent="-342900" lvl="1" marL="800100" marR="0" rtl="0" algn="l">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We must ensure a sustainable trajectory for our business model.</a:t>
            </a:r>
            <a:endParaRPr/>
          </a:p>
          <a:p>
            <a:pPr indent="-342900" lvl="0" marL="342900" marR="0" rtl="0" algn="l">
              <a:spcBef>
                <a:spcPts val="0"/>
              </a:spcBef>
              <a:spcAft>
                <a:spcPts val="0"/>
              </a:spcAft>
              <a:buClr>
                <a:srgbClr val="222222"/>
              </a:buClr>
              <a:buSzPts val="2400"/>
              <a:buFont typeface="Arial Black"/>
              <a:buAutoNum type="arabicPeriod"/>
            </a:pPr>
            <a:r>
              <a:rPr b="1" lang="en-US" sz="2400">
                <a:solidFill>
                  <a:srgbClr val="222222"/>
                </a:solidFill>
                <a:latin typeface="Arial"/>
                <a:ea typeface="Arial"/>
                <a:cs typeface="Arial"/>
                <a:sym typeface="Arial"/>
              </a:rPr>
              <a:t>Be a Best Place to Work</a:t>
            </a:r>
            <a:endParaRPr/>
          </a:p>
          <a:p>
            <a:pPr indent="-342900" lvl="1" marL="800100" marR="0" rtl="0" algn="l">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Attract and retain great faculty and staff to support our vision.  Sustain healthy, inclusive and engaging work environment.</a:t>
            </a:r>
            <a:endParaRPr/>
          </a:p>
          <a:p>
            <a:pPr indent="-342900" lvl="0" marL="342900" marR="0" rtl="0" algn="l">
              <a:spcBef>
                <a:spcPts val="0"/>
              </a:spcBef>
              <a:spcAft>
                <a:spcPts val="0"/>
              </a:spcAft>
              <a:buClr>
                <a:srgbClr val="222222"/>
              </a:buClr>
              <a:buSzPts val="2400"/>
              <a:buFont typeface="Arial Black"/>
              <a:buAutoNum type="arabicPeriod"/>
            </a:pPr>
            <a:r>
              <a:rPr b="1" lang="en-US" sz="2400">
                <a:solidFill>
                  <a:srgbClr val="222222"/>
                </a:solidFill>
                <a:latin typeface="Arial"/>
                <a:ea typeface="Arial"/>
                <a:cs typeface="Arial"/>
                <a:sym typeface="Arial"/>
              </a:rPr>
              <a:t>Improve Campus Life</a:t>
            </a:r>
            <a:endParaRPr/>
          </a:p>
          <a:p>
            <a:pPr indent="-342900" lvl="1" marL="800100" marR="0" rtl="0" algn="l">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Engage with campus partners to provide an environment where students, faculty and staff can obtain their full potential living, working, and learning.</a:t>
            </a:r>
            <a:endParaRPr b="1" i="0" sz="24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rgbClr val="222222"/>
              </a:buClr>
              <a:buSzPts val="2400"/>
              <a:buFont typeface="Arial Black"/>
              <a:buAutoNum type="arabicPeriod"/>
            </a:pPr>
            <a:r>
              <a:rPr b="1" lang="en-US" sz="2400">
                <a:solidFill>
                  <a:srgbClr val="222222"/>
                </a:solidFill>
                <a:latin typeface="Arial"/>
                <a:ea typeface="Arial"/>
                <a:cs typeface="Arial"/>
                <a:sym typeface="Arial"/>
              </a:rPr>
              <a:t>Develop and Invest in Infrastructure</a:t>
            </a:r>
            <a:endParaRPr/>
          </a:p>
          <a:p>
            <a:pPr indent="-342900" lvl="1" marL="800100" marR="0" rtl="0" algn="l">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Our campus success depends on strong and dynamic facilities, infrastructure, and technology.  Optimize our investments to strengthen our research and educational mission through thoughtful campus master planning, ongoing systems for space utilization and proactive maintenance planning.</a:t>
            </a:r>
            <a:endParaRPr b="1" i="0" sz="24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rgbClr val="222222"/>
              </a:buClr>
              <a:buSzPts val="2400"/>
              <a:buFont typeface="Arial Black"/>
              <a:buAutoNum type="arabicPeriod"/>
            </a:pPr>
            <a:r>
              <a:rPr b="1" lang="en-US" sz="2400">
                <a:solidFill>
                  <a:srgbClr val="222222"/>
                </a:solidFill>
                <a:latin typeface="Arial"/>
                <a:ea typeface="Arial"/>
                <a:cs typeface="Arial"/>
                <a:sym typeface="Arial"/>
              </a:rPr>
              <a:t>Ensure Service Excellence and Forward Institutional Positioning</a:t>
            </a:r>
            <a:endParaRPr/>
          </a:p>
          <a:p>
            <a:pPr indent="-342900" lvl="1" marL="800100" marR="0" rtl="0" algn="l">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Provide highly effective services while minimizing impact on resources.  Partner across campus to remove barriers and identify efficiencies. </a:t>
            </a:r>
            <a:endParaRPr b="1" i="0" sz="24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rgbClr val="222222"/>
              </a:buClr>
              <a:buSzPts val="2400"/>
              <a:buFont typeface="Arial Black"/>
              <a:buAutoNum type="arabicPeriod"/>
            </a:pPr>
            <a:r>
              <a:rPr b="1" lang="en-US" sz="2400">
                <a:solidFill>
                  <a:srgbClr val="222222"/>
                </a:solidFill>
                <a:latin typeface="Arial"/>
                <a:ea typeface="Arial"/>
                <a:cs typeface="Arial"/>
                <a:sym typeface="Arial"/>
              </a:rPr>
              <a:t>Optimize Technology for the Future</a:t>
            </a:r>
            <a:endParaRPr/>
          </a:p>
          <a:p>
            <a:pPr indent="-342900" lvl="1" marL="800100" marR="0" rtl="0" algn="l">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Remaking Higher Education by harnessing technological capabilities and opportunities. </a:t>
            </a:r>
            <a:endParaRPr/>
          </a:p>
          <a:p>
            <a:pPr indent="-228600" lvl="0" marL="342900" marR="0" rtl="0" algn="l">
              <a:spcBef>
                <a:spcPts val="0"/>
              </a:spcBef>
              <a:spcAft>
                <a:spcPts val="0"/>
              </a:spcAft>
              <a:buClr>
                <a:schemeClr val="dk1"/>
              </a:buClr>
              <a:buSzPts val="1800"/>
              <a:buFont typeface="Arial Black"/>
              <a:buNone/>
            </a:pPr>
            <a:r>
              <a:t/>
            </a:r>
            <a:endParaRPr b="1" sz="1800">
              <a:solidFill>
                <a:srgbClr val="222222"/>
              </a:solidFill>
              <a:latin typeface="Open Sans"/>
              <a:ea typeface="Open Sans"/>
              <a:cs typeface="Open Sans"/>
              <a:sym typeface="Open Sans"/>
            </a:endParaRPr>
          </a:p>
        </p:txBody>
      </p:sp>
    </p:spTree>
  </p:cSld>
  <p:clrMapOvr>
    <a:masterClrMapping/>
  </p:clrMapOvr>
  <p:transition spd="slow">
    <p:wipe dir="l"/>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E7E7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2020-10-14T18:32:39Z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