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14" r:id="rId1"/>
  </p:sldMasterIdLst>
  <p:notesMasterIdLst>
    <p:notesMasterId r:id="rId55"/>
  </p:notesMasterIdLst>
  <p:handoutMasterIdLst>
    <p:handoutMasterId r:id="rId56"/>
  </p:handoutMasterIdLst>
  <p:sldIdLst>
    <p:sldId id="774" r:id="rId2"/>
    <p:sldId id="753" r:id="rId3"/>
    <p:sldId id="883" r:id="rId4"/>
    <p:sldId id="990" r:id="rId5"/>
    <p:sldId id="856" r:id="rId6"/>
    <p:sldId id="983" r:id="rId7"/>
    <p:sldId id="984" r:id="rId8"/>
    <p:sldId id="888" r:id="rId9"/>
    <p:sldId id="934" r:id="rId10"/>
    <p:sldId id="891" r:id="rId11"/>
    <p:sldId id="997" r:id="rId12"/>
    <p:sldId id="998" r:id="rId13"/>
    <p:sldId id="973" r:id="rId14"/>
    <p:sldId id="991" r:id="rId15"/>
    <p:sldId id="975" r:id="rId16"/>
    <p:sldId id="976" r:id="rId17"/>
    <p:sldId id="977" r:id="rId18"/>
    <p:sldId id="978" r:id="rId19"/>
    <p:sldId id="979" r:id="rId20"/>
    <p:sldId id="980" r:id="rId21"/>
    <p:sldId id="982" r:id="rId22"/>
    <p:sldId id="992" r:id="rId23"/>
    <p:sldId id="910" r:id="rId24"/>
    <p:sldId id="911" r:id="rId25"/>
    <p:sldId id="912" r:id="rId26"/>
    <p:sldId id="988" r:id="rId27"/>
    <p:sldId id="915" r:id="rId28"/>
    <p:sldId id="916" r:id="rId29"/>
    <p:sldId id="993" r:id="rId30"/>
    <p:sldId id="918" r:id="rId31"/>
    <p:sldId id="919" r:id="rId32"/>
    <p:sldId id="989" r:id="rId33"/>
    <p:sldId id="921" r:id="rId34"/>
    <p:sldId id="969" r:id="rId35"/>
    <p:sldId id="994" r:id="rId36"/>
    <p:sldId id="967" r:id="rId37"/>
    <p:sldId id="925" r:id="rId38"/>
    <p:sldId id="926" r:id="rId39"/>
    <p:sldId id="927" r:id="rId40"/>
    <p:sldId id="928" r:id="rId41"/>
    <p:sldId id="929" r:id="rId42"/>
    <p:sldId id="930" r:id="rId43"/>
    <p:sldId id="968" r:id="rId44"/>
    <p:sldId id="995" r:id="rId45"/>
    <p:sldId id="996" r:id="rId46"/>
    <p:sldId id="999" r:id="rId47"/>
    <p:sldId id="1000" r:id="rId48"/>
    <p:sldId id="1001" r:id="rId49"/>
    <p:sldId id="1002" r:id="rId50"/>
    <p:sldId id="1003" r:id="rId51"/>
    <p:sldId id="1004" r:id="rId52"/>
    <p:sldId id="1005" r:id="rId53"/>
    <p:sldId id="1006" r:id="rId54"/>
  </p:sldIdLst>
  <p:sldSz cx="9144000" cy="6858000" type="screen4x3"/>
  <p:notesSz cx="6858000" cy="9144000"/>
  <p:embeddedFontLst>
    <p:embeddedFont>
      <p:font typeface="Calibri" pitchFamily="34" charset="0"/>
      <p:regular r:id="rId57"/>
      <p:bold r:id="rId58"/>
      <p:italic r:id="rId59"/>
      <p:boldItalic r:id="rId60"/>
    </p:embeddedFont>
    <p:embeddedFont>
      <p:font typeface="Arial Black" pitchFamily="34" charset="0"/>
      <p:bold r:id="rId61"/>
    </p:embeddedFont>
    <p:embeddedFont>
      <p:font typeface="宋体" pitchFamily="2" charset="-122"/>
      <p:regular r:id="rId62"/>
    </p:embeddedFont>
    <p:embeddedFont>
      <p:font typeface="Arial Unicode MS" pitchFamily="34" charset="-128"/>
      <p:regular r:id="rId63"/>
    </p:embeddedFont>
  </p:embeddedFontLst>
  <p:defaultTextStyle>
    <a:defPPr>
      <a:defRPr lang="sv-SE"/>
    </a:defPPr>
    <a:lvl1pPr algn="l" rtl="0" fontAlgn="base">
      <a:spcBef>
        <a:spcPct val="0"/>
      </a:spcBef>
      <a:spcAft>
        <a:spcPct val="0"/>
      </a:spcAft>
      <a:defRPr sz="2000" b="1" kern="1200">
        <a:solidFill>
          <a:srgbClr val="EE7F00"/>
        </a:solidFill>
        <a:latin typeface="Arial" charset="0"/>
        <a:ea typeface="+mn-ea"/>
        <a:cs typeface="+mn-cs"/>
      </a:defRPr>
    </a:lvl1pPr>
    <a:lvl2pPr marL="457200" algn="l" rtl="0" fontAlgn="base">
      <a:spcBef>
        <a:spcPct val="0"/>
      </a:spcBef>
      <a:spcAft>
        <a:spcPct val="0"/>
      </a:spcAft>
      <a:defRPr sz="2000" b="1" kern="1200">
        <a:solidFill>
          <a:srgbClr val="EE7F00"/>
        </a:solidFill>
        <a:latin typeface="Arial" charset="0"/>
        <a:ea typeface="+mn-ea"/>
        <a:cs typeface="+mn-cs"/>
      </a:defRPr>
    </a:lvl2pPr>
    <a:lvl3pPr marL="914400" algn="l" rtl="0" fontAlgn="base">
      <a:spcBef>
        <a:spcPct val="0"/>
      </a:spcBef>
      <a:spcAft>
        <a:spcPct val="0"/>
      </a:spcAft>
      <a:defRPr sz="2000" b="1" kern="1200">
        <a:solidFill>
          <a:srgbClr val="EE7F00"/>
        </a:solidFill>
        <a:latin typeface="Arial" charset="0"/>
        <a:ea typeface="+mn-ea"/>
        <a:cs typeface="+mn-cs"/>
      </a:defRPr>
    </a:lvl3pPr>
    <a:lvl4pPr marL="1371600" algn="l" rtl="0" fontAlgn="base">
      <a:spcBef>
        <a:spcPct val="0"/>
      </a:spcBef>
      <a:spcAft>
        <a:spcPct val="0"/>
      </a:spcAft>
      <a:defRPr sz="2000" b="1" kern="1200">
        <a:solidFill>
          <a:srgbClr val="EE7F00"/>
        </a:solidFill>
        <a:latin typeface="Arial" charset="0"/>
        <a:ea typeface="+mn-ea"/>
        <a:cs typeface="+mn-cs"/>
      </a:defRPr>
    </a:lvl4pPr>
    <a:lvl5pPr marL="1828800" algn="l" rtl="0" fontAlgn="base">
      <a:spcBef>
        <a:spcPct val="0"/>
      </a:spcBef>
      <a:spcAft>
        <a:spcPct val="0"/>
      </a:spcAft>
      <a:defRPr sz="2000" b="1" kern="1200">
        <a:solidFill>
          <a:srgbClr val="EE7F00"/>
        </a:solidFill>
        <a:latin typeface="Arial" charset="0"/>
        <a:ea typeface="+mn-ea"/>
        <a:cs typeface="+mn-cs"/>
      </a:defRPr>
    </a:lvl5pPr>
    <a:lvl6pPr marL="2286000" algn="l" defTabSz="914400" rtl="0" eaLnBrk="1" latinLnBrk="0" hangingPunct="1">
      <a:defRPr sz="2000" b="1" kern="1200">
        <a:solidFill>
          <a:srgbClr val="EE7F00"/>
        </a:solidFill>
        <a:latin typeface="Arial" charset="0"/>
        <a:ea typeface="+mn-ea"/>
        <a:cs typeface="+mn-cs"/>
      </a:defRPr>
    </a:lvl6pPr>
    <a:lvl7pPr marL="2743200" algn="l" defTabSz="914400" rtl="0" eaLnBrk="1" latinLnBrk="0" hangingPunct="1">
      <a:defRPr sz="2000" b="1" kern="1200">
        <a:solidFill>
          <a:srgbClr val="EE7F00"/>
        </a:solidFill>
        <a:latin typeface="Arial" charset="0"/>
        <a:ea typeface="+mn-ea"/>
        <a:cs typeface="+mn-cs"/>
      </a:defRPr>
    </a:lvl7pPr>
    <a:lvl8pPr marL="3200400" algn="l" defTabSz="914400" rtl="0" eaLnBrk="1" latinLnBrk="0" hangingPunct="1">
      <a:defRPr sz="2000" b="1" kern="1200">
        <a:solidFill>
          <a:srgbClr val="EE7F00"/>
        </a:solidFill>
        <a:latin typeface="Arial" charset="0"/>
        <a:ea typeface="+mn-ea"/>
        <a:cs typeface="+mn-cs"/>
      </a:defRPr>
    </a:lvl8pPr>
    <a:lvl9pPr marL="3657600" algn="l" defTabSz="914400" rtl="0" eaLnBrk="1" latinLnBrk="0" hangingPunct="1">
      <a:defRPr sz="2000" b="1" kern="1200">
        <a:solidFill>
          <a:srgbClr val="EE7F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EC6B10"/>
    <a:srgbClr val="B6B1AF"/>
    <a:srgbClr val="6E326E"/>
    <a:srgbClr val="EBEBEB"/>
    <a:srgbClr val="A6A6A6"/>
    <a:srgbClr val="B8B8B8"/>
    <a:srgbClr val="EEEEEE"/>
    <a:srgbClr val="B6BDDB"/>
    <a:srgbClr val="D8DDE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8968" autoAdjust="0"/>
    <p:restoredTop sz="93865" autoAdjust="0"/>
  </p:normalViewPr>
  <p:slideViewPr>
    <p:cSldViewPr snapToGrid="0">
      <p:cViewPr varScale="1">
        <p:scale>
          <a:sx n="106" d="100"/>
          <a:sy n="106" d="100"/>
        </p:scale>
        <p:origin x="-648" y="-84"/>
      </p:cViewPr>
      <p:guideLst>
        <p:guide orient="horz" pos="2154"/>
        <p:guide pos="2885"/>
      </p:guideLst>
    </p:cSldViewPr>
  </p:slideViewPr>
  <p:outlineViewPr>
    <p:cViewPr>
      <p:scale>
        <a:sx n="33" d="100"/>
        <a:sy n="33" d="100"/>
      </p:scale>
      <p:origin x="36" y="6420"/>
    </p:cViewPr>
  </p:outlineViewPr>
  <p:notesTextViewPr>
    <p:cViewPr>
      <p:scale>
        <a:sx n="100" d="100"/>
        <a:sy n="100" d="100"/>
      </p:scale>
      <p:origin x="0" y="0"/>
    </p:cViewPr>
  </p:notesTextViewPr>
  <p:sorterViewPr>
    <p:cViewPr>
      <p:scale>
        <a:sx n="44" d="100"/>
        <a:sy n="44"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dirty="0"/>
          </a:p>
        </p:txBody>
      </p:sp>
      <p:sp>
        <p:nvSpPr>
          <p:cNvPr id="2109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dirty="0"/>
          </a:p>
        </p:txBody>
      </p:sp>
      <p:sp>
        <p:nvSpPr>
          <p:cNvPr id="2109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dirty="0"/>
          </a:p>
        </p:txBody>
      </p:sp>
      <p:sp>
        <p:nvSpPr>
          <p:cNvPr id="2109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C1F8C4E-3AE0-4444-8BDA-B5B0C0AD8ACD}" type="slidenum">
              <a:rPr lang="en-US"/>
              <a:pPr/>
              <a:t>‹#›</a:t>
            </a:fld>
            <a:endParaRPr lang="en-US" dirty="0"/>
          </a:p>
        </p:txBody>
      </p:sp>
    </p:spTree>
    <p:extLst>
      <p:ext uri="{BB962C8B-B14F-4D97-AF65-F5344CB8AC3E}">
        <p14:creationId xmlns="" xmlns:p14="http://schemas.microsoft.com/office/powerpoint/2010/main" val="284486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sv-SE"/>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sv-SE"/>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sv-SE"/>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8F4FAD1F-6EC5-49ED-BB1B-011CED5CB1AB}" type="slidenum">
              <a:rPr lang="sv-SE"/>
              <a:pPr/>
              <a:t>‹#›</a:t>
            </a:fld>
            <a:endParaRPr lang="sv-SE"/>
          </a:p>
        </p:txBody>
      </p:sp>
    </p:spTree>
    <p:extLst>
      <p:ext uri="{BB962C8B-B14F-4D97-AF65-F5344CB8AC3E}">
        <p14:creationId xmlns="" xmlns:p14="http://schemas.microsoft.com/office/powerpoint/2010/main" val="5356702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eaLnBrk="1" hangingPunct="1"/>
            <a:fld id="{3198BC36-FFA6-428D-81C2-3500C8B1E85B}" type="slidenum">
              <a:rPr lang="sv-SE" sz="1200" b="0">
                <a:solidFill>
                  <a:prstClr val="black"/>
                </a:solidFill>
              </a:rPr>
              <a:pPr eaLnBrk="1" hangingPunct="1"/>
              <a:t>37</a:t>
            </a:fld>
            <a:endParaRPr lang="sv-SE" sz="1200" b="0">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eaLnBrk="1" hangingPunct="1"/>
            <a:fld id="{3198BC36-FFA6-428D-81C2-3500C8B1E85B}" type="slidenum">
              <a:rPr lang="sv-SE" sz="1200" b="0">
                <a:solidFill>
                  <a:prstClr val="black"/>
                </a:solidFill>
              </a:rPr>
              <a:pPr eaLnBrk="1" hangingPunct="1"/>
              <a:t>38</a:t>
            </a:fld>
            <a:endParaRPr lang="sv-SE" sz="1200" b="0">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eaLnBrk="1" hangingPunct="1"/>
            <a:fld id="{3198BC36-FFA6-428D-81C2-3500C8B1E85B}" type="slidenum">
              <a:rPr lang="sv-SE" sz="1200" b="0">
                <a:solidFill>
                  <a:prstClr val="black"/>
                </a:solidFill>
              </a:rPr>
              <a:pPr eaLnBrk="1" hangingPunct="1"/>
              <a:t>39</a:t>
            </a:fld>
            <a:endParaRPr lang="sv-SE" sz="1200" b="0">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eaLnBrk="1" hangingPunct="1"/>
            <a:fld id="{AA353DB2-8341-474C-A8BC-8F57B3F9C585}" type="slidenum">
              <a:rPr lang="sv-SE" sz="1200" b="0">
                <a:solidFill>
                  <a:prstClr val="black"/>
                </a:solidFill>
              </a:rPr>
              <a:pPr eaLnBrk="1" hangingPunct="1"/>
              <a:t>40</a:t>
            </a:fld>
            <a:endParaRPr lang="sv-SE" sz="1200" b="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eaLnBrk="1" hangingPunct="1"/>
            <a:fld id="{4BDB2E39-264C-4C8D-889D-2918D1C974E6}" type="slidenum">
              <a:rPr lang="sv-SE" sz="1200" b="0">
                <a:solidFill>
                  <a:prstClr val="black"/>
                </a:solidFill>
              </a:rPr>
              <a:pPr eaLnBrk="1" hangingPunct="1"/>
              <a:t>41</a:t>
            </a:fld>
            <a:endParaRPr lang="sv-SE" sz="1200" b="0">
              <a:solidFill>
                <a:prstClr val="black"/>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eaLnBrk="1" hangingPunct="1"/>
            <a:fld id="{21CF349A-0809-4123-841E-768C9DCF63F4}" type="slidenum">
              <a:rPr lang="sv-SE" sz="1200" b="0">
                <a:solidFill>
                  <a:prstClr val="black"/>
                </a:solidFill>
              </a:rPr>
              <a:pPr eaLnBrk="1" hangingPunct="1"/>
              <a:t>42</a:t>
            </a:fld>
            <a:endParaRPr lang="sv-SE" sz="1200" b="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eaLnBrk="1" hangingPunct="1"/>
            <a:fld id="{1CD02F25-0A44-40AC-807C-EBC37EB02796}" type="slidenum">
              <a:rPr lang="sv-SE" sz="1200" b="0">
                <a:solidFill>
                  <a:prstClr val="black"/>
                </a:solidFill>
              </a:rPr>
              <a:pPr eaLnBrk="1" hangingPunct="1"/>
              <a:t>43</a:t>
            </a:fld>
            <a:endParaRPr lang="sv-SE" sz="1200" b="0">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pag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26236595"/>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20149" y="6553200"/>
            <a:ext cx="409575" cy="292100"/>
          </a:xfrm>
        </p:spPr>
        <p:txBody>
          <a:bodyPr/>
          <a:lstStyle>
            <a:lvl1pPr algn="ctr">
              <a:defRPr sz="800" b="0">
                <a:solidFill>
                  <a:schemeClr val="bg1"/>
                </a:solidFill>
                <a:latin typeface="Arial" pitchFamily="34" charset="0"/>
                <a:cs typeface="Arial" pitchFamily="34" charset="0"/>
              </a:defRPr>
            </a:lvl1pPr>
          </a:lstStyle>
          <a:p>
            <a:fld id="{D948DAF1-79BB-854E-817B-9FDD28FCE5F0}"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a:xfrm>
            <a:off x="342900" y="319226"/>
            <a:ext cx="1285875" cy="0"/>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13"/>
          </p:nvPr>
        </p:nvSpPr>
        <p:spPr>
          <a:xfrm>
            <a:off x="244800" y="338400"/>
            <a:ext cx="5572800" cy="309600"/>
          </a:xfrm>
        </p:spPr>
        <p:txBody>
          <a:bodyPr>
            <a:normAutofit/>
          </a:bodyPr>
          <a:lstStyle>
            <a:lvl1pPr marL="0" indent="0">
              <a:spcBef>
                <a:spcPts val="0"/>
              </a:spcBef>
              <a:buNone/>
              <a:defRPr lang="en-GB" sz="1400" b="0" kern="1200" cap="all" dirty="0">
                <a:solidFill>
                  <a:prstClr val="black"/>
                </a:solidFill>
                <a:latin typeface="Arial"/>
                <a:ea typeface="+mn-ea"/>
                <a:cs typeface="Arial"/>
              </a:defRPr>
            </a:lvl1pPr>
          </a:lstStyle>
          <a:p>
            <a:pPr lvl="0"/>
            <a:r>
              <a:rPr lang="en-US" dirty="0" smtClean="0"/>
              <a:t>Click to edit Master</a:t>
            </a:r>
            <a:endParaRPr lang="en-GB" dirty="0"/>
          </a:p>
        </p:txBody>
      </p:sp>
      <p:sp>
        <p:nvSpPr>
          <p:cNvPr id="14" name="Content Placeholder 2"/>
          <p:cNvSpPr>
            <a:spLocks noGrp="1"/>
          </p:cNvSpPr>
          <p:nvPr>
            <p:ph sz="quarter" idx="14"/>
          </p:nvPr>
        </p:nvSpPr>
        <p:spPr>
          <a:xfrm>
            <a:off x="252000" y="97200"/>
            <a:ext cx="4194000" cy="230400"/>
          </a:xfrm>
        </p:spPr>
        <p:txBody>
          <a:bodyPr>
            <a:normAutofit/>
          </a:bodyPr>
          <a:lstStyle>
            <a:lvl1pPr marL="0" indent="0">
              <a:buNone/>
              <a:defRPr lang="en-GB" sz="900" b="0" kern="1200" cap="all" dirty="0">
                <a:solidFill>
                  <a:prstClr val="black"/>
                </a:solidFill>
                <a:latin typeface="Arial"/>
                <a:ea typeface="+mn-ea"/>
                <a:cs typeface="Arial"/>
              </a:defRPr>
            </a:lvl1pPr>
          </a:lstStyle>
          <a:p>
            <a:pPr lvl="0"/>
            <a:r>
              <a:rPr lang="en-US" dirty="0" smtClean="0"/>
              <a:t>Click to edit Master</a:t>
            </a:r>
            <a:endParaRPr lang="en-GB" dirty="0"/>
          </a:p>
        </p:txBody>
      </p:sp>
      <p:sp>
        <p:nvSpPr>
          <p:cNvPr id="9" name="TextBox 8"/>
          <p:cNvSpPr txBox="1"/>
          <p:nvPr userDrawn="1"/>
        </p:nvSpPr>
        <p:spPr>
          <a:xfrm>
            <a:off x="3862762" y="6642855"/>
            <a:ext cx="1434354" cy="20005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700" b="0" kern="1200" dirty="0" smtClean="0">
                <a:solidFill>
                  <a:schemeClr val="tx1">
                    <a:tint val="75000"/>
                  </a:schemeClr>
                </a:solidFill>
                <a:latin typeface="Arial" charset="0"/>
                <a:ea typeface="+mn-ea"/>
                <a:cs typeface="+mn-cs"/>
              </a:rPr>
              <a:t>© Universum Communications</a:t>
            </a:r>
            <a:endParaRPr lang="en-US" sz="700" b="0" dirty="0"/>
          </a:p>
        </p:txBody>
      </p:sp>
    </p:spTree>
    <p:extLst>
      <p:ext uri="{BB962C8B-B14F-4D97-AF65-F5344CB8AC3E}">
        <p14:creationId xmlns="" xmlns:p14="http://schemas.microsoft.com/office/powerpoint/2010/main" val="3703720525"/>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rvey ques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20149" y="6553200"/>
            <a:ext cx="409575" cy="292100"/>
          </a:xfrm>
        </p:spPr>
        <p:txBody>
          <a:bodyPr/>
          <a:lstStyle>
            <a:lvl1pPr algn="ctr">
              <a:defRPr sz="800" b="0">
                <a:solidFill>
                  <a:schemeClr val="bg1"/>
                </a:solidFill>
                <a:latin typeface="Arial" pitchFamily="34" charset="0"/>
                <a:cs typeface="Arial" pitchFamily="34" charset="0"/>
              </a:defRPr>
            </a:lvl1pPr>
          </a:lstStyle>
          <a:p>
            <a:fld id="{D948DAF1-79BB-854E-817B-9FDD28FCE5F0}"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a:xfrm>
            <a:off x="342900" y="319226"/>
            <a:ext cx="1285875" cy="0"/>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13"/>
          </p:nvPr>
        </p:nvSpPr>
        <p:spPr>
          <a:xfrm>
            <a:off x="244800" y="338400"/>
            <a:ext cx="5572800" cy="309600"/>
          </a:xfrm>
        </p:spPr>
        <p:txBody>
          <a:bodyPr>
            <a:normAutofit/>
          </a:bodyPr>
          <a:lstStyle>
            <a:lvl1pPr marL="0" indent="0">
              <a:spcBef>
                <a:spcPts val="0"/>
              </a:spcBef>
              <a:buNone/>
              <a:defRPr lang="en-GB" sz="1400" b="0" kern="1200" cap="all" dirty="0">
                <a:solidFill>
                  <a:prstClr val="black"/>
                </a:solidFill>
                <a:latin typeface="Arial"/>
                <a:ea typeface="+mn-ea"/>
                <a:cs typeface="Arial"/>
              </a:defRPr>
            </a:lvl1pPr>
          </a:lstStyle>
          <a:p>
            <a:pPr lvl="0"/>
            <a:r>
              <a:rPr lang="en-US" dirty="0" smtClean="0"/>
              <a:t>Click to edit Master</a:t>
            </a:r>
            <a:endParaRPr lang="en-GB" dirty="0"/>
          </a:p>
        </p:txBody>
      </p:sp>
      <p:sp>
        <p:nvSpPr>
          <p:cNvPr id="14" name="Content Placeholder 2"/>
          <p:cNvSpPr>
            <a:spLocks noGrp="1"/>
          </p:cNvSpPr>
          <p:nvPr>
            <p:ph sz="quarter" idx="14"/>
          </p:nvPr>
        </p:nvSpPr>
        <p:spPr>
          <a:xfrm>
            <a:off x="252000" y="97200"/>
            <a:ext cx="4194000" cy="230400"/>
          </a:xfrm>
        </p:spPr>
        <p:txBody>
          <a:bodyPr>
            <a:normAutofit/>
          </a:bodyPr>
          <a:lstStyle>
            <a:lvl1pPr marL="0" indent="0">
              <a:buNone/>
              <a:defRPr lang="en-GB" sz="900" b="0" kern="1200" cap="all" dirty="0">
                <a:solidFill>
                  <a:prstClr val="black"/>
                </a:solidFill>
                <a:latin typeface="Arial"/>
                <a:ea typeface="+mn-ea"/>
                <a:cs typeface="Arial"/>
              </a:defRPr>
            </a:lvl1pPr>
          </a:lstStyle>
          <a:p>
            <a:pPr lvl="0"/>
            <a:r>
              <a:rPr lang="en-US" dirty="0" smtClean="0"/>
              <a:t>Click to edit Master</a:t>
            </a:r>
            <a:endParaRPr lang="en-GB" dirty="0"/>
          </a:p>
        </p:txBody>
      </p:sp>
      <p:sp>
        <p:nvSpPr>
          <p:cNvPr id="15" name="Oval 14"/>
          <p:cNvSpPr/>
          <p:nvPr userDrawn="1"/>
        </p:nvSpPr>
        <p:spPr>
          <a:xfrm>
            <a:off x="327664" y="6066342"/>
            <a:ext cx="180000" cy="18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dirty="0" smtClean="0">
                <a:latin typeface="Arial" pitchFamily="34" charset="0"/>
                <a:cs typeface="Arial" pitchFamily="34" charset="0"/>
              </a:rPr>
              <a:t>?</a:t>
            </a:r>
            <a:endParaRPr lang="en-US" sz="1200" b="1" dirty="0">
              <a:latin typeface="Arial" pitchFamily="34" charset="0"/>
              <a:cs typeface="Arial" pitchFamily="34" charset="0"/>
            </a:endParaRPr>
          </a:p>
        </p:txBody>
      </p:sp>
      <p:sp>
        <p:nvSpPr>
          <p:cNvPr id="17" name="Oval 16"/>
          <p:cNvSpPr/>
          <p:nvPr userDrawn="1"/>
        </p:nvSpPr>
        <p:spPr>
          <a:xfrm>
            <a:off x="327664" y="6066342"/>
            <a:ext cx="180000" cy="18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dirty="0" smtClean="0">
                <a:latin typeface="Arial" pitchFamily="34" charset="0"/>
                <a:cs typeface="Arial" pitchFamily="34" charset="0"/>
              </a:rPr>
              <a:t>?</a:t>
            </a:r>
            <a:endParaRPr lang="en-US" sz="1200" b="1" dirty="0">
              <a:latin typeface="Arial" pitchFamily="34" charset="0"/>
              <a:cs typeface="Arial" pitchFamily="34" charset="0"/>
            </a:endParaRPr>
          </a:p>
        </p:txBody>
      </p:sp>
      <p:cxnSp>
        <p:nvCxnSpPr>
          <p:cNvPr id="18" name="Straight Connector 17"/>
          <p:cNvCxnSpPr/>
          <p:nvPr userDrawn="1"/>
        </p:nvCxnSpPr>
        <p:spPr>
          <a:xfrm flipV="1">
            <a:off x="327664" y="6274437"/>
            <a:ext cx="1276982"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472443" y="6058993"/>
            <a:ext cx="1270632" cy="215444"/>
          </a:xfrm>
          <a:prstGeom prst="rect">
            <a:avLst/>
          </a:prstGeom>
        </p:spPr>
        <p:txBody>
          <a:bodyPr wrap="square">
            <a:spAutoFit/>
          </a:bodyPr>
          <a:lstStyle/>
          <a:p>
            <a:r>
              <a:rPr lang="en-US" sz="800" b="0" cap="all" dirty="0" smtClean="0">
                <a:solidFill>
                  <a:schemeClr val="tx1"/>
                </a:solidFill>
                <a:latin typeface="Arial" pitchFamily="34" charset="0"/>
                <a:cs typeface="Arial" pitchFamily="34" charset="0"/>
              </a:rPr>
              <a:t>SURVEY QUESTION</a:t>
            </a:r>
            <a:endParaRPr lang="en-US" sz="800" b="0" cap="all" dirty="0">
              <a:solidFill>
                <a:schemeClr val="tx1"/>
              </a:solidFill>
              <a:latin typeface="Arial" pitchFamily="34" charset="0"/>
              <a:cs typeface="Arial" pitchFamily="34" charset="0"/>
            </a:endParaRPr>
          </a:p>
        </p:txBody>
      </p:sp>
      <p:sp>
        <p:nvSpPr>
          <p:cNvPr id="23" name="Content Placeholder 2"/>
          <p:cNvSpPr>
            <a:spLocks noGrp="1"/>
          </p:cNvSpPr>
          <p:nvPr>
            <p:ph sz="quarter" idx="15"/>
          </p:nvPr>
        </p:nvSpPr>
        <p:spPr>
          <a:xfrm>
            <a:off x="252000" y="6271200"/>
            <a:ext cx="3178800" cy="338400"/>
          </a:xfrm>
        </p:spPr>
        <p:txBody>
          <a:bodyPr>
            <a:normAutofit/>
          </a:bodyPr>
          <a:lstStyle>
            <a:lvl1pPr marL="0" indent="0" algn="l" rtl="0" fontAlgn="base">
              <a:spcBef>
                <a:spcPct val="0"/>
              </a:spcBef>
              <a:spcAft>
                <a:spcPct val="0"/>
              </a:spcAft>
              <a:buNone/>
              <a:defRPr lang="en-GB" sz="800" b="0" kern="1200" dirty="0">
                <a:solidFill>
                  <a:schemeClr val="tx1"/>
                </a:solidFill>
                <a:latin typeface="Arial" pitchFamily="34" charset="0"/>
                <a:ea typeface="+mn-ea"/>
                <a:cs typeface="Arial" pitchFamily="34" charset="0"/>
              </a:defRPr>
            </a:lvl1pPr>
          </a:lstStyle>
          <a:p>
            <a:pPr lvl="0"/>
            <a:r>
              <a:rPr lang="en-US" dirty="0" smtClean="0"/>
              <a:t>Click to edit Master</a:t>
            </a:r>
            <a:endParaRPr lang="en-GB" dirty="0"/>
          </a:p>
        </p:txBody>
      </p:sp>
      <p:sp>
        <p:nvSpPr>
          <p:cNvPr id="13" name="TextBox 12"/>
          <p:cNvSpPr txBox="1"/>
          <p:nvPr userDrawn="1"/>
        </p:nvSpPr>
        <p:spPr>
          <a:xfrm>
            <a:off x="3862762" y="6642855"/>
            <a:ext cx="1434354" cy="20005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700" b="0" kern="1200" dirty="0" smtClean="0">
                <a:solidFill>
                  <a:schemeClr val="tx1">
                    <a:tint val="75000"/>
                  </a:schemeClr>
                </a:solidFill>
                <a:latin typeface="Arial" charset="0"/>
                <a:ea typeface="+mn-ea"/>
                <a:cs typeface="+mn-cs"/>
              </a:rPr>
              <a:t>© Universum Communications</a:t>
            </a:r>
            <a:endParaRPr lang="en-US" sz="700" b="0" dirty="0"/>
          </a:p>
        </p:txBody>
      </p:sp>
    </p:spTree>
    <p:extLst>
      <p:ext uri="{BB962C8B-B14F-4D97-AF65-F5344CB8AC3E}">
        <p14:creationId xmlns="" xmlns:p14="http://schemas.microsoft.com/office/powerpoint/2010/main" val="2602171053"/>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rvey 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20149" y="6553200"/>
            <a:ext cx="409575" cy="292100"/>
          </a:xfrm>
        </p:spPr>
        <p:txBody>
          <a:bodyPr/>
          <a:lstStyle>
            <a:lvl1pPr algn="ctr">
              <a:defRPr sz="800" b="0">
                <a:solidFill>
                  <a:schemeClr val="bg1"/>
                </a:solidFill>
                <a:latin typeface="Arial" pitchFamily="34" charset="0"/>
                <a:cs typeface="Arial" pitchFamily="34" charset="0"/>
              </a:defRPr>
            </a:lvl1pPr>
          </a:lstStyle>
          <a:p>
            <a:fld id="{D948DAF1-79BB-854E-817B-9FDD28FCE5F0}"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a:xfrm>
            <a:off x="342900" y="319226"/>
            <a:ext cx="1285875" cy="0"/>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13"/>
          </p:nvPr>
        </p:nvSpPr>
        <p:spPr>
          <a:xfrm>
            <a:off x="244800" y="338400"/>
            <a:ext cx="5572800" cy="309600"/>
          </a:xfrm>
        </p:spPr>
        <p:txBody>
          <a:bodyPr>
            <a:normAutofit/>
          </a:bodyPr>
          <a:lstStyle>
            <a:lvl1pPr marL="0" indent="0">
              <a:spcBef>
                <a:spcPts val="0"/>
              </a:spcBef>
              <a:buNone/>
              <a:defRPr lang="en-GB" sz="1400" b="0" kern="1200" cap="all" dirty="0">
                <a:solidFill>
                  <a:prstClr val="black"/>
                </a:solidFill>
                <a:latin typeface="Arial"/>
                <a:ea typeface="+mn-ea"/>
                <a:cs typeface="Arial"/>
              </a:defRPr>
            </a:lvl1pPr>
          </a:lstStyle>
          <a:p>
            <a:pPr lvl="0"/>
            <a:r>
              <a:rPr lang="en-US" dirty="0" smtClean="0"/>
              <a:t>Click to edit Master</a:t>
            </a:r>
            <a:endParaRPr lang="en-GB" dirty="0"/>
          </a:p>
        </p:txBody>
      </p:sp>
      <p:sp>
        <p:nvSpPr>
          <p:cNvPr id="14" name="Content Placeholder 2"/>
          <p:cNvSpPr>
            <a:spLocks noGrp="1"/>
          </p:cNvSpPr>
          <p:nvPr>
            <p:ph sz="quarter" idx="14"/>
          </p:nvPr>
        </p:nvSpPr>
        <p:spPr>
          <a:xfrm>
            <a:off x="252000" y="97200"/>
            <a:ext cx="4194000" cy="230400"/>
          </a:xfrm>
        </p:spPr>
        <p:txBody>
          <a:bodyPr>
            <a:normAutofit/>
          </a:bodyPr>
          <a:lstStyle>
            <a:lvl1pPr marL="0" indent="0">
              <a:buNone/>
              <a:defRPr lang="en-GB" sz="900" b="0" kern="1200" cap="all" dirty="0">
                <a:solidFill>
                  <a:prstClr val="black"/>
                </a:solidFill>
                <a:latin typeface="Arial"/>
                <a:ea typeface="+mn-ea"/>
                <a:cs typeface="Arial"/>
              </a:defRPr>
            </a:lvl1pPr>
          </a:lstStyle>
          <a:p>
            <a:pPr lvl="0"/>
            <a:r>
              <a:rPr lang="en-US" dirty="0" smtClean="0"/>
              <a:t>Click to edit Master</a:t>
            </a:r>
            <a:endParaRPr lang="en-GB" dirty="0"/>
          </a:p>
        </p:txBody>
      </p:sp>
      <p:sp>
        <p:nvSpPr>
          <p:cNvPr id="15" name="Oval 14"/>
          <p:cNvSpPr/>
          <p:nvPr userDrawn="1"/>
        </p:nvSpPr>
        <p:spPr>
          <a:xfrm>
            <a:off x="327664" y="6066342"/>
            <a:ext cx="180000" cy="18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dirty="0" smtClean="0">
                <a:latin typeface="Arial" pitchFamily="34" charset="0"/>
                <a:cs typeface="Arial" pitchFamily="34" charset="0"/>
              </a:rPr>
              <a:t>?</a:t>
            </a:r>
            <a:endParaRPr lang="en-US" sz="1200" b="1" dirty="0">
              <a:latin typeface="Arial" pitchFamily="34" charset="0"/>
              <a:cs typeface="Arial" pitchFamily="34" charset="0"/>
            </a:endParaRPr>
          </a:p>
        </p:txBody>
      </p:sp>
      <p:sp>
        <p:nvSpPr>
          <p:cNvPr id="17" name="Oval 16"/>
          <p:cNvSpPr/>
          <p:nvPr userDrawn="1"/>
        </p:nvSpPr>
        <p:spPr>
          <a:xfrm>
            <a:off x="327664" y="6066342"/>
            <a:ext cx="180000" cy="18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dirty="0" smtClean="0">
                <a:latin typeface="Arial" pitchFamily="34" charset="0"/>
                <a:cs typeface="Arial" pitchFamily="34" charset="0"/>
              </a:rPr>
              <a:t>?</a:t>
            </a:r>
            <a:endParaRPr lang="en-US" sz="1200" b="1" dirty="0">
              <a:latin typeface="Arial" pitchFamily="34" charset="0"/>
              <a:cs typeface="Arial" pitchFamily="34" charset="0"/>
            </a:endParaRPr>
          </a:p>
        </p:txBody>
      </p:sp>
      <p:cxnSp>
        <p:nvCxnSpPr>
          <p:cNvPr id="18" name="Straight Connector 17"/>
          <p:cNvCxnSpPr/>
          <p:nvPr userDrawn="1"/>
        </p:nvCxnSpPr>
        <p:spPr>
          <a:xfrm flipV="1">
            <a:off x="327664" y="6274437"/>
            <a:ext cx="1276982"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472443" y="6058993"/>
            <a:ext cx="1270632" cy="215444"/>
          </a:xfrm>
          <a:prstGeom prst="rect">
            <a:avLst/>
          </a:prstGeom>
        </p:spPr>
        <p:txBody>
          <a:bodyPr wrap="square">
            <a:spAutoFit/>
          </a:bodyPr>
          <a:lstStyle/>
          <a:p>
            <a:r>
              <a:rPr lang="en-US" sz="800" b="0" cap="all" dirty="0" smtClean="0">
                <a:solidFill>
                  <a:schemeClr val="tx1"/>
                </a:solidFill>
                <a:latin typeface="Arial" pitchFamily="34" charset="0"/>
                <a:cs typeface="Arial" pitchFamily="34" charset="0"/>
              </a:rPr>
              <a:t>SURVEY QUESTIONs</a:t>
            </a:r>
            <a:endParaRPr lang="en-US" sz="800" b="0" cap="all" dirty="0">
              <a:solidFill>
                <a:schemeClr val="tx1"/>
              </a:solidFill>
              <a:latin typeface="Arial" pitchFamily="34" charset="0"/>
              <a:cs typeface="Arial" pitchFamily="34" charset="0"/>
            </a:endParaRPr>
          </a:p>
        </p:txBody>
      </p:sp>
      <p:sp>
        <p:nvSpPr>
          <p:cNvPr id="23" name="Content Placeholder 2"/>
          <p:cNvSpPr>
            <a:spLocks noGrp="1"/>
          </p:cNvSpPr>
          <p:nvPr>
            <p:ph sz="quarter" idx="15"/>
          </p:nvPr>
        </p:nvSpPr>
        <p:spPr>
          <a:xfrm>
            <a:off x="252000" y="6271200"/>
            <a:ext cx="3178800" cy="338400"/>
          </a:xfrm>
        </p:spPr>
        <p:txBody>
          <a:bodyPr>
            <a:normAutofit/>
          </a:bodyPr>
          <a:lstStyle>
            <a:lvl1pPr marL="0" indent="0" algn="l" rtl="0" fontAlgn="base">
              <a:spcBef>
                <a:spcPct val="0"/>
              </a:spcBef>
              <a:spcAft>
                <a:spcPct val="0"/>
              </a:spcAft>
              <a:buNone/>
              <a:defRPr lang="en-GB" sz="800" b="0" kern="1200" dirty="0">
                <a:solidFill>
                  <a:schemeClr val="tx1"/>
                </a:solidFill>
                <a:latin typeface="Arial" pitchFamily="34" charset="0"/>
                <a:ea typeface="+mn-ea"/>
                <a:cs typeface="Arial" pitchFamily="34" charset="0"/>
              </a:defRPr>
            </a:lvl1pPr>
          </a:lstStyle>
          <a:p>
            <a:pPr lvl="0"/>
            <a:r>
              <a:rPr lang="en-US" dirty="0" smtClean="0"/>
              <a:t>Click to edit Master</a:t>
            </a:r>
            <a:endParaRPr lang="en-GB" dirty="0"/>
          </a:p>
        </p:txBody>
      </p:sp>
      <p:sp>
        <p:nvSpPr>
          <p:cNvPr id="13" name="TextBox 12"/>
          <p:cNvSpPr txBox="1"/>
          <p:nvPr userDrawn="1"/>
        </p:nvSpPr>
        <p:spPr>
          <a:xfrm>
            <a:off x="3862762" y="6642855"/>
            <a:ext cx="1434354" cy="20005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700" b="0" kern="1200" dirty="0" smtClean="0">
                <a:solidFill>
                  <a:schemeClr val="tx1">
                    <a:tint val="75000"/>
                  </a:schemeClr>
                </a:solidFill>
                <a:latin typeface="Arial" charset="0"/>
                <a:ea typeface="+mn-ea"/>
                <a:cs typeface="+mn-cs"/>
              </a:rPr>
              <a:t>© Universum Communications</a:t>
            </a:r>
            <a:endParaRPr lang="en-US" sz="700" b="0" dirty="0"/>
          </a:p>
        </p:txBody>
      </p:sp>
    </p:spTree>
    <p:extLst>
      <p:ext uri="{BB962C8B-B14F-4D97-AF65-F5344CB8AC3E}">
        <p14:creationId xmlns="" xmlns:p14="http://schemas.microsoft.com/office/powerpoint/2010/main" val="1280937872"/>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rvey question and no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20149" y="6553200"/>
            <a:ext cx="409575" cy="292100"/>
          </a:xfrm>
        </p:spPr>
        <p:txBody>
          <a:bodyPr/>
          <a:lstStyle>
            <a:lvl1pPr algn="ctr">
              <a:defRPr sz="800" b="0">
                <a:solidFill>
                  <a:schemeClr val="bg1"/>
                </a:solidFill>
                <a:latin typeface="Arial" pitchFamily="34" charset="0"/>
                <a:cs typeface="Arial" pitchFamily="34" charset="0"/>
              </a:defRPr>
            </a:lvl1pPr>
          </a:lstStyle>
          <a:p>
            <a:fld id="{D948DAF1-79BB-854E-817B-9FDD28FCE5F0}"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a:xfrm>
            <a:off x="342900" y="319226"/>
            <a:ext cx="1285875" cy="0"/>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13"/>
          </p:nvPr>
        </p:nvSpPr>
        <p:spPr>
          <a:xfrm>
            <a:off x="244800" y="338400"/>
            <a:ext cx="5572800" cy="309600"/>
          </a:xfrm>
        </p:spPr>
        <p:txBody>
          <a:bodyPr>
            <a:normAutofit/>
          </a:bodyPr>
          <a:lstStyle>
            <a:lvl1pPr marL="0" indent="0">
              <a:spcBef>
                <a:spcPts val="0"/>
              </a:spcBef>
              <a:buNone/>
              <a:defRPr lang="en-GB" sz="1400" b="0" kern="1200" cap="all" dirty="0">
                <a:solidFill>
                  <a:prstClr val="black"/>
                </a:solidFill>
                <a:latin typeface="Arial"/>
                <a:ea typeface="+mn-ea"/>
                <a:cs typeface="Arial"/>
              </a:defRPr>
            </a:lvl1pPr>
          </a:lstStyle>
          <a:p>
            <a:pPr lvl="0"/>
            <a:r>
              <a:rPr lang="en-US" dirty="0" smtClean="0"/>
              <a:t>Click to edit Master</a:t>
            </a:r>
            <a:endParaRPr lang="en-GB" dirty="0"/>
          </a:p>
        </p:txBody>
      </p:sp>
      <p:sp>
        <p:nvSpPr>
          <p:cNvPr id="14" name="Content Placeholder 2"/>
          <p:cNvSpPr>
            <a:spLocks noGrp="1"/>
          </p:cNvSpPr>
          <p:nvPr>
            <p:ph sz="quarter" idx="14"/>
          </p:nvPr>
        </p:nvSpPr>
        <p:spPr>
          <a:xfrm>
            <a:off x="252000" y="97200"/>
            <a:ext cx="4194000" cy="230400"/>
          </a:xfrm>
        </p:spPr>
        <p:txBody>
          <a:bodyPr>
            <a:normAutofit/>
          </a:bodyPr>
          <a:lstStyle>
            <a:lvl1pPr marL="0" indent="0">
              <a:buNone/>
              <a:defRPr lang="en-GB" sz="900" b="0" kern="1200" cap="all" dirty="0">
                <a:solidFill>
                  <a:prstClr val="black"/>
                </a:solidFill>
                <a:latin typeface="Arial"/>
                <a:ea typeface="+mn-ea"/>
                <a:cs typeface="Arial"/>
              </a:defRPr>
            </a:lvl1pPr>
          </a:lstStyle>
          <a:p>
            <a:pPr lvl="0"/>
            <a:r>
              <a:rPr lang="en-US" dirty="0" smtClean="0"/>
              <a:t>Click to edit Master</a:t>
            </a:r>
            <a:endParaRPr lang="en-GB" dirty="0"/>
          </a:p>
        </p:txBody>
      </p:sp>
      <p:sp>
        <p:nvSpPr>
          <p:cNvPr id="15" name="Oval 14"/>
          <p:cNvSpPr/>
          <p:nvPr userDrawn="1"/>
        </p:nvSpPr>
        <p:spPr>
          <a:xfrm>
            <a:off x="327664" y="6066342"/>
            <a:ext cx="180000" cy="18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dirty="0" smtClean="0">
                <a:latin typeface="Arial" pitchFamily="34" charset="0"/>
                <a:cs typeface="Arial" pitchFamily="34" charset="0"/>
              </a:rPr>
              <a:t>?</a:t>
            </a:r>
            <a:endParaRPr lang="en-US" sz="1200" b="1" dirty="0">
              <a:latin typeface="Arial" pitchFamily="34" charset="0"/>
              <a:cs typeface="Arial" pitchFamily="34" charset="0"/>
            </a:endParaRPr>
          </a:p>
        </p:txBody>
      </p:sp>
      <p:sp>
        <p:nvSpPr>
          <p:cNvPr id="17" name="Oval 16"/>
          <p:cNvSpPr/>
          <p:nvPr userDrawn="1"/>
        </p:nvSpPr>
        <p:spPr>
          <a:xfrm>
            <a:off x="327664" y="6066342"/>
            <a:ext cx="180000" cy="18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b="1" dirty="0" smtClean="0">
                <a:latin typeface="Arial" pitchFamily="34" charset="0"/>
                <a:cs typeface="Arial" pitchFamily="34" charset="0"/>
              </a:rPr>
              <a:t>?</a:t>
            </a:r>
            <a:endParaRPr lang="en-US" sz="1200" b="1" dirty="0">
              <a:latin typeface="Arial" pitchFamily="34" charset="0"/>
              <a:cs typeface="Arial" pitchFamily="34" charset="0"/>
            </a:endParaRPr>
          </a:p>
        </p:txBody>
      </p:sp>
      <p:cxnSp>
        <p:nvCxnSpPr>
          <p:cNvPr id="18" name="Straight Connector 17"/>
          <p:cNvCxnSpPr/>
          <p:nvPr userDrawn="1"/>
        </p:nvCxnSpPr>
        <p:spPr>
          <a:xfrm flipV="1">
            <a:off x="327664" y="6274437"/>
            <a:ext cx="1276982"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472443" y="6058993"/>
            <a:ext cx="1270632" cy="215444"/>
          </a:xfrm>
          <a:prstGeom prst="rect">
            <a:avLst/>
          </a:prstGeom>
        </p:spPr>
        <p:txBody>
          <a:bodyPr wrap="square">
            <a:spAutoFit/>
          </a:bodyPr>
          <a:lstStyle/>
          <a:p>
            <a:r>
              <a:rPr lang="en-US" sz="800" b="0" cap="all" dirty="0" smtClean="0">
                <a:solidFill>
                  <a:schemeClr val="tx1"/>
                </a:solidFill>
                <a:latin typeface="Arial" pitchFamily="34" charset="0"/>
                <a:cs typeface="Arial" pitchFamily="34" charset="0"/>
              </a:rPr>
              <a:t>SURVEY QUESTION</a:t>
            </a:r>
            <a:endParaRPr lang="en-US" sz="800" b="0" cap="all" dirty="0">
              <a:solidFill>
                <a:schemeClr val="tx1"/>
              </a:solidFill>
              <a:latin typeface="Arial" pitchFamily="34" charset="0"/>
              <a:cs typeface="Arial" pitchFamily="34" charset="0"/>
            </a:endParaRPr>
          </a:p>
        </p:txBody>
      </p:sp>
      <p:sp>
        <p:nvSpPr>
          <p:cNvPr id="23" name="Content Placeholder 2"/>
          <p:cNvSpPr>
            <a:spLocks noGrp="1"/>
          </p:cNvSpPr>
          <p:nvPr>
            <p:ph sz="quarter" idx="15"/>
          </p:nvPr>
        </p:nvSpPr>
        <p:spPr>
          <a:xfrm>
            <a:off x="252000" y="6271200"/>
            <a:ext cx="3178800" cy="338400"/>
          </a:xfrm>
        </p:spPr>
        <p:txBody>
          <a:bodyPr>
            <a:normAutofit/>
          </a:bodyPr>
          <a:lstStyle>
            <a:lvl1pPr marL="0" indent="0" algn="l" rtl="0" fontAlgn="base">
              <a:spcBef>
                <a:spcPct val="0"/>
              </a:spcBef>
              <a:spcAft>
                <a:spcPct val="0"/>
              </a:spcAft>
              <a:buNone/>
              <a:defRPr lang="en-GB" sz="800" b="0" kern="1200" dirty="0">
                <a:solidFill>
                  <a:schemeClr val="tx1"/>
                </a:solidFill>
                <a:latin typeface="Arial" pitchFamily="34" charset="0"/>
                <a:ea typeface="+mn-ea"/>
                <a:cs typeface="Arial" pitchFamily="34" charset="0"/>
              </a:defRPr>
            </a:lvl1pPr>
          </a:lstStyle>
          <a:p>
            <a:pPr lvl="0"/>
            <a:r>
              <a:rPr lang="en-US" dirty="0" smtClean="0"/>
              <a:t>Click to edit Master</a:t>
            </a:r>
            <a:endParaRPr lang="en-GB" dirty="0"/>
          </a:p>
        </p:txBody>
      </p:sp>
      <p:sp>
        <p:nvSpPr>
          <p:cNvPr id="16" name="Oval 15"/>
          <p:cNvSpPr/>
          <p:nvPr userDrawn="1"/>
        </p:nvSpPr>
        <p:spPr>
          <a:xfrm>
            <a:off x="6766331" y="6215063"/>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a:latin typeface="Arial" pitchFamily="34" charset="0"/>
                <a:cs typeface="Arial" pitchFamily="34" charset="0"/>
              </a:rPr>
              <a:t>!</a:t>
            </a:r>
            <a:endParaRPr lang="en-US" sz="1400" b="1" dirty="0">
              <a:latin typeface="Arial" pitchFamily="34" charset="0"/>
              <a:cs typeface="Arial" pitchFamily="34" charset="0"/>
            </a:endParaRPr>
          </a:p>
        </p:txBody>
      </p:sp>
      <p:sp>
        <p:nvSpPr>
          <p:cNvPr id="21" name="Content Placeholder 2"/>
          <p:cNvSpPr>
            <a:spLocks noGrp="1"/>
          </p:cNvSpPr>
          <p:nvPr>
            <p:ph sz="quarter" idx="16"/>
          </p:nvPr>
        </p:nvSpPr>
        <p:spPr>
          <a:xfrm>
            <a:off x="6933600" y="6183025"/>
            <a:ext cx="1771200" cy="554400"/>
          </a:xfrm>
        </p:spPr>
        <p:txBody>
          <a:bodyPr>
            <a:normAutofit/>
          </a:bodyPr>
          <a:lstStyle>
            <a:lvl1pPr marL="0" indent="0" algn="l" rtl="0" fontAlgn="base">
              <a:spcBef>
                <a:spcPct val="0"/>
              </a:spcBef>
              <a:spcAft>
                <a:spcPct val="0"/>
              </a:spcAft>
              <a:buNone/>
              <a:defRPr lang="en-GB" sz="650" b="0" kern="1200" cap="none" baseline="0" dirty="0">
                <a:solidFill>
                  <a:schemeClr val="tx1"/>
                </a:solidFill>
                <a:latin typeface="Arial"/>
                <a:ea typeface="+mn-ea"/>
                <a:cs typeface="Arial"/>
              </a:defRPr>
            </a:lvl1pPr>
          </a:lstStyle>
          <a:p>
            <a:pPr lvl="0"/>
            <a:r>
              <a:rPr lang="en-US" dirty="0" smtClean="0"/>
              <a:t>Click to edit Master</a:t>
            </a:r>
            <a:endParaRPr lang="en-GB" dirty="0"/>
          </a:p>
        </p:txBody>
      </p:sp>
      <p:sp>
        <p:nvSpPr>
          <p:cNvPr id="20" name="TextBox 19"/>
          <p:cNvSpPr txBox="1"/>
          <p:nvPr userDrawn="1"/>
        </p:nvSpPr>
        <p:spPr>
          <a:xfrm>
            <a:off x="3862762" y="6642855"/>
            <a:ext cx="1434354" cy="20005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700" b="0" kern="1200" dirty="0" smtClean="0">
                <a:solidFill>
                  <a:schemeClr val="tx1">
                    <a:tint val="75000"/>
                  </a:schemeClr>
                </a:solidFill>
                <a:latin typeface="Arial" charset="0"/>
                <a:ea typeface="+mn-ea"/>
                <a:cs typeface="+mn-cs"/>
              </a:rPr>
              <a:t>© Universum Communications</a:t>
            </a:r>
            <a:endParaRPr lang="en-US" sz="700" b="0" dirty="0"/>
          </a:p>
        </p:txBody>
      </p:sp>
    </p:spTree>
    <p:extLst>
      <p:ext uri="{BB962C8B-B14F-4D97-AF65-F5344CB8AC3E}">
        <p14:creationId xmlns="" xmlns:p14="http://schemas.microsoft.com/office/powerpoint/2010/main" val="856989710"/>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867E0A-6A33-4075-B5CB-A80DBD624E41}" type="datetime1">
              <a:rPr lang="en-US" smtClean="0">
                <a:solidFill>
                  <a:prstClr val="black">
                    <a:tint val="75000"/>
                  </a:prstClr>
                </a:solidFill>
              </a:rPr>
              <a:pPr/>
              <a:t>7/25/2012</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8820149" y="6553200"/>
            <a:ext cx="409575" cy="292100"/>
          </a:xfrm>
        </p:spPr>
        <p:txBody>
          <a:bodyPr/>
          <a:lstStyle>
            <a:lvl1pPr algn="ctr">
              <a:defRPr sz="800" b="0">
                <a:solidFill>
                  <a:schemeClr val="bg1"/>
                </a:solidFill>
                <a:latin typeface="Arial" pitchFamily="34" charset="0"/>
                <a:cs typeface="Arial" pitchFamily="34" charset="0"/>
              </a:defRPr>
            </a:lvl1pPr>
          </a:lstStyle>
          <a:p>
            <a:fld id="{D948DAF1-79BB-854E-817B-9FDD28FCE5F0}"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a:xfrm>
            <a:off x="342900" y="323850"/>
            <a:ext cx="1285875" cy="0"/>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3862762" y="6642855"/>
            <a:ext cx="1434354" cy="20005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700" b="0" kern="1200" dirty="0" smtClean="0">
                <a:solidFill>
                  <a:schemeClr val="tx1">
                    <a:tint val="75000"/>
                  </a:schemeClr>
                </a:solidFill>
                <a:latin typeface="Arial" charset="0"/>
                <a:ea typeface="+mn-ea"/>
                <a:cs typeface="+mn-cs"/>
              </a:rPr>
              <a:t>© Universum Communications</a:t>
            </a:r>
            <a:endParaRPr lang="en-US" sz="700" b="0" dirty="0"/>
          </a:p>
        </p:txBody>
      </p:sp>
    </p:spTree>
    <p:extLst>
      <p:ext uri="{BB962C8B-B14F-4D97-AF65-F5344CB8AC3E}">
        <p14:creationId xmlns="" xmlns:p14="http://schemas.microsoft.com/office/powerpoint/2010/main" val="2245460806"/>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867E0A-6A33-4075-B5CB-A80DBD624E41}" type="datetime1">
              <a:rPr lang="en-US" smtClean="0"/>
              <a:pPr/>
              <a:t>7/25/2012</a:t>
            </a:fld>
            <a:endParaRPr lang="en-US" dirty="0"/>
          </a:p>
        </p:txBody>
      </p:sp>
      <p:sp>
        <p:nvSpPr>
          <p:cNvPr id="6" name="Slide Number Placeholder 5"/>
          <p:cNvSpPr>
            <a:spLocks noGrp="1"/>
          </p:cNvSpPr>
          <p:nvPr>
            <p:ph type="sldNum" sz="quarter" idx="12"/>
          </p:nvPr>
        </p:nvSpPr>
        <p:spPr>
          <a:xfrm>
            <a:off x="8820149" y="6553200"/>
            <a:ext cx="409575" cy="292100"/>
          </a:xfrm>
        </p:spPr>
        <p:txBody>
          <a:bodyPr/>
          <a:lstStyle>
            <a:lvl1pPr algn="ctr">
              <a:defRPr sz="800" b="0">
                <a:solidFill>
                  <a:schemeClr val="bg1"/>
                </a:solidFill>
                <a:latin typeface="Arial" pitchFamily="34" charset="0"/>
                <a:cs typeface="Arial" pitchFamily="34" charset="0"/>
              </a:defRPr>
            </a:lvl1pPr>
          </a:lstStyle>
          <a:p>
            <a:fld id="{D948DAF1-79BB-854E-817B-9FDD28FCE5F0}" type="slidenum">
              <a:rPr lang="en-US" smtClean="0"/>
              <a:pPr/>
              <a:t>‹#›</a:t>
            </a:fld>
            <a:endParaRPr lang="en-US" dirty="0"/>
          </a:p>
        </p:txBody>
      </p:sp>
      <p:cxnSp>
        <p:nvCxnSpPr>
          <p:cNvPr id="7" name="Straight Connector 6"/>
          <p:cNvCxnSpPr/>
          <p:nvPr userDrawn="1"/>
        </p:nvCxnSpPr>
        <p:spPr>
          <a:xfrm>
            <a:off x="342900" y="323850"/>
            <a:ext cx="1285875" cy="0"/>
          </a:xfrm>
          <a:prstGeom prst="line">
            <a:avLst/>
          </a:prstGeom>
          <a:ln w="476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862762" y="6642855"/>
            <a:ext cx="1434354" cy="20005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700" b="0" kern="1200" dirty="0" smtClean="0">
                <a:solidFill>
                  <a:schemeClr val="tx1">
                    <a:tint val="75000"/>
                  </a:schemeClr>
                </a:solidFill>
                <a:latin typeface="Arial" charset="0"/>
                <a:ea typeface="+mn-ea"/>
                <a:cs typeface="+mn-cs"/>
              </a:rPr>
              <a:t>© Universum Communications</a:t>
            </a:r>
            <a:endParaRPr lang="en-US" sz="700" b="0" dirty="0"/>
          </a:p>
        </p:txBody>
      </p:sp>
    </p:spTree>
    <p:extLst>
      <p:ext uri="{BB962C8B-B14F-4D97-AF65-F5344CB8AC3E}">
        <p14:creationId xmlns="" xmlns:p14="http://schemas.microsoft.com/office/powerpoint/2010/main" val="216064062"/>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A7063FD-1D07-4313-AAEB-71941ED243B1}" type="datetime1">
              <a:rPr lang="en-US" b="0" smtClean="0">
                <a:solidFill>
                  <a:prstClr val="black">
                    <a:tint val="75000"/>
                  </a:prstClr>
                </a:solidFill>
                <a:latin typeface="Calibri"/>
              </a:rPr>
              <a:pPr defTabSz="457200" fontAlgn="auto">
                <a:spcBef>
                  <a:spcPts val="0"/>
                </a:spcBef>
                <a:spcAft>
                  <a:spcPts val="0"/>
                </a:spcAft>
              </a:pPr>
              <a:t>7/25/2012</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457200" fontAlgn="auto">
              <a:spcBef>
                <a:spcPts val="0"/>
              </a:spcBef>
              <a:spcAft>
                <a:spcPts val="0"/>
              </a:spcAft>
            </a:pPr>
            <a:r>
              <a:rPr lang="en-US" b="0" dirty="0" smtClean="0">
                <a:solidFill>
                  <a:prstClr val="black">
                    <a:tint val="75000"/>
                  </a:prstClr>
                </a:solidFill>
                <a:latin typeface="Calibri"/>
              </a:rPr>
              <a:t>© Universum Communications</a:t>
            </a: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r>
              <a:rPr lang="en-US" b="0" dirty="0" smtClean="0">
                <a:solidFill>
                  <a:prstClr val="black">
                    <a:tint val="75000"/>
                  </a:prstClr>
                </a:solidFill>
                <a:latin typeface="Calibri"/>
              </a:rPr>
              <a:t>1</a:t>
            </a:r>
            <a:endParaRPr lang="en-US" b="0" dirty="0">
              <a:solidFill>
                <a:prstClr val="black">
                  <a:tint val="75000"/>
                </a:prstClr>
              </a:solidFill>
              <a:latin typeface="Calibri"/>
            </a:endParaRPr>
          </a:p>
        </p:txBody>
      </p:sp>
      <p:sp>
        <p:nvSpPr>
          <p:cNvPr id="9" name="Rectangle 8"/>
          <p:cNvSpPr/>
          <p:nvPr/>
        </p:nvSpPr>
        <p:spPr>
          <a:xfrm>
            <a:off x="8915400" y="6266890"/>
            <a:ext cx="228600" cy="597600"/>
          </a:xfrm>
          <a:prstGeom prst="rect">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Tree>
    <p:extLst>
      <p:ext uri="{BB962C8B-B14F-4D97-AF65-F5344CB8AC3E}">
        <p14:creationId xmlns="" xmlns:p14="http://schemas.microsoft.com/office/powerpoint/2010/main" val="3565661009"/>
      </p:ext>
    </p:extLst>
  </p:cSld>
  <p:clrMap bg1="lt1" tx1="dk1" bg2="lt2" tx2="dk2" accent1="accent1" accent2="accent2" accent3="accent3" accent4="accent4" accent5="accent5" accent6="accent6" hlink="hlink" folHlink="folHlink"/>
  <p:sldLayoutIdLst>
    <p:sldLayoutId id="2147483974" r:id="rId1"/>
    <p:sldLayoutId id="2147483969" r:id="rId2"/>
    <p:sldLayoutId id="2147483915" r:id="rId3"/>
    <p:sldLayoutId id="2147483972" r:id="rId4"/>
    <p:sldLayoutId id="2147483970" r:id="rId5"/>
    <p:sldLayoutId id="2147483968" r:id="rId6"/>
    <p:sldLayoutId id="2147483971" r:id="rId7"/>
  </p:sldLayoutIdLst>
  <p:timing>
    <p:tnLst>
      <p:par>
        <p:cTn id="1" dur="indefinite" restart="never" nodeType="tmRoot"/>
      </p:par>
    </p:tnLst>
  </p:timing>
  <p:hf hdr="0" dt="0"/>
  <p:txStyles>
    <p:titleStyle>
      <a:lvl1pPr algn="ctr" defTabSz="457200" rtl="0" eaLnBrk="1" latinLnBrk="0" hangingPunct="1">
        <a:spcBef>
          <a:spcPct val="0"/>
        </a:spcBef>
        <a:buNone/>
        <a:defRPr lang="en-US" sz="2400" b="0" i="0" u="none" strike="noStrike" kern="1200" baseline="0" smtClean="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 y="4581128"/>
            <a:ext cx="9158947" cy="1752600"/>
          </a:xfrm>
          <a:prstGeom prst="rect">
            <a:avLst/>
          </a:prstGeom>
          <a:solidFill>
            <a:schemeClr val="tx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dirty="0">
              <a:ln>
                <a:solidFill>
                  <a:schemeClr val="tx1"/>
                </a:solidFill>
              </a:ln>
              <a:solidFill>
                <a:schemeClr val="tx1"/>
              </a:solidFill>
            </a:endParaRPr>
          </a:p>
        </p:txBody>
      </p:sp>
      <p:cxnSp>
        <p:nvCxnSpPr>
          <p:cNvPr id="6" name="Straight Connector 5"/>
          <p:cNvCxnSpPr/>
          <p:nvPr/>
        </p:nvCxnSpPr>
        <p:spPr>
          <a:xfrm>
            <a:off x="828000" y="4810876"/>
            <a:ext cx="748800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70214" y="5750428"/>
            <a:ext cx="748800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64277" y="4832984"/>
            <a:ext cx="7727970" cy="882293"/>
          </a:xfrm>
          <a:prstGeom prst="rect">
            <a:avLst/>
          </a:prstGeom>
        </p:spPr>
        <p:txBody>
          <a:bodyPr wrap="square">
            <a:spAutoFit/>
          </a:bodyPr>
          <a:lstStyle/>
          <a:p>
            <a:pPr algn="ctr"/>
            <a:r>
              <a:rPr lang="en-GB" b="0" cap="all" dirty="0" smtClean="0">
                <a:solidFill>
                  <a:prstClr val="white"/>
                </a:solidFill>
                <a:latin typeface="Arial" pitchFamily="34" charset="0"/>
                <a:cs typeface="Arial" pitchFamily="34" charset="0"/>
              </a:rPr>
              <a:t>Universum Student survey 2012</a:t>
            </a:r>
          </a:p>
          <a:p>
            <a:pPr algn="ctr">
              <a:spcAft>
                <a:spcPts val="400"/>
              </a:spcAft>
            </a:pPr>
            <a:r>
              <a:rPr lang="en-GB" sz="1400" b="0" dirty="0" smtClean="0">
                <a:solidFill>
                  <a:schemeClr val="bg1"/>
                </a:solidFill>
                <a:latin typeface="Arial"/>
                <a:cs typeface="Arial"/>
              </a:rPr>
              <a:t>University Report </a:t>
            </a:r>
            <a:r>
              <a:rPr lang="en-GB" sz="1400" b="0">
                <a:solidFill>
                  <a:schemeClr val="bg1"/>
                </a:solidFill>
                <a:latin typeface="Arial"/>
                <a:cs typeface="Arial"/>
              </a:rPr>
              <a:t>• </a:t>
            </a:r>
            <a:r>
              <a:rPr lang="en-GB" sz="1400" b="0" smtClean="0">
                <a:solidFill>
                  <a:schemeClr val="bg1"/>
                </a:solidFill>
                <a:latin typeface="Arial"/>
                <a:cs typeface="Arial"/>
              </a:rPr>
              <a:t>US Undergraduate Edition</a:t>
            </a:r>
            <a:endParaRPr lang="en-GB" sz="1400" b="0" dirty="0" smtClean="0">
              <a:solidFill>
                <a:schemeClr val="bg1"/>
              </a:solidFill>
              <a:latin typeface="Arial"/>
              <a:cs typeface="Arial"/>
            </a:endParaRPr>
          </a:p>
          <a:p>
            <a:pPr algn="ctr">
              <a:spcAft>
                <a:spcPts val="600"/>
              </a:spcAft>
            </a:pPr>
            <a:r>
              <a:rPr lang="en-US" sz="1400" b="0" smtClean="0">
                <a:solidFill>
                  <a:prstClr val="white"/>
                </a:solidFill>
                <a:latin typeface="Arial" pitchFamily="34" charset="0"/>
                <a:cs typeface="Arial" pitchFamily="34" charset="0"/>
              </a:rPr>
              <a:t>Michigan Technological University </a:t>
            </a:r>
            <a:endParaRPr lang="en-US" sz="1400" b="0" dirty="0">
              <a:solidFill>
                <a:prstClr val="white"/>
              </a:solidFill>
              <a:latin typeface="Arial" pitchFamily="34" charset="0"/>
              <a:cs typeface="Arial" pitchFamily="34" charset="0"/>
            </a:endParaRPr>
          </a:p>
        </p:txBody>
      </p:sp>
      <p:sp>
        <p:nvSpPr>
          <p:cNvPr id="9" name="Rectangle 8"/>
          <p:cNvSpPr/>
          <p:nvPr/>
        </p:nvSpPr>
        <p:spPr>
          <a:xfrm>
            <a:off x="868892" y="6500834"/>
            <a:ext cx="7406216" cy="246221"/>
          </a:xfrm>
          <a:prstGeom prst="rect">
            <a:avLst/>
          </a:prstGeom>
        </p:spPr>
        <p:txBody>
          <a:bodyPr wrap="square">
            <a:spAutoFit/>
          </a:bodyPr>
          <a:lstStyle/>
          <a:p>
            <a:pPr algn="ctr"/>
            <a:r>
              <a:rPr lang="en-GB" sz="1000" dirty="0" smtClean="0">
                <a:solidFill>
                  <a:schemeClr val="bg1"/>
                </a:solidFill>
                <a:latin typeface="Arial Black" pitchFamily="34" charset="0"/>
                <a:cs typeface="Gotham Bold"/>
              </a:rPr>
              <a:t>WWW.UNIVERSUMGLOBAL.COM</a:t>
            </a:r>
          </a:p>
        </p:txBody>
      </p:sp>
      <p:pic>
        <p:nvPicPr>
          <p:cNvPr id="10" name="Picture 8"/>
          <p:cNvPicPr>
            <a:picLocks noChangeAspect="1" noChangeArrowheads="1"/>
          </p:cNvPicPr>
          <p:nvPr/>
        </p:nvPicPr>
        <p:blipFill>
          <a:blip r:embed="rId4" cstate="print"/>
          <a:srcRect/>
          <a:stretch>
            <a:fillRect/>
          </a:stretch>
        </p:blipFill>
        <p:spPr bwMode="auto">
          <a:xfrm>
            <a:off x="7153275" y="6430963"/>
            <a:ext cx="1520825" cy="298450"/>
          </a:xfrm>
          <a:prstGeom prst="rect">
            <a:avLst/>
          </a:prstGeom>
          <a:noFill/>
          <a:ln w="9525">
            <a:noFill/>
            <a:miter lim="800000"/>
            <a:headEnd/>
            <a:tailEnd/>
          </a:ln>
          <a:effectLst/>
        </p:spPr>
      </p:pic>
      <p:sp>
        <p:nvSpPr>
          <p:cNvPr id="11" name="Rectangle 10"/>
          <p:cNvSpPr/>
          <p:nvPr/>
        </p:nvSpPr>
        <p:spPr>
          <a:xfrm>
            <a:off x="880534" y="5769587"/>
            <a:ext cx="7406216" cy="523220"/>
          </a:xfrm>
          <a:prstGeom prst="rect">
            <a:avLst/>
          </a:prstGeom>
        </p:spPr>
        <p:txBody>
          <a:bodyPr wrap="square">
            <a:spAutoFit/>
          </a:bodyPr>
          <a:lstStyle/>
          <a:p>
            <a:pPr algn="ctr"/>
            <a:r>
              <a:rPr lang="en-GB" sz="1400" b="0" smtClean="0">
                <a:solidFill>
                  <a:prstClr val="white"/>
                </a:solidFill>
                <a:latin typeface="Arial" pitchFamily="34" charset="0"/>
                <a:cs typeface="Arial" pitchFamily="34" charset="0"/>
              </a:rPr>
              <a:t>Business</a:t>
            </a:r>
            <a:endParaRPr lang="en-GB" sz="1400" b="0" dirty="0" smtClean="0">
              <a:solidFill>
                <a:prstClr val="white"/>
              </a:solidFill>
              <a:latin typeface="Arial" pitchFamily="34" charset="0"/>
              <a:cs typeface="Arial" pitchFamily="34" charset="0"/>
            </a:endParaRPr>
          </a:p>
          <a:p>
            <a:pPr algn="ctr"/>
            <a:endParaRPr lang="en-GB" sz="1400" b="0" dirty="0">
              <a:solidFill>
                <a:prstClr val="white"/>
              </a:solidFill>
              <a:latin typeface="Arial" pitchFamily="34" charset="0"/>
              <a:cs typeface="Arial" pitchFamily="34" charset="0"/>
            </a:endParaRPr>
          </a:p>
        </p:txBody>
      </p:sp>
    </p:spTree>
    <p:extLst>
      <p:ext uri="{BB962C8B-B14F-4D97-AF65-F5344CB8AC3E}">
        <p14:creationId xmlns="" xmlns:p14="http://schemas.microsoft.com/office/powerpoint/2010/main" val="38062764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10</a:t>
            </a:fld>
            <a:endParaRPr lang="en-US" dirty="0">
              <a:solidFill>
                <a:prstClr val="white"/>
              </a:solidFill>
            </a:endParaRPr>
          </a:p>
        </p:txBody>
      </p:sp>
      <p:sp>
        <p:nvSpPr>
          <p:cNvPr id="3" name="Content Placeholder 2"/>
          <p:cNvSpPr>
            <a:spLocks noGrp="1"/>
          </p:cNvSpPr>
          <p:nvPr>
            <p:ph sz="quarter" idx="13"/>
          </p:nvPr>
        </p:nvSpPr>
        <p:spPr/>
        <p:txBody>
          <a:bodyPr>
            <a:noAutofit/>
          </a:bodyPr>
          <a:lstStyle/>
          <a:p>
            <a:r>
              <a:rPr lang="sv-SE" dirty="0" smtClean="0"/>
              <a:t>Area of study</a:t>
            </a:r>
          </a:p>
          <a:p>
            <a:r>
              <a:rPr lang="sv-SE" smtClean="0"/>
              <a:t>Business </a:t>
            </a:r>
            <a:r>
              <a:rPr lang="en-GB" smtClean="0"/>
              <a:t>(1/3)</a:t>
            </a:r>
            <a:r>
              <a:rPr lang="en-US" smtClean="0"/>
              <a:t> </a:t>
            </a:r>
            <a:endParaRPr lang="sv-SE" dirty="0"/>
          </a:p>
        </p:txBody>
      </p:sp>
      <p:sp>
        <p:nvSpPr>
          <p:cNvPr id="4" name="Content Placeholder 3"/>
          <p:cNvSpPr>
            <a:spLocks noGrp="1"/>
          </p:cNvSpPr>
          <p:nvPr>
            <p:ph sz="quarter" idx="14"/>
          </p:nvPr>
        </p:nvSpPr>
        <p:spPr/>
        <p:txBody>
          <a:bodyPr/>
          <a:lstStyle/>
          <a:p>
            <a:r>
              <a:rPr lang="sv-SE" dirty="0"/>
              <a:t>Methodology &amp; KEY FINDINGS</a:t>
            </a:r>
          </a:p>
        </p:txBody>
      </p:sp>
      <p:sp>
        <p:nvSpPr>
          <p:cNvPr id="5" name="Content Placeholder 4"/>
          <p:cNvSpPr>
            <a:spLocks noGrp="1"/>
          </p:cNvSpPr>
          <p:nvPr>
            <p:ph sz="quarter" idx="15"/>
          </p:nvPr>
        </p:nvSpPr>
        <p:spPr/>
        <p:txBody>
          <a:bodyPr/>
          <a:lstStyle/>
          <a:p>
            <a:r>
              <a:rPr lang="en-US" dirty="0"/>
              <a:t>What is your major(s)/main area(s) of study?</a:t>
            </a:r>
            <a:endParaRPr lang="sv-SE"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7141552" cy="34298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96226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11</a:t>
            </a:fld>
            <a:endParaRPr lang="en-US" dirty="0">
              <a:solidFill>
                <a:prstClr val="white"/>
              </a:solidFill>
            </a:endParaRPr>
          </a:p>
        </p:txBody>
      </p:sp>
      <p:sp>
        <p:nvSpPr>
          <p:cNvPr id="3" name="Content Placeholder 2"/>
          <p:cNvSpPr>
            <a:spLocks noGrp="1"/>
          </p:cNvSpPr>
          <p:nvPr>
            <p:ph sz="quarter" idx="13"/>
          </p:nvPr>
        </p:nvSpPr>
        <p:spPr/>
        <p:txBody>
          <a:bodyPr>
            <a:noAutofit/>
          </a:bodyPr>
          <a:lstStyle/>
          <a:p>
            <a:r>
              <a:rPr lang="sv-SE" dirty="0" smtClean="0"/>
              <a:t>Area of study</a:t>
            </a:r>
          </a:p>
          <a:p>
            <a:r>
              <a:rPr lang="sv-SE" smtClean="0"/>
              <a:t>Business </a:t>
            </a:r>
            <a:r>
              <a:rPr lang="en-GB" smtClean="0"/>
              <a:t>(2/3)</a:t>
            </a:r>
            <a:r>
              <a:rPr lang="en-US" smtClean="0"/>
              <a:t> </a:t>
            </a:r>
            <a:endParaRPr lang="sv-SE" dirty="0"/>
          </a:p>
        </p:txBody>
      </p:sp>
      <p:sp>
        <p:nvSpPr>
          <p:cNvPr id="4" name="Content Placeholder 3"/>
          <p:cNvSpPr>
            <a:spLocks noGrp="1"/>
          </p:cNvSpPr>
          <p:nvPr>
            <p:ph sz="quarter" idx="14"/>
          </p:nvPr>
        </p:nvSpPr>
        <p:spPr/>
        <p:txBody>
          <a:bodyPr/>
          <a:lstStyle/>
          <a:p>
            <a:r>
              <a:rPr lang="sv-SE" dirty="0"/>
              <a:t>Methodology &amp; KEY FINDINGS</a:t>
            </a:r>
          </a:p>
        </p:txBody>
      </p:sp>
      <p:sp>
        <p:nvSpPr>
          <p:cNvPr id="5" name="Content Placeholder 4"/>
          <p:cNvSpPr>
            <a:spLocks noGrp="1"/>
          </p:cNvSpPr>
          <p:nvPr>
            <p:ph sz="quarter" idx="15"/>
          </p:nvPr>
        </p:nvSpPr>
        <p:spPr/>
        <p:txBody>
          <a:bodyPr/>
          <a:lstStyle/>
          <a:p>
            <a:r>
              <a:rPr lang="en-US" dirty="0"/>
              <a:t>What is your major(s)/main area(s) of study?</a:t>
            </a:r>
            <a:endParaRPr lang="sv-SE"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7141552" cy="34298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32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12</a:t>
            </a:fld>
            <a:endParaRPr lang="en-US" dirty="0">
              <a:solidFill>
                <a:prstClr val="white"/>
              </a:solidFill>
            </a:endParaRPr>
          </a:p>
        </p:txBody>
      </p:sp>
      <p:sp>
        <p:nvSpPr>
          <p:cNvPr id="3" name="Content Placeholder 2"/>
          <p:cNvSpPr>
            <a:spLocks noGrp="1"/>
          </p:cNvSpPr>
          <p:nvPr>
            <p:ph sz="quarter" idx="13"/>
          </p:nvPr>
        </p:nvSpPr>
        <p:spPr/>
        <p:txBody>
          <a:bodyPr>
            <a:noAutofit/>
          </a:bodyPr>
          <a:lstStyle/>
          <a:p>
            <a:r>
              <a:rPr lang="sv-SE" dirty="0" smtClean="0"/>
              <a:t>Area of study</a:t>
            </a:r>
          </a:p>
          <a:p>
            <a:r>
              <a:rPr lang="sv-SE" smtClean="0"/>
              <a:t>Business </a:t>
            </a:r>
            <a:r>
              <a:rPr lang="en-GB" smtClean="0"/>
              <a:t>(3/3)</a:t>
            </a:r>
            <a:r>
              <a:rPr lang="en-US" smtClean="0"/>
              <a:t> </a:t>
            </a:r>
            <a:endParaRPr lang="sv-SE" dirty="0"/>
          </a:p>
        </p:txBody>
      </p:sp>
      <p:sp>
        <p:nvSpPr>
          <p:cNvPr id="4" name="Content Placeholder 3"/>
          <p:cNvSpPr>
            <a:spLocks noGrp="1"/>
          </p:cNvSpPr>
          <p:nvPr>
            <p:ph sz="quarter" idx="14"/>
          </p:nvPr>
        </p:nvSpPr>
        <p:spPr/>
        <p:txBody>
          <a:bodyPr/>
          <a:lstStyle/>
          <a:p>
            <a:r>
              <a:rPr lang="sv-SE" dirty="0"/>
              <a:t>Methodology &amp; KEY FINDINGS</a:t>
            </a:r>
          </a:p>
        </p:txBody>
      </p:sp>
      <p:sp>
        <p:nvSpPr>
          <p:cNvPr id="5" name="Content Placeholder 4"/>
          <p:cNvSpPr>
            <a:spLocks noGrp="1"/>
          </p:cNvSpPr>
          <p:nvPr>
            <p:ph sz="quarter" idx="15"/>
          </p:nvPr>
        </p:nvSpPr>
        <p:spPr/>
        <p:txBody>
          <a:bodyPr/>
          <a:lstStyle/>
          <a:p>
            <a:r>
              <a:rPr lang="en-US" dirty="0"/>
              <a:t>What is your major(s)/main area(s) of study?</a:t>
            </a:r>
            <a:endParaRPr lang="sv-SE"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7141552" cy="3620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45896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Top educational institutions</a:t>
            </a:r>
          </a:p>
          <a:p>
            <a:r>
              <a:rPr lang="en-GB" smtClean="0"/>
              <a:t>Total</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13</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a:t>Methodology &amp; KEY FINDINGS</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7999"/>
            <a:ext cx="8480593" cy="32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32915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75762" y="2993200"/>
            <a:ext cx="4819650" cy="1169551"/>
          </a:xfrm>
          <a:prstGeom prst="rect">
            <a:avLst/>
          </a:prstGeom>
        </p:spPr>
        <p:txBody>
          <a:bodyPr wrap="square">
            <a:spAutoFit/>
          </a:bodyPr>
          <a:lstStyle/>
          <a:p>
            <a:pPr defTabSz="457200" fontAlgn="auto">
              <a:spcBef>
                <a:spcPts val="0"/>
              </a:spcBef>
              <a:spcAft>
                <a:spcPts val="0"/>
              </a:spcAft>
            </a:pPr>
            <a:r>
              <a:rPr lang="en-GB" sz="1000" b="0" dirty="0" smtClean="0">
                <a:solidFill>
                  <a:prstClr val="black"/>
                </a:solidFill>
                <a:latin typeface="Arial"/>
                <a:cs typeface="Arial"/>
              </a:rPr>
              <a:t>3. </a:t>
            </a:r>
            <a:r>
              <a:rPr lang="en-GB" sz="1000" b="0" cap="all" dirty="0">
                <a:solidFill>
                  <a:prstClr val="black"/>
                </a:solidFill>
                <a:latin typeface="Arial"/>
                <a:cs typeface="Arial"/>
              </a:rPr>
              <a:t>students’ career &amp; communication preferences</a:t>
            </a:r>
            <a:endParaRPr lang="en-GB" sz="1000" b="0" cap="all" dirty="0" smtClean="0">
              <a:solidFill>
                <a:prstClr val="black"/>
              </a:solidFill>
              <a:latin typeface="Arial"/>
              <a:cs typeface="Arial"/>
            </a:endParaRPr>
          </a:p>
          <a:p>
            <a:pPr defTabSz="457200" fontAlgn="auto">
              <a:spcBef>
                <a:spcPts val="0"/>
              </a:spcBef>
              <a:spcAft>
                <a:spcPts val="0"/>
              </a:spcAft>
            </a:pPr>
            <a:endParaRPr lang="en-GB" sz="1000" b="0" cap="all" dirty="0" smtClean="0">
              <a:solidFill>
                <a:prstClr val="black"/>
              </a:solidFill>
              <a:latin typeface="Arial"/>
              <a:cs typeface="Arial"/>
            </a:endParaRPr>
          </a:p>
          <a:p>
            <a:r>
              <a:rPr lang="en-GB" sz="1000" b="0" cap="all" dirty="0" smtClean="0">
                <a:solidFill>
                  <a:prstClr val="black"/>
                </a:solidFill>
                <a:latin typeface="Arial"/>
                <a:cs typeface="Arial"/>
              </a:rPr>
              <a:t>4. </a:t>
            </a:r>
            <a:r>
              <a:rPr lang="en-GB" sz="1000" b="0" cap="all" dirty="0">
                <a:solidFill>
                  <a:prstClr val="black"/>
                </a:solidFill>
                <a:latin typeface="Arial"/>
                <a:cs typeface="Arial"/>
              </a:rPr>
              <a:t>Employer rankings</a:t>
            </a:r>
            <a:endParaRPr lang="en-GB" sz="1000" b="0" cap="all" dirty="0" smtClean="0">
              <a:solidFill>
                <a:prstClr val="black"/>
              </a:solidFill>
              <a:latin typeface="Arial"/>
              <a:cs typeface="Arial"/>
            </a:endParaRPr>
          </a:p>
          <a:p>
            <a:pPr defTabSz="457200" fontAlgn="auto">
              <a:spcBef>
                <a:spcPts val="0"/>
              </a:spcBef>
              <a:spcAft>
                <a:spcPts val="0"/>
              </a:spcAft>
            </a:pPr>
            <a:endParaRPr lang="en-GB" sz="1000" b="0"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5</a:t>
            </a:r>
            <a:r>
              <a:rPr lang="en-GB" sz="1000" b="0" cap="all" dirty="0">
                <a:solidFill>
                  <a:prstClr val="black"/>
                </a:solidFill>
                <a:latin typeface="Arial"/>
                <a:cs typeface="Arial"/>
              </a:rPr>
              <a:t>. students’ employer </a:t>
            </a:r>
            <a:r>
              <a:rPr lang="en-GB" sz="1000" b="0" cap="all" dirty="0" smtClean="0">
                <a:solidFill>
                  <a:prstClr val="black"/>
                </a:solidFill>
                <a:latin typeface="Arial"/>
                <a:cs typeface="Arial"/>
              </a:rPr>
              <a:t>preferences</a:t>
            </a:r>
          </a:p>
          <a:p>
            <a:pPr defTabSz="457200" fontAlgn="auto">
              <a:spcBef>
                <a:spcPts val="0"/>
              </a:spcBef>
              <a:spcAft>
                <a:spcPts val="0"/>
              </a:spcAft>
            </a:pPr>
            <a:endParaRPr lang="en-GB" sz="1000" b="0" cap="all" dirty="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6. appendix</a:t>
            </a:r>
          </a:p>
        </p:txBody>
      </p:sp>
      <p:sp>
        <p:nvSpPr>
          <p:cNvPr id="19" name="Rectangle 18"/>
          <p:cNvSpPr/>
          <p:nvPr/>
        </p:nvSpPr>
        <p:spPr>
          <a:xfrm>
            <a:off x="1975762" y="1734215"/>
            <a:ext cx="7168238" cy="246221"/>
          </a:xfrm>
          <a:prstGeom prst="rect">
            <a:avLst/>
          </a:prstGeom>
        </p:spPr>
        <p:txBody>
          <a:bodyPr wrap="square">
            <a:spAutoFit/>
          </a:bodyPr>
          <a:lstStyle/>
          <a:p>
            <a:pPr defTabSz="457200" fontAlgn="auto">
              <a:spcBef>
                <a:spcPts val="0"/>
              </a:spcBef>
              <a:spcAft>
                <a:spcPts val="0"/>
              </a:spcAft>
            </a:pPr>
            <a:r>
              <a:rPr lang="en-GB" sz="1000" b="0" cap="all" dirty="0" smtClean="0">
                <a:solidFill>
                  <a:prstClr val="black"/>
                </a:solidFill>
                <a:latin typeface="Arial"/>
                <a:cs typeface="Arial"/>
              </a:rPr>
              <a:t>1. </a:t>
            </a:r>
            <a:r>
              <a:rPr lang="en-GB" sz="1000" b="0" cap="all" dirty="0">
                <a:solidFill>
                  <a:prstClr val="black"/>
                </a:solidFill>
                <a:latin typeface="Arial"/>
                <a:cs typeface="Arial"/>
              </a:rPr>
              <a:t>Methodology &amp; KEY FINDINGS</a:t>
            </a:r>
          </a:p>
        </p:txBody>
      </p:sp>
      <p:sp>
        <p:nvSpPr>
          <p:cNvPr id="17" name="Rectangle 16"/>
          <p:cNvSpPr/>
          <p:nvPr/>
        </p:nvSpPr>
        <p:spPr>
          <a:xfrm>
            <a:off x="1975762" y="2269906"/>
            <a:ext cx="6939638" cy="369332"/>
          </a:xfrm>
          <a:prstGeom prst="rect">
            <a:avLst/>
          </a:prstGeom>
          <a:effectLst>
            <a:outerShdw blurRad="50800" dist="38100" dir="2700000" algn="tl" rotWithShape="0">
              <a:prstClr val="black">
                <a:alpha val="40000"/>
              </a:prstClr>
            </a:outerShdw>
          </a:effectLst>
        </p:spPr>
        <p:txBody>
          <a:bodyPr wrap="square">
            <a:spAutoFit/>
          </a:bodyPr>
          <a:lstStyle/>
          <a:p>
            <a:pPr defTabSz="457200" fontAlgn="auto">
              <a:spcBef>
                <a:spcPts val="0"/>
              </a:spcBef>
              <a:spcAft>
                <a:spcPts val="0"/>
              </a:spcAft>
            </a:pPr>
            <a:r>
              <a:rPr lang="en-GB" sz="1800" b="0" cap="all">
                <a:solidFill>
                  <a:prstClr val="black"/>
                </a:solidFill>
                <a:latin typeface="Arial"/>
                <a:cs typeface="Arial"/>
              </a:rPr>
              <a:t>UNIVERSITY </a:t>
            </a:r>
            <a:r>
              <a:rPr lang="en-GB" sz="1800" b="0" cap="all" smtClean="0">
                <a:solidFill>
                  <a:prstClr val="black"/>
                </a:solidFill>
                <a:latin typeface="Arial"/>
                <a:cs typeface="Arial"/>
              </a:rPr>
              <a:t>EXPERIENCE  </a:t>
            </a:r>
            <a:endParaRPr lang="en-GB" sz="1800" b="0" cap="all" dirty="0">
              <a:solidFill>
                <a:prstClr val="black"/>
              </a:solidFill>
              <a:latin typeface="Arial"/>
              <a:cs typeface="Arial"/>
            </a:endParaRPr>
          </a:p>
        </p:txBody>
      </p:sp>
      <p:cxnSp>
        <p:nvCxnSpPr>
          <p:cNvPr id="8" name="Straight Connector 7"/>
          <p:cNvCxnSpPr/>
          <p:nvPr/>
        </p:nvCxnSpPr>
        <p:spPr>
          <a:xfrm>
            <a:off x="1752600" y="2107375"/>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781050" y="1916875"/>
            <a:ext cx="1095375" cy="1095375"/>
          </a:xfrm>
          <a:prstGeom prst="ellipse">
            <a:avLst/>
          </a:prstGeom>
          <a:noFill/>
          <a:ln w="381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prstClr val="black"/>
              </a:solidFill>
            </a:endParaRPr>
          </a:p>
        </p:txBody>
      </p:sp>
      <p:cxnSp>
        <p:nvCxnSpPr>
          <p:cNvPr id="20" name="Straight Connector 19"/>
          <p:cNvCxnSpPr/>
          <p:nvPr/>
        </p:nvCxnSpPr>
        <p:spPr>
          <a:xfrm>
            <a:off x="1752600" y="2821750"/>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37537" y="1873922"/>
            <a:ext cx="1143000"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defTabSz="457200" fontAlgn="auto">
              <a:spcBef>
                <a:spcPts val="0"/>
              </a:spcBef>
              <a:spcAft>
                <a:spcPts val="0"/>
              </a:spcAft>
            </a:pPr>
            <a:r>
              <a:rPr lang="en-GB" sz="6600" b="0" dirty="0" smtClean="0">
                <a:solidFill>
                  <a:prstClr val="black"/>
                </a:solidFill>
                <a:latin typeface="Arial" pitchFamily="34" charset="0"/>
                <a:cs typeface="Arial" pitchFamily="34" charset="0"/>
              </a:rPr>
              <a:t>2.</a:t>
            </a:r>
            <a:endParaRPr lang="en-GB" sz="6600" b="0" dirty="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1041475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15</a:t>
            </a:fld>
            <a:endParaRPr lang="en-US" dirty="0">
              <a:solidFill>
                <a:prstClr val="white"/>
              </a:solidFill>
            </a:endParaRPr>
          </a:p>
        </p:txBody>
      </p:sp>
      <p:sp>
        <p:nvSpPr>
          <p:cNvPr id="3" name="Content Placeholder 2"/>
          <p:cNvSpPr>
            <a:spLocks noGrp="1"/>
          </p:cNvSpPr>
          <p:nvPr>
            <p:ph sz="quarter" idx="13"/>
          </p:nvPr>
        </p:nvSpPr>
        <p:spPr/>
        <p:txBody>
          <a:bodyPr>
            <a:noAutofit/>
          </a:bodyPr>
          <a:lstStyle/>
          <a:p>
            <a:r>
              <a:rPr lang="sv-SE" dirty="0"/>
              <a:t>Career services </a:t>
            </a:r>
            <a:r>
              <a:rPr lang="sv-SE" dirty="0" smtClean="0"/>
              <a:t>visits </a:t>
            </a:r>
            <a:r>
              <a:rPr lang="sv-SE" smtClean="0"/>
              <a:t>- Michigan Technological University</a:t>
            </a:r>
            <a:endParaRPr lang="sv-SE" dirty="0"/>
          </a:p>
        </p:txBody>
      </p:sp>
      <p:sp>
        <p:nvSpPr>
          <p:cNvPr id="4" name="Content Placeholder 3"/>
          <p:cNvSpPr>
            <a:spLocks noGrp="1"/>
          </p:cNvSpPr>
          <p:nvPr>
            <p:ph sz="quarter" idx="14"/>
          </p:nvPr>
        </p:nvSpPr>
        <p:spPr/>
        <p:txBody>
          <a:bodyPr/>
          <a:lstStyle/>
          <a:p>
            <a:r>
              <a:rPr lang="sv-SE" dirty="0"/>
              <a:t>University experience</a:t>
            </a:r>
          </a:p>
        </p:txBody>
      </p:sp>
      <p:sp>
        <p:nvSpPr>
          <p:cNvPr id="7" name="Content Placeholder 6"/>
          <p:cNvSpPr>
            <a:spLocks noGrp="1"/>
          </p:cNvSpPr>
          <p:nvPr>
            <p:ph sz="quarter" idx="15"/>
          </p:nvPr>
        </p:nvSpPr>
        <p:spPr/>
        <p:txBody>
          <a:bodyPr>
            <a:noAutofit/>
          </a:bodyPr>
          <a:lstStyle/>
          <a:p>
            <a:r>
              <a:rPr lang="en-US" dirty="0"/>
              <a:t>How often have you used your campus career services or attended event/work-shops hosed by them this year?</a:t>
            </a:r>
            <a:endParaRPr lang="en-US" dirty="0" smtClean="0"/>
          </a:p>
          <a:p>
            <a:endParaRPr lang="sv-SE" dirty="0"/>
          </a:p>
        </p:txBody>
      </p:sp>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7916863" cy="4564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5542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16</a:t>
            </a:fld>
            <a:endParaRPr lang="en-US" dirty="0">
              <a:solidFill>
                <a:prstClr val="white"/>
              </a:solidFill>
            </a:endParaRPr>
          </a:p>
        </p:txBody>
      </p:sp>
      <p:sp>
        <p:nvSpPr>
          <p:cNvPr id="5" name="Content Placeholder 4"/>
          <p:cNvSpPr>
            <a:spLocks noGrp="1"/>
          </p:cNvSpPr>
          <p:nvPr>
            <p:ph sz="quarter" idx="13"/>
          </p:nvPr>
        </p:nvSpPr>
        <p:spPr>
          <a:xfrm>
            <a:off x="244800" y="338400"/>
            <a:ext cx="5572800" cy="309600"/>
          </a:xfrm>
        </p:spPr>
        <p:txBody>
          <a:bodyPr>
            <a:noAutofit/>
          </a:bodyPr>
          <a:lstStyle/>
          <a:p>
            <a:r>
              <a:rPr lang="en-US" dirty="0"/>
              <a:t>Career services satisfaction by type of </a:t>
            </a:r>
            <a:r>
              <a:rPr lang="en-US"/>
              <a:t>service</a:t>
            </a:r>
            <a:r>
              <a:rPr lang="sv-SE" smtClean="0"/>
              <a:t> </a:t>
            </a:r>
            <a:endParaRPr lang="sv-SE" dirty="0"/>
          </a:p>
        </p:txBody>
      </p:sp>
      <p:sp>
        <p:nvSpPr>
          <p:cNvPr id="9" name="Content Placeholder 8"/>
          <p:cNvSpPr>
            <a:spLocks noGrp="1"/>
          </p:cNvSpPr>
          <p:nvPr>
            <p:ph sz="quarter" idx="14"/>
          </p:nvPr>
        </p:nvSpPr>
        <p:spPr/>
        <p:txBody>
          <a:bodyPr/>
          <a:lstStyle/>
          <a:p>
            <a:r>
              <a:rPr lang="sv-SE" dirty="0" smtClean="0"/>
              <a:t>University experience</a:t>
            </a:r>
            <a:endParaRPr lang="sv-SE" dirty="0"/>
          </a:p>
        </p:txBody>
      </p:sp>
      <p:sp>
        <p:nvSpPr>
          <p:cNvPr id="11" name="Content Placeholder 4"/>
          <p:cNvSpPr txBox="1">
            <a:spLocks/>
          </p:cNvSpPr>
          <p:nvPr/>
        </p:nvSpPr>
        <p:spPr>
          <a:xfrm>
            <a:off x="4581725" y="960665"/>
            <a:ext cx="4418012" cy="276999"/>
          </a:xfrm>
          <a:prstGeom prst="rect">
            <a:avLst/>
          </a:prstGeom>
        </p:spPr>
        <p:txBody>
          <a:bodyPr vert="horz" lIns="91440" tIns="45720" rIns="91440" bIns="45720" rtlCol="0">
            <a:spAutoFit/>
          </a:bodyPr>
          <a:lstStyle>
            <a:lvl1pPr marL="0" indent="0" algn="l" defTabSz="457200" rtl="0" eaLnBrk="1" latinLnBrk="0" hangingPunct="1">
              <a:spcBef>
                <a:spcPts val="0"/>
              </a:spcBef>
              <a:buFont typeface="Arial"/>
              <a:buNone/>
              <a:defRPr lang="en-GB" sz="14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v-SE" sz="1200" dirty="0" smtClean="0"/>
              <a:t>Employment advisning</a:t>
            </a:r>
            <a:endParaRPr lang="sv-SE" sz="1200" dirty="0"/>
          </a:p>
        </p:txBody>
      </p:sp>
      <p:sp>
        <p:nvSpPr>
          <p:cNvPr id="3" name="Content Placeholder 2"/>
          <p:cNvSpPr>
            <a:spLocks noGrp="1"/>
          </p:cNvSpPr>
          <p:nvPr>
            <p:ph sz="quarter" idx="15"/>
          </p:nvPr>
        </p:nvSpPr>
        <p:spPr>
          <a:xfrm>
            <a:off x="251999" y="6271200"/>
            <a:ext cx="3156219" cy="338400"/>
          </a:xfrm>
        </p:spPr>
        <p:txBody>
          <a:bodyPr>
            <a:noAutofit/>
          </a:bodyPr>
          <a:lstStyle/>
          <a:p>
            <a:r>
              <a:rPr lang="en-US" dirty="0"/>
              <a:t>Please rate how satisfied you are with the following career services at your college. </a:t>
            </a:r>
            <a:r>
              <a:rPr lang="en-US" i="1" dirty="0"/>
              <a:t>1 = Not at all satisfied, 5 = Very satisfied</a:t>
            </a:r>
          </a:p>
          <a:p>
            <a:endParaRPr lang="en-US" dirty="0"/>
          </a:p>
          <a:p>
            <a:r>
              <a:rPr lang="en-US" dirty="0"/>
              <a:t> </a:t>
            </a:r>
          </a:p>
          <a:p>
            <a:r>
              <a:rPr lang="en-US" dirty="0"/>
              <a:t> </a:t>
            </a:r>
          </a:p>
          <a:p>
            <a:endParaRPr lang="sv-SE" dirty="0"/>
          </a:p>
          <a:p>
            <a:endParaRPr lang="sv-SE" dirty="0"/>
          </a:p>
        </p:txBody>
      </p:sp>
      <p:sp>
        <p:nvSpPr>
          <p:cNvPr id="12" name="Content Placeholder 4"/>
          <p:cNvSpPr txBox="1">
            <a:spLocks/>
          </p:cNvSpPr>
          <p:nvPr/>
        </p:nvSpPr>
        <p:spPr>
          <a:xfrm>
            <a:off x="205200" y="960665"/>
            <a:ext cx="4316413" cy="276999"/>
          </a:xfrm>
          <a:prstGeom prst="rect">
            <a:avLst/>
          </a:prstGeom>
        </p:spPr>
        <p:txBody>
          <a:bodyPr vert="horz" lIns="91440" tIns="45720" rIns="91440" bIns="45720" rtlCol="0">
            <a:spAutoFit/>
          </a:bodyPr>
          <a:lstStyle>
            <a:lvl1pPr marL="0" indent="0" algn="l" defTabSz="457200" rtl="0" eaLnBrk="1" latinLnBrk="0" hangingPunct="1">
              <a:spcBef>
                <a:spcPts val="0"/>
              </a:spcBef>
              <a:buFont typeface="Arial"/>
              <a:buNone/>
              <a:defRPr lang="en-GB" sz="14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v-SE" sz="1200" dirty="0" smtClean="0"/>
              <a:t>Career advising</a:t>
            </a:r>
            <a:endParaRPr lang="sv-SE" sz="1200" dirty="0"/>
          </a:p>
        </p:txBody>
      </p:sp>
      <p:sp>
        <p:nvSpPr>
          <p:cNvPr id="16" name="Rectangle 15"/>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200" y="1404000"/>
            <a:ext cx="4316413" cy="450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1725" y="1404000"/>
            <a:ext cx="4416425" cy="450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6687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17</a:t>
            </a:fld>
            <a:endParaRPr lang="en-US" dirty="0">
              <a:solidFill>
                <a:prstClr val="white"/>
              </a:solidFill>
            </a:endParaRPr>
          </a:p>
        </p:txBody>
      </p:sp>
      <p:sp>
        <p:nvSpPr>
          <p:cNvPr id="5" name="Content Placeholder 4"/>
          <p:cNvSpPr>
            <a:spLocks noGrp="1"/>
          </p:cNvSpPr>
          <p:nvPr>
            <p:ph sz="quarter" idx="13"/>
          </p:nvPr>
        </p:nvSpPr>
        <p:spPr/>
        <p:txBody>
          <a:bodyPr>
            <a:noAutofit/>
          </a:bodyPr>
          <a:lstStyle/>
          <a:p>
            <a:r>
              <a:rPr lang="en-US" dirty="0"/>
              <a:t>Career services satisfaction by type of </a:t>
            </a:r>
            <a:r>
              <a:rPr lang="en-US"/>
              <a:t>service</a:t>
            </a:r>
            <a:r>
              <a:rPr lang="sv-SE" smtClean="0"/>
              <a:t> </a:t>
            </a:r>
            <a:endParaRPr lang="sv-SE" dirty="0"/>
          </a:p>
        </p:txBody>
      </p:sp>
      <p:sp>
        <p:nvSpPr>
          <p:cNvPr id="9" name="Content Placeholder 8"/>
          <p:cNvSpPr>
            <a:spLocks noGrp="1"/>
          </p:cNvSpPr>
          <p:nvPr>
            <p:ph sz="quarter" idx="14"/>
          </p:nvPr>
        </p:nvSpPr>
        <p:spPr/>
        <p:txBody>
          <a:bodyPr/>
          <a:lstStyle/>
          <a:p>
            <a:r>
              <a:rPr lang="sv-SE" dirty="0" smtClean="0"/>
              <a:t>University experience</a:t>
            </a:r>
            <a:endParaRPr lang="sv-SE" dirty="0"/>
          </a:p>
        </p:txBody>
      </p:sp>
      <p:sp>
        <p:nvSpPr>
          <p:cNvPr id="14" name="Content Placeholder 4"/>
          <p:cNvSpPr txBox="1">
            <a:spLocks/>
          </p:cNvSpPr>
          <p:nvPr/>
        </p:nvSpPr>
        <p:spPr>
          <a:xfrm>
            <a:off x="4581725" y="853790"/>
            <a:ext cx="4418012" cy="276999"/>
          </a:xfrm>
          <a:prstGeom prst="rect">
            <a:avLst/>
          </a:prstGeom>
        </p:spPr>
        <p:txBody>
          <a:bodyPr vert="horz" lIns="91440" tIns="45720" rIns="91440" bIns="45720" rtlCol="0">
            <a:spAutoFit/>
          </a:bodyPr>
          <a:lstStyle>
            <a:lvl1pPr marL="0" indent="0" algn="l" defTabSz="457200" rtl="0" eaLnBrk="1" latinLnBrk="0" hangingPunct="1">
              <a:spcBef>
                <a:spcPts val="0"/>
              </a:spcBef>
              <a:buFont typeface="Arial"/>
              <a:buNone/>
              <a:defRPr lang="en-GB" sz="14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v-SE" sz="1200" dirty="0" smtClean="0"/>
              <a:t>Career/Job fairs</a:t>
            </a:r>
            <a:endParaRPr lang="sv-SE" sz="1200" dirty="0"/>
          </a:p>
        </p:txBody>
      </p:sp>
      <p:sp>
        <p:nvSpPr>
          <p:cNvPr id="16" name="Content Placeholder 4"/>
          <p:cNvSpPr txBox="1">
            <a:spLocks/>
          </p:cNvSpPr>
          <p:nvPr/>
        </p:nvSpPr>
        <p:spPr>
          <a:xfrm>
            <a:off x="205200" y="960600"/>
            <a:ext cx="4316413" cy="276999"/>
          </a:xfrm>
          <a:prstGeom prst="rect">
            <a:avLst/>
          </a:prstGeom>
        </p:spPr>
        <p:txBody>
          <a:bodyPr vert="horz" lIns="91440" tIns="45720" rIns="91440" bIns="45720" rtlCol="0">
            <a:spAutoFit/>
          </a:bodyPr>
          <a:lstStyle>
            <a:lvl1pPr marL="0" indent="0" algn="l" defTabSz="457200" rtl="0" eaLnBrk="1" latinLnBrk="0" hangingPunct="1">
              <a:spcBef>
                <a:spcPts val="0"/>
              </a:spcBef>
              <a:buFont typeface="Arial"/>
              <a:buNone/>
              <a:defRPr lang="en-GB" sz="14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v-SE" sz="1200" dirty="0" smtClean="0"/>
              <a:t>Internship postings </a:t>
            </a:r>
            <a:endParaRPr lang="sv-SE" sz="1200" dirty="0"/>
          </a:p>
        </p:txBody>
      </p:sp>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18" name="Content Placeholder 2"/>
          <p:cNvSpPr>
            <a:spLocks noGrp="1"/>
          </p:cNvSpPr>
          <p:nvPr>
            <p:ph sz="quarter" idx="15"/>
          </p:nvPr>
        </p:nvSpPr>
        <p:spPr>
          <a:xfrm>
            <a:off x="251999" y="6271200"/>
            <a:ext cx="3156219" cy="338400"/>
          </a:xfrm>
        </p:spPr>
        <p:txBody>
          <a:bodyPr>
            <a:noAutofit/>
          </a:bodyPr>
          <a:lstStyle/>
          <a:p>
            <a:r>
              <a:rPr lang="en-US" dirty="0"/>
              <a:t>Please rate how satisfied you are with the following career services at your college. </a:t>
            </a:r>
            <a:r>
              <a:rPr lang="en-US" i="1" dirty="0"/>
              <a:t>1 = Not at all satisfied, 5 = Very satisfied</a:t>
            </a:r>
          </a:p>
          <a:p>
            <a:endParaRPr lang="en-US" dirty="0"/>
          </a:p>
          <a:p>
            <a:r>
              <a:rPr lang="en-US" dirty="0"/>
              <a:t> </a:t>
            </a:r>
          </a:p>
          <a:p>
            <a:r>
              <a:rPr lang="en-US" dirty="0"/>
              <a:t> </a:t>
            </a:r>
          </a:p>
          <a:p>
            <a:endParaRPr lang="sv-SE" dirty="0"/>
          </a:p>
          <a:p>
            <a:endParaRPr lang="sv-SE"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6326" y="1404000"/>
            <a:ext cx="4346575" cy="4487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92151" y="1404000"/>
            <a:ext cx="4332287" cy="4487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85480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18</a:t>
            </a:fld>
            <a:endParaRPr lang="en-US" dirty="0">
              <a:solidFill>
                <a:prstClr val="white"/>
              </a:solidFill>
            </a:endParaRPr>
          </a:p>
        </p:txBody>
      </p:sp>
      <p:sp>
        <p:nvSpPr>
          <p:cNvPr id="5" name="Content Placeholder 4"/>
          <p:cNvSpPr>
            <a:spLocks noGrp="1"/>
          </p:cNvSpPr>
          <p:nvPr>
            <p:ph sz="quarter" idx="13"/>
          </p:nvPr>
        </p:nvSpPr>
        <p:spPr/>
        <p:txBody>
          <a:bodyPr>
            <a:noAutofit/>
          </a:bodyPr>
          <a:lstStyle/>
          <a:p>
            <a:r>
              <a:rPr lang="en-US" dirty="0"/>
              <a:t>Career services satisfaction by type of </a:t>
            </a:r>
            <a:r>
              <a:rPr lang="en-US"/>
              <a:t>service</a:t>
            </a:r>
            <a:r>
              <a:rPr lang="sv-SE" smtClean="0"/>
              <a:t> </a:t>
            </a:r>
            <a:endParaRPr lang="sv-SE" dirty="0"/>
          </a:p>
        </p:txBody>
      </p:sp>
      <p:sp>
        <p:nvSpPr>
          <p:cNvPr id="9" name="Content Placeholder 8"/>
          <p:cNvSpPr>
            <a:spLocks noGrp="1"/>
          </p:cNvSpPr>
          <p:nvPr>
            <p:ph sz="quarter" idx="14"/>
          </p:nvPr>
        </p:nvSpPr>
        <p:spPr/>
        <p:txBody>
          <a:bodyPr/>
          <a:lstStyle/>
          <a:p>
            <a:r>
              <a:rPr lang="sv-SE" dirty="0" smtClean="0"/>
              <a:t>University experience</a:t>
            </a:r>
            <a:endParaRPr lang="sv-SE" dirty="0"/>
          </a:p>
        </p:txBody>
      </p:sp>
      <p:sp>
        <p:nvSpPr>
          <p:cNvPr id="12" name="Content Placeholder 4"/>
          <p:cNvSpPr txBox="1">
            <a:spLocks/>
          </p:cNvSpPr>
          <p:nvPr/>
        </p:nvSpPr>
        <p:spPr>
          <a:xfrm>
            <a:off x="4581725" y="960665"/>
            <a:ext cx="4418012" cy="276999"/>
          </a:xfrm>
          <a:prstGeom prst="rect">
            <a:avLst/>
          </a:prstGeom>
        </p:spPr>
        <p:txBody>
          <a:bodyPr vert="horz" lIns="91440" tIns="45720" rIns="91440" bIns="45720" rtlCol="0">
            <a:spAutoFit/>
          </a:bodyPr>
          <a:lstStyle>
            <a:lvl1pPr marL="0" indent="0" algn="l" defTabSz="457200" rtl="0" eaLnBrk="1" latinLnBrk="0" hangingPunct="1">
              <a:spcBef>
                <a:spcPts val="0"/>
              </a:spcBef>
              <a:buFont typeface="Arial"/>
              <a:buNone/>
              <a:defRPr lang="en-GB" sz="14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dirty="0"/>
              <a:t>Resource materials (print, video, or online)</a:t>
            </a:r>
            <a:endParaRPr lang="sv-SE" sz="1200" dirty="0"/>
          </a:p>
        </p:txBody>
      </p:sp>
      <p:sp>
        <p:nvSpPr>
          <p:cNvPr id="14" name="Content Placeholder 4"/>
          <p:cNvSpPr txBox="1">
            <a:spLocks/>
          </p:cNvSpPr>
          <p:nvPr/>
        </p:nvSpPr>
        <p:spPr>
          <a:xfrm>
            <a:off x="205200" y="960665"/>
            <a:ext cx="4316413" cy="276999"/>
          </a:xfrm>
          <a:prstGeom prst="rect">
            <a:avLst/>
          </a:prstGeom>
        </p:spPr>
        <p:txBody>
          <a:bodyPr vert="horz" lIns="91440" tIns="45720" rIns="91440" bIns="45720" rtlCol="0">
            <a:spAutoFit/>
          </a:bodyPr>
          <a:lstStyle>
            <a:lvl1pPr marL="0" indent="0" algn="l" defTabSz="457200" rtl="0" eaLnBrk="1" latinLnBrk="0" hangingPunct="1">
              <a:spcBef>
                <a:spcPts val="0"/>
              </a:spcBef>
              <a:buFont typeface="Arial"/>
              <a:buNone/>
              <a:defRPr lang="en-GB" sz="14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v-SE" sz="1200" dirty="0" smtClean="0"/>
              <a:t>Job postings</a:t>
            </a:r>
            <a:endParaRPr lang="sv-SE" sz="1200" dirty="0"/>
          </a:p>
        </p:txBody>
      </p:sp>
      <p:sp>
        <p:nvSpPr>
          <p:cNvPr id="15" name="Rectangle 14"/>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16" name="Content Placeholder 2"/>
          <p:cNvSpPr>
            <a:spLocks noGrp="1"/>
          </p:cNvSpPr>
          <p:nvPr>
            <p:ph sz="quarter" idx="15"/>
          </p:nvPr>
        </p:nvSpPr>
        <p:spPr>
          <a:xfrm>
            <a:off x="251999" y="6271200"/>
            <a:ext cx="3156219" cy="338400"/>
          </a:xfrm>
        </p:spPr>
        <p:txBody>
          <a:bodyPr>
            <a:noAutofit/>
          </a:bodyPr>
          <a:lstStyle/>
          <a:p>
            <a:r>
              <a:rPr lang="en-US" dirty="0"/>
              <a:t>Please rate how satisfied you are with the following career services at your college. </a:t>
            </a:r>
            <a:r>
              <a:rPr lang="en-US" i="1" dirty="0"/>
              <a:t>1 = Not at all satisfied, 5 = Very satisfied</a:t>
            </a:r>
          </a:p>
          <a:p>
            <a:endParaRPr lang="en-US" dirty="0"/>
          </a:p>
          <a:p>
            <a:r>
              <a:rPr lang="en-US" dirty="0"/>
              <a:t> </a:t>
            </a:r>
          </a:p>
          <a:p>
            <a:r>
              <a:rPr lang="en-US" dirty="0"/>
              <a:t> </a:t>
            </a:r>
          </a:p>
          <a:p>
            <a:endParaRPr lang="sv-SE" dirty="0"/>
          </a:p>
          <a:p>
            <a:endParaRPr lang="sv-SE"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200" y="1404000"/>
            <a:ext cx="4498975" cy="451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93600" y="1404000"/>
            <a:ext cx="4498975" cy="451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52331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19</a:t>
            </a:fld>
            <a:endParaRPr lang="en-US" dirty="0">
              <a:solidFill>
                <a:prstClr val="white"/>
              </a:solidFill>
            </a:endParaRPr>
          </a:p>
        </p:txBody>
      </p:sp>
      <p:sp>
        <p:nvSpPr>
          <p:cNvPr id="5" name="Content Placeholder 4"/>
          <p:cNvSpPr>
            <a:spLocks noGrp="1"/>
          </p:cNvSpPr>
          <p:nvPr>
            <p:ph sz="quarter" idx="13"/>
          </p:nvPr>
        </p:nvSpPr>
        <p:spPr/>
        <p:txBody>
          <a:bodyPr>
            <a:noAutofit/>
          </a:bodyPr>
          <a:lstStyle/>
          <a:p>
            <a:r>
              <a:rPr lang="en-US" dirty="0"/>
              <a:t>Career services satisfaction by type of </a:t>
            </a:r>
            <a:r>
              <a:rPr lang="en-US"/>
              <a:t>service</a:t>
            </a:r>
            <a:r>
              <a:rPr lang="sv-SE" smtClean="0"/>
              <a:t> </a:t>
            </a:r>
            <a:endParaRPr lang="sv-SE" dirty="0"/>
          </a:p>
        </p:txBody>
      </p:sp>
      <p:sp>
        <p:nvSpPr>
          <p:cNvPr id="9" name="Content Placeholder 8"/>
          <p:cNvSpPr>
            <a:spLocks noGrp="1"/>
          </p:cNvSpPr>
          <p:nvPr>
            <p:ph sz="quarter" idx="14"/>
          </p:nvPr>
        </p:nvSpPr>
        <p:spPr/>
        <p:txBody>
          <a:bodyPr/>
          <a:lstStyle/>
          <a:p>
            <a:r>
              <a:rPr lang="sv-SE" dirty="0" smtClean="0"/>
              <a:t>University experience</a:t>
            </a:r>
            <a:endParaRPr lang="sv-SE" dirty="0"/>
          </a:p>
        </p:txBody>
      </p:sp>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11" name="Content Placeholder 4"/>
          <p:cNvSpPr txBox="1">
            <a:spLocks/>
          </p:cNvSpPr>
          <p:nvPr/>
        </p:nvSpPr>
        <p:spPr>
          <a:xfrm>
            <a:off x="205200" y="960665"/>
            <a:ext cx="4316413" cy="276999"/>
          </a:xfrm>
          <a:prstGeom prst="rect">
            <a:avLst/>
          </a:prstGeom>
        </p:spPr>
        <p:txBody>
          <a:bodyPr vert="horz" lIns="91440" tIns="45720" rIns="91440" bIns="45720" rtlCol="0">
            <a:spAutoFit/>
          </a:bodyPr>
          <a:lstStyle>
            <a:lvl1pPr marL="0" indent="0" algn="l" defTabSz="457200" rtl="0" eaLnBrk="1" latinLnBrk="0" hangingPunct="1">
              <a:spcBef>
                <a:spcPts val="0"/>
              </a:spcBef>
              <a:buFont typeface="Arial"/>
              <a:buNone/>
              <a:defRPr lang="en-GB" sz="14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v-SE" sz="1200" dirty="0"/>
              <a:t>Career services website</a:t>
            </a:r>
          </a:p>
        </p:txBody>
      </p:sp>
      <p:sp>
        <p:nvSpPr>
          <p:cNvPr id="17" name="Content Placeholder 4"/>
          <p:cNvSpPr txBox="1">
            <a:spLocks/>
          </p:cNvSpPr>
          <p:nvPr/>
        </p:nvSpPr>
        <p:spPr>
          <a:xfrm>
            <a:off x="4581725" y="960665"/>
            <a:ext cx="4418012" cy="276999"/>
          </a:xfrm>
          <a:prstGeom prst="rect">
            <a:avLst/>
          </a:prstGeom>
        </p:spPr>
        <p:txBody>
          <a:bodyPr vert="horz" lIns="91440" tIns="45720" rIns="91440" bIns="45720" rtlCol="0">
            <a:spAutoFit/>
          </a:bodyPr>
          <a:lstStyle>
            <a:lvl1pPr marL="0" indent="0" algn="l" defTabSz="457200" rtl="0" eaLnBrk="1" latinLnBrk="0" hangingPunct="1">
              <a:spcBef>
                <a:spcPts val="0"/>
              </a:spcBef>
              <a:buFont typeface="Arial"/>
              <a:buNone/>
              <a:defRPr lang="en-GB" sz="14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dirty="0"/>
              <a:t>Workshops (resume writing, interviewing, etc</a:t>
            </a:r>
            <a:r>
              <a:rPr lang="en-US" sz="1200" dirty="0" smtClean="0"/>
              <a:t>.)</a:t>
            </a:r>
            <a:endParaRPr lang="sv-SE" sz="1200" dirty="0"/>
          </a:p>
        </p:txBody>
      </p:sp>
      <p:sp>
        <p:nvSpPr>
          <p:cNvPr id="18" name="Content Placeholder 2"/>
          <p:cNvSpPr>
            <a:spLocks noGrp="1"/>
          </p:cNvSpPr>
          <p:nvPr>
            <p:ph sz="quarter" idx="15"/>
          </p:nvPr>
        </p:nvSpPr>
        <p:spPr>
          <a:xfrm>
            <a:off x="251999" y="6271200"/>
            <a:ext cx="3156219" cy="338400"/>
          </a:xfrm>
        </p:spPr>
        <p:txBody>
          <a:bodyPr>
            <a:noAutofit/>
          </a:bodyPr>
          <a:lstStyle/>
          <a:p>
            <a:r>
              <a:rPr lang="en-US" dirty="0"/>
              <a:t>Please rate how satisfied you are with the following career services at your college. </a:t>
            </a:r>
            <a:r>
              <a:rPr lang="en-US" i="1" dirty="0"/>
              <a:t>1 = Not at all satisfied, 5 = Very satisfied</a:t>
            </a:r>
          </a:p>
          <a:p>
            <a:endParaRPr lang="en-US" dirty="0"/>
          </a:p>
          <a:p>
            <a:r>
              <a:rPr lang="en-US" dirty="0"/>
              <a:t> </a:t>
            </a:r>
          </a:p>
          <a:p>
            <a:r>
              <a:rPr lang="en-US" dirty="0"/>
              <a:t> </a:t>
            </a:r>
          </a:p>
          <a:p>
            <a:endParaRPr lang="sv-SE" dirty="0"/>
          </a:p>
          <a:p>
            <a:endParaRPr lang="sv-SE" dirty="0"/>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200" y="1404000"/>
            <a:ext cx="4376737" cy="4564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93600" y="1404000"/>
            <a:ext cx="4491037" cy="4541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7638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48DAF1-79BB-854E-817B-9FDD28FCE5F0}" type="slidenum">
              <a:rPr lang="en-GB" smtClean="0">
                <a:solidFill>
                  <a:prstClr val="white"/>
                </a:solidFill>
              </a:rPr>
              <a:pPr/>
              <a:t>2</a:t>
            </a:fld>
            <a:endParaRPr lang="en-GB" dirty="0">
              <a:solidFill>
                <a:prstClr val="white"/>
              </a:solidFill>
            </a:endParaRPr>
          </a:p>
        </p:txBody>
      </p:sp>
      <p:pic>
        <p:nvPicPr>
          <p:cNvPr id="9" name="Picture 2" descr="R:\AD Work\ILLUSTRATIONS\Maps\Map_Universums_research_consulting\in_English\1Update_oct2011\UPDATE_oct2011__RGB_eng_Karta_research_consulting.jpg"/>
          <p:cNvPicPr>
            <a:picLocks noChangeAspect="1" noChangeArrowheads="1"/>
          </p:cNvPicPr>
          <p:nvPr/>
        </p:nvPicPr>
        <p:blipFill>
          <a:blip r:embed="rId2" cstate="print"/>
          <a:srcRect l="2658" t="15507"/>
          <a:stretch>
            <a:fillRect/>
          </a:stretch>
        </p:blipFill>
        <p:spPr bwMode="auto">
          <a:xfrm>
            <a:off x="0" y="1481"/>
            <a:ext cx="9144000" cy="5135740"/>
          </a:xfrm>
          <a:prstGeom prst="rect">
            <a:avLst/>
          </a:prstGeom>
          <a:noFill/>
        </p:spPr>
      </p:pic>
      <p:sp>
        <p:nvSpPr>
          <p:cNvPr id="11" name="TextBox 10"/>
          <p:cNvSpPr txBox="1"/>
          <p:nvPr/>
        </p:nvSpPr>
        <p:spPr>
          <a:xfrm>
            <a:off x="1157468" y="5846539"/>
            <a:ext cx="6817489" cy="584775"/>
          </a:xfrm>
          <a:prstGeom prst="rect">
            <a:avLst/>
          </a:prstGeom>
          <a:noFill/>
        </p:spPr>
        <p:txBody>
          <a:bodyPr wrap="square" rtlCol="0">
            <a:spAutoFit/>
          </a:bodyPr>
          <a:lstStyle/>
          <a:p>
            <a:pPr algn="ctr"/>
            <a:r>
              <a:rPr lang="sv-SE" sz="3200" b="0" cap="all" dirty="0" smtClean="0">
                <a:solidFill>
                  <a:schemeClr val="tx1"/>
                </a:solidFill>
                <a:latin typeface="Arial Black" pitchFamily="34" charset="0"/>
              </a:rPr>
              <a:t>Universum in the world</a:t>
            </a:r>
            <a:endParaRPr lang="sv-SE" sz="3200" b="0" cap="all" dirty="0">
              <a:solidFill>
                <a:schemeClr val="tx1"/>
              </a:solidFill>
              <a:latin typeface="Arial Black" pitchFamily="34" charset="0"/>
            </a:endParaRPr>
          </a:p>
        </p:txBody>
      </p:sp>
      <p:cxnSp>
        <p:nvCxnSpPr>
          <p:cNvPr id="13" name="Straight Connector 12"/>
          <p:cNvCxnSpPr/>
          <p:nvPr/>
        </p:nvCxnSpPr>
        <p:spPr>
          <a:xfrm rot="10800000">
            <a:off x="243065" y="6138926"/>
            <a:ext cx="1058338"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7813505" y="6138926"/>
            <a:ext cx="1058338"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806046" y="4689510"/>
            <a:ext cx="1926537" cy="276999"/>
          </a:xfrm>
          <a:prstGeom prst="rect">
            <a:avLst/>
          </a:prstGeom>
          <a:noFill/>
        </p:spPr>
        <p:txBody>
          <a:bodyPr wrap="square" rtlCol="0">
            <a:spAutoFit/>
          </a:bodyPr>
          <a:lstStyle/>
          <a:p>
            <a:r>
              <a:rPr lang="sv-SE" sz="1200" b="0" cap="all" dirty="0" smtClean="0">
                <a:solidFill>
                  <a:schemeClr val="tx1"/>
                </a:solidFill>
                <a:latin typeface="Arial Black" pitchFamily="34" charset="0"/>
              </a:rPr>
              <a:t>ANNUAL RESEARCH</a:t>
            </a:r>
            <a:endParaRPr lang="sv-SE" sz="1200" b="0" cap="all" dirty="0">
              <a:solidFill>
                <a:schemeClr val="tx1"/>
              </a:solidFill>
              <a:latin typeface="Arial Black" pitchFamily="34" charset="0"/>
            </a:endParaRPr>
          </a:p>
        </p:txBody>
      </p:sp>
      <p:sp>
        <p:nvSpPr>
          <p:cNvPr id="19" name="TextBox 18"/>
          <p:cNvSpPr txBox="1"/>
          <p:nvPr/>
        </p:nvSpPr>
        <p:spPr>
          <a:xfrm>
            <a:off x="5793191" y="4919029"/>
            <a:ext cx="2315221" cy="276999"/>
          </a:xfrm>
          <a:prstGeom prst="rect">
            <a:avLst/>
          </a:prstGeom>
          <a:noFill/>
        </p:spPr>
        <p:txBody>
          <a:bodyPr wrap="square" rtlCol="0">
            <a:spAutoFit/>
          </a:bodyPr>
          <a:lstStyle/>
          <a:p>
            <a:r>
              <a:rPr lang="sv-SE" sz="1200" b="0" cap="all" dirty="0" smtClean="0">
                <a:solidFill>
                  <a:schemeClr val="tx1"/>
                </a:solidFill>
                <a:latin typeface="Arial Black" pitchFamily="34" charset="0"/>
              </a:rPr>
              <a:t>CONSULTING PROJECTS</a:t>
            </a:r>
            <a:endParaRPr lang="sv-SE" sz="1200" b="0" cap="all" dirty="0">
              <a:solidFill>
                <a:schemeClr val="tx1"/>
              </a:solidFill>
              <a:latin typeface="Arial Black" pitchFamily="34" charset="0"/>
            </a:endParaRPr>
          </a:p>
        </p:txBody>
      </p:sp>
    </p:spTree>
    <p:extLst>
      <p:ext uri="{BB962C8B-B14F-4D97-AF65-F5344CB8AC3E}">
        <p14:creationId xmlns="" xmlns:p14="http://schemas.microsoft.com/office/powerpoint/2010/main" val="4049443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20</a:t>
            </a:fld>
            <a:endParaRPr lang="en-US" dirty="0">
              <a:solidFill>
                <a:prstClr val="white"/>
              </a:solidFill>
            </a:endParaRPr>
          </a:p>
        </p:txBody>
      </p:sp>
      <p:sp>
        <p:nvSpPr>
          <p:cNvPr id="5" name="Content Placeholder 4"/>
          <p:cNvSpPr>
            <a:spLocks noGrp="1"/>
          </p:cNvSpPr>
          <p:nvPr>
            <p:ph sz="quarter" idx="13"/>
          </p:nvPr>
        </p:nvSpPr>
        <p:spPr/>
        <p:txBody>
          <a:bodyPr>
            <a:noAutofit/>
          </a:bodyPr>
          <a:lstStyle/>
          <a:p>
            <a:r>
              <a:rPr lang="en-US" dirty="0"/>
              <a:t>Career services satisfaction by type of </a:t>
            </a:r>
            <a:r>
              <a:rPr lang="en-US"/>
              <a:t>service</a:t>
            </a:r>
            <a:r>
              <a:rPr lang="sv-SE" smtClean="0"/>
              <a:t> </a:t>
            </a:r>
            <a:endParaRPr lang="sv-SE" dirty="0"/>
          </a:p>
        </p:txBody>
      </p:sp>
      <p:sp>
        <p:nvSpPr>
          <p:cNvPr id="9" name="Content Placeholder 8"/>
          <p:cNvSpPr>
            <a:spLocks noGrp="1"/>
          </p:cNvSpPr>
          <p:nvPr>
            <p:ph sz="quarter" idx="14"/>
          </p:nvPr>
        </p:nvSpPr>
        <p:spPr/>
        <p:txBody>
          <a:bodyPr/>
          <a:lstStyle/>
          <a:p>
            <a:r>
              <a:rPr lang="sv-SE" dirty="0" smtClean="0"/>
              <a:t>University experience</a:t>
            </a:r>
            <a:endParaRPr lang="sv-SE" dirty="0"/>
          </a:p>
        </p:txBody>
      </p:sp>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11" name="Content Placeholder 4"/>
          <p:cNvSpPr txBox="1">
            <a:spLocks/>
          </p:cNvSpPr>
          <p:nvPr/>
        </p:nvSpPr>
        <p:spPr>
          <a:xfrm>
            <a:off x="205200" y="960665"/>
            <a:ext cx="4316413" cy="276999"/>
          </a:xfrm>
          <a:prstGeom prst="rect">
            <a:avLst/>
          </a:prstGeom>
        </p:spPr>
        <p:txBody>
          <a:bodyPr vert="horz" lIns="91440" tIns="45720" rIns="91440" bIns="45720" rtlCol="0">
            <a:spAutoFit/>
          </a:bodyPr>
          <a:lstStyle>
            <a:lvl1pPr marL="0" indent="0" algn="l" defTabSz="457200" rtl="0" eaLnBrk="1" latinLnBrk="0" hangingPunct="1">
              <a:spcBef>
                <a:spcPts val="0"/>
              </a:spcBef>
              <a:buFont typeface="Arial"/>
              <a:buNone/>
              <a:defRPr lang="en-GB" sz="14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sv-SE" sz="1200" dirty="0"/>
              <a:t>Employer information sessions</a:t>
            </a:r>
          </a:p>
        </p:txBody>
      </p:sp>
      <p:sp>
        <p:nvSpPr>
          <p:cNvPr id="17" name="Content Placeholder 2"/>
          <p:cNvSpPr>
            <a:spLocks noGrp="1"/>
          </p:cNvSpPr>
          <p:nvPr>
            <p:ph sz="quarter" idx="15"/>
          </p:nvPr>
        </p:nvSpPr>
        <p:spPr>
          <a:xfrm>
            <a:off x="251999" y="6271200"/>
            <a:ext cx="3156219" cy="338400"/>
          </a:xfrm>
        </p:spPr>
        <p:txBody>
          <a:bodyPr>
            <a:noAutofit/>
          </a:bodyPr>
          <a:lstStyle/>
          <a:p>
            <a:r>
              <a:rPr lang="en-US" dirty="0"/>
              <a:t>Please rate how satisfied you are with the following career services at your college. </a:t>
            </a:r>
            <a:r>
              <a:rPr lang="en-US" i="1" dirty="0"/>
              <a:t>1 = Not at all satisfied, 5 = Very satisfied</a:t>
            </a:r>
          </a:p>
          <a:p>
            <a:endParaRPr lang="en-US" dirty="0"/>
          </a:p>
          <a:p>
            <a:r>
              <a:rPr lang="en-US" dirty="0"/>
              <a:t> </a:t>
            </a:r>
          </a:p>
          <a:p>
            <a:r>
              <a:rPr lang="en-US" dirty="0"/>
              <a:t> </a:t>
            </a:r>
          </a:p>
          <a:p>
            <a:endParaRPr lang="sv-SE" dirty="0"/>
          </a:p>
          <a:p>
            <a:endParaRPr lang="sv-SE"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200" y="1404000"/>
            <a:ext cx="4376737" cy="4564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5567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21</a:t>
            </a:fld>
            <a:endParaRPr lang="en-US" dirty="0">
              <a:solidFill>
                <a:prstClr val="white"/>
              </a:solidFill>
            </a:endParaRPr>
          </a:p>
        </p:txBody>
      </p:sp>
      <p:sp>
        <p:nvSpPr>
          <p:cNvPr id="5" name="Content Placeholder 4"/>
          <p:cNvSpPr>
            <a:spLocks noGrp="1"/>
          </p:cNvSpPr>
          <p:nvPr>
            <p:ph sz="quarter" idx="13"/>
          </p:nvPr>
        </p:nvSpPr>
        <p:spPr/>
        <p:txBody>
          <a:bodyPr>
            <a:noAutofit/>
          </a:bodyPr>
          <a:lstStyle/>
          <a:p>
            <a:r>
              <a:rPr lang="en-US" dirty="0" smtClean="0"/>
              <a:t>Overall </a:t>
            </a:r>
            <a:r>
              <a:rPr lang="en-US" smtClean="0"/>
              <a:t>satisfaction</a:t>
            </a:r>
            <a:r>
              <a:rPr lang="sv-SE" smtClean="0"/>
              <a:t> </a:t>
            </a:r>
            <a:endParaRPr lang="sv-SE" dirty="0"/>
          </a:p>
        </p:txBody>
      </p:sp>
      <p:sp>
        <p:nvSpPr>
          <p:cNvPr id="9" name="Content Placeholder 8"/>
          <p:cNvSpPr>
            <a:spLocks noGrp="1"/>
          </p:cNvSpPr>
          <p:nvPr>
            <p:ph sz="quarter" idx="14"/>
          </p:nvPr>
        </p:nvSpPr>
        <p:spPr/>
        <p:txBody>
          <a:bodyPr/>
          <a:lstStyle/>
          <a:p>
            <a:r>
              <a:rPr lang="sv-SE" dirty="0" smtClean="0"/>
              <a:t>University experience</a:t>
            </a:r>
            <a:endParaRPr lang="sv-SE" dirty="0"/>
          </a:p>
        </p:txBody>
      </p:sp>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17" name="Content Placeholder 2"/>
          <p:cNvSpPr>
            <a:spLocks noGrp="1"/>
          </p:cNvSpPr>
          <p:nvPr>
            <p:ph sz="quarter" idx="15"/>
          </p:nvPr>
        </p:nvSpPr>
        <p:spPr>
          <a:xfrm>
            <a:off x="251999" y="6271200"/>
            <a:ext cx="3156219" cy="338400"/>
          </a:xfrm>
        </p:spPr>
        <p:txBody>
          <a:bodyPr>
            <a:noAutofit/>
          </a:bodyPr>
          <a:lstStyle/>
          <a:p>
            <a:r>
              <a:rPr lang="en-US" dirty="0"/>
              <a:t>How would you rate the career services offered at your school? </a:t>
            </a:r>
          </a:p>
          <a:p>
            <a:r>
              <a:rPr lang="en-US" dirty="0"/>
              <a:t> </a:t>
            </a:r>
          </a:p>
          <a:p>
            <a:endParaRPr lang="sv-SE" dirty="0"/>
          </a:p>
          <a:p>
            <a:endParaRPr lang="sv-SE" dirty="0"/>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7916863" cy="4564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1625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75762" y="3298000"/>
            <a:ext cx="4819650" cy="861774"/>
          </a:xfrm>
          <a:prstGeom prst="rect">
            <a:avLst/>
          </a:prstGeom>
        </p:spPr>
        <p:txBody>
          <a:bodyPr wrap="square">
            <a:spAutoFit/>
          </a:bodyPr>
          <a:lstStyle/>
          <a:p>
            <a:r>
              <a:rPr lang="en-GB" sz="1000" b="0" cap="all" dirty="0" smtClean="0">
                <a:solidFill>
                  <a:prstClr val="black"/>
                </a:solidFill>
                <a:latin typeface="Arial"/>
                <a:cs typeface="Arial"/>
              </a:rPr>
              <a:t>4. </a:t>
            </a:r>
            <a:r>
              <a:rPr lang="en-GB" sz="1000" b="0" cap="all" dirty="0">
                <a:solidFill>
                  <a:prstClr val="black"/>
                </a:solidFill>
                <a:latin typeface="Arial"/>
                <a:cs typeface="Arial"/>
              </a:rPr>
              <a:t>Employer rankings </a:t>
            </a:r>
          </a:p>
          <a:p>
            <a:pPr defTabSz="457200" fontAlgn="auto">
              <a:spcBef>
                <a:spcPts val="0"/>
              </a:spcBef>
              <a:spcAft>
                <a:spcPts val="0"/>
              </a:spcAft>
            </a:pPr>
            <a:endParaRPr lang="en-GB" sz="1000" b="0"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5. </a:t>
            </a:r>
            <a:r>
              <a:rPr lang="en-GB" sz="1000" b="0" cap="all" dirty="0">
                <a:solidFill>
                  <a:prstClr val="black"/>
                </a:solidFill>
                <a:latin typeface="Arial"/>
                <a:cs typeface="Arial"/>
              </a:rPr>
              <a:t>students’ employer </a:t>
            </a:r>
            <a:r>
              <a:rPr lang="en-GB" sz="1000" b="0" cap="all" dirty="0" smtClean="0">
                <a:solidFill>
                  <a:prstClr val="black"/>
                </a:solidFill>
                <a:latin typeface="Arial"/>
                <a:cs typeface="Arial"/>
              </a:rPr>
              <a:t>preferences</a:t>
            </a:r>
          </a:p>
          <a:p>
            <a:pPr defTabSz="457200" fontAlgn="auto">
              <a:spcBef>
                <a:spcPts val="0"/>
              </a:spcBef>
              <a:spcAft>
                <a:spcPts val="0"/>
              </a:spcAft>
            </a:pPr>
            <a:endParaRPr lang="en-GB" sz="1000" b="0" cap="all" dirty="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6. appendix</a:t>
            </a:r>
          </a:p>
        </p:txBody>
      </p:sp>
      <p:sp>
        <p:nvSpPr>
          <p:cNvPr id="19" name="Rectangle 18"/>
          <p:cNvSpPr/>
          <p:nvPr/>
        </p:nvSpPr>
        <p:spPr>
          <a:xfrm>
            <a:off x="1975762" y="1734215"/>
            <a:ext cx="7168238" cy="553998"/>
          </a:xfrm>
          <a:prstGeom prst="rect">
            <a:avLst/>
          </a:prstGeom>
        </p:spPr>
        <p:txBody>
          <a:bodyPr wrap="square">
            <a:spAutoFit/>
          </a:bodyPr>
          <a:lstStyle/>
          <a:p>
            <a:pPr defTabSz="457200" fontAlgn="auto">
              <a:spcBef>
                <a:spcPts val="0"/>
              </a:spcBef>
              <a:spcAft>
                <a:spcPts val="0"/>
              </a:spcAft>
            </a:pPr>
            <a:r>
              <a:rPr lang="en-GB" sz="1000" b="0" cap="all" dirty="0" smtClean="0">
                <a:solidFill>
                  <a:prstClr val="black"/>
                </a:solidFill>
                <a:latin typeface="Arial"/>
                <a:cs typeface="Arial"/>
              </a:rPr>
              <a:t>1. </a:t>
            </a:r>
            <a:r>
              <a:rPr lang="en-GB" sz="1000" b="0" cap="all" dirty="0">
                <a:solidFill>
                  <a:prstClr val="black"/>
                </a:solidFill>
                <a:latin typeface="Arial"/>
                <a:cs typeface="Arial"/>
              </a:rPr>
              <a:t>Methodology &amp; KEY </a:t>
            </a:r>
            <a:r>
              <a:rPr lang="en-GB" sz="1000" b="0" cap="all" dirty="0" smtClean="0">
                <a:solidFill>
                  <a:prstClr val="black"/>
                </a:solidFill>
                <a:latin typeface="Arial"/>
                <a:cs typeface="Arial"/>
              </a:rPr>
              <a:t>FINDINGS</a:t>
            </a:r>
            <a:endParaRPr lang="en-GB" sz="1000" b="0" cap="all" dirty="0">
              <a:solidFill>
                <a:prstClr val="black"/>
              </a:solidFill>
              <a:latin typeface="Arial"/>
              <a:cs typeface="Arial"/>
            </a:endParaRPr>
          </a:p>
          <a:p>
            <a:pPr defTabSz="457200" fontAlgn="auto">
              <a:spcBef>
                <a:spcPts val="0"/>
              </a:spcBef>
              <a:spcAft>
                <a:spcPts val="0"/>
              </a:spcAft>
            </a:pPr>
            <a:endParaRPr lang="en-GB" sz="1000" b="0" cap="all"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2. University experience</a:t>
            </a:r>
            <a:endParaRPr lang="en-GB" sz="1000" b="0" cap="all" dirty="0">
              <a:solidFill>
                <a:prstClr val="black"/>
              </a:solidFill>
              <a:latin typeface="Arial"/>
              <a:cs typeface="Arial"/>
            </a:endParaRPr>
          </a:p>
        </p:txBody>
      </p:sp>
      <p:sp>
        <p:nvSpPr>
          <p:cNvPr id="17" name="Rectangle 16"/>
          <p:cNvSpPr/>
          <p:nvPr/>
        </p:nvSpPr>
        <p:spPr>
          <a:xfrm>
            <a:off x="1975762" y="2574706"/>
            <a:ext cx="7242666" cy="646331"/>
          </a:xfrm>
          <a:prstGeom prst="rect">
            <a:avLst/>
          </a:prstGeom>
          <a:effectLst>
            <a:outerShdw blurRad="50800" dist="38100" dir="2700000" algn="tl" rotWithShape="0">
              <a:prstClr val="black">
                <a:alpha val="40000"/>
              </a:prstClr>
            </a:outerShdw>
          </a:effectLst>
        </p:spPr>
        <p:txBody>
          <a:bodyPr wrap="square">
            <a:spAutoFit/>
          </a:bodyPr>
          <a:lstStyle/>
          <a:p>
            <a:r>
              <a:rPr lang="en-GB" sz="1800" b="0" cap="all" dirty="0">
                <a:solidFill>
                  <a:prstClr val="black"/>
                </a:solidFill>
                <a:latin typeface="Arial"/>
                <a:cs typeface="Arial"/>
              </a:rPr>
              <a:t>students’ career &amp; communication </a:t>
            </a:r>
            <a:r>
              <a:rPr lang="en-GB" sz="1800" b="0" cap="all">
                <a:solidFill>
                  <a:prstClr val="black"/>
                </a:solidFill>
                <a:latin typeface="Arial"/>
                <a:cs typeface="Arial"/>
              </a:rPr>
              <a:t>preferences </a:t>
            </a:r>
            <a:endParaRPr lang="en-GB" sz="900" b="0" cap="all" dirty="0">
              <a:solidFill>
                <a:prstClr val="black"/>
              </a:solidFill>
              <a:latin typeface="Arial"/>
              <a:cs typeface="Arial"/>
            </a:endParaRPr>
          </a:p>
          <a:p>
            <a:r>
              <a:rPr lang="en-GB" sz="1800" b="0" cap="all" dirty="0" smtClean="0">
                <a:solidFill>
                  <a:prstClr val="black"/>
                </a:solidFill>
                <a:latin typeface="Arial"/>
                <a:cs typeface="Arial"/>
              </a:rPr>
              <a:t> </a:t>
            </a:r>
            <a:endParaRPr lang="en-GB" sz="1800" b="0" cap="all" dirty="0">
              <a:solidFill>
                <a:prstClr val="black"/>
              </a:solidFill>
              <a:latin typeface="Arial"/>
              <a:cs typeface="Arial"/>
            </a:endParaRPr>
          </a:p>
        </p:txBody>
      </p:sp>
      <p:cxnSp>
        <p:nvCxnSpPr>
          <p:cNvPr id="8" name="Straight Connector 7"/>
          <p:cNvCxnSpPr/>
          <p:nvPr/>
        </p:nvCxnSpPr>
        <p:spPr>
          <a:xfrm>
            <a:off x="1752600" y="2412175"/>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781050" y="2221675"/>
            <a:ext cx="1095375" cy="1095375"/>
          </a:xfrm>
          <a:prstGeom prst="ellipse">
            <a:avLst/>
          </a:prstGeom>
          <a:noFill/>
          <a:ln w="381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black"/>
              </a:solidFill>
            </a:endParaRPr>
          </a:p>
        </p:txBody>
      </p:sp>
      <p:cxnSp>
        <p:nvCxnSpPr>
          <p:cNvPr id="20" name="Straight Connector 19"/>
          <p:cNvCxnSpPr/>
          <p:nvPr/>
        </p:nvCxnSpPr>
        <p:spPr>
          <a:xfrm>
            <a:off x="1752600" y="3126550"/>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37537" y="2178722"/>
            <a:ext cx="1143000"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6600" b="0" dirty="0" smtClean="0">
                <a:solidFill>
                  <a:prstClr val="black"/>
                </a:solidFill>
                <a:latin typeface="Arial" pitchFamily="34" charset="0"/>
                <a:cs typeface="Arial" pitchFamily="34" charset="0"/>
              </a:rPr>
              <a:t>3.</a:t>
            </a:r>
            <a:endParaRPr lang="en-GB" sz="6600" b="0" dirty="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3498229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23</a:t>
            </a:fld>
            <a:endParaRPr lang="en-US" dirty="0">
              <a:solidFill>
                <a:prstClr val="white"/>
              </a:solidFill>
            </a:endParaRPr>
          </a:p>
        </p:txBody>
      </p:sp>
      <p:sp>
        <p:nvSpPr>
          <p:cNvPr id="3" name="Content Placeholder 2"/>
          <p:cNvSpPr>
            <a:spLocks noGrp="1"/>
          </p:cNvSpPr>
          <p:nvPr>
            <p:ph sz="quarter" idx="13"/>
          </p:nvPr>
        </p:nvSpPr>
        <p:spPr/>
        <p:txBody>
          <a:bodyPr/>
          <a:lstStyle/>
          <a:p>
            <a:r>
              <a:rPr lang="sv-SE" dirty="0" smtClean="0"/>
              <a:t>Most Preferred industries</a:t>
            </a:r>
            <a:endParaRPr lang="sv-SE" dirty="0"/>
          </a:p>
        </p:txBody>
      </p:sp>
      <p:sp>
        <p:nvSpPr>
          <p:cNvPr id="4" name="Content Placeholder 3"/>
          <p:cNvSpPr>
            <a:spLocks noGrp="1"/>
          </p:cNvSpPr>
          <p:nvPr>
            <p:ph sz="quarter" idx="14"/>
          </p:nvPr>
        </p:nvSpPr>
        <p:spPr/>
        <p:txBody>
          <a:bodyPr/>
          <a:lstStyle/>
          <a:p>
            <a:r>
              <a:rPr lang="sv-SE" dirty="0"/>
              <a:t>students’ career &amp; communication preferences</a:t>
            </a:r>
          </a:p>
        </p:txBody>
      </p:sp>
      <p:sp>
        <p:nvSpPr>
          <p:cNvPr id="9" name="Content Placeholder 8"/>
          <p:cNvSpPr>
            <a:spLocks noGrp="1"/>
          </p:cNvSpPr>
          <p:nvPr>
            <p:ph sz="quarter" idx="15"/>
          </p:nvPr>
        </p:nvSpPr>
        <p:spPr/>
        <p:txBody>
          <a:bodyPr>
            <a:noAutofit/>
          </a:bodyPr>
          <a:lstStyle/>
          <a:p>
            <a:r>
              <a:rPr lang="en-US" dirty="0"/>
              <a:t>In which industry would you ideally want to work when choosing your first employment after </a:t>
            </a:r>
            <a:r>
              <a:rPr lang="en-US" dirty="0" smtClean="0"/>
              <a:t>graduation? </a:t>
            </a:r>
            <a:r>
              <a:rPr lang="en-US" i="1" dirty="0" smtClean="0"/>
              <a:t>Please </a:t>
            </a:r>
            <a:r>
              <a:rPr lang="en-US" i="1" dirty="0"/>
              <a:t>select a maximum of three alternatives </a:t>
            </a:r>
          </a:p>
          <a:p>
            <a:endParaRPr lang="sv-SE" i="1" dirty="0"/>
          </a:p>
        </p:txBody>
      </p:sp>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7285037" cy="4833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62744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24</a:t>
            </a:fld>
            <a:endParaRPr lang="en-US" dirty="0">
              <a:solidFill>
                <a:prstClr val="white"/>
              </a:solidFill>
            </a:endParaRPr>
          </a:p>
        </p:txBody>
      </p:sp>
      <p:sp>
        <p:nvSpPr>
          <p:cNvPr id="3" name="Content Placeholder 2"/>
          <p:cNvSpPr>
            <a:spLocks noGrp="1"/>
          </p:cNvSpPr>
          <p:nvPr>
            <p:ph sz="quarter" idx="13"/>
          </p:nvPr>
        </p:nvSpPr>
        <p:spPr/>
        <p:txBody>
          <a:bodyPr/>
          <a:lstStyle/>
          <a:p>
            <a:r>
              <a:rPr lang="sv-SE" dirty="0" smtClean="0"/>
              <a:t>Preferred size of employer</a:t>
            </a:r>
            <a:endParaRPr lang="sv-SE" dirty="0"/>
          </a:p>
        </p:txBody>
      </p:sp>
      <p:sp>
        <p:nvSpPr>
          <p:cNvPr id="4" name="Content Placeholder 3"/>
          <p:cNvSpPr>
            <a:spLocks noGrp="1"/>
          </p:cNvSpPr>
          <p:nvPr>
            <p:ph sz="quarter" idx="14"/>
          </p:nvPr>
        </p:nvSpPr>
        <p:spPr/>
        <p:txBody>
          <a:bodyPr/>
          <a:lstStyle/>
          <a:p>
            <a:r>
              <a:rPr lang="sv-SE" dirty="0"/>
              <a:t>students’ career &amp; communication preferences</a:t>
            </a:r>
          </a:p>
        </p:txBody>
      </p:sp>
      <p:sp>
        <p:nvSpPr>
          <p:cNvPr id="9" name="Content Placeholder 8"/>
          <p:cNvSpPr>
            <a:spLocks noGrp="1"/>
          </p:cNvSpPr>
          <p:nvPr>
            <p:ph sz="quarter" idx="15"/>
          </p:nvPr>
        </p:nvSpPr>
        <p:spPr/>
        <p:txBody>
          <a:bodyPr>
            <a:noAutofit/>
          </a:bodyPr>
          <a:lstStyle/>
          <a:p>
            <a:r>
              <a:rPr lang="en-US" dirty="0"/>
              <a:t>What size of employer would you prefer working for when choosing your first </a:t>
            </a:r>
            <a:r>
              <a:rPr lang="en-US" dirty="0" smtClean="0"/>
              <a:t>employment? </a:t>
            </a:r>
            <a:r>
              <a:rPr lang="en-US" i="1" dirty="0" smtClean="0"/>
              <a:t>Please </a:t>
            </a:r>
            <a:r>
              <a:rPr lang="en-US" i="1" dirty="0"/>
              <a:t>select only one alternative</a:t>
            </a:r>
          </a:p>
          <a:p>
            <a:endParaRPr lang="sv-SE" i="1" dirty="0"/>
          </a:p>
        </p:txBody>
      </p:sp>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6853237" cy="4184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1286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25</a:t>
            </a:fld>
            <a:endParaRPr lang="en-US" dirty="0">
              <a:solidFill>
                <a:prstClr val="white"/>
              </a:solidFill>
            </a:endParaRPr>
          </a:p>
        </p:txBody>
      </p:sp>
      <p:sp>
        <p:nvSpPr>
          <p:cNvPr id="3" name="Content Placeholder 2"/>
          <p:cNvSpPr>
            <a:spLocks noGrp="1"/>
          </p:cNvSpPr>
          <p:nvPr>
            <p:ph sz="quarter" idx="13"/>
          </p:nvPr>
        </p:nvSpPr>
        <p:spPr>
          <a:xfrm>
            <a:off x="244800" y="338400"/>
            <a:ext cx="6603472" cy="309600"/>
          </a:xfrm>
        </p:spPr>
        <p:txBody>
          <a:bodyPr>
            <a:noAutofit/>
          </a:bodyPr>
          <a:lstStyle/>
          <a:p>
            <a:r>
              <a:rPr lang="sv-SE" dirty="0" smtClean="0"/>
              <a:t>Career goals</a:t>
            </a:r>
          </a:p>
          <a:p>
            <a:r>
              <a:rPr lang="en-US" smtClean="0"/>
              <a:t>Michigan Technological University </a:t>
            </a:r>
            <a:r>
              <a:rPr lang="en-US" dirty="0" smtClean="0"/>
              <a:t>vs</a:t>
            </a:r>
            <a:r>
              <a:rPr lang="en-US" smtClean="0"/>
              <a:t>. </a:t>
            </a:r>
            <a:r>
              <a:rPr lang="en-GB" smtClean="0"/>
              <a:t>Total</a:t>
            </a:r>
            <a:r>
              <a:rPr lang="sv-SE" smtClean="0"/>
              <a:t> </a:t>
            </a:r>
            <a:endParaRPr lang="sv-SE" dirty="0"/>
          </a:p>
        </p:txBody>
      </p:sp>
      <p:sp>
        <p:nvSpPr>
          <p:cNvPr id="4" name="Content Placeholder 3"/>
          <p:cNvSpPr>
            <a:spLocks noGrp="1"/>
          </p:cNvSpPr>
          <p:nvPr>
            <p:ph sz="quarter" idx="14"/>
          </p:nvPr>
        </p:nvSpPr>
        <p:spPr/>
        <p:txBody>
          <a:bodyPr/>
          <a:lstStyle/>
          <a:p>
            <a:r>
              <a:rPr lang="sv-SE" dirty="0"/>
              <a:t>students’ career &amp; communication preferences</a:t>
            </a:r>
          </a:p>
        </p:txBody>
      </p:sp>
      <p:sp>
        <p:nvSpPr>
          <p:cNvPr id="9" name="Content Placeholder 8"/>
          <p:cNvSpPr>
            <a:spLocks noGrp="1"/>
          </p:cNvSpPr>
          <p:nvPr>
            <p:ph sz="quarter" idx="15"/>
          </p:nvPr>
        </p:nvSpPr>
        <p:spPr/>
        <p:txBody>
          <a:bodyPr>
            <a:noAutofit/>
          </a:bodyPr>
          <a:lstStyle/>
          <a:p>
            <a:r>
              <a:rPr lang="en-US" dirty="0"/>
              <a:t>Below is a list of nine possible career goals. Which are most important to you</a:t>
            </a:r>
            <a:r>
              <a:rPr lang="en-US" dirty="0" smtClean="0"/>
              <a:t>? </a:t>
            </a:r>
            <a:r>
              <a:rPr lang="en-US" i="1" dirty="0" smtClean="0"/>
              <a:t>Please </a:t>
            </a:r>
            <a:r>
              <a:rPr lang="en-US" i="1" dirty="0"/>
              <a:t>select a maximum of three alternatives</a:t>
            </a:r>
          </a:p>
          <a:p>
            <a:endParaRPr lang="sv-SE" i="1" dirty="0"/>
          </a:p>
        </p:txBody>
      </p:sp>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7285037" cy="4719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16330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26</a:t>
            </a:fld>
            <a:endParaRPr lang="en-US" dirty="0">
              <a:solidFill>
                <a:prstClr val="white"/>
              </a:solidFill>
            </a:endParaRPr>
          </a:p>
        </p:txBody>
      </p:sp>
      <p:sp>
        <p:nvSpPr>
          <p:cNvPr id="3" name="Content Placeholder 2"/>
          <p:cNvSpPr>
            <a:spLocks noGrp="1"/>
          </p:cNvSpPr>
          <p:nvPr>
            <p:ph sz="quarter" idx="13"/>
          </p:nvPr>
        </p:nvSpPr>
        <p:spPr>
          <a:xfrm>
            <a:off x="244800" y="338400"/>
            <a:ext cx="6512260" cy="309600"/>
          </a:xfrm>
        </p:spPr>
        <p:txBody>
          <a:bodyPr>
            <a:noAutofit/>
          </a:bodyPr>
          <a:lstStyle/>
          <a:p>
            <a:r>
              <a:rPr lang="sv-SE" dirty="0" smtClean="0"/>
              <a:t>Career goals </a:t>
            </a:r>
            <a:r>
              <a:rPr lang="en-US" dirty="0" smtClean="0"/>
              <a:t>•  2012 vs. 2011</a:t>
            </a:r>
          </a:p>
          <a:p>
            <a:r>
              <a:rPr lang="en-GB" smtClean="0"/>
              <a:t>Total  </a:t>
            </a:r>
            <a:endParaRPr lang="sv-SE" dirty="0"/>
          </a:p>
        </p:txBody>
      </p:sp>
      <p:sp>
        <p:nvSpPr>
          <p:cNvPr id="4" name="Content Placeholder 3"/>
          <p:cNvSpPr>
            <a:spLocks noGrp="1"/>
          </p:cNvSpPr>
          <p:nvPr>
            <p:ph sz="quarter" idx="14"/>
          </p:nvPr>
        </p:nvSpPr>
        <p:spPr/>
        <p:txBody>
          <a:bodyPr/>
          <a:lstStyle/>
          <a:p>
            <a:r>
              <a:rPr lang="sv-SE" dirty="0"/>
              <a:t>students’ career &amp; communication preferences</a:t>
            </a:r>
          </a:p>
        </p:txBody>
      </p:sp>
      <p:sp>
        <p:nvSpPr>
          <p:cNvPr id="9" name="Content Placeholder 8"/>
          <p:cNvSpPr>
            <a:spLocks noGrp="1"/>
          </p:cNvSpPr>
          <p:nvPr>
            <p:ph sz="quarter" idx="15"/>
          </p:nvPr>
        </p:nvSpPr>
        <p:spPr/>
        <p:txBody>
          <a:bodyPr>
            <a:noAutofit/>
          </a:bodyPr>
          <a:lstStyle/>
          <a:p>
            <a:r>
              <a:rPr lang="en-US" dirty="0"/>
              <a:t>Below is a list of nine possible career goals. Which are most important to </a:t>
            </a:r>
            <a:r>
              <a:rPr lang="en-US" dirty="0" smtClean="0"/>
              <a:t>you? </a:t>
            </a:r>
            <a:r>
              <a:rPr lang="en-US" i="1" dirty="0" smtClean="0"/>
              <a:t>Please </a:t>
            </a:r>
            <a:r>
              <a:rPr lang="en-US" i="1" dirty="0"/>
              <a:t>select a maximum of three alternatives</a:t>
            </a:r>
          </a:p>
          <a:p>
            <a:endParaRPr lang="sv-SE" i="1" dirty="0"/>
          </a:p>
        </p:txBody>
      </p:sp>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7285037" cy="4783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88285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27</a:t>
            </a:fld>
            <a:endParaRPr lang="en-US" dirty="0">
              <a:solidFill>
                <a:prstClr val="white"/>
              </a:solidFill>
            </a:endParaRPr>
          </a:p>
        </p:txBody>
      </p:sp>
      <p:sp>
        <p:nvSpPr>
          <p:cNvPr id="3" name="Content Placeholder 2"/>
          <p:cNvSpPr>
            <a:spLocks noGrp="1"/>
          </p:cNvSpPr>
          <p:nvPr>
            <p:ph sz="quarter" idx="13"/>
          </p:nvPr>
        </p:nvSpPr>
        <p:spPr>
          <a:xfrm>
            <a:off x="244799" y="338400"/>
            <a:ext cx="4226777" cy="309600"/>
          </a:xfrm>
        </p:spPr>
        <p:txBody>
          <a:bodyPr>
            <a:noAutofit/>
          </a:bodyPr>
          <a:lstStyle/>
          <a:p>
            <a:r>
              <a:rPr lang="sv-SE" dirty="0" smtClean="0"/>
              <a:t>Expected annual </a:t>
            </a:r>
            <a:r>
              <a:rPr lang="sv-SE" smtClean="0"/>
              <a:t>salary </a:t>
            </a:r>
            <a:endParaRPr lang="sv-SE" dirty="0"/>
          </a:p>
        </p:txBody>
      </p:sp>
      <p:sp>
        <p:nvSpPr>
          <p:cNvPr id="4" name="Content Placeholder 3"/>
          <p:cNvSpPr>
            <a:spLocks noGrp="1"/>
          </p:cNvSpPr>
          <p:nvPr>
            <p:ph sz="quarter" idx="14"/>
          </p:nvPr>
        </p:nvSpPr>
        <p:spPr/>
        <p:txBody>
          <a:bodyPr/>
          <a:lstStyle/>
          <a:p>
            <a:r>
              <a:rPr lang="sv-SE" dirty="0"/>
              <a:t>students’ career &amp; communication preferences</a:t>
            </a:r>
          </a:p>
        </p:txBody>
      </p:sp>
      <p:sp>
        <p:nvSpPr>
          <p:cNvPr id="9" name="Content Placeholder 8"/>
          <p:cNvSpPr>
            <a:spLocks noGrp="1"/>
          </p:cNvSpPr>
          <p:nvPr>
            <p:ph sz="quarter" idx="15"/>
          </p:nvPr>
        </p:nvSpPr>
        <p:spPr/>
        <p:txBody>
          <a:bodyPr>
            <a:noAutofit/>
          </a:bodyPr>
          <a:lstStyle/>
          <a:p>
            <a:r>
              <a:rPr lang="en-US" dirty="0"/>
              <a:t>What is your expected salary before taxes (excluding commission and bonus) at your first employment after </a:t>
            </a:r>
            <a:r>
              <a:rPr lang="en-US" dirty="0" smtClean="0"/>
              <a:t>graduation?</a:t>
            </a:r>
            <a:endParaRPr lang="sv-SE" i="1" dirty="0"/>
          </a:p>
        </p:txBody>
      </p:sp>
      <p:sp>
        <p:nvSpPr>
          <p:cNvPr id="11" name="TextBox 10"/>
          <p:cNvSpPr txBox="1"/>
          <p:nvPr/>
        </p:nvSpPr>
        <p:spPr>
          <a:xfrm>
            <a:off x="-1145970" y="2116535"/>
            <a:ext cx="5712345" cy="1200329"/>
          </a:xfrm>
          <a:prstGeom prst="rect">
            <a:avLst/>
          </a:prstGeom>
          <a:noFill/>
        </p:spPr>
        <p:txBody>
          <a:bodyPr wrap="square" rtlCol="0" anchor="ctr" anchorCtr="0">
            <a:spAutoFit/>
          </a:bodyPr>
          <a:lstStyle/>
          <a:p>
            <a:pPr algn="r" defTabSz="914400" fontAlgn="base">
              <a:spcBef>
                <a:spcPct val="0"/>
              </a:spcBef>
              <a:spcAft>
                <a:spcPct val="0"/>
              </a:spcAft>
            </a:pPr>
            <a:r>
              <a:rPr lang="en-US" sz="7200" b="0" smtClean="0">
                <a:solidFill>
                  <a:srgbClr val="464646"/>
                </a:solidFill>
                <a:latin typeface="Arial" charset="0"/>
              </a:rPr>
              <a:t>41,902</a:t>
            </a:r>
            <a:endParaRPr lang="en-US" sz="7200" b="0" dirty="0">
              <a:solidFill>
                <a:srgbClr val="464646"/>
              </a:solidFill>
              <a:latin typeface="Arial" charset="0"/>
            </a:endParaRPr>
          </a:p>
        </p:txBody>
      </p:sp>
      <p:sp>
        <p:nvSpPr>
          <p:cNvPr id="12" name="Text Box 15"/>
          <p:cNvSpPr txBox="1">
            <a:spLocks noChangeArrowheads="1"/>
          </p:cNvSpPr>
          <p:nvPr/>
        </p:nvSpPr>
        <p:spPr bwMode="auto">
          <a:xfrm>
            <a:off x="5889834" y="4558110"/>
            <a:ext cx="30423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ctr" anchorCtr="0">
            <a:spAutoFit/>
          </a:bodyPr>
          <a:lstStyle>
            <a:lvl1pPr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r>
              <a:rPr lang="en-US" sz="4000" b="0" i="0" smtClean="0">
                <a:solidFill>
                  <a:srgbClr val="464646"/>
                </a:solidFill>
                <a:latin typeface="Arial" pitchFamily="34" charset="0"/>
                <a:cs typeface="Arial" pitchFamily="34" charset="0"/>
              </a:rPr>
              <a:t>USD</a:t>
            </a:r>
            <a:endParaRPr lang="en-GB" sz="4000" b="0" i="0" dirty="0">
              <a:solidFill>
                <a:srgbClr val="464646"/>
              </a:solidFill>
              <a:latin typeface="Arial" pitchFamily="34" charset="0"/>
              <a:cs typeface="Arial" pitchFamily="34" charset="0"/>
            </a:endParaRPr>
          </a:p>
        </p:txBody>
      </p:sp>
      <p:sp>
        <p:nvSpPr>
          <p:cNvPr id="13" name="TextBox 12"/>
          <p:cNvSpPr txBox="1"/>
          <p:nvPr/>
        </p:nvSpPr>
        <p:spPr>
          <a:xfrm>
            <a:off x="262288" y="4140357"/>
            <a:ext cx="5712345" cy="1200329"/>
          </a:xfrm>
          <a:prstGeom prst="rect">
            <a:avLst/>
          </a:prstGeom>
          <a:noFill/>
        </p:spPr>
        <p:txBody>
          <a:bodyPr wrap="square" rtlCol="0" anchor="ctr" anchorCtr="0">
            <a:spAutoFit/>
          </a:bodyPr>
          <a:lstStyle/>
          <a:p>
            <a:pPr algn="r" defTabSz="914400" fontAlgn="base">
              <a:spcBef>
                <a:spcPct val="0"/>
              </a:spcBef>
              <a:spcAft>
                <a:spcPct val="0"/>
              </a:spcAft>
            </a:pPr>
            <a:r>
              <a:rPr lang="en-US" sz="7200" b="0" smtClean="0">
                <a:solidFill>
                  <a:srgbClr val="464646"/>
                </a:solidFill>
                <a:latin typeface="Arial" charset="0"/>
              </a:rPr>
              <a:t>51,052</a:t>
            </a:r>
            <a:endParaRPr lang="en-US" sz="7200" b="0" dirty="0">
              <a:solidFill>
                <a:srgbClr val="464646"/>
              </a:solidFill>
              <a:latin typeface="Arial" charset="0"/>
            </a:endParaRPr>
          </a:p>
        </p:txBody>
      </p:sp>
      <p:sp>
        <p:nvSpPr>
          <p:cNvPr id="14" name="Text Box 15"/>
          <p:cNvSpPr txBox="1">
            <a:spLocks noChangeArrowheads="1"/>
          </p:cNvSpPr>
          <p:nvPr/>
        </p:nvSpPr>
        <p:spPr bwMode="auto">
          <a:xfrm>
            <a:off x="2110053" y="3871411"/>
            <a:ext cx="372635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b" anchorCtr="0">
            <a:normAutofit/>
          </a:bodyPr>
          <a:lstStyle>
            <a:lvl1pPr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algn="r"/>
            <a:r>
              <a:rPr lang="en-US" sz="1600" b="0" i="0" smtClean="0">
                <a:solidFill>
                  <a:srgbClr val="464646"/>
                </a:solidFill>
                <a:latin typeface="Arial" pitchFamily="34" charset="0"/>
                <a:cs typeface="Arial" pitchFamily="34" charset="0"/>
              </a:rPr>
              <a:t>Total</a:t>
            </a:r>
            <a:endParaRPr lang="en-US" sz="1600" b="0" i="0" dirty="0">
              <a:solidFill>
                <a:srgbClr val="464646"/>
              </a:solidFill>
              <a:latin typeface="Arial" pitchFamily="34" charset="0"/>
              <a:cs typeface="Arial" pitchFamily="34" charset="0"/>
            </a:endParaRPr>
          </a:p>
        </p:txBody>
      </p:sp>
      <p:sp>
        <p:nvSpPr>
          <p:cNvPr id="15" name="Text Box 15"/>
          <p:cNvSpPr txBox="1">
            <a:spLocks noChangeArrowheads="1"/>
          </p:cNvSpPr>
          <p:nvPr/>
        </p:nvSpPr>
        <p:spPr bwMode="auto">
          <a:xfrm>
            <a:off x="0" y="1800278"/>
            <a:ext cx="444941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b" anchorCtr="0">
            <a:normAutofit/>
          </a:bodyPr>
          <a:lstStyle>
            <a:lvl1pPr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algn="r"/>
            <a:r>
              <a:rPr lang="en-US" sz="1600" b="0" i="0" smtClean="0">
                <a:solidFill>
                  <a:srgbClr val="464646"/>
                </a:solidFill>
                <a:latin typeface="Arial" pitchFamily="34" charset="0"/>
                <a:cs typeface="Arial" pitchFamily="34" charset="0"/>
              </a:rPr>
              <a:t>Michigan Technological University</a:t>
            </a:r>
            <a:endParaRPr lang="en-US" sz="1600" b="0" i="0" dirty="0">
              <a:solidFill>
                <a:srgbClr val="464646"/>
              </a:solidFill>
              <a:latin typeface="Arial" pitchFamily="34" charset="0"/>
              <a:cs typeface="Arial" pitchFamily="34" charset="0"/>
            </a:endParaRPr>
          </a:p>
        </p:txBody>
      </p:sp>
      <p:cxnSp>
        <p:nvCxnSpPr>
          <p:cNvPr id="16" name="Straight Connector 15"/>
          <p:cNvCxnSpPr/>
          <p:nvPr/>
        </p:nvCxnSpPr>
        <p:spPr>
          <a:xfrm>
            <a:off x="3808689" y="2222762"/>
            <a:ext cx="545924" cy="0"/>
          </a:xfrm>
          <a:prstGeom prst="line">
            <a:avLst/>
          </a:prstGeom>
          <a:ln w="38100">
            <a:solidFill>
              <a:srgbClr val="EC6B1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209197" y="4302312"/>
            <a:ext cx="540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 Box 15"/>
          <p:cNvSpPr txBox="1">
            <a:spLocks noChangeArrowheads="1"/>
          </p:cNvSpPr>
          <p:nvPr/>
        </p:nvSpPr>
        <p:spPr bwMode="auto">
          <a:xfrm>
            <a:off x="4491967" y="2540060"/>
            <a:ext cx="304236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ctr" anchorCtr="0">
            <a:spAutoFit/>
          </a:bodyPr>
          <a:lstStyle>
            <a:lvl1pPr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r>
              <a:rPr lang="en-US" sz="4000" b="0" i="0" smtClean="0">
                <a:solidFill>
                  <a:srgbClr val="464646"/>
                </a:solidFill>
                <a:latin typeface="Arial" pitchFamily="34" charset="0"/>
                <a:cs typeface="Arial" pitchFamily="34" charset="0"/>
              </a:rPr>
              <a:t>USD</a:t>
            </a:r>
            <a:endParaRPr lang="en-GB" sz="4000" b="0" i="0" dirty="0">
              <a:solidFill>
                <a:srgbClr val="464646"/>
              </a:solidFill>
              <a:latin typeface="Arial" pitchFamily="34" charset="0"/>
              <a:cs typeface="Arial" pitchFamily="34" charset="0"/>
            </a:endParaRPr>
          </a:p>
        </p:txBody>
      </p:sp>
      <p:pic>
        <p:nvPicPr>
          <p:cNvPr id="19" name="Picture 18"/>
          <p:cNvPicPr>
            <a:picLocks noChangeAspect="1"/>
          </p:cNvPicPr>
          <p:nvPr/>
        </p:nvPicPr>
        <p:blipFill>
          <a:blip r:embed="rId2" cstate="print"/>
          <a:stretch>
            <a:fillRect/>
          </a:stretch>
        </p:blipFill>
        <p:spPr>
          <a:xfrm>
            <a:off x="6660284" y="930205"/>
            <a:ext cx="1552478" cy="2042107"/>
          </a:xfrm>
          <a:prstGeom prst="rect">
            <a:avLst/>
          </a:prstGeom>
        </p:spPr>
      </p:pic>
      <p:sp>
        <p:nvSpPr>
          <p:cNvPr id="21" name="Rectangle 20"/>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2735633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28</a:t>
            </a:fld>
            <a:endParaRPr lang="en-US" dirty="0">
              <a:solidFill>
                <a:prstClr val="white"/>
              </a:solidFill>
            </a:endParaRPr>
          </a:p>
        </p:txBody>
      </p:sp>
      <p:sp>
        <p:nvSpPr>
          <p:cNvPr id="3" name="Content Placeholder 2"/>
          <p:cNvSpPr>
            <a:spLocks noGrp="1"/>
          </p:cNvSpPr>
          <p:nvPr>
            <p:ph sz="quarter" idx="13"/>
          </p:nvPr>
        </p:nvSpPr>
        <p:spPr/>
        <p:txBody>
          <a:bodyPr/>
          <a:lstStyle/>
          <a:p>
            <a:r>
              <a:rPr lang="sv-SE" dirty="0" smtClean="0"/>
              <a:t>Actual communication channels </a:t>
            </a:r>
            <a:r>
              <a:rPr lang="en-US" dirty="0" smtClean="0"/>
              <a:t>• top 10</a:t>
            </a:r>
            <a:r>
              <a:rPr lang="sv-SE" dirty="0" smtClean="0"/>
              <a:t>  </a:t>
            </a:r>
            <a:endParaRPr lang="sv-SE" dirty="0"/>
          </a:p>
        </p:txBody>
      </p:sp>
      <p:sp>
        <p:nvSpPr>
          <p:cNvPr id="4" name="Content Placeholder 3"/>
          <p:cNvSpPr>
            <a:spLocks noGrp="1"/>
          </p:cNvSpPr>
          <p:nvPr>
            <p:ph sz="quarter" idx="14"/>
          </p:nvPr>
        </p:nvSpPr>
        <p:spPr/>
        <p:txBody>
          <a:bodyPr/>
          <a:lstStyle/>
          <a:p>
            <a:r>
              <a:rPr lang="sv-SE" dirty="0"/>
              <a:t>students’ career &amp; communication preferences</a:t>
            </a:r>
          </a:p>
        </p:txBody>
      </p:sp>
      <p:sp>
        <p:nvSpPr>
          <p:cNvPr id="9" name="Content Placeholder 8"/>
          <p:cNvSpPr>
            <a:spLocks noGrp="1"/>
          </p:cNvSpPr>
          <p:nvPr>
            <p:ph sz="quarter" idx="15"/>
          </p:nvPr>
        </p:nvSpPr>
        <p:spPr/>
        <p:txBody>
          <a:bodyPr>
            <a:noAutofit/>
          </a:bodyPr>
          <a:lstStyle/>
          <a:p>
            <a:r>
              <a:rPr lang="en-US" dirty="0"/>
              <a:t>Through which channels have you learnt about these employers</a:t>
            </a:r>
            <a:r>
              <a:rPr lang="en-US" dirty="0" smtClean="0"/>
              <a:t>?</a:t>
            </a:r>
          </a:p>
          <a:p>
            <a:r>
              <a:rPr lang="en-US" i="1" dirty="0"/>
              <a:t>Please select as many alternatives as applicable</a:t>
            </a:r>
            <a:endParaRPr lang="sv-SE" i="1" dirty="0"/>
          </a:p>
        </p:txBody>
      </p:sp>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7450137" cy="4860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2882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75762" y="3593275"/>
            <a:ext cx="4819650" cy="553998"/>
          </a:xfrm>
          <a:prstGeom prst="rect">
            <a:avLst/>
          </a:prstGeom>
        </p:spPr>
        <p:txBody>
          <a:bodyPr wrap="square">
            <a:spAutoFit/>
          </a:bodyPr>
          <a:lstStyle/>
          <a:p>
            <a:r>
              <a:rPr lang="en-GB" sz="1000" b="0" dirty="0" smtClean="0">
                <a:solidFill>
                  <a:prstClr val="black"/>
                </a:solidFill>
                <a:latin typeface="Arial"/>
                <a:cs typeface="Arial"/>
              </a:rPr>
              <a:t>5. </a:t>
            </a:r>
            <a:r>
              <a:rPr lang="en-GB" sz="1000" b="0" cap="all" dirty="0">
                <a:solidFill>
                  <a:prstClr val="black"/>
                </a:solidFill>
                <a:latin typeface="Arial"/>
                <a:cs typeface="Arial"/>
              </a:rPr>
              <a:t>students’ employer </a:t>
            </a:r>
            <a:r>
              <a:rPr lang="en-GB" sz="1000" b="0" cap="all" dirty="0" smtClean="0">
                <a:solidFill>
                  <a:prstClr val="black"/>
                </a:solidFill>
                <a:latin typeface="Arial"/>
                <a:cs typeface="Arial"/>
              </a:rPr>
              <a:t>preferences</a:t>
            </a:r>
          </a:p>
          <a:p>
            <a:endParaRPr lang="en-GB" sz="1000" b="0" cap="all" dirty="0">
              <a:solidFill>
                <a:prstClr val="black"/>
              </a:solidFill>
              <a:latin typeface="Arial"/>
              <a:cs typeface="Arial"/>
            </a:endParaRPr>
          </a:p>
          <a:p>
            <a:r>
              <a:rPr lang="en-GB" sz="1000" b="0" cap="all" dirty="0" smtClean="0">
                <a:solidFill>
                  <a:prstClr val="black"/>
                </a:solidFill>
                <a:latin typeface="Arial"/>
                <a:cs typeface="Arial"/>
              </a:rPr>
              <a:t>6. appendix</a:t>
            </a:r>
          </a:p>
        </p:txBody>
      </p:sp>
      <p:sp>
        <p:nvSpPr>
          <p:cNvPr id="19" name="Rectangle 18"/>
          <p:cNvSpPr/>
          <p:nvPr/>
        </p:nvSpPr>
        <p:spPr>
          <a:xfrm>
            <a:off x="1975762" y="1734215"/>
            <a:ext cx="7168238" cy="861774"/>
          </a:xfrm>
          <a:prstGeom prst="rect">
            <a:avLst/>
          </a:prstGeom>
        </p:spPr>
        <p:txBody>
          <a:bodyPr wrap="square">
            <a:spAutoFit/>
          </a:bodyPr>
          <a:lstStyle/>
          <a:p>
            <a:pPr defTabSz="457200" fontAlgn="auto">
              <a:spcBef>
                <a:spcPts val="0"/>
              </a:spcBef>
              <a:spcAft>
                <a:spcPts val="0"/>
              </a:spcAft>
            </a:pPr>
            <a:r>
              <a:rPr lang="en-GB" sz="1000" b="0" cap="all" dirty="0" smtClean="0">
                <a:solidFill>
                  <a:prstClr val="black"/>
                </a:solidFill>
                <a:latin typeface="Arial"/>
                <a:cs typeface="Arial"/>
              </a:rPr>
              <a:t>1. </a:t>
            </a:r>
            <a:r>
              <a:rPr lang="en-GB" sz="1000" b="0" cap="all" dirty="0">
                <a:solidFill>
                  <a:prstClr val="black"/>
                </a:solidFill>
                <a:latin typeface="Arial"/>
                <a:cs typeface="Arial"/>
              </a:rPr>
              <a:t>Methodology &amp; KEY FINDINGS</a:t>
            </a:r>
            <a:endParaRPr lang="en-GB" sz="1000" b="0" cap="all" dirty="0" smtClean="0">
              <a:solidFill>
                <a:prstClr val="black"/>
              </a:solidFill>
              <a:latin typeface="Arial"/>
              <a:cs typeface="Arial"/>
            </a:endParaRPr>
          </a:p>
          <a:p>
            <a:pPr defTabSz="457200" fontAlgn="auto">
              <a:spcBef>
                <a:spcPts val="0"/>
              </a:spcBef>
              <a:spcAft>
                <a:spcPts val="0"/>
              </a:spcAft>
            </a:pPr>
            <a:endParaRPr lang="en-GB" sz="1000" b="0" cap="all"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2. </a:t>
            </a:r>
            <a:r>
              <a:rPr lang="en-GB" sz="1000" b="0" cap="all" dirty="0">
                <a:solidFill>
                  <a:prstClr val="black"/>
                </a:solidFill>
                <a:latin typeface="Arial"/>
                <a:cs typeface="Arial"/>
              </a:rPr>
              <a:t>UNIVERSITY EXPERIENCE</a:t>
            </a:r>
            <a:endParaRPr lang="en-GB" sz="1000" b="0" cap="all" dirty="0" smtClean="0">
              <a:solidFill>
                <a:prstClr val="black"/>
              </a:solidFill>
              <a:latin typeface="Arial"/>
              <a:cs typeface="Arial"/>
            </a:endParaRPr>
          </a:p>
          <a:p>
            <a:endParaRPr lang="en-GB" sz="1000" dirty="0" smtClean="0">
              <a:solidFill>
                <a:prstClr val="black"/>
              </a:solidFill>
              <a:latin typeface="Gotham Light"/>
              <a:cs typeface="Gotham Light"/>
            </a:endParaRPr>
          </a:p>
          <a:p>
            <a:pPr defTabSz="457200" fontAlgn="auto">
              <a:spcBef>
                <a:spcPts val="0"/>
              </a:spcBef>
              <a:spcAft>
                <a:spcPts val="0"/>
              </a:spcAft>
            </a:pPr>
            <a:r>
              <a:rPr lang="en-GB" sz="1000" b="0" dirty="0" smtClean="0">
                <a:solidFill>
                  <a:prstClr val="black"/>
                </a:solidFill>
                <a:latin typeface="Arial"/>
                <a:cs typeface="Arial"/>
              </a:rPr>
              <a:t>3. </a:t>
            </a:r>
            <a:r>
              <a:rPr lang="en-GB" sz="1000" b="0" cap="all" dirty="0">
                <a:solidFill>
                  <a:prstClr val="black"/>
                </a:solidFill>
                <a:latin typeface="Arial"/>
                <a:cs typeface="Arial"/>
              </a:rPr>
              <a:t>students’ career &amp; communication preferences</a:t>
            </a:r>
          </a:p>
        </p:txBody>
      </p:sp>
      <p:sp>
        <p:nvSpPr>
          <p:cNvPr id="17" name="Rectangle 16"/>
          <p:cNvSpPr/>
          <p:nvPr/>
        </p:nvSpPr>
        <p:spPr>
          <a:xfrm>
            <a:off x="1975762" y="2879506"/>
            <a:ext cx="6939638" cy="369332"/>
          </a:xfrm>
          <a:prstGeom prst="rect">
            <a:avLst/>
          </a:prstGeom>
          <a:effectLst>
            <a:outerShdw blurRad="50800" dist="38100" dir="2700000" algn="tl" rotWithShape="0">
              <a:prstClr val="black">
                <a:alpha val="40000"/>
              </a:prstClr>
            </a:outerShdw>
          </a:effectLst>
        </p:spPr>
        <p:txBody>
          <a:bodyPr wrap="square">
            <a:spAutoFit/>
          </a:bodyPr>
          <a:lstStyle/>
          <a:p>
            <a:r>
              <a:rPr lang="en-GB" sz="1800" b="0" cap="all" dirty="0">
                <a:solidFill>
                  <a:prstClr val="black"/>
                </a:solidFill>
                <a:latin typeface="Arial"/>
                <a:cs typeface="Arial"/>
              </a:rPr>
              <a:t>Employer </a:t>
            </a:r>
            <a:r>
              <a:rPr lang="en-GB" sz="1800" b="0" cap="all" smtClean="0">
                <a:solidFill>
                  <a:prstClr val="black"/>
                </a:solidFill>
                <a:latin typeface="Arial"/>
                <a:cs typeface="Arial"/>
              </a:rPr>
              <a:t>rankings   </a:t>
            </a:r>
            <a:endParaRPr lang="en-GB" sz="1800" b="0" cap="all" dirty="0">
              <a:solidFill>
                <a:prstClr val="black"/>
              </a:solidFill>
              <a:latin typeface="Arial"/>
              <a:cs typeface="Arial"/>
            </a:endParaRPr>
          </a:p>
        </p:txBody>
      </p:sp>
      <p:cxnSp>
        <p:nvCxnSpPr>
          <p:cNvPr id="8" name="Straight Connector 7"/>
          <p:cNvCxnSpPr/>
          <p:nvPr/>
        </p:nvCxnSpPr>
        <p:spPr>
          <a:xfrm>
            <a:off x="1752600" y="2716975"/>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781050" y="2526475"/>
            <a:ext cx="1095375" cy="1095375"/>
          </a:xfrm>
          <a:prstGeom prst="ellipse">
            <a:avLst/>
          </a:prstGeom>
          <a:noFill/>
          <a:ln w="381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black"/>
              </a:solidFill>
            </a:endParaRPr>
          </a:p>
        </p:txBody>
      </p:sp>
      <p:cxnSp>
        <p:nvCxnSpPr>
          <p:cNvPr id="20" name="Straight Connector 19"/>
          <p:cNvCxnSpPr/>
          <p:nvPr/>
        </p:nvCxnSpPr>
        <p:spPr>
          <a:xfrm>
            <a:off x="1752600" y="3431350"/>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37537" y="2483522"/>
            <a:ext cx="1143000"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6600" b="0" dirty="0" smtClean="0">
                <a:solidFill>
                  <a:prstClr val="black"/>
                </a:solidFill>
                <a:latin typeface="Arial" pitchFamily="34" charset="0"/>
                <a:cs typeface="Arial" pitchFamily="34" charset="0"/>
              </a:rPr>
              <a:t>4.</a:t>
            </a:r>
            <a:endParaRPr lang="en-GB" sz="6600" b="0" dirty="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2269468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34425" y="6553200"/>
            <a:ext cx="409575" cy="292100"/>
          </a:xfrm>
        </p:spPr>
        <p:txBody>
          <a:bodyPr/>
          <a:lstStyle/>
          <a:p>
            <a:r>
              <a:rPr lang="en-US" sz="800" b="0" dirty="0" smtClean="0">
                <a:solidFill>
                  <a:prstClr val="white"/>
                </a:solidFill>
              </a:rPr>
              <a:t> </a:t>
            </a:r>
            <a:fld id="{D948DAF1-79BB-854E-817B-9FDD28FCE5F0}" type="slidenum">
              <a:rPr lang="en-US" sz="800" b="0" smtClean="0">
                <a:solidFill>
                  <a:prstClr val="white"/>
                </a:solidFill>
              </a:rPr>
              <a:pPr/>
              <a:t>3</a:t>
            </a:fld>
            <a:endParaRPr lang="en-US" sz="800" b="0" dirty="0">
              <a:solidFill>
                <a:prstClr val="white"/>
              </a:solidFill>
            </a:endParaRPr>
          </a:p>
        </p:txBody>
      </p:sp>
      <p:pic>
        <p:nvPicPr>
          <p:cNvPr id="3" name="Picture 8" descr="worldmap pixel for ppt 200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18163" y="161925"/>
            <a:ext cx="3525837" cy="248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292100" y="1563688"/>
            <a:ext cx="5443538"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r>
              <a:rPr lang="en-US" sz="1400" dirty="0">
                <a:solidFill>
                  <a:schemeClr val="tx1"/>
                </a:solidFill>
              </a:rPr>
              <a:t>Universum</a:t>
            </a:r>
            <a:r>
              <a:rPr lang="en-US" sz="1400" b="0" dirty="0">
                <a:solidFill>
                  <a:schemeClr val="tx1"/>
                </a:solidFill>
              </a:rPr>
              <a:t> is an international organisation, with its </a:t>
            </a:r>
            <a:r>
              <a:rPr lang="en-US" sz="1400" b="0" dirty="0" smtClean="0">
                <a:solidFill>
                  <a:schemeClr val="tx1"/>
                </a:solidFill>
              </a:rPr>
              <a:t>headquarters </a:t>
            </a:r>
            <a:r>
              <a:rPr lang="en-US" sz="1400" b="0" dirty="0">
                <a:solidFill>
                  <a:schemeClr val="tx1"/>
                </a:solidFill>
              </a:rPr>
              <a:t>in Stockholm, Sweden and operates in the field </a:t>
            </a:r>
            <a:br>
              <a:rPr lang="en-US" sz="1400" b="0" dirty="0">
                <a:solidFill>
                  <a:schemeClr val="tx1"/>
                </a:solidFill>
              </a:rPr>
            </a:br>
            <a:r>
              <a:rPr lang="en-US" sz="1400" b="0" dirty="0">
                <a:solidFill>
                  <a:schemeClr val="tx1"/>
                </a:solidFill>
              </a:rPr>
              <a:t>of employer branding and talent research. Our purpose is </a:t>
            </a:r>
            <a:br>
              <a:rPr lang="en-US" sz="1400" b="0" dirty="0">
                <a:solidFill>
                  <a:schemeClr val="tx1"/>
                </a:solidFill>
              </a:rPr>
            </a:br>
            <a:r>
              <a:rPr lang="en-US" sz="1400" b="0" dirty="0">
                <a:solidFill>
                  <a:schemeClr val="tx1"/>
                </a:solidFill>
              </a:rPr>
              <a:t>to improve the communications between students, career services and employers. </a:t>
            </a:r>
          </a:p>
          <a:p>
            <a:endParaRPr lang="en-US" sz="1400" b="0" dirty="0">
              <a:solidFill>
                <a:schemeClr val="tx1"/>
              </a:solidFill>
            </a:endParaRPr>
          </a:p>
          <a:p>
            <a:r>
              <a:rPr lang="en-US" sz="1400" b="0" dirty="0">
                <a:solidFill>
                  <a:schemeClr val="tx1"/>
                </a:solidFill>
              </a:rPr>
              <a:t>We believe that career choice is one of the most important decisions in a student’s life. We therefore want to provide students with information and support career services in </a:t>
            </a:r>
            <a:br>
              <a:rPr lang="en-US" sz="1400" b="0" dirty="0">
                <a:solidFill>
                  <a:schemeClr val="tx1"/>
                </a:solidFill>
              </a:rPr>
            </a:br>
            <a:r>
              <a:rPr lang="en-US" sz="1400" b="0" dirty="0">
                <a:solidFill>
                  <a:schemeClr val="tx1"/>
                </a:solidFill>
              </a:rPr>
              <a:t>their role. We also believe that companies need to under-</a:t>
            </a:r>
            <a:br>
              <a:rPr lang="en-US" sz="1400" b="0" dirty="0">
                <a:solidFill>
                  <a:schemeClr val="tx1"/>
                </a:solidFill>
              </a:rPr>
            </a:br>
            <a:r>
              <a:rPr lang="en-US" sz="1400" b="0" dirty="0">
                <a:solidFill>
                  <a:schemeClr val="tx1"/>
                </a:solidFill>
              </a:rPr>
              <a:t>stand student expectations, to adjust their offering and </a:t>
            </a:r>
            <a:br>
              <a:rPr lang="en-US" sz="1400" b="0" dirty="0">
                <a:solidFill>
                  <a:schemeClr val="tx1"/>
                </a:solidFill>
              </a:rPr>
            </a:br>
            <a:r>
              <a:rPr lang="en-US" sz="1400" b="0" dirty="0">
                <a:solidFill>
                  <a:schemeClr val="tx1"/>
                </a:solidFill>
              </a:rPr>
              <a:t>working environment to attract potential candidates and </a:t>
            </a:r>
            <a:br>
              <a:rPr lang="en-US" sz="1400" b="0" dirty="0">
                <a:solidFill>
                  <a:schemeClr val="tx1"/>
                </a:solidFill>
              </a:rPr>
            </a:br>
            <a:r>
              <a:rPr lang="en-US" sz="1400" b="0" dirty="0">
                <a:solidFill>
                  <a:schemeClr val="tx1"/>
                </a:solidFill>
              </a:rPr>
              <a:t>meet their resourcing needs.</a:t>
            </a:r>
            <a:endParaRPr lang="en-US" sz="1400" dirty="0">
              <a:solidFill>
                <a:schemeClr val="tx1"/>
              </a:solidFill>
            </a:endParaRPr>
          </a:p>
        </p:txBody>
      </p:sp>
      <p:sp>
        <p:nvSpPr>
          <p:cNvPr id="9" name="Rectangle 2"/>
          <p:cNvSpPr txBox="1">
            <a:spLocks noChangeArrowheads="1"/>
          </p:cNvSpPr>
          <p:nvPr/>
        </p:nvSpPr>
        <p:spPr>
          <a:xfrm>
            <a:off x="231775" y="219075"/>
            <a:ext cx="5808663" cy="315913"/>
          </a:xfrm>
          <a:prstGeom prst="rect">
            <a:avLst/>
          </a:prstGeom>
        </p:spPr>
        <p:txBody>
          <a:bodyPr anchor="ctr"/>
          <a:lstStyle>
            <a:lvl1pPr algn="ctr" defTabSz="457200" rtl="0" eaLnBrk="1" latinLnBrk="0" hangingPunct="1">
              <a:spcBef>
                <a:spcPct val="0"/>
              </a:spcBef>
              <a:buNone/>
              <a:defRPr lang="en-US" sz="2400" b="0" i="0" u="none" strike="noStrike" kern="1200" baseline="0" smtClean="0">
                <a:solidFill>
                  <a:schemeClr val="tx1"/>
                </a:solidFill>
                <a:latin typeface="+mj-lt"/>
                <a:ea typeface="+mj-ea"/>
                <a:cs typeface="+mj-cs"/>
              </a:defRPr>
            </a:lvl1pPr>
          </a:lstStyle>
          <a:p>
            <a:pPr algn="l"/>
            <a:r>
              <a:rPr lang="de-DE" sz="1600" b="1" dirty="0" smtClean="0">
                <a:solidFill>
                  <a:srgbClr val="EC6B10"/>
                </a:solidFill>
                <a:latin typeface="Arial" pitchFamily="34" charset="0"/>
                <a:cs typeface="Arial" pitchFamily="34" charset="0"/>
              </a:rPr>
              <a:t>ABOUT US</a:t>
            </a:r>
            <a:endParaRPr lang="de-DE" sz="1600" b="1" dirty="0">
              <a:solidFill>
                <a:srgbClr val="EC6B10"/>
              </a:solidFill>
              <a:latin typeface="Arial" pitchFamily="34" charset="0"/>
              <a:cs typeface="Arial" pitchFamily="34" charset="0"/>
            </a:endParaRPr>
          </a:p>
        </p:txBody>
      </p:sp>
      <p:sp>
        <p:nvSpPr>
          <p:cNvPr id="10" name="Rectangle 3"/>
          <p:cNvSpPr>
            <a:spLocks noChangeArrowheads="1"/>
          </p:cNvSpPr>
          <p:nvPr/>
        </p:nvSpPr>
        <p:spPr bwMode="auto">
          <a:xfrm>
            <a:off x="292100" y="5181600"/>
            <a:ext cx="7683500" cy="609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lnSpc>
                <a:spcPct val="120000"/>
              </a:lnSpc>
            </a:pPr>
            <a:r>
              <a:rPr lang="en-US" sz="1400" dirty="0">
                <a:solidFill>
                  <a:srgbClr val="EC6B10"/>
                </a:solidFill>
              </a:rPr>
              <a:t>Our role is threefold: 1) we provide students with information on companies, 2) support career services in their role and 3) help companies to develop their employer value.</a:t>
            </a:r>
          </a:p>
        </p:txBody>
      </p:sp>
    </p:spTree>
    <p:extLst>
      <p:ext uri="{BB962C8B-B14F-4D97-AF65-F5344CB8AC3E}">
        <p14:creationId xmlns="" xmlns:p14="http://schemas.microsoft.com/office/powerpoint/2010/main" val="3983789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30</a:t>
            </a:fld>
            <a:endParaRPr lang="en-US" dirty="0">
              <a:solidFill>
                <a:prstClr val="white"/>
              </a:solidFill>
            </a:endParaRPr>
          </a:p>
        </p:txBody>
      </p:sp>
      <p:sp>
        <p:nvSpPr>
          <p:cNvPr id="3" name="Content Placeholder 2"/>
          <p:cNvSpPr>
            <a:spLocks noGrp="1"/>
          </p:cNvSpPr>
          <p:nvPr>
            <p:ph sz="quarter" idx="13"/>
          </p:nvPr>
        </p:nvSpPr>
        <p:spPr>
          <a:xfrm>
            <a:off x="244799" y="338400"/>
            <a:ext cx="6270301" cy="309600"/>
          </a:xfrm>
        </p:spPr>
        <p:txBody>
          <a:bodyPr>
            <a:noAutofit/>
          </a:bodyPr>
          <a:lstStyle/>
          <a:p>
            <a:r>
              <a:rPr lang="sv-SE" dirty="0" smtClean="0"/>
              <a:t>Considered employer ranking</a:t>
            </a:r>
          </a:p>
          <a:p>
            <a:r>
              <a:rPr lang="en-US" smtClean="0"/>
              <a:t>Michigan Technological University </a:t>
            </a:r>
            <a:r>
              <a:rPr lang="en-US" dirty="0" smtClean="0"/>
              <a:t>• top 30 </a:t>
            </a:r>
            <a:r>
              <a:rPr lang="sv-SE" dirty="0" smtClean="0"/>
              <a:t>  </a:t>
            </a:r>
            <a:endParaRPr lang="sv-SE" dirty="0"/>
          </a:p>
        </p:txBody>
      </p:sp>
      <p:sp>
        <p:nvSpPr>
          <p:cNvPr id="4" name="Content Placeholder 3"/>
          <p:cNvSpPr>
            <a:spLocks noGrp="1"/>
          </p:cNvSpPr>
          <p:nvPr>
            <p:ph sz="quarter" idx="14"/>
          </p:nvPr>
        </p:nvSpPr>
        <p:spPr/>
        <p:txBody>
          <a:bodyPr/>
          <a:lstStyle/>
          <a:p>
            <a:r>
              <a:rPr lang="sv-SE" dirty="0"/>
              <a:t>Employer rankings</a:t>
            </a:r>
          </a:p>
        </p:txBody>
      </p:sp>
      <p:sp>
        <p:nvSpPr>
          <p:cNvPr id="9" name="Content Placeholder 8"/>
          <p:cNvSpPr>
            <a:spLocks noGrp="1"/>
          </p:cNvSpPr>
          <p:nvPr>
            <p:ph sz="quarter" idx="15"/>
          </p:nvPr>
        </p:nvSpPr>
        <p:spPr/>
        <p:txBody>
          <a:bodyPr>
            <a:noAutofit/>
          </a:bodyPr>
          <a:lstStyle/>
          <a:p>
            <a:r>
              <a:rPr lang="en-US" dirty="0" smtClean="0"/>
              <a:t>Below is a list of employers. Which of these employers would you consider working </a:t>
            </a:r>
            <a:r>
              <a:rPr lang="en-US" dirty="0"/>
              <a:t>for? </a:t>
            </a:r>
            <a:endParaRPr lang="en-US" dirty="0" smtClean="0"/>
          </a:p>
          <a:p>
            <a:endParaRPr lang="sv-SE" i="1" dirty="0"/>
          </a:p>
        </p:txBody>
      </p:sp>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259999"/>
            <a:ext cx="7138505" cy="33306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1933462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31</a:t>
            </a:fld>
            <a:endParaRPr lang="en-US" dirty="0">
              <a:solidFill>
                <a:prstClr val="white"/>
              </a:solidFill>
            </a:endParaRPr>
          </a:p>
        </p:txBody>
      </p:sp>
      <p:sp>
        <p:nvSpPr>
          <p:cNvPr id="3" name="Content Placeholder 2"/>
          <p:cNvSpPr>
            <a:spLocks noGrp="1"/>
          </p:cNvSpPr>
          <p:nvPr>
            <p:ph sz="quarter" idx="13"/>
          </p:nvPr>
        </p:nvSpPr>
        <p:spPr>
          <a:xfrm>
            <a:off x="244799" y="338400"/>
            <a:ext cx="6191627" cy="309600"/>
          </a:xfrm>
        </p:spPr>
        <p:txBody>
          <a:bodyPr>
            <a:noAutofit/>
          </a:bodyPr>
          <a:lstStyle/>
          <a:p>
            <a:r>
              <a:rPr lang="sv-SE" dirty="0" smtClean="0"/>
              <a:t>ideal employer ranking</a:t>
            </a:r>
          </a:p>
          <a:p>
            <a:r>
              <a:rPr lang="en-US" smtClean="0"/>
              <a:t>Michigan Technological University </a:t>
            </a:r>
            <a:r>
              <a:rPr lang="en-US" dirty="0" smtClean="0"/>
              <a:t>• top 20 </a:t>
            </a:r>
            <a:r>
              <a:rPr lang="sv-SE" dirty="0" smtClean="0"/>
              <a:t>  </a:t>
            </a:r>
            <a:endParaRPr lang="sv-SE" dirty="0"/>
          </a:p>
        </p:txBody>
      </p:sp>
      <p:sp>
        <p:nvSpPr>
          <p:cNvPr id="4" name="Content Placeholder 3"/>
          <p:cNvSpPr>
            <a:spLocks noGrp="1"/>
          </p:cNvSpPr>
          <p:nvPr>
            <p:ph sz="quarter" idx="14"/>
          </p:nvPr>
        </p:nvSpPr>
        <p:spPr/>
        <p:txBody>
          <a:bodyPr/>
          <a:lstStyle/>
          <a:p>
            <a:r>
              <a:rPr lang="sv-SE" dirty="0"/>
              <a:t>Employer rankings</a:t>
            </a:r>
          </a:p>
        </p:txBody>
      </p:sp>
      <p:sp>
        <p:nvSpPr>
          <p:cNvPr id="9" name="Content Placeholder 8"/>
          <p:cNvSpPr>
            <a:spLocks noGrp="1"/>
          </p:cNvSpPr>
          <p:nvPr>
            <p:ph sz="quarter" idx="15"/>
          </p:nvPr>
        </p:nvSpPr>
        <p:spPr/>
        <p:txBody>
          <a:bodyPr>
            <a:noAutofit/>
          </a:bodyPr>
          <a:lstStyle/>
          <a:p>
            <a:r>
              <a:rPr lang="en-US" dirty="0"/>
              <a:t>Please select five employers from the list below for which you would most like to work - your five Ideal </a:t>
            </a:r>
            <a:r>
              <a:rPr lang="en-US" dirty="0" smtClean="0"/>
              <a:t>Employers</a:t>
            </a:r>
            <a:endParaRPr lang="sv-SE" i="1" dirty="0"/>
          </a:p>
        </p:txBody>
      </p:sp>
      <p:pic>
        <p:nvPicPr>
          <p:cNvPr id="204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259999"/>
            <a:ext cx="7138505" cy="238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737106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32</a:t>
            </a:fld>
            <a:endParaRPr lang="en-US" dirty="0">
              <a:solidFill>
                <a:prstClr val="white"/>
              </a:solidFill>
            </a:endParaRPr>
          </a:p>
        </p:txBody>
      </p:sp>
      <p:sp>
        <p:nvSpPr>
          <p:cNvPr id="3" name="Content Placeholder 2"/>
          <p:cNvSpPr>
            <a:spLocks noGrp="1"/>
          </p:cNvSpPr>
          <p:nvPr>
            <p:ph sz="quarter" idx="13"/>
          </p:nvPr>
        </p:nvSpPr>
        <p:spPr>
          <a:xfrm>
            <a:off x="244800" y="338400"/>
            <a:ext cx="6346006" cy="309600"/>
          </a:xfrm>
        </p:spPr>
        <p:txBody>
          <a:bodyPr>
            <a:noAutofit/>
          </a:bodyPr>
          <a:lstStyle/>
          <a:p>
            <a:r>
              <a:rPr lang="sv-SE" dirty="0"/>
              <a:t>Potential applicants’ </a:t>
            </a:r>
            <a:r>
              <a:rPr lang="sv-SE" dirty="0" smtClean="0"/>
              <a:t>ranking</a:t>
            </a:r>
          </a:p>
          <a:p>
            <a:r>
              <a:rPr lang="en-US" smtClean="0"/>
              <a:t>Michigan Technological University </a:t>
            </a:r>
            <a:r>
              <a:rPr lang="en-US" dirty="0"/>
              <a:t>• top </a:t>
            </a:r>
            <a:r>
              <a:rPr lang="en-US"/>
              <a:t>10 </a:t>
            </a:r>
            <a:r>
              <a:rPr lang="sv-SE" smtClean="0"/>
              <a:t>  </a:t>
            </a:r>
            <a:endParaRPr lang="sv-SE" dirty="0"/>
          </a:p>
        </p:txBody>
      </p:sp>
      <p:sp>
        <p:nvSpPr>
          <p:cNvPr id="4" name="Content Placeholder 3"/>
          <p:cNvSpPr>
            <a:spLocks noGrp="1"/>
          </p:cNvSpPr>
          <p:nvPr>
            <p:ph sz="quarter" idx="14"/>
          </p:nvPr>
        </p:nvSpPr>
        <p:spPr/>
        <p:txBody>
          <a:bodyPr/>
          <a:lstStyle/>
          <a:p>
            <a:r>
              <a:rPr lang="sv-SE" dirty="0"/>
              <a:t>Employer rankings</a:t>
            </a:r>
          </a:p>
        </p:txBody>
      </p:sp>
      <p:sp>
        <p:nvSpPr>
          <p:cNvPr id="8" name="Content Placeholder 7"/>
          <p:cNvSpPr>
            <a:spLocks noGrp="1"/>
          </p:cNvSpPr>
          <p:nvPr>
            <p:ph sz="quarter" idx="15"/>
          </p:nvPr>
        </p:nvSpPr>
        <p:spPr/>
        <p:txBody>
          <a:bodyPr>
            <a:noAutofit/>
          </a:bodyPr>
          <a:lstStyle/>
          <a:p>
            <a:pPr marL="95250" indent="-95250">
              <a:buFont typeface="Arial" pitchFamily="34" charset="0"/>
              <a:buChar char="•"/>
            </a:pPr>
            <a:r>
              <a:rPr lang="en-US" dirty="0" smtClean="0"/>
              <a:t>Please select five employers from the list below for which you would most like to work - your five Ideal Employers.</a:t>
            </a:r>
          </a:p>
          <a:p>
            <a:pPr marL="95250" indent="-95250">
              <a:buFont typeface="Arial" pitchFamily="34" charset="0"/>
              <a:buChar char="•"/>
            </a:pPr>
            <a:r>
              <a:rPr lang="en-US" dirty="0"/>
              <a:t>Have you or will you apply to these </a:t>
            </a:r>
            <a:r>
              <a:rPr lang="en-US" dirty="0" smtClean="0"/>
              <a:t>employers?</a:t>
            </a:r>
            <a:endParaRPr lang="en-US" dirty="0"/>
          </a:p>
        </p:txBody>
      </p:sp>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259999"/>
            <a:ext cx="7138505" cy="1430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3553196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33</a:t>
            </a:fld>
            <a:endParaRPr lang="en-US" dirty="0">
              <a:solidFill>
                <a:prstClr val="white"/>
              </a:solidFill>
            </a:endParaRPr>
          </a:p>
        </p:txBody>
      </p:sp>
      <p:sp>
        <p:nvSpPr>
          <p:cNvPr id="3" name="Content Placeholder 2"/>
          <p:cNvSpPr>
            <a:spLocks noGrp="1"/>
          </p:cNvSpPr>
          <p:nvPr>
            <p:ph sz="quarter" idx="13"/>
          </p:nvPr>
        </p:nvSpPr>
        <p:spPr>
          <a:xfrm>
            <a:off x="244800" y="338400"/>
            <a:ext cx="6270302" cy="309600"/>
          </a:xfrm>
        </p:spPr>
        <p:txBody>
          <a:bodyPr>
            <a:noAutofit/>
          </a:bodyPr>
          <a:lstStyle/>
          <a:p>
            <a:r>
              <a:rPr lang="sv-SE" dirty="0" smtClean="0"/>
              <a:t>ideal employer ranking</a:t>
            </a:r>
          </a:p>
          <a:p>
            <a:r>
              <a:rPr lang="en-GB" smtClean="0"/>
              <a:t>Total</a:t>
            </a:r>
            <a:r>
              <a:rPr lang="en-US" smtClean="0"/>
              <a:t> </a:t>
            </a:r>
            <a:r>
              <a:rPr lang="en-US" dirty="0" smtClean="0"/>
              <a:t>• top 20 </a:t>
            </a:r>
            <a:r>
              <a:rPr lang="sv-SE" dirty="0" smtClean="0"/>
              <a:t>  </a:t>
            </a:r>
            <a:endParaRPr lang="sv-SE" dirty="0"/>
          </a:p>
        </p:txBody>
      </p:sp>
      <p:sp>
        <p:nvSpPr>
          <p:cNvPr id="4" name="Content Placeholder 3"/>
          <p:cNvSpPr>
            <a:spLocks noGrp="1"/>
          </p:cNvSpPr>
          <p:nvPr>
            <p:ph sz="quarter" idx="14"/>
          </p:nvPr>
        </p:nvSpPr>
        <p:spPr/>
        <p:txBody>
          <a:bodyPr/>
          <a:lstStyle/>
          <a:p>
            <a:r>
              <a:rPr lang="sv-SE" dirty="0"/>
              <a:t>Employer rankings</a:t>
            </a:r>
          </a:p>
        </p:txBody>
      </p:sp>
      <p:sp>
        <p:nvSpPr>
          <p:cNvPr id="9" name="Content Placeholder 8"/>
          <p:cNvSpPr>
            <a:spLocks noGrp="1"/>
          </p:cNvSpPr>
          <p:nvPr>
            <p:ph sz="quarter" idx="15"/>
          </p:nvPr>
        </p:nvSpPr>
        <p:spPr/>
        <p:txBody>
          <a:bodyPr>
            <a:noAutofit/>
          </a:bodyPr>
          <a:lstStyle/>
          <a:p>
            <a:r>
              <a:rPr lang="en-US" dirty="0"/>
              <a:t>Please select five employers from the list below for which you would most like to work - your five Ideal </a:t>
            </a:r>
            <a:r>
              <a:rPr lang="en-US" dirty="0" smtClean="0"/>
              <a:t>Employers</a:t>
            </a:r>
            <a:endParaRPr lang="sv-SE" i="1" dirty="0"/>
          </a:p>
        </p:txBody>
      </p:sp>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259999"/>
            <a:ext cx="8460789" cy="238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2220613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34</a:t>
            </a:fld>
            <a:endParaRPr lang="en-US" dirty="0">
              <a:solidFill>
                <a:prstClr val="white"/>
              </a:solidFill>
            </a:endParaRPr>
          </a:p>
        </p:txBody>
      </p:sp>
      <p:sp>
        <p:nvSpPr>
          <p:cNvPr id="6" name="Content Placeholder 5"/>
          <p:cNvSpPr>
            <a:spLocks noGrp="1"/>
          </p:cNvSpPr>
          <p:nvPr>
            <p:ph sz="quarter" idx="13"/>
          </p:nvPr>
        </p:nvSpPr>
        <p:spPr/>
        <p:txBody>
          <a:bodyPr>
            <a:noAutofit/>
          </a:bodyPr>
          <a:lstStyle/>
          <a:p>
            <a:r>
              <a:rPr lang="sv-SE" dirty="0" smtClean="0"/>
              <a:t>Top findings </a:t>
            </a:r>
            <a:r>
              <a:rPr lang="en-US" dirty="0" smtClean="0"/>
              <a:t>• employer rankings</a:t>
            </a:r>
          </a:p>
          <a:p>
            <a:r>
              <a:rPr lang="en-GB" smtClean="0">
                <a:ea typeface="宋体" pitchFamily="2" charset="-122"/>
                <a:cs typeface="Arial Unicode MS" pitchFamily="34" charset="-128"/>
              </a:rPr>
              <a:t>Total </a:t>
            </a:r>
            <a:r>
              <a:rPr lang="en-GB" smtClean="0"/>
              <a:t> </a:t>
            </a:r>
            <a:endParaRPr lang="sv-SE" dirty="0"/>
          </a:p>
        </p:txBody>
      </p:sp>
      <p:sp>
        <p:nvSpPr>
          <p:cNvPr id="7" name="Content Placeholder 6"/>
          <p:cNvSpPr>
            <a:spLocks noGrp="1"/>
          </p:cNvSpPr>
          <p:nvPr>
            <p:ph sz="quarter" idx="14"/>
          </p:nvPr>
        </p:nvSpPr>
        <p:spPr/>
        <p:txBody>
          <a:bodyPr/>
          <a:lstStyle/>
          <a:p>
            <a:r>
              <a:rPr lang="sv-SE" dirty="0"/>
              <a:t>Employer rankings</a:t>
            </a:r>
          </a:p>
          <a:p>
            <a:endParaRPr lang="sv-SE" dirty="0"/>
          </a:p>
        </p:txBody>
      </p:sp>
      <p:sp>
        <p:nvSpPr>
          <p:cNvPr id="95" name="Rectangle 94"/>
          <p:cNvSpPr/>
          <p:nvPr/>
        </p:nvSpPr>
        <p:spPr>
          <a:xfrm>
            <a:off x="5688293" y="3988105"/>
            <a:ext cx="3395783" cy="1600438"/>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wrap="square" rtlCol="0" anchor="t" anchorCtr="0">
            <a:spAutoFit/>
          </a:bodyPr>
          <a:lstStyle/>
          <a:p>
            <a:pPr eaLnBrk="0" hangingPunct="0"/>
            <a:r>
              <a:rPr lang="en-US" sz="1400" cap="all" dirty="0" smtClean="0">
                <a:solidFill>
                  <a:prstClr val="black"/>
                </a:solidFill>
                <a:latin typeface="Arial" pitchFamily="34" charset="0"/>
                <a:cs typeface="Arial" pitchFamily="34" charset="0"/>
              </a:rPr>
              <a:t>Potential</a:t>
            </a:r>
          </a:p>
          <a:p>
            <a:pPr eaLnBrk="0" hangingPunct="0"/>
            <a:r>
              <a:rPr lang="en-US" sz="1400" cap="all" dirty="0" smtClean="0">
                <a:solidFill>
                  <a:prstClr val="black"/>
                </a:solidFill>
                <a:latin typeface="Arial" pitchFamily="34" charset="0"/>
                <a:cs typeface="Arial" pitchFamily="34" charset="0"/>
              </a:rPr>
              <a:t>applicants</a:t>
            </a:r>
            <a:r>
              <a:rPr lang="en-US" sz="1400" cap="all" dirty="0">
                <a:solidFill>
                  <a:prstClr val="black"/>
                </a:solidFill>
                <a:latin typeface="Arial" pitchFamily="34" charset="0"/>
                <a:cs typeface="Arial" pitchFamily="34" charset="0"/>
              </a:rPr>
              <a:t>’ ranking</a:t>
            </a:r>
          </a:p>
          <a:p>
            <a:pPr marL="180975" indent="-180975" eaLnBrk="0" hangingPunct="0"/>
            <a:r>
              <a:rPr lang="en-US" sz="1400" b="0" smtClean="0">
                <a:solidFill>
                  <a:prstClr val="black"/>
                </a:solidFill>
                <a:latin typeface="Arial" pitchFamily="34" charset="0"/>
                <a:cs typeface="Arial" pitchFamily="34" charset="0"/>
              </a:rPr>
              <a:t>1. Ernst &amp; Young</a:t>
            </a:r>
          </a:p>
          <a:p>
            <a:pPr marL="180975" indent="-180975" eaLnBrk="0" hangingPunct="0"/>
            <a:r>
              <a:rPr lang="en-US" sz="1400" b="0" smtClean="0">
                <a:solidFill>
                  <a:prstClr val="black"/>
                </a:solidFill>
                <a:latin typeface="Arial" pitchFamily="34" charset="0"/>
                <a:cs typeface="Arial" pitchFamily="34" charset="0"/>
              </a:rPr>
              <a:t>2. Deloitte</a:t>
            </a:r>
          </a:p>
          <a:p>
            <a:pPr marL="180975" indent="-180975" eaLnBrk="0" hangingPunct="0"/>
            <a:r>
              <a:rPr lang="en-US" sz="1400" b="0" smtClean="0">
                <a:solidFill>
                  <a:prstClr val="black"/>
                </a:solidFill>
                <a:latin typeface="Arial" pitchFamily="34" charset="0"/>
                <a:cs typeface="Arial" pitchFamily="34" charset="0"/>
              </a:rPr>
              <a:t>3. PwC</a:t>
            </a:r>
          </a:p>
          <a:p>
            <a:pPr marL="180975" indent="-180975" eaLnBrk="0" hangingPunct="0"/>
            <a:r>
              <a:rPr lang="en-US" sz="1400" b="0" smtClean="0">
                <a:solidFill>
                  <a:prstClr val="black"/>
                </a:solidFill>
                <a:latin typeface="Arial" pitchFamily="34" charset="0"/>
                <a:cs typeface="Arial" pitchFamily="34" charset="0"/>
              </a:rPr>
              <a:t>4. KPMG LLP</a:t>
            </a:r>
          </a:p>
          <a:p>
            <a:pPr marL="180975" indent="-180975" eaLnBrk="0" hangingPunct="0"/>
            <a:r>
              <a:rPr lang="en-US" sz="1400" b="0" smtClean="0">
                <a:solidFill>
                  <a:prstClr val="black"/>
                </a:solidFill>
                <a:latin typeface="Arial" pitchFamily="34" charset="0"/>
                <a:cs typeface="Arial" pitchFamily="34" charset="0"/>
              </a:rPr>
              <a:t>5. Walt Disney Company</a:t>
            </a:r>
            <a:endParaRPr lang="en-US" sz="1400" b="0" dirty="0">
              <a:solidFill>
                <a:prstClr val="black"/>
              </a:solidFill>
              <a:latin typeface="Arial" pitchFamily="34" charset="0"/>
              <a:cs typeface="Arial" pitchFamily="34" charset="0"/>
            </a:endParaRPr>
          </a:p>
        </p:txBody>
      </p:sp>
      <p:sp>
        <p:nvSpPr>
          <p:cNvPr id="96" name="Rectangle 95"/>
          <p:cNvSpPr/>
          <p:nvPr/>
        </p:nvSpPr>
        <p:spPr>
          <a:xfrm>
            <a:off x="5688293" y="1404016"/>
            <a:ext cx="3395783" cy="1384995"/>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wrap="square" rtlCol="0" anchor="t" anchorCtr="0">
            <a:spAutoFit/>
          </a:bodyPr>
          <a:lstStyle/>
          <a:p>
            <a:pPr eaLnBrk="0" hangingPunct="0"/>
            <a:r>
              <a:rPr lang="en-US" sz="1400" cap="all" dirty="0" smtClean="0">
                <a:solidFill>
                  <a:prstClr val="black"/>
                </a:solidFill>
                <a:latin typeface="Arial" pitchFamily="34" charset="0"/>
                <a:cs typeface="Arial" pitchFamily="34" charset="0"/>
              </a:rPr>
              <a:t>High achievers’ ranking</a:t>
            </a:r>
          </a:p>
          <a:p>
            <a:pPr marL="180975" indent="-180975" eaLnBrk="0" hangingPunct="0"/>
            <a:r>
              <a:rPr lang="en-US" sz="1400" b="0" smtClean="0">
                <a:solidFill>
                  <a:prstClr val="black"/>
                </a:solidFill>
                <a:latin typeface="Arial" pitchFamily="34" charset="0"/>
                <a:cs typeface="Arial" pitchFamily="34" charset="0"/>
              </a:rPr>
              <a:t>1. Google</a:t>
            </a:r>
          </a:p>
          <a:p>
            <a:pPr marL="180975" indent="-180975" eaLnBrk="0" hangingPunct="0"/>
            <a:r>
              <a:rPr lang="en-US" sz="1400" b="0" smtClean="0">
                <a:solidFill>
                  <a:prstClr val="black"/>
                </a:solidFill>
                <a:latin typeface="Arial" pitchFamily="34" charset="0"/>
                <a:cs typeface="Arial" pitchFamily="34" charset="0"/>
              </a:rPr>
              <a:t>2. Apple</a:t>
            </a:r>
          </a:p>
          <a:p>
            <a:pPr marL="180975" indent="-180975" eaLnBrk="0" hangingPunct="0"/>
            <a:r>
              <a:rPr lang="en-US" sz="1400" b="0" smtClean="0">
                <a:solidFill>
                  <a:prstClr val="black"/>
                </a:solidFill>
                <a:latin typeface="Arial" pitchFamily="34" charset="0"/>
                <a:cs typeface="Arial" pitchFamily="34" charset="0"/>
              </a:rPr>
              <a:t>3. Ernst &amp; Young</a:t>
            </a:r>
          </a:p>
          <a:p>
            <a:pPr marL="180975" indent="-180975" eaLnBrk="0" hangingPunct="0"/>
            <a:r>
              <a:rPr lang="en-US" sz="1400" b="0" smtClean="0">
                <a:solidFill>
                  <a:prstClr val="black"/>
                </a:solidFill>
                <a:latin typeface="Arial" pitchFamily="34" charset="0"/>
                <a:cs typeface="Arial" pitchFamily="34" charset="0"/>
              </a:rPr>
              <a:t>4. Deloitte</a:t>
            </a:r>
          </a:p>
          <a:p>
            <a:pPr marL="180975" indent="-180975" eaLnBrk="0" hangingPunct="0"/>
            <a:r>
              <a:rPr lang="en-US" sz="1400" b="0" smtClean="0">
                <a:solidFill>
                  <a:prstClr val="black"/>
                </a:solidFill>
                <a:latin typeface="Arial" pitchFamily="34" charset="0"/>
                <a:cs typeface="Arial" pitchFamily="34" charset="0"/>
              </a:rPr>
              <a:t>5. Walt Disney Company</a:t>
            </a:r>
            <a:endParaRPr lang="en-US" sz="1400" b="0" dirty="0">
              <a:solidFill>
                <a:prstClr val="black"/>
              </a:solidFill>
              <a:latin typeface="Arial" pitchFamily="34" charset="0"/>
              <a:cs typeface="Arial" pitchFamily="34" charset="0"/>
            </a:endParaRPr>
          </a:p>
        </p:txBody>
      </p:sp>
      <p:sp>
        <p:nvSpPr>
          <p:cNvPr id="97" name="Rectangle 96"/>
          <p:cNvSpPr/>
          <p:nvPr/>
        </p:nvSpPr>
        <p:spPr>
          <a:xfrm>
            <a:off x="1242891" y="3988105"/>
            <a:ext cx="3395783" cy="1600438"/>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wrap="square" rtlCol="0" anchor="t" anchorCtr="0">
            <a:spAutoFit/>
          </a:bodyPr>
          <a:lstStyle/>
          <a:p>
            <a:pPr eaLnBrk="0" hangingPunct="0"/>
            <a:r>
              <a:rPr lang="en-US" sz="1400" cap="all" dirty="0" smtClean="0">
                <a:solidFill>
                  <a:prstClr val="black"/>
                </a:solidFill>
                <a:latin typeface="Arial" pitchFamily="34" charset="0"/>
                <a:cs typeface="Arial" pitchFamily="34" charset="0"/>
              </a:rPr>
              <a:t>Considered</a:t>
            </a:r>
          </a:p>
          <a:p>
            <a:pPr eaLnBrk="0" hangingPunct="0"/>
            <a:r>
              <a:rPr lang="en-US" sz="1400" cap="all" dirty="0" smtClean="0">
                <a:solidFill>
                  <a:prstClr val="black"/>
                </a:solidFill>
                <a:latin typeface="Arial" pitchFamily="34" charset="0"/>
                <a:cs typeface="Arial" pitchFamily="34" charset="0"/>
              </a:rPr>
              <a:t>Employer </a:t>
            </a:r>
            <a:r>
              <a:rPr lang="en-US" sz="1400" cap="all" dirty="0">
                <a:solidFill>
                  <a:prstClr val="black"/>
                </a:solidFill>
                <a:latin typeface="Arial" pitchFamily="34" charset="0"/>
                <a:cs typeface="Arial" pitchFamily="34" charset="0"/>
              </a:rPr>
              <a:t>ranking</a:t>
            </a:r>
          </a:p>
          <a:p>
            <a:pPr marL="180975" indent="-180975" eaLnBrk="0" hangingPunct="0"/>
            <a:r>
              <a:rPr lang="en-US" sz="1400" b="0" smtClean="0">
                <a:solidFill>
                  <a:prstClr val="black"/>
                </a:solidFill>
                <a:latin typeface="Arial" pitchFamily="34" charset="0"/>
                <a:cs typeface="Arial" pitchFamily="34" charset="0"/>
              </a:rPr>
              <a:t>1. Google</a:t>
            </a:r>
          </a:p>
          <a:p>
            <a:pPr marL="180975" indent="-180975" eaLnBrk="0" hangingPunct="0"/>
            <a:r>
              <a:rPr lang="en-US" sz="1400" b="0" smtClean="0">
                <a:solidFill>
                  <a:prstClr val="black"/>
                </a:solidFill>
                <a:latin typeface="Arial" pitchFamily="34" charset="0"/>
                <a:cs typeface="Arial" pitchFamily="34" charset="0"/>
              </a:rPr>
              <a:t>2. Apple</a:t>
            </a:r>
          </a:p>
          <a:p>
            <a:pPr marL="180975" indent="-180975" eaLnBrk="0" hangingPunct="0"/>
            <a:r>
              <a:rPr lang="en-US" sz="1400" b="0" smtClean="0">
                <a:solidFill>
                  <a:prstClr val="black"/>
                </a:solidFill>
                <a:latin typeface="Arial" pitchFamily="34" charset="0"/>
                <a:cs typeface="Arial" pitchFamily="34" charset="0"/>
              </a:rPr>
              <a:t>3. Walt Disney Company</a:t>
            </a:r>
          </a:p>
          <a:p>
            <a:pPr marL="180975" indent="-180975" eaLnBrk="0" hangingPunct="0"/>
            <a:r>
              <a:rPr lang="en-US" sz="1400" b="0" smtClean="0">
                <a:solidFill>
                  <a:prstClr val="black"/>
                </a:solidFill>
                <a:latin typeface="Arial" pitchFamily="34" charset="0"/>
                <a:cs typeface="Arial" pitchFamily="34" charset="0"/>
              </a:rPr>
              <a:t>4. Nike</a:t>
            </a:r>
          </a:p>
          <a:p>
            <a:pPr marL="180975" indent="-180975" eaLnBrk="0" hangingPunct="0"/>
            <a:r>
              <a:rPr lang="en-US" sz="1400" b="0" smtClean="0">
                <a:solidFill>
                  <a:prstClr val="black"/>
                </a:solidFill>
                <a:latin typeface="Arial" pitchFamily="34" charset="0"/>
                <a:cs typeface="Arial" pitchFamily="34" charset="0"/>
              </a:rPr>
              <a:t>5. The Coca-Cola Co.</a:t>
            </a:r>
            <a:endParaRPr lang="en-US" sz="1400" b="0" dirty="0">
              <a:solidFill>
                <a:prstClr val="black"/>
              </a:solidFill>
              <a:latin typeface="Arial" pitchFamily="34" charset="0"/>
              <a:cs typeface="Arial" pitchFamily="34" charset="0"/>
            </a:endParaRPr>
          </a:p>
        </p:txBody>
      </p:sp>
      <p:sp>
        <p:nvSpPr>
          <p:cNvPr id="98" name="Rectangle 97"/>
          <p:cNvSpPr/>
          <p:nvPr/>
        </p:nvSpPr>
        <p:spPr>
          <a:xfrm>
            <a:off x="1242891" y="1404016"/>
            <a:ext cx="3395783" cy="1384995"/>
          </a:xfrm>
          <a:prstGeom prst="rect">
            <a:avLst/>
          </a:prstGeom>
          <a:noFill/>
          <a:ln w="38100">
            <a:noFill/>
          </a:ln>
          <a:effectLst/>
        </p:spPr>
        <p:style>
          <a:lnRef idx="1">
            <a:schemeClr val="accent1"/>
          </a:lnRef>
          <a:fillRef idx="3">
            <a:schemeClr val="accent1"/>
          </a:fillRef>
          <a:effectRef idx="2">
            <a:schemeClr val="accent1"/>
          </a:effectRef>
          <a:fontRef idx="minor">
            <a:schemeClr val="lt1"/>
          </a:fontRef>
        </p:style>
        <p:txBody>
          <a:bodyPr wrap="square" rtlCol="0" anchor="t" anchorCtr="0">
            <a:spAutoFit/>
          </a:bodyPr>
          <a:lstStyle/>
          <a:p>
            <a:pPr eaLnBrk="0" hangingPunct="0"/>
            <a:r>
              <a:rPr lang="en-US" sz="1400" cap="all" dirty="0" smtClean="0">
                <a:solidFill>
                  <a:prstClr val="black"/>
                </a:solidFill>
                <a:latin typeface="Arial" pitchFamily="34" charset="0"/>
                <a:cs typeface="Arial" pitchFamily="34" charset="0"/>
              </a:rPr>
              <a:t>Ideal Employer ranking</a:t>
            </a:r>
          </a:p>
          <a:p>
            <a:pPr marL="180975" indent="-180975" eaLnBrk="0" hangingPunct="0"/>
            <a:r>
              <a:rPr lang="en-US" sz="1400" b="0" smtClean="0">
                <a:solidFill>
                  <a:prstClr val="black"/>
                </a:solidFill>
                <a:latin typeface="Arial" pitchFamily="34" charset="0"/>
                <a:cs typeface="Arial" pitchFamily="34" charset="0"/>
              </a:rPr>
              <a:t>1. Google</a:t>
            </a:r>
          </a:p>
          <a:p>
            <a:pPr marL="180975" indent="-180975" eaLnBrk="0" hangingPunct="0"/>
            <a:r>
              <a:rPr lang="en-US" sz="1400" b="0" smtClean="0">
                <a:solidFill>
                  <a:prstClr val="black"/>
                </a:solidFill>
                <a:latin typeface="Arial" pitchFamily="34" charset="0"/>
                <a:cs typeface="Arial" pitchFamily="34" charset="0"/>
              </a:rPr>
              <a:t>2. Apple</a:t>
            </a:r>
          </a:p>
          <a:p>
            <a:pPr marL="180975" indent="-180975" eaLnBrk="0" hangingPunct="0"/>
            <a:r>
              <a:rPr lang="en-US" sz="1400" b="0" smtClean="0">
                <a:solidFill>
                  <a:prstClr val="black"/>
                </a:solidFill>
                <a:latin typeface="Arial" pitchFamily="34" charset="0"/>
                <a:cs typeface="Arial" pitchFamily="34" charset="0"/>
              </a:rPr>
              <a:t>3. Walt Disney Company</a:t>
            </a:r>
          </a:p>
          <a:p>
            <a:pPr marL="180975" indent="-180975" eaLnBrk="0" hangingPunct="0"/>
            <a:r>
              <a:rPr lang="en-US" sz="1400" b="0" smtClean="0">
                <a:solidFill>
                  <a:prstClr val="black"/>
                </a:solidFill>
                <a:latin typeface="Arial" pitchFamily="34" charset="0"/>
                <a:cs typeface="Arial" pitchFamily="34" charset="0"/>
              </a:rPr>
              <a:t>4. Ernst &amp; Young</a:t>
            </a:r>
          </a:p>
          <a:p>
            <a:pPr marL="180975" indent="-180975" eaLnBrk="0" hangingPunct="0"/>
            <a:r>
              <a:rPr lang="en-US" sz="1400" b="0" smtClean="0">
                <a:solidFill>
                  <a:prstClr val="black"/>
                </a:solidFill>
                <a:latin typeface="Arial" pitchFamily="34" charset="0"/>
                <a:cs typeface="Arial" pitchFamily="34" charset="0"/>
              </a:rPr>
              <a:t>5. Deloitte</a:t>
            </a:r>
            <a:endParaRPr lang="en-US" sz="1400" b="0" dirty="0">
              <a:solidFill>
                <a:prstClr val="black"/>
              </a:solidFill>
              <a:latin typeface="Arial" pitchFamily="34" charset="0"/>
              <a:cs typeface="Arial" pitchFamily="34" charset="0"/>
            </a:endParaRPr>
          </a:p>
        </p:txBody>
      </p:sp>
      <p:grpSp>
        <p:nvGrpSpPr>
          <p:cNvPr id="99" name="Group 98"/>
          <p:cNvGrpSpPr/>
          <p:nvPr/>
        </p:nvGrpSpPr>
        <p:grpSpPr>
          <a:xfrm>
            <a:off x="4772033" y="1708016"/>
            <a:ext cx="936000" cy="1028564"/>
            <a:chOff x="4772033" y="1682003"/>
            <a:chExt cx="936000" cy="1028564"/>
          </a:xfrm>
          <a:solidFill>
            <a:schemeClr val="tx1"/>
          </a:solidFill>
        </p:grpSpPr>
        <p:sp>
          <p:nvSpPr>
            <p:cNvPr id="100" name="Rectangle 99"/>
            <p:cNvSpPr/>
            <p:nvPr/>
          </p:nvSpPr>
          <p:spPr>
            <a:xfrm>
              <a:off x="4772033" y="2505367"/>
              <a:ext cx="936000" cy="205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5</a:t>
              </a:r>
              <a:endParaRPr lang="en-US" sz="800" dirty="0">
                <a:solidFill>
                  <a:prstClr val="white"/>
                </a:solidFill>
                <a:latin typeface="Arial" pitchFamily="34" charset="0"/>
                <a:cs typeface="Arial" pitchFamily="34" charset="0"/>
              </a:endParaRPr>
            </a:p>
          </p:txBody>
        </p:sp>
        <p:sp>
          <p:nvSpPr>
            <p:cNvPr id="101" name="Rectangle 100"/>
            <p:cNvSpPr/>
            <p:nvPr/>
          </p:nvSpPr>
          <p:spPr>
            <a:xfrm>
              <a:off x="4952033" y="2302313"/>
              <a:ext cx="75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4</a:t>
              </a:r>
              <a:endParaRPr lang="en-US" sz="800" dirty="0">
                <a:solidFill>
                  <a:prstClr val="white"/>
                </a:solidFill>
                <a:latin typeface="Arial" pitchFamily="34" charset="0"/>
                <a:cs typeface="Arial" pitchFamily="34" charset="0"/>
              </a:endParaRPr>
            </a:p>
          </p:txBody>
        </p:sp>
        <p:sp>
          <p:nvSpPr>
            <p:cNvPr id="102" name="Rectangle 101"/>
            <p:cNvSpPr/>
            <p:nvPr/>
          </p:nvSpPr>
          <p:spPr>
            <a:xfrm>
              <a:off x="5132033" y="2095838"/>
              <a:ext cx="57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3</a:t>
              </a:r>
              <a:endParaRPr lang="en-US" sz="800" dirty="0">
                <a:solidFill>
                  <a:prstClr val="white"/>
                </a:solidFill>
                <a:latin typeface="Arial" pitchFamily="34" charset="0"/>
                <a:cs typeface="Arial" pitchFamily="34" charset="0"/>
              </a:endParaRPr>
            </a:p>
          </p:txBody>
        </p:sp>
        <p:sp>
          <p:nvSpPr>
            <p:cNvPr id="103" name="Rectangle 102"/>
            <p:cNvSpPr/>
            <p:nvPr/>
          </p:nvSpPr>
          <p:spPr>
            <a:xfrm>
              <a:off x="5312033" y="1887922"/>
              <a:ext cx="39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2</a:t>
              </a:r>
              <a:endParaRPr lang="en-US" sz="800" dirty="0">
                <a:solidFill>
                  <a:prstClr val="white"/>
                </a:solidFill>
                <a:latin typeface="Arial" pitchFamily="34" charset="0"/>
                <a:cs typeface="Arial" pitchFamily="34" charset="0"/>
              </a:endParaRPr>
            </a:p>
          </p:txBody>
        </p:sp>
        <p:sp>
          <p:nvSpPr>
            <p:cNvPr id="104" name="Rectangle 103"/>
            <p:cNvSpPr/>
            <p:nvPr/>
          </p:nvSpPr>
          <p:spPr>
            <a:xfrm>
              <a:off x="5492033" y="1682003"/>
              <a:ext cx="21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800" dirty="0" smtClean="0">
                  <a:solidFill>
                    <a:prstClr val="white"/>
                  </a:solidFill>
                  <a:latin typeface="Arial" pitchFamily="34" charset="0"/>
                  <a:cs typeface="Arial" pitchFamily="34" charset="0"/>
                </a:rPr>
                <a:t>1</a:t>
              </a:r>
              <a:endParaRPr lang="en-US" sz="800" dirty="0">
                <a:solidFill>
                  <a:prstClr val="white"/>
                </a:solidFill>
                <a:latin typeface="Arial" pitchFamily="34" charset="0"/>
                <a:cs typeface="Arial" pitchFamily="34" charset="0"/>
              </a:endParaRPr>
            </a:p>
          </p:txBody>
        </p:sp>
      </p:grpSp>
      <p:grpSp>
        <p:nvGrpSpPr>
          <p:cNvPr id="105" name="Group 104"/>
          <p:cNvGrpSpPr/>
          <p:nvPr/>
        </p:nvGrpSpPr>
        <p:grpSpPr>
          <a:xfrm>
            <a:off x="324085" y="1708016"/>
            <a:ext cx="936000" cy="1028564"/>
            <a:chOff x="4772033" y="1682003"/>
            <a:chExt cx="936000" cy="1028564"/>
          </a:xfrm>
        </p:grpSpPr>
        <p:sp>
          <p:nvSpPr>
            <p:cNvPr id="106" name="Rectangle 105"/>
            <p:cNvSpPr/>
            <p:nvPr/>
          </p:nvSpPr>
          <p:spPr>
            <a:xfrm>
              <a:off x="4772033" y="2505367"/>
              <a:ext cx="936000" cy="205200"/>
            </a:xfrm>
            <a:prstGeom prst="rect">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5</a:t>
              </a:r>
              <a:endParaRPr lang="en-US" sz="800" dirty="0">
                <a:solidFill>
                  <a:prstClr val="white"/>
                </a:solidFill>
                <a:latin typeface="Arial" pitchFamily="34" charset="0"/>
                <a:cs typeface="Arial" pitchFamily="34" charset="0"/>
              </a:endParaRPr>
            </a:p>
          </p:txBody>
        </p:sp>
        <p:sp>
          <p:nvSpPr>
            <p:cNvPr id="107" name="Rectangle 106"/>
            <p:cNvSpPr/>
            <p:nvPr/>
          </p:nvSpPr>
          <p:spPr>
            <a:xfrm>
              <a:off x="4952033" y="2302313"/>
              <a:ext cx="756000" cy="208800"/>
            </a:xfrm>
            <a:prstGeom prst="rect">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4</a:t>
              </a:r>
              <a:endParaRPr lang="en-US" sz="800" dirty="0">
                <a:solidFill>
                  <a:prstClr val="white"/>
                </a:solidFill>
                <a:latin typeface="Arial" pitchFamily="34" charset="0"/>
                <a:cs typeface="Arial" pitchFamily="34" charset="0"/>
              </a:endParaRPr>
            </a:p>
          </p:txBody>
        </p:sp>
        <p:sp>
          <p:nvSpPr>
            <p:cNvPr id="108" name="Rectangle 107"/>
            <p:cNvSpPr/>
            <p:nvPr/>
          </p:nvSpPr>
          <p:spPr>
            <a:xfrm>
              <a:off x="5132033" y="2095838"/>
              <a:ext cx="576000" cy="208800"/>
            </a:xfrm>
            <a:prstGeom prst="rect">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3</a:t>
              </a:r>
              <a:endParaRPr lang="en-US" sz="800" dirty="0">
                <a:solidFill>
                  <a:prstClr val="white"/>
                </a:solidFill>
                <a:latin typeface="Arial" pitchFamily="34" charset="0"/>
                <a:cs typeface="Arial" pitchFamily="34" charset="0"/>
              </a:endParaRPr>
            </a:p>
          </p:txBody>
        </p:sp>
        <p:sp>
          <p:nvSpPr>
            <p:cNvPr id="109" name="Rectangle 108"/>
            <p:cNvSpPr/>
            <p:nvPr/>
          </p:nvSpPr>
          <p:spPr>
            <a:xfrm>
              <a:off x="5312033" y="1887922"/>
              <a:ext cx="396000" cy="208800"/>
            </a:xfrm>
            <a:prstGeom prst="rect">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2</a:t>
              </a:r>
              <a:endParaRPr lang="en-US" sz="800" dirty="0">
                <a:solidFill>
                  <a:prstClr val="white"/>
                </a:solidFill>
                <a:latin typeface="Arial" pitchFamily="34" charset="0"/>
                <a:cs typeface="Arial" pitchFamily="34" charset="0"/>
              </a:endParaRPr>
            </a:p>
          </p:txBody>
        </p:sp>
        <p:sp>
          <p:nvSpPr>
            <p:cNvPr id="110" name="Rectangle 109"/>
            <p:cNvSpPr/>
            <p:nvPr/>
          </p:nvSpPr>
          <p:spPr>
            <a:xfrm>
              <a:off x="5492033" y="1682003"/>
              <a:ext cx="216000" cy="208800"/>
            </a:xfrm>
            <a:prstGeom prst="rect">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800" dirty="0" smtClean="0">
                  <a:solidFill>
                    <a:prstClr val="white"/>
                  </a:solidFill>
                  <a:latin typeface="Arial" pitchFamily="34" charset="0"/>
                  <a:cs typeface="Arial" pitchFamily="34" charset="0"/>
                </a:rPr>
                <a:t>1</a:t>
              </a:r>
              <a:endParaRPr lang="en-US" sz="800" dirty="0">
                <a:solidFill>
                  <a:prstClr val="white"/>
                </a:solidFill>
                <a:latin typeface="Arial" pitchFamily="34" charset="0"/>
                <a:cs typeface="Arial" pitchFamily="34" charset="0"/>
              </a:endParaRPr>
            </a:p>
          </p:txBody>
        </p:sp>
      </p:grpSp>
      <p:grpSp>
        <p:nvGrpSpPr>
          <p:cNvPr id="111" name="Group 110"/>
          <p:cNvGrpSpPr/>
          <p:nvPr/>
        </p:nvGrpSpPr>
        <p:grpSpPr>
          <a:xfrm>
            <a:off x="324085" y="4498841"/>
            <a:ext cx="936000" cy="1028564"/>
            <a:chOff x="4772033" y="1682003"/>
            <a:chExt cx="936000" cy="1028564"/>
          </a:xfrm>
          <a:solidFill>
            <a:srgbClr val="6E326E"/>
          </a:solidFill>
        </p:grpSpPr>
        <p:sp>
          <p:nvSpPr>
            <p:cNvPr id="112" name="Rectangle 111"/>
            <p:cNvSpPr/>
            <p:nvPr/>
          </p:nvSpPr>
          <p:spPr>
            <a:xfrm>
              <a:off x="4772033" y="2505367"/>
              <a:ext cx="936000" cy="205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5</a:t>
              </a:r>
              <a:endParaRPr lang="en-US" sz="800" dirty="0">
                <a:solidFill>
                  <a:prstClr val="white"/>
                </a:solidFill>
                <a:latin typeface="Arial" pitchFamily="34" charset="0"/>
                <a:cs typeface="Arial" pitchFamily="34" charset="0"/>
              </a:endParaRPr>
            </a:p>
          </p:txBody>
        </p:sp>
        <p:sp>
          <p:nvSpPr>
            <p:cNvPr id="113" name="Rectangle 112"/>
            <p:cNvSpPr/>
            <p:nvPr/>
          </p:nvSpPr>
          <p:spPr>
            <a:xfrm>
              <a:off x="4952033" y="2302313"/>
              <a:ext cx="75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4</a:t>
              </a:r>
              <a:endParaRPr lang="en-US" sz="800" dirty="0">
                <a:solidFill>
                  <a:prstClr val="white"/>
                </a:solidFill>
                <a:latin typeface="Arial" pitchFamily="34" charset="0"/>
                <a:cs typeface="Arial" pitchFamily="34" charset="0"/>
              </a:endParaRPr>
            </a:p>
          </p:txBody>
        </p:sp>
        <p:sp>
          <p:nvSpPr>
            <p:cNvPr id="114" name="Rectangle 113"/>
            <p:cNvSpPr/>
            <p:nvPr/>
          </p:nvSpPr>
          <p:spPr>
            <a:xfrm>
              <a:off x="5132033" y="2095838"/>
              <a:ext cx="57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3</a:t>
              </a:r>
              <a:endParaRPr lang="en-US" sz="800" dirty="0">
                <a:solidFill>
                  <a:prstClr val="white"/>
                </a:solidFill>
                <a:latin typeface="Arial" pitchFamily="34" charset="0"/>
                <a:cs typeface="Arial" pitchFamily="34" charset="0"/>
              </a:endParaRPr>
            </a:p>
          </p:txBody>
        </p:sp>
        <p:sp>
          <p:nvSpPr>
            <p:cNvPr id="115" name="Rectangle 114"/>
            <p:cNvSpPr/>
            <p:nvPr/>
          </p:nvSpPr>
          <p:spPr>
            <a:xfrm>
              <a:off x="5312033" y="1887922"/>
              <a:ext cx="39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2</a:t>
              </a:r>
              <a:endParaRPr lang="en-US" sz="800" dirty="0">
                <a:solidFill>
                  <a:prstClr val="white"/>
                </a:solidFill>
                <a:latin typeface="Arial" pitchFamily="34" charset="0"/>
                <a:cs typeface="Arial" pitchFamily="34" charset="0"/>
              </a:endParaRPr>
            </a:p>
          </p:txBody>
        </p:sp>
        <p:sp>
          <p:nvSpPr>
            <p:cNvPr id="116" name="Rectangle 115"/>
            <p:cNvSpPr/>
            <p:nvPr/>
          </p:nvSpPr>
          <p:spPr>
            <a:xfrm>
              <a:off x="5492033" y="1682003"/>
              <a:ext cx="21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800" dirty="0" smtClean="0">
                  <a:solidFill>
                    <a:prstClr val="white"/>
                  </a:solidFill>
                  <a:latin typeface="Arial" pitchFamily="34" charset="0"/>
                  <a:cs typeface="Arial" pitchFamily="34" charset="0"/>
                </a:rPr>
                <a:t>1</a:t>
              </a:r>
              <a:endParaRPr lang="en-US" sz="800" dirty="0">
                <a:solidFill>
                  <a:prstClr val="white"/>
                </a:solidFill>
                <a:latin typeface="Arial" pitchFamily="34" charset="0"/>
                <a:cs typeface="Arial" pitchFamily="34" charset="0"/>
              </a:endParaRPr>
            </a:p>
          </p:txBody>
        </p:sp>
      </p:grpSp>
      <p:grpSp>
        <p:nvGrpSpPr>
          <p:cNvPr id="117" name="Group 116"/>
          <p:cNvGrpSpPr/>
          <p:nvPr/>
        </p:nvGrpSpPr>
        <p:grpSpPr>
          <a:xfrm>
            <a:off x="4765293" y="4498841"/>
            <a:ext cx="936000" cy="1028564"/>
            <a:chOff x="4772033" y="1682003"/>
            <a:chExt cx="936000" cy="1028564"/>
          </a:xfrm>
          <a:solidFill>
            <a:srgbClr val="C50064"/>
          </a:solidFill>
        </p:grpSpPr>
        <p:sp>
          <p:nvSpPr>
            <p:cNvPr id="118" name="Rectangle 117"/>
            <p:cNvSpPr/>
            <p:nvPr/>
          </p:nvSpPr>
          <p:spPr>
            <a:xfrm>
              <a:off x="4772033" y="2505367"/>
              <a:ext cx="936000" cy="205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5</a:t>
              </a:r>
              <a:endParaRPr lang="en-US" sz="800" dirty="0">
                <a:solidFill>
                  <a:prstClr val="white"/>
                </a:solidFill>
                <a:latin typeface="Arial" pitchFamily="34" charset="0"/>
                <a:cs typeface="Arial" pitchFamily="34" charset="0"/>
              </a:endParaRPr>
            </a:p>
          </p:txBody>
        </p:sp>
        <p:sp>
          <p:nvSpPr>
            <p:cNvPr id="119" name="Rectangle 118"/>
            <p:cNvSpPr/>
            <p:nvPr/>
          </p:nvSpPr>
          <p:spPr>
            <a:xfrm>
              <a:off x="4952033" y="2302313"/>
              <a:ext cx="75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4</a:t>
              </a:r>
              <a:endParaRPr lang="en-US" sz="800" dirty="0">
                <a:solidFill>
                  <a:prstClr val="white"/>
                </a:solidFill>
                <a:latin typeface="Arial" pitchFamily="34" charset="0"/>
                <a:cs typeface="Arial" pitchFamily="34" charset="0"/>
              </a:endParaRPr>
            </a:p>
          </p:txBody>
        </p:sp>
        <p:sp>
          <p:nvSpPr>
            <p:cNvPr id="120" name="Rectangle 119"/>
            <p:cNvSpPr/>
            <p:nvPr/>
          </p:nvSpPr>
          <p:spPr>
            <a:xfrm>
              <a:off x="5132033" y="2095838"/>
              <a:ext cx="57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3</a:t>
              </a:r>
              <a:endParaRPr lang="en-US" sz="800" dirty="0">
                <a:solidFill>
                  <a:prstClr val="white"/>
                </a:solidFill>
                <a:latin typeface="Arial" pitchFamily="34" charset="0"/>
                <a:cs typeface="Arial" pitchFamily="34" charset="0"/>
              </a:endParaRPr>
            </a:p>
          </p:txBody>
        </p:sp>
        <p:sp>
          <p:nvSpPr>
            <p:cNvPr id="121" name="Rectangle 120"/>
            <p:cNvSpPr/>
            <p:nvPr/>
          </p:nvSpPr>
          <p:spPr>
            <a:xfrm>
              <a:off x="5312033" y="1887922"/>
              <a:ext cx="39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800" dirty="0" smtClean="0">
                  <a:solidFill>
                    <a:prstClr val="white"/>
                  </a:solidFill>
                  <a:latin typeface="Arial" pitchFamily="34" charset="0"/>
                  <a:cs typeface="Arial" pitchFamily="34" charset="0"/>
                </a:rPr>
                <a:t>2</a:t>
              </a:r>
              <a:endParaRPr lang="en-US" sz="800" dirty="0">
                <a:solidFill>
                  <a:prstClr val="white"/>
                </a:solidFill>
                <a:latin typeface="Arial" pitchFamily="34" charset="0"/>
                <a:cs typeface="Arial" pitchFamily="34" charset="0"/>
              </a:endParaRPr>
            </a:p>
          </p:txBody>
        </p:sp>
        <p:sp>
          <p:nvSpPr>
            <p:cNvPr id="122" name="Rectangle 121"/>
            <p:cNvSpPr/>
            <p:nvPr/>
          </p:nvSpPr>
          <p:spPr>
            <a:xfrm>
              <a:off x="5492033" y="1682003"/>
              <a:ext cx="216000" cy="208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800" dirty="0" smtClean="0">
                  <a:solidFill>
                    <a:prstClr val="white"/>
                  </a:solidFill>
                  <a:latin typeface="Arial" pitchFamily="34" charset="0"/>
                  <a:cs typeface="Arial" pitchFamily="34" charset="0"/>
                </a:rPr>
                <a:t>1</a:t>
              </a:r>
              <a:endParaRPr lang="en-US" sz="800" dirty="0">
                <a:solidFill>
                  <a:prstClr val="white"/>
                </a:solidFill>
                <a:latin typeface="Arial" pitchFamily="34" charset="0"/>
                <a:cs typeface="Arial" pitchFamily="34" charset="0"/>
              </a:endParaRPr>
            </a:p>
          </p:txBody>
        </p:sp>
      </p:grpSp>
      <p:sp>
        <p:nvSpPr>
          <p:cNvPr id="35" name="Rectangle 34"/>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669116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75762" y="1734215"/>
            <a:ext cx="7168238" cy="1169551"/>
          </a:xfrm>
          <a:prstGeom prst="rect">
            <a:avLst/>
          </a:prstGeom>
        </p:spPr>
        <p:txBody>
          <a:bodyPr wrap="square">
            <a:spAutoFit/>
          </a:bodyPr>
          <a:lstStyle/>
          <a:p>
            <a:pPr defTabSz="457200" fontAlgn="auto">
              <a:spcBef>
                <a:spcPts val="0"/>
              </a:spcBef>
              <a:spcAft>
                <a:spcPts val="0"/>
              </a:spcAft>
            </a:pPr>
            <a:r>
              <a:rPr lang="en-GB" sz="1000" b="0" cap="all" dirty="0" smtClean="0">
                <a:solidFill>
                  <a:prstClr val="black"/>
                </a:solidFill>
                <a:latin typeface="Arial"/>
                <a:cs typeface="Arial"/>
              </a:rPr>
              <a:t>1. </a:t>
            </a:r>
            <a:r>
              <a:rPr lang="en-GB" sz="1000" b="0" cap="all" dirty="0">
                <a:solidFill>
                  <a:prstClr val="black"/>
                </a:solidFill>
                <a:latin typeface="Arial"/>
                <a:cs typeface="Arial"/>
              </a:rPr>
              <a:t>Methodology &amp; KEY FINDINGS</a:t>
            </a:r>
            <a:endParaRPr lang="en-GB" sz="1000" b="0" cap="all" dirty="0" smtClean="0">
              <a:solidFill>
                <a:prstClr val="black"/>
              </a:solidFill>
              <a:latin typeface="Arial"/>
              <a:cs typeface="Arial"/>
            </a:endParaRPr>
          </a:p>
          <a:p>
            <a:pPr defTabSz="457200" fontAlgn="auto">
              <a:spcBef>
                <a:spcPts val="0"/>
              </a:spcBef>
              <a:spcAft>
                <a:spcPts val="0"/>
              </a:spcAft>
            </a:pPr>
            <a:endParaRPr lang="en-GB" sz="1000" b="0" cap="all"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2. </a:t>
            </a:r>
            <a:r>
              <a:rPr lang="en-GB" sz="1000" b="0" cap="all" dirty="0">
                <a:solidFill>
                  <a:prstClr val="black"/>
                </a:solidFill>
                <a:latin typeface="Arial"/>
                <a:cs typeface="Arial"/>
              </a:rPr>
              <a:t>UNIVERSITY EXPERIENCE</a:t>
            </a:r>
            <a:endParaRPr lang="en-GB" sz="1000" b="0" cap="all" dirty="0" smtClean="0">
              <a:solidFill>
                <a:prstClr val="black"/>
              </a:solidFill>
              <a:latin typeface="Arial"/>
              <a:cs typeface="Arial"/>
            </a:endParaRPr>
          </a:p>
          <a:p>
            <a:endParaRPr lang="en-GB" sz="1000" dirty="0" smtClean="0">
              <a:solidFill>
                <a:prstClr val="black"/>
              </a:solidFill>
              <a:latin typeface="Gotham Light"/>
              <a:cs typeface="Gotham Light"/>
            </a:endParaRPr>
          </a:p>
          <a:p>
            <a:pPr defTabSz="457200" fontAlgn="auto">
              <a:spcBef>
                <a:spcPts val="0"/>
              </a:spcBef>
              <a:spcAft>
                <a:spcPts val="0"/>
              </a:spcAft>
            </a:pPr>
            <a:r>
              <a:rPr lang="en-GB" sz="1000" b="0" dirty="0" smtClean="0">
                <a:solidFill>
                  <a:prstClr val="black"/>
                </a:solidFill>
                <a:latin typeface="Arial"/>
                <a:cs typeface="Arial"/>
              </a:rPr>
              <a:t>3. </a:t>
            </a:r>
            <a:r>
              <a:rPr lang="en-GB" sz="1000" b="0" cap="all" dirty="0">
                <a:solidFill>
                  <a:prstClr val="black"/>
                </a:solidFill>
                <a:latin typeface="Arial"/>
                <a:cs typeface="Arial"/>
              </a:rPr>
              <a:t>students’ career &amp; communication preferences</a:t>
            </a:r>
            <a:endParaRPr lang="en-GB" sz="1000" b="0" cap="all" dirty="0" smtClean="0">
              <a:solidFill>
                <a:prstClr val="black"/>
              </a:solidFill>
              <a:latin typeface="Arial"/>
              <a:cs typeface="Arial"/>
            </a:endParaRPr>
          </a:p>
          <a:p>
            <a:pPr defTabSz="457200" fontAlgn="auto">
              <a:spcBef>
                <a:spcPts val="0"/>
              </a:spcBef>
              <a:spcAft>
                <a:spcPts val="0"/>
              </a:spcAft>
            </a:pPr>
            <a:endParaRPr lang="en-GB" sz="1000" b="0" cap="all"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4. </a:t>
            </a:r>
            <a:r>
              <a:rPr lang="en-GB" sz="1000" b="0" cap="all" dirty="0">
                <a:solidFill>
                  <a:prstClr val="black"/>
                </a:solidFill>
                <a:latin typeface="Arial"/>
                <a:cs typeface="Arial"/>
              </a:rPr>
              <a:t>Employer </a:t>
            </a:r>
            <a:r>
              <a:rPr lang="en-GB" sz="1000" b="0" cap="all" dirty="0" smtClean="0">
                <a:solidFill>
                  <a:prstClr val="black"/>
                </a:solidFill>
                <a:latin typeface="Arial"/>
                <a:cs typeface="Arial"/>
              </a:rPr>
              <a:t>rankings </a:t>
            </a:r>
            <a:endParaRPr lang="en-GB" sz="1000" b="0" cap="all" dirty="0">
              <a:solidFill>
                <a:prstClr val="black"/>
              </a:solidFill>
              <a:latin typeface="Arial"/>
              <a:cs typeface="Arial"/>
            </a:endParaRPr>
          </a:p>
        </p:txBody>
      </p:sp>
      <p:sp>
        <p:nvSpPr>
          <p:cNvPr id="17" name="Rectangle 16"/>
          <p:cNvSpPr/>
          <p:nvPr/>
        </p:nvSpPr>
        <p:spPr>
          <a:xfrm>
            <a:off x="1975762" y="3174781"/>
            <a:ext cx="6939638" cy="369332"/>
          </a:xfrm>
          <a:prstGeom prst="rect">
            <a:avLst/>
          </a:prstGeom>
          <a:effectLst>
            <a:outerShdw blurRad="50800" dist="38100" dir="2700000" algn="tl" rotWithShape="0">
              <a:prstClr val="black">
                <a:alpha val="40000"/>
              </a:prstClr>
            </a:outerShdw>
          </a:effectLst>
        </p:spPr>
        <p:txBody>
          <a:bodyPr wrap="square">
            <a:spAutoFit/>
          </a:bodyPr>
          <a:lstStyle/>
          <a:p>
            <a:r>
              <a:rPr lang="en-GB" sz="1800" b="0" cap="all" dirty="0">
                <a:solidFill>
                  <a:prstClr val="black"/>
                </a:solidFill>
                <a:latin typeface="Arial"/>
                <a:cs typeface="Arial"/>
              </a:rPr>
              <a:t>students’ employer </a:t>
            </a:r>
            <a:r>
              <a:rPr lang="en-GB" sz="1800" b="0" cap="all">
                <a:solidFill>
                  <a:prstClr val="black"/>
                </a:solidFill>
                <a:latin typeface="Arial"/>
                <a:cs typeface="Arial"/>
              </a:rPr>
              <a:t>preferences </a:t>
            </a:r>
            <a:r>
              <a:rPr lang="en-GB" sz="1800" b="0" cap="all" smtClean="0">
                <a:solidFill>
                  <a:prstClr val="black"/>
                </a:solidFill>
                <a:latin typeface="Arial"/>
                <a:cs typeface="Arial"/>
              </a:rPr>
              <a:t> </a:t>
            </a:r>
            <a:endParaRPr lang="en-GB" sz="1800" b="0" cap="all" dirty="0">
              <a:solidFill>
                <a:prstClr val="black"/>
              </a:solidFill>
              <a:latin typeface="Arial"/>
              <a:cs typeface="Arial"/>
            </a:endParaRPr>
          </a:p>
        </p:txBody>
      </p:sp>
      <p:cxnSp>
        <p:nvCxnSpPr>
          <p:cNvPr id="8" name="Straight Connector 7"/>
          <p:cNvCxnSpPr/>
          <p:nvPr/>
        </p:nvCxnSpPr>
        <p:spPr>
          <a:xfrm>
            <a:off x="1752600" y="3012250"/>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781050" y="2821750"/>
            <a:ext cx="1095375" cy="1095375"/>
          </a:xfrm>
          <a:prstGeom prst="ellipse">
            <a:avLst/>
          </a:prstGeom>
          <a:noFill/>
          <a:ln w="381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black"/>
              </a:solidFill>
            </a:endParaRPr>
          </a:p>
        </p:txBody>
      </p:sp>
      <p:cxnSp>
        <p:nvCxnSpPr>
          <p:cNvPr id="20" name="Straight Connector 19"/>
          <p:cNvCxnSpPr/>
          <p:nvPr/>
        </p:nvCxnSpPr>
        <p:spPr>
          <a:xfrm>
            <a:off x="1752600" y="3726625"/>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37537" y="2778797"/>
            <a:ext cx="1143000"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6600" b="0" dirty="0" smtClean="0">
                <a:solidFill>
                  <a:prstClr val="black"/>
                </a:solidFill>
                <a:latin typeface="Arial" pitchFamily="34" charset="0"/>
                <a:cs typeface="Arial" pitchFamily="34" charset="0"/>
              </a:rPr>
              <a:t>5.</a:t>
            </a:r>
            <a:endParaRPr lang="en-GB" sz="6600" b="0" dirty="0">
              <a:solidFill>
                <a:prstClr val="black"/>
              </a:solidFill>
              <a:latin typeface="Arial" pitchFamily="34" charset="0"/>
              <a:cs typeface="Arial" pitchFamily="34" charset="0"/>
            </a:endParaRPr>
          </a:p>
        </p:txBody>
      </p:sp>
      <p:sp>
        <p:nvSpPr>
          <p:cNvPr id="9" name="Rectangle 8"/>
          <p:cNvSpPr/>
          <p:nvPr/>
        </p:nvSpPr>
        <p:spPr>
          <a:xfrm>
            <a:off x="1975762" y="3906734"/>
            <a:ext cx="7168238" cy="246221"/>
          </a:xfrm>
          <a:prstGeom prst="rect">
            <a:avLst/>
          </a:prstGeom>
        </p:spPr>
        <p:txBody>
          <a:bodyPr wrap="square">
            <a:spAutoFit/>
          </a:bodyPr>
          <a:lstStyle/>
          <a:p>
            <a:pPr defTabSz="457200" fontAlgn="auto">
              <a:spcBef>
                <a:spcPts val="0"/>
              </a:spcBef>
              <a:spcAft>
                <a:spcPts val="0"/>
              </a:spcAft>
            </a:pPr>
            <a:r>
              <a:rPr lang="en-GB" sz="1000" b="0" cap="all" dirty="0" smtClean="0">
                <a:solidFill>
                  <a:prstClr val="black"/>
                </a:solidFill>
                <a:latin typeface="Arial"/>
                <a:cs typeface="Arial"/>
              </a:rPr>
              <a:t>6. appendix</a:t>
            </a:r>
          </a:p>
        </p:txBody>
      </p:sp>
    </p:spTree>
    <p:extLst>
      <p:ext uri="{BB962C8B-B14F-4D97-AF65-F5344CB8AC3E}">
        <p14:creationId xmlns="" xmlns:p14="http://schemas.microsoft.com/office/powerpoint/2010/main" val="1957346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5"/>
          <p:cNvSpPr txBox="1">
            <a:spLocks noChangeArrowheads="1"/>
          </p:cNvSpPr>
          <p:nvPr/>
        </p:nvSpPr>
        <p:spPr bwMode="auto">
          <a:xfrm>
            <a:off x="470345" y="889559"/>
            <a:ext cx="4246562" cy="2556000"/>
          </a:xfrm>
          <a:prstGeom prst="rect">
            <a:avLst/>
          </a:prstGeom>
          <a:noFill/>
          <a:ln>
            <a:noFill/>
          </a:ln>
          <a:extLst/>
        </p:spPr>
        <p:txBody>
          <a:bodyPr/>
          <a:lstStyle>
            <a:lvl1pPr marL="88900" indent="-88900"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defTabSz="457200" eaLnBrk="1" fontAlgn="auto" hangingPunct="1">
              <a:spcBef>
                <a:spcPts val="0"/>
              </a:spcBef>
              <a:spcAft>
                <a:spcPts val="0"/>
              </a:spcAft>
            </a:pPr>
            <a:r>
              <a:rPr lang="en-US" sz="1200" cap="all" dirty="0" smtClean="0">
                <a:solidFill>
                  <a:srgbClr val="EC6B10"/>
                </a:solidFill>
              </a:rPr>
              <a:t>Employer Reputation &amp; Image</a:t>
            </a:r>
          </a:p>
          <a:p>
            <a:pPr marL="0" indent="0" defTabSz="457200" eaLnBrk="1" fontAlgn="auto" hangingPunct="1">
              <a:spcBef>
                <a:spcPts val="0"/>
              </a:spcBef>
              <a:spcAft>
                <a:spcPts val="0"/>
              </a:spcAft>
            </a:pPr>
            <a:r>
              <a:rPr lang="en-US" sz="1100" dirty="0" smtClean="0">
                <a:solidFill>
                  <a:prstClr val="black"/>
                </a:solidFill>
              </a:rPr>
              <a:t>The attributes of the employer as an organization</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Attractive/exciting products and services</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Corporate Social Responsibility</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Environmental sustainability</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Ethical standards</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Fast-growing/entrepreneurial</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Financial strength</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Innovation</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Inspiring management</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Market success</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Prestige</a:t>
            </a:r>
          </a:p>
        </p:txBody>
      </p:sp>
      <p:sp>
        <p:nvSpPr>
          <p:cNvPr id="13" name="TextBox 16"/>
          <p:cNvSpPr txBox="1">
            <a:spLocks noChangeArrowheads="1"/>
          </p:cNvSpPr>
          <p:nvPr/>
        </p:nvSpPr>
        <p:spPr bwMode="auto">
          <a:xfrm>
            <a:off x="4810887" y="3532810"/>
            <a:ext cx="4246563" cy="2556000"/>
          </a:xfrm>
          <a:prstGeom prst="rect">
            <a:avLst/>
          </a:prstGeom>
          <a:noFill/>
          <a:ln>
            <a:noFill/>
          </a:ln>
          <a:extLst/>
        </p:spPr>
        <p:txBody>
          <a:bodyPr/>
          <a:lstStyle>
            <a:lvl1pPr marL="88900" indent="-88900"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defTabSz="457200" eaLnBrk="1" fontAlgn="auto" hangingPunct="1">
              <a:spcBef>
                <a:spcPts val="0"/>
              </a:spcBef>
              <a:spcAft>
                <a:spcPts val="0"/>
              </a:spcAft>
            </a:pPr>
            <a:r>
              <a:rPr lang="en-US" sz="1200" cap="all" dirty="0" smtClean="0">
                <a:solidFill>
                  <a:srgbClr val="EC6B10"/>
                </a:solidFill>
              </a:rPr>
              <a:t>Remuneration &amp; Advancement Opportunities </a:t>
            </a:r>
          </a:p>
          <a:p>
            <a:pPr marL="0" indent="0" defTabSz="457200" eaLnBrk="1" fontAlgn="auto" hangingPunct="1">
              <a:spcBef>
                <a:spcPts val="0"/>
              </a:spcBef>
              <a:spcAft>
                <a:spcPts val="0"/>
              </a:spcAft>
            </a:pPr>
            <a:r>
              <a:rPr lang="en-US" sz="1100" dirty="0" smtClean="0">
                <a:solidFill>
                  <a:prstClr val="black"/>
                </a:solidFill>
              </a:rPr>
              <a:t>The monetary compensation and other benefits, now and in the future </a:t>
            </a:r>
          </a:p>
          <a:p>
            <a:pPr defTabSz="457200" eaLnBrk="1" fontAlgn="auto" hangingPunct="1">
              <a:spcBef>
                <a:spcPts val="0"/>
              </a:spcBef>
              <a:spcAft>
                <a:spcPts val="0"/>
              </a:spcAft>
              <a:buFontTx/>
              <a:buChar char="•"/>
            </a:pPr>
            <a:r>
              <a:rPr lang="en-US" sz="1200" b="0" dirty="0">
                <a:solidFill>
                  <a:prstClr val="black"/>
                </a:solidFill>
              </a:rPr>
              <a:t>Clear path for advancement</a:t>
            </a:r>
          </a:p>
          <a:p>
            <a:pPr defTabSz="457200" eaLnBrk="1" fontAlgn="auto" hangingPunct="1">
              <a:spcBef>
                <a:spcPts val="0"/>
              </a:spcBef>
              <a:spcAft>
                <a:spcPts val="0"/>
              </a:spcAft>
              <a:buFontTx/>
              <a:buChar char="•"/>
            </a:pPr>
            <a:r>
              <a:rPr lang="en-US" sz="1200" b="0" dirty="0">
                <a:solidFill>
                  <a:prstClr val="black"/>
                </a:solidFill>
              </a:rPr>
              <a:t>Competitive base salary</a:t>
            </a:r>
          </a:p>
          <a:p>
            <a:pPr defTabSz="457200" eaLnBrk="1" fontAlgn="auto" hangingPunct="1">
              <a:spcBef>
                <a:spcPts val="0"/>
              </a:spcBef>
              <a:spcAft>
                <a:spcPts val="0"/>
              </a:spcAft>
              <a:buFontTx/>
              <a:buChar char="•"/>
            </a:pPr>
            <a:r>
              <a:rPr lang="en-US" sz="1200" b="0" dirty="0">
                <a:solidFill>
                  <a:prstClr val="black"/>
                </a:solidFill>
              </a:rPr>
              <a:t>Competitive benefits</a:t>
            </a:r>
          </a:p>
          <a:p>
            <a:pPr defTabSz="457200" eaLnBrk="1" fontAlgn="auto" hangingPunct="1">
              <a:spcBef>
                <a:spcPts val="0"/>
              </a:spcBef>
              <a:spcAft>
                <a:spcPts val="0"/>
              </a:spcAft>
              <a:buFontTx/>
              <a:buChar char="•"/>
            </a:pPr>
            <a:r>
              <a:rPr lang="en-US" sz="1200" b="0" dirty="0">
                <a:solidFill>
                  <a:prstClr val="black"/>
                </a:solidFill>
              </a:rPr>
              <a:t>Good reference for future career</a:t>
            </a:r>
          </a:p>
          <a:p>
            <a:pPr defTabSz="457200" eaLnBrk="1" fontAlgn="auto" hangingPunct="1">
              <a:spcBef>
                <a:spcPts val="0"/>
              </a:spcBef>
              <a:spcAft>
                <a:spcPts val="0"/>
              </a:spcAft>
              <a:buFontTx/>
              <a:buChar char="•"/>
            </a:pPr>
            <a:r>
              <a:rPr lang="en-US" sz="1200" b="0" dirty="0">
                <a:solidFill>
                  <a:prstClr val="black"/>
                </a:solidFill>
              </a:rPr>
              <a:t>High future earnings</a:t>
            </a:r>
          </a:p>
          <a:p>
            <a:pPr defTabSz="457200" eaLnBrk="1" fontAlgn="auto" hangingPunct="1">
              <a:spcBef>
                <a:spcPts val="0"/>
              </a:spcBef>
              <a:spcAft>
                <a:spcPts val="0"/>
              </a:spcAft>
              <a:buFontTx/>
              <a:buChar char="•"/>
            </a:pPr>
            <a:r>
              <a:rPr lang="en-US" sz="1200" b="0" dirty="0">
                <a:solidFill>
                  <a:prstClr val="black"/>
                </a:solidFill>
              </a:rPr>
              <a:t>Leadership opportunities</a:t>
            </a:r>
          </a:p>
          <a:p>
            <a:pPr defTabSz="457200" eaLnBrk="1" fontAlgn="auto" hangingPunct="1">
              <a:spcBef>
                <a:spcPts val="0"/>
              </a:spcBef>
              <a:spcAft>
                <a:spcPts val="0"/>
              </a:spcAft>
              <a:buFontTx/>
              <a:buChar char="•"/>
            </a:pPr>
            <a:r>
              <a:rPr lang="en-US" sz="1200" b="0" dirty="0">
                <a:solidFill>
                  <a:prstClr val="black"/>
                </a:solidFill>
              </a:rPr>
              <a:t>Overtime pay/compensation</a:t>
            </a:r>
          </a:p>
          <a:p>
            <a:pPr defTabSz="457200" eaLnBrk="1" fontAlgn="auto" hangingPunct="1">
              <a:spcBef>
                <a:spcPts val="0"/>
              </a:spcBef>
              <a:spcAft>
                <a:spcPts val="0"/>
              </a:spcAft>
              <a:buFontTx/>
              <a:buChar char="•"/>
            </a:pPr>
            <a:r>
              <a:rPr lang="en-US" sz="1200" b="0" dirty="0">
                <a:solidFill>
                  <a:prstClr val="black"/>
                </a:solidFill>
              </a:rPr>
              <a:t>Performance-related bonus</a:t>
            </a:r>
          </a:p>
          <a:p>
            <a:pPr defTabSz="457200" eaLnBrk="1" fontAlgn="auto" hangingPunct="1">
              <a:spcBef>
                <a:spcPts val="0"/>
              </a:spcBef>
              <a:spcAft>
                <a:spcPts val="0"/>
              </a:spcAft>
              <a:buFontTx/>
              <a:buChar char="•"/>
            </a:pPr>
            <a:r>
              <a:rPr lang="en-US" sz="1200" b="0" dirty="0">
                <a:solidFill>
                  <a:prstClr val="black"/>
                </a:solidFill>
              </a:rPr>
              <a:t>Rapid promotion</a:t>
            </a:r>
          </a:p>
          <a:p>
            <a:pPr defTabSz="457200" eaLnBrk="1" fontAlgn="auto" hangingPunct="1">
              <a:spcBef>
                <a:spcPts val="0"/>
              </a:spcBef>
              <a:spcAft>
                <a:spcPts val="0"/>
              </a:spcAft>
              <a:buFontTx/>
              <a:buChar char="•"/>
            </a:pPr>
            <a:r>
              <a:rPr lang="en-US" sz="1200" b="0" dirty="0">
                <a:solidFill>
                  <a:prstClr val="black"/>
                </a:solidFill>
              </a:rPr>
              <a:t>Sponsorship of future education</a:t>
            </a:r>
          </a:p>
        </p:txBody>
      </p:sp>
      <p:sp>
        <p:nvSpPr>
          <p:cNvPr id="14" name="TextBox 72"/>
          <p:cNvSpPr txBox="1">
            <a:spLocks noChangeArrowheads="1"/>
          </p:cNvSpPr>
          <p:nvPr/>
        </p:nvSpPr>
        <p:spPr bwMode="auto">
          <a:xfrm>
            <a:off x="4810887" y="889559"/>
            <a:ext cx="4246563" cy="2556000"/>
          </a:xfrm>
          <a:prstGeom prst="rect">
            <a:avLst/>
          </a:prstGeom>
          <a:noFill/>
          <a:ln>
            <a:noFill/>
          </a:ln>
          <a:extLst/>
        </p:spPr>
        <p:txBody>
          <a:bodyPr/>
          <a:lstStyle>
            <a:lvl1pPr marL="88900" indent="-88900"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defTabSz="457200" eaLnBrk="1" fontAlgn="auto" hangingPunct="1">
              <a:spcBef>
                <a:spcPts val="0"/>
              </a:spcBef>
              <a:spcAft>
                <a:spcPts val="0"/>
              </a:spcAft>
            </a:pPr>
            <a:r>
              <a:rPr lang="en-US" sz="1200" cap="all" dirty="0" smtClean="0">
                <a:solidFill>
                  <a:srgbClr val="EC6B10"/>
                </a:solidFill>
              </a:rPr>
              <a:t>Job Characteristics</a:t>
            </a:r>
          </a:p>
          <a:p>
            <a:pPr marL="0" indent="0" defTabSz="457200" eaLnBrk="1" fontAlgn="auto" hangingPunct="1">
              <a:spcBef>
                <a:spcPts val="0"/>
              </a:spcBef>
              <a:spcAft>
                <a:spcPts val="0"/>
              </a:spcAft>
            </a:pPr>
            <a:r>
              <a:rPr lang="en-US" sz="1100" dirty="0" smtClean="0">
                <a:solidFill>
                  <a:prstClr val="black"/>
                </a:solidFill>
              </a:rPr>
              <a:t>The contents and demands of the job, including the learning opportunities provided by the job</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Challenging work</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Client interaction </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Control over my number of working hours</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Flexible working conditions</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High level of responsibility</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Opportunities for international travel/relocation</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Professional training and development</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Secure employment</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Team oriented work</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Variety of assignments</a:t>
            </a:r>
          </a:p>
        </p:txBody>
      </p:sp>
      <p:sp>
        <p:nvSpPr>
          <p:cNvPr id="16" name="TextBox 73"/>
          <p:cNvSpPr txBox="1">
            <a:spLocks noChangeArrowheads="1"/>
          </p:cNvSpPr>
          <p:nvPr/>
        </p:nvSpPr>
        <p:spPr bwMode="auto">
          <a:xfrm>
            <a:off x="470345" y="3532810"/>
            <a:ext cx="4248150" cy="2556000"/>
          </a:xfrm>
          <a:prstGeom prst="rect">
            <a:avLst/>
          </a:prstGeom>
          <a:noFill/>
          <a:ln>
            <a:noFill/>
          </a:ln>
          <a:extLst/>
        </p:spPr>
        <p:txBody>
          <a:bodyPr/>
          <a:lstStyle>
            <a:lvl1pPr marL="88900" indent="-88900"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defTabSz="457200" eaLnBrk="1" fontAlgn="auto" hangingPunct="1">
              <a:spcBef>
                <a:spcPts val="0"/>
              </a:spcBef>
              <a:spcAft>
                <a:spcPts val="0"/>
              </a:spcAft>
            </a:pPr>
            <a:r>
              <a:rPr lang="en-US" sz="1200" cap="all" dirty="0" smtClean="0">
                <a:solidFill>
                  <a:srgbClr val="EC6B10"/>
                </a:solidFill>
              </a:rPr>
              <a:t>People &amp; Culture</a:t>
            </a:r>
          </a:p>
          <a:p>
            <a:pPr marL="0" indent="0" defTabSz="457200" eaLnBrk="1" fontAlgn="auto" hangingPunct="1">
              <a:spcBef>
                <a:spcPts val="0"/>
              </a:spcBef>
              <a:spcAft>
                <a:spcPts val="0"/>
              </a:spcAft>
            </a:pPr>
            <a:r>
              <a:rPr lang="en-US" sz="1100" dirty="0" smtClean="0">
                <a:solidFill>
                  <a:prstClr val="black"/>
                </a:solidFill>
              </a:rPr>
              <a:t>The social environment and attributes of the work place</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A creative and dynamic work environment</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A friendly work environment</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Acceptance towards minorities</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Enabling me to integrate personal interests in my schedule </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Interaction with international clients and colleagues</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Leaders who will support my development</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Recognizing performance (meritocracy)</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Recruiting only the best talent</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Respect for its people</a:t>
            </a:r>
          </a:p>
          <a:p>
            <a:pPr defTabSz="457200" eaLnBrk="1" fontAlgn="auto" hangingPunct="1">
              <a:lnSpc>
                <a:spcPct val="80000"/>
              </a:lnSpc>
              <a:spcBef>
                <a:spcPct val="20000"/>
              </a:spcBef>
              <a:spcAft>
                <a:spcPts val="0"/>
              </a:spcAft>
              <a:buFont typeface="Arial" charset="0"/>
              <a:buChar char="•"/>
            </a:pPr>
            <a:r>
              <a:rPr lang="en-US" sz="1200" b="0" dirty="0">
                <a:solidFill>
                  <a:prstClr val="black"/>
                </a:solidFill>
              </a:rPr>
              <a:t>Support for gender equality</a:t>
            </a:r>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36</a:t>
            </a:fld>
            <a:endParaRPr lang="en-US" dirty="0">
              <a:solidFill>
                <a:prstClr val="white"/>
              </a:solidFill>
            </a:endParaRPr>
          </a:p>
        </p:txBody>
      </p:sp>
      <p:sp>
        <p:nvSpPr>
          <p:cNvPr id="5" name="Content Placeholder 4"/>
          <p:cNvSpPr>
            <a:spLocks noGrp="1"/>
          </p:cNvSpPr>
          <p:nvPr>
            <p:ph sz="quarter" idx="13"/>
          </p:nvPr>
        </p:nvSpPr>
        <p:spPr/>
        <p:txBody>
          <a:bodyPr/>
          <a:lstStyle/>
          <a:p>
            <a:r>
              <a:rPr lang="en-US" dirty="0"/>
              <a:t>The Drivers of Employer </a:t>
            </a:r>
            <a:r>
              <a:rPr lang="en-US" smtClean="0"/>
              <a:t>Attractiveness  </a:t>
            </a:r>
            <a:endParaRPr lang="en-US" dirty="0"/>
          </a:p>
        </p:txBody>
      </p:sp>
      <p:sp>
        <p:nvSpPr>
          <p:cNvPr id="6" name="Content Placeholder 5"/>
          <p:cNvSpPr>
            <a:spLocks noGrp="1"/>
          </p:cNvSpPr>
          <p:nvPr>
            <p:ph sz="quarter" idx="14"/>
          </p:nvPr>
        </p:nvSpPr>
        <p:spPr/>
        <p:txBody>
          <a:bodyPr/>
          <a:lstStyle/>
          <a:p>
            <a:r>
              <a:rPr lang="en-US" dirty="0">
                <a:solidFill>
                  <a:srgbClr val="000000"/>
                </a:solidFill>
              </a:rPr>
              <a:t>students’ employer preferences</a:t>
            </a:r>
          </a:p>
        </p:txBody>
      </p:sp>
      <p:sp>
        <p:nvSpPr>
          <p:cNvPr id="23" name="Rectangle 22"/>
          <p:cNvSpPr/>
          <p:nvPr/>
        </p:nvSpPr>
        <p:spPr>
          <a:xfrm>
            <a:off x="6455232" y="6242995"/>
            <a:ext cx="2364918" cy="592470"/>
          </a:xfrm>
          <a:prstGeom prst="rect">
            <a:avLst/>
          </a:prstGeom>
          <a:noFill/>
        </p:spPr>
        <p:txBody>
          <a:bodyPr wrap="square">
            <a:spAutoFit/>
          </a:bodyPr>
          <a:lstStyle/>
          <a:p>
            <a:pPr defTabSz="457200" fontAlgn="auto">
              <a:spcBef>
                <a:spcPts val="0"/>
              </a:spcBef>
              <a:spcAft>
                <a:spcPts val="0"/>
              </a:spcAft>
            </a:pPr>
            <a:r>
              <a:rPr lang="en-US" sz="650" b="0" dirty="0" smtClean="0">
                <a:solidFill>
                  <a:prstClr val="black"/>
                </a:solidFill>
                <a:latin typeface="Arial"/>
                <a:cs typeface="Arial"/>
              </a:rPr>
              <a:t>The framework is developed together with professor Paula Caligiuri, Director of the Center for HR Strategy at Rutgers University. Based on specific research within HR, as well as focus groups and general communication with both our clients and students.</a:t>
            </a:r>
            <a:endParaRPr lang="en-US" sz="650" b="0" dirty="0">
              <a:solidFill>
                <a:prstClr val="black"/>
              </a:solidFill>
              <a:latin typeface="Arial"/>
              <a:cs typeface="Arial"/>
            </a:endParaRPr>
          </a:p>
        </p:txBody>
      </p:sp>
      <p:sp>
        <p:nvSpPr>
          <p:cNvPr id="24" name="Oval 23"/>
          <p:cNvSpPr/>
          <p:nvPr/>
        </p:nvSpPr>
        <p:spPr>
          <a:xfrm>
            <a:off x="6280556"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sp>
        <p:nvSpPr>
          <p:cNvPr id="2" name="Rectangle 1"/>
          <p:cNvSpPr/>
          <p:nvPr/>
        </p:nvSpPr>
        <p:spPr>
          <a:xfrm>
            <a:off x="4674165" y="965760"/>
            <a:ext cx="144000" cy="232036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7" name="Rectangle 16"/>
          <p:cNvSpPr/>
          <p:nvPr/>
        </p:nvSpPr>
        <p:spPr>
          <a:xfrm>
            <a:off x="346887" y="965760"/>
            <a:ext cx="144000" cy="2320365"/>
          </a:xfrm>
          <a:prstGeom prst="rect">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8" name="Rectangle 17"/>
          <p:cNvSpPr/>
          <p:nvPr/>
        </p:nvSpPr>
        <p:spPr>
          <a:xfrm>
            <a:off x="4674165" y="3622052"/>
            <a:ext cx="144000" cy="2320365"/>
          </a:xfrm>
          <a:prstGeom prst="rect">
            <a:avLst/>
          </a:prstGeom>
          <a:solidFill>
            <a:srgbClr val="6E32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9" name="Rectangle 18"/>
          <p:cNvSpPr/>
          <p:nvPr/>
        </p:nvSpPr>
        <p:spPr>
          <a:xfrm>
            <a:off x="346887" y="3622052"/>
            <a:ext cx="144000" cy="2320365"/>
          </a:xfrm>
          <a:prstGeom prst="rect">
            <a:avLst/>
          </a:prstGeom>
          <a:solidFill>
            <a:srgbClr val="B6B1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Tree>
    <p:extLst>
      <p:ext uri="{BB962C8B-B14F-4D97-AF65-F5344CB8AC3E}">
        <p14:creationId xmlns="" xmlns:p14="http://schemas.microsoft.com/office/powerpoint/2010/main" val="1887493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Drivers of Employer </a:t>
            </a:r>
            <a:r>
              <a:rPr lang="en-US" dirty="0" smtClean="0"/>
              <a:t>Attractiveness</a:t>
            </a:r>
            <a:endParaRPr lang="en-US" dirty="0"/>
          </a:p>
        </p:txBody>
      </p:sp>
      <p:sp>
        <p:nvSpPr>
          <p:cNvPr id="5" name="Content Placeholder 4"/>
          <p:cNvSpPr>
            <a:spLocks noGrp="1"/>
          </p:cNvSpPr>
          <p:nvPr>
            <p:ph sz="quarter" idx="14"/>
          </p:nvPr>
        </p:nvSpPr>
        <p:spPr/>
        <p:txBody>
          <a:bodyPr/>
          <a:lstStyle/>
          <a:p>
            <a:r>
              <a:rPr lang="en-GB" dirty="0"/>
              <a:t>students’ employer preferences</a:t>
            </a:r>
          </a:p>
        </p:txBody>
      </p:sp>
      <p:sp>
        <p:nvSpPr>
          <p:cNvPr id="41989" name="Text Box 8"/>
          <p:cNvSpPr txBox="1">
            <a:spLocks noChangeArrowheads="1"/>
          </p:cNvSpPr>
          <p:nvPr/>
        </p:nvSpPr>
        <p:spPr bwMode="auto">
          <a:xfrm>
            <a:off x="8604250" y="82550"/>
            <a:ext cx="431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algn="ctr" eaLnBrk="1" hangingPunct="1">
              <a:spcBef>
                <a:spcPct val="50000"/>
              </a:spcBef>
            </a:pPr>
            <a:r>
              <a:rPr lang="en-GB" dirty="0">
                <a:solidFill>
                  <a:prstClr val="white"/>
                </a:solidFill>
              </a:rPr>
              <a:t>5</a:t>
            </a:r>
          </a:p>
        </p:txBody>
      </p:sp>
      <p:sp>
        <p:nvSpPr>
          <p:cNvPr id="10" name="TextBox 15"/>
          <p:cNvSpPr txBox="1">
            <a:spLocks noChangeArrowheads="1"/>
          </p:cNvSpPr>
          <p:nvPr/>
        </p:nvSpPr>
        <p:spPr bwMode="auto">
          <a:xfrm>
            <a:off x="2136775" y="1894177"/>
            <a:ext cx="2241550" cy="1601787"/>
          </a:xfrm>
          <a:prstGeom prst="rect">
            <a:avLst/>
          </a:prstGeom>
          <a:solidFill>
            <a:srgbClr val="EC6B10"/>
          </a:solidFill>
          <a:ln>
            <a:noFill/>
          </a:ln>
          <a:effectLst/>
          <a:extLst/>
        </p:spPr>
        <p:txBody>
          <a:bodyPr anchor="ctr"/>
          <a:lstStyle>
            <a:lvl1pPr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algn="ctr" eaLnBrk="1" hangingPunct="1"/>
            <a:r>
              <a:rPr lang="en-GB" sz="1600" i="0" cap="all" dirty="0">
                <a:solidFill>
                  <a:prstClr val="white"/>
                </a:solidFill>
              </a:rPr>
              <a:t>Employer </a:t>
            </a:r>
            <a:r>
              <a:rPr lang="en-GB" sz="1600" i="0" cap="all" dirty="0" smtClean="0">
                <a:solidFill>
                  <a:prstClr val="white"/>
                </a:solidFill>
              </a:rPr>
              <a:t>Reputation</a:t>
            </a:r>
          </a:p>
          <a:p>
            <a:pPr algn="ctr" eaLnBrk="1" hangingPunct="1"/>
            <a:r>
              <a:rPr lang="en-GB" sz="1600" i="0" cap="all" dirty="0" smtClean="0">
                <a:solidFill>
                  <a:prstClr val="white"/>
                </a:solidFill>
              </a:rPr>
              <a:t>&amp; </a:t>
            </a:r>
            <a:r>
              <a:rPr lang="en-GB" sz="1600" i="0" cap="all" dirty="0">
                <a:solidFill>
                  <a:prstClr val="white"/>
                </a:solidFill>
              </a:rPr>
              <a:t>Image</a:t>
            </a:r>
          </a:p>
        </p:txBody>
      </p:sp>
      <p:sp>
        <p:nvSpPr>
          <p:cNvPr id="11" name="TextBox 16"/>
          <p:cNvSpPr txBox="1">
            <a:spLocks noChangeArrowheads="1"/>
          </p:cNvSpPr>
          <p:nvPr/>
        </p:nvSpPr>
        <p:spPr bwMode="auto">
          <a:xfrm>
            <a:off x="4451350" y="3566668"/>
            <a:ext cx="2241550" cy="1601788"/>
          </a:xfrm>
          <a:prstGeom prst="rect">
            <a:avLst/>
          </a:prstGeom>
          <a:solidFill>
            <a:srgbClr val="6E326E"/>
          </a:solidFill>
          <a:ln>
            <a:noFill/>
          </a:ln>
          <a:extLst/>
        </p:spPr>
        <p:txBody>
          <a:bodyPr anchor="ctr"/>
          <a:lstStyle>
            <a:lvl1pPr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algn="ctr" eaLnBrk="1" hangingPunct="1"/>
            <a:r>
              <a:rPr lang="en-GB" sz="1600" i="0" cap="all" dirty="0" smtClean="0">
                <a:solidFill>
                  <a:prstClr val="white"/>
                </a:solidFill>
              </a:rPr>
              <a:t>Remuneration &amp; Advancement </a:t>
            </a:r>
            <a:r>
              <a:rPr lang="en-GB" sz="1600" i="0" cap="all" dirty="0">
                <a:solidFill>
                  <a:prstClr val="white"/>
                </a:solidFill>
              </a:rPr>
              <a:t>Opportunities </a:t>
            </a:r>
          </a:p>
        </p:txBody>
      </p:sp>
      <p:sp>
        <p:nvSpPr>
          <p:cNvPr id="12" name="TextBox 72"/>
          <p:cNvSpPr txBox="1">
            <a:spLocks noChangeArrowheads="1"/>
          </p:cNvSpPr>
          <p:nvPr/>
        </p:nvSpPr>
        <p:spPr bwMode="auto">
          <a:xfrm>
            <a:off x="4451350" y="1894177"/>
            <a:ext cx="2241550" cy="1601787"/>
          </a:xfrm>
          <a:prstGeom prst="rect">
            <a:avLst/>
          </a:prstGeom>
          <a:solidFill>
            <a:schemeClr val="tx1"/>
          </a:solidFill>
          <a:ln>
            <a:noFill/>
          </a:ln>
          <a:extLst/>
        </p:spPr>
        <p:txBody>
          <a:bodyPr anchor="ctr"/>
          <a:lstStyle>
            <a:lvl1pPr marL="88900" indent="-88900"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algn="ctr" eaLnBrk="1" hangingPunct="1"/>
            <a:endParaRPr lang="en-GB" sz="1600" i="0" dirty="0">
              <a:solidFill>
                <a:prstClr val="white"/>
              </a:solidFill>
            </a:endParaRPr>
          </a:p>
          <a:p>
            <a:pPr algn="ctr" eaLnBrk="1" hangingPunct="1"/>
            <a:r>
              <a:rPr lang="en-GB" sz="1600" i="0" cap="all" dirty="0" smtClean="0">
                <a:solidFill>
                  <a:prstClr val="white"/>
                </a:solidFill>
              </a:rPr>
              <a:t>Job</a:t>
            </a:r>
          </a:p>
          <a:p>
            <a:pPr algn="ctr" eaLnBrk="1" hangingPunct="1"/>
            <a:r>
              <a:rPr lang="en-GB" sz="1600" i="0" cap="all" dirty="0" smtClean="0">
                <a:solidFill>
                  <a:prstClr val="white"/>
                </a:solidFill>
              </a:rPr>
              <a:t>Characteristics</a:t>
            </a:r>
            <a:endParaRPr lang="en-GB" sz="1600" i="0" dirty="0">
              <a:solidFill>
                <a:prstClr val="white"/>
              </a:solidFill>
            </a:endParaRPr>
          </a:p>
          <a:p>
            <a:pPr algn="ctr" eaLnBrk="1" hangingPunct="1">
              <a:lnSpc>
                <a:spcPct val="80000"/>
              </a:lnSpc>
              <a:spcBef>
                <a:spcPct val="20000"/>
              </a:spcBef>
              <a:spcAft>
                <a:spcPct val="30000"/>
              </a:spcAft>
            </a:pPr>
            <a:endParaRPr lang="en-GB" sz="1600" i="0" dirty="0">
              <a:solidFill>
                <a:prstClr val="white"/>
              </a:solidFill>
            </a:endParaRPr>
          </a:p>
        </p:txBody>
      </p:sp>
      <p:sp>
        <p:nvSpPr>
          <p:cNvPr id="13" name="TextBox 73"/>
          <p:cNvSpPr txBox="1">
            <a:spLocks noChangeArrowheads="1"/>
          </p:cNvSpPr>
          <p:nvPr/>
        </p:nvSpPr>
        <p:spPr bwMode="auto">
          <a:xfrm>
            <a:off x="2135188" y="3566668"/>
            <a:ext cx="2243137" cy="1601788"/>
          </a:xfrm>
          <a:prstGeom prst="rect">
            <a:avLst/>
          </a:prstGeom>
          <a:solidFill>
            <a:srgbClr val="B6B1AF"/>
          </a:solidFill>
          <a:ln>
            <a:noFill/>
          </a:ln>
          <a:extLst/>
        </p:spPr>
        <p:txBody>
          <a:bodyPr anchor="ctr"/>
          <a:lstStyle>
            <a:lvl1pPr marL="88900" indent="-88900"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algn="ctr" eaLnBrk="1" hangingPunct="1"/>
            <a:r>
              <a:rPr lang="en-GB" sz="1600" i="0" cap="all" dirty="0" smtClean="0">
                <a:solidFill>
                  <a:prstClr val="white"/>
                </a:solidFill>
              </a:rPr>
              <a:t>People</a:t>
            </a:r>
          </a:p>
          <a:p>
            <a:pPr algn="ctr" eaLnBrk="1" hangingPunct="1"/>
            <a:r>
              <a:rPr lang="en-GB" sz="1600" i="0" cap="all" dirty="0" smtClean="0">
                <a:solidFill>
                  <a:prstClr val="white"/>
                </a:solidFill>
              </a:rPr>
              <a:t>&amp; Culture</a:t>
            </a:r>
            <a:endParaRPr lang="en-GB" sz="1600" i="0" dirty="0">
              <a:solidFill>
                <a:prstClr val="white"/>
              </a:solidFill>
            </a:endParaRPr>
          </a:p>
        </p:txBody>
      </p:sp>
      <p:sp>
        <p:nvSpPr>
          <p:cNvPr id="14" name="Slide Number Placeholder 3"/>
          <p:cNvSpPr>
            <a:spLocks noGrp="1"/>
          </p:cNvSpPr>
          <p:nvPr>
            <p:ph type="sldNum" sz="quarter" idx="12"/>
          </p:nvPr>
        </p:nvSpPr>
        <p:spPr>
          <a:xfrm>
            <a:off x="8820149" y="6553200"/>
            <a:ext cx="409575" cy="292100"/>
          </a:xfrm>
        </p:spPr>
        <p:txBody>
          <a:bodyPr/>
          <a:lstStyle/>
          <a:p>
            <a:fld id="{D948DAF1-79BB-854E-817B-9FDD28FCE5F0}" type="slidenum">
              <a:rPr lang="en-GB" smtClean="0">
                <a:solidFill>
                  <a:prstClr val="white"/>
                </a:solidFill>
              </a:rPr>
              <a:pPr/>
              <a:t>37</a:t>
            </a:fld>
            <a:endParaRPr lang="en-GB" dirty="0">
              <a:solidFill>
                <a:prstClr val="white"/>
              </a:solidFill>
            </a:endParaRPr>
          </a:p>
        </p:txBody>
      </p:sp>
    </p:spTree>
    <p:extLst>
      <p:ext uri="{BB962C8B-B14F-4D97-AF65-F5344CB8AC3E}">
        <p14:creationId xmlns="" xmlns:p14="http://schemas.microsoft.com/office/powerpoint/2010/main" val="2727049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4800" y="338400"/>
            <a:ext cx="5572800" cy="309600"/>
          </a:xfrm>
        </p:spPr>
        <p:txBody>
          <a:bodyPr>
            <a:noAutofit/>
          </a:bodyPr>
          <a:lstStyle/>
          <a:p>
            <a:r>
              <a:rPr lang="en-US" dirty="0" smtClean="0"/>
              <a:t>RELATIVE </a:t>
            </a:r>
            <a:r>
              <a:rPr lang="en-US" dirty="0"/>
              <a:t>Importance of each </a:t>
            </a:r>
            <a:r>
              <a:rPr lang="en-US" dirty="0" smtClean="0"/>
              <a:t>driver</a:t>
            </a:r>
            <a:endParaRPr lang="en-US" dirty="0"/>
          </a:p>
        </p:txBody>
      </p:sp>
      <p:sp>
        <p:nvSpPr>
          <p:cNvPr id="5" name="Content Placeholder 4"/>
          <p:cNvSpPr>
            <a:spLocks noGrp="1"/>
          </p:cNvSpPr>
          <p:nvPr>
            <p:ph sz="quarter" idx="14"/>
          </p:nvPr>
        </p:nvSpPr>
        <p:spPr/>
        <p:txBody>
          <a:bodyPr/>
          <a:lstStyle/>
          <a:p>
            <a:r>
              <a:rPr lang="en-GB" dirty="0"/>
              <a:t>students’ employer preferences</a:t>
            </a:r>
          </a:p>
        </p:txBody>
      </p:sp>
      <p:sp>
        <p:nvSpPr>
          <p:cNvPr id="6" name="Content Placeholder 5"/>
          <p:cNvSpPr>
            <a:spLocks noGrp="1"/>
          </p:cNvSpPr>
          <p:nvPr>
            <p:ph sz="quarter" idx="15"/>
          </p:nvPr>
        </p:nvSpPr>
        <p:spPr/>
        <p:txBody>
          <a:bodyPr>
            <a:noAutofit/>
          </a:bodyPr>
          <a:lstStyle/>
          <a:p>
            <a:r>
              <a:rPr lang="en-US" dirty="0"/>
              <a:t>How would you rate the relative importance of these aspects when choosing your Ideal Employer? </a:t>
            </a:r>
            <a:endParaRPr lang="en-US" dirty="0" smtClean="0"/>
          </a:p>
          <a:p>
            <a:r>
              <a:rPr lang="en-US" i="1" dirty="0" smtClean="0"/>
              <a:t>Please </a:t>
            </a:r>
            <a:r>
              <a:rPr lang="en-US" i="1" dirty="0"/>
              <a:t>divide 100 points between the alternatives in accordance with </a:t>
            </a:r>
            <a:r>
              <a:rPr lang="en-US" i="1" dirty="0" smtClean="0"/>
              <a:t>importance</a:t>
            </a:r>
            <a:endParaRPr lang="en-GB" i="1" dirty="0"/>
          </a:p>
        </p:txBody>
      </p:sp>
      <p:sp>
        <p:nvSpPr>
          <p:cNvPr id="41989" name="Text Box 8"/>
          <p:cNvSpPr txBox="1">
            <a:spLocks noChangeArrowheads="1"/>
          </p:cNvSpPr>
          <p:nvPr/>
        </p:nvSpPr>
        <p:spPr bwMode="auto">
          <a:xfrm>
            <a:off x="8604250" y="82550"/>
            <a:ext cx="431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algn="ctr" eaLnBrk="1" hangingPunct="1">
              <a:spcBef>
                <a:spcPct val="50000"/>
              </a:spcBef>
            </a:pPr>
            <a:r>
              <a:rPr lang="en-GB" dirty="0">
                <a:solidFill>
                  <a:prstClr val="white"/>
                </a:solidFill>
              </a:rPr>
              <a:t>5</a:t>
            </a:r>
          </a:p>
        </p:txBody>
      </p:sp>
      <p:sp>
        <p:nvSpPr>
          <p:cNvPr id="11" name="Slide Number Placeholder 3"/>
          <p:cNvSpPr>
            <a:spLocks noGrp="1"/>
          </p:cNvSpPr>
          <p:nvPr>
            <p:ph type="sldNum" sz="quarter" idx="12"/>
          </p:nvPr>
        </p:nvSpPr>
        <p:spPr>
          <a:xfrm>
            <a:off x="8820149" y="6553200"/>
            <a:ext cx="409575" cy="292100"/>
          </a:xfrm>
        </p:spPr>
        <p:txBody>
          <a:bodyPr/>
          <a:lstStyle/>
          <a:p>
            <a:fld id="{D948DAF1-79BB-854E-817B-9FDD28FCE5F0}" type="slidenum">
              <a:rPr lang="en-GB" smtClean="0">
                <a:solidFill>
                  <a:prstClr val="white"/>
                </a:solidFill>
              </a:rPr>
              <a:pPr/>
              <a:t>38</a:t>
            </a:fld>
            <a:endParaRPr lang="en-GB" dirty="0">
              <a:solidFill>
                <a:prstClr val="white"/>
              </a:solidFill>
            </a:endParaRPr>
          </a:p>
        </p:txBody>
      </p:sp>
      <p:sp>
        <p:nvSpPr>
          <p:cNvPr id="9" name="Text Box 16"/>
          <p:cNvSpPr txBox="1">
            <a:spLocks noChangeArrowheads="1"/>
          </p:cNvSpPr>
          <p:nvPr/>
        </p:nvSpPr>
        <p:spPr bwMode="auto">
          <a:xfrm>
            <a:off x="1037464" y="1406282"/>
            <a:ext cx="2695475" cy="276999"/>
          </a:xfrm>
          <a:prstGeom prst="rect">
            <a:avLst/>
          </a:prstGeom>
          <a:noFill/>
          <a:ln>
            <a:noFill/>
          </a:ln>
          <a:effectLst/>
          <a:extLst>
            <a:ext uri="{909E8E84-426E-40DD-AFC4-6F175D3DCCD1}">
              <a14:hiddenFill xmlns="" xmlns:a14="http://schemas.microsoft.com/office/drawing/2010/main">
                <a:solidFill>
                  <a:srgbClr val="5D7098"/>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nchorCtr="0">
            <a:spAutoFit/>
          </a:bodyPr>
          <a:lstStyle/>
          <a:p>
            <a:pPr algn="ctr" fontAlgn="auto">
              <a:spcBef>
                <a:spcPts val="0"/>
              </a:spcBef>
              <a:spcAft>
                <a:spcPts val="0"/>
              </a:spcAft>
              <a:defRPr/>
            </a:pPr>
            <a:r>
              <a:rPr lang="sv-SE" sz="1200" b="0" kern="0" smtClean="0">
                <a:solidFill>
                  <a:sysClr val="windowText" lastClr="000000"/>
                </a:solidFill>
              </a:rPr>
              <a:t>Michigan Technological University</a:t>
            </a:r>
            <a:endParaRPr lang="sv-SE" sz="1200" b="0" kern="0" dirty="0">
              <a:solidFill>
                <a:sysClr val="windowText" lastClr="000000"/>
              </a:solidFill>
            </a:endParaRPr>
          </a:p>
        </p:txBody>
      </p:sp>
      <p:sp>
        <p:nvSpPr>
          <p:cNvPr id="10" name="Text Box 19"/>
          <p:cNvSpPr txBox="1">
            <a:spLocks noChangeArrowheads="1"/>
          </p:cNvSpPr>
          <p:nvPr/>
        </p:nvSpPr>
        <p:spPr bwMode="auto">
          <a:xfrm>
            <a:off x="4943616" y="1406281"/>
            <a:ext cx="2695473" cy="276999"/>
          </a:xfrm>
          <a:prstGeom prst="rect">
            <a:avLst/>
          </a:prstGeom>
          <a:noFill/>
          <a:ln>
            <a:noFill/>
          </a:ln>
          <a:effectLst/>
          <a:extLst>
            <a:ext uri="{909E8E84-426E-40DD-AFC4-6F175D3DCCD1}">
              <a14:hiddenFill xmlns="" xmlns:a14="http://schemas.microsoft.com/office/drawing/2010/main">
                <a:solidFill>
                  <a:srgbClr val="5D7098"/>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nchorCtr="0">
            <a:spAutoFit/>
          </a:bodyPr>
          <a:lstStyle/>
          <a:p>
            <a:pPr algn="ctr" fontAlgn="auto">
              <a:spcBef>
                <a:spcPts val="0"/>
              </a:spcBef>
              <a:spcAft>
                <a:spcPts val="0"/>
              </a:spcAft>
              <a:defRPr/>
            </a:pPr>
            <a:r>
              <a:rPr lang="sv-SE" sz="1200" b="0" kern="0" smtClean="0">
                <a:solidFill>
                  <a:sysClr val="windowText" lastClr="000000"/>
                </a:solidFill>
              </a:rPr>
              <a:t>Total</a:t>
            </a:r>
            <a:endParaRPr lang="sv-SE" sz="1200" b="0" kern="0" dirty="0">
              <a:solidFill>
                <a:sysClr val="windowText" lastClr="000000"/>
              </a:solidFill>
            </a:endParaRPr>
          </a:p>
        </p:txBody>
      </p:sp>
      <p:sp>
        <p:nvSpPr>
          <p:cNvPr id="12" name="TextBox 11"/>
          <p:cNvSpPr txBox="1"/>
          <p:nvPr/>
        </p:nvSpPr>
        <p:spPr>
          <a:xfrm>
            <a:off x="1673458" y="4726275"/>
            <a:ext cx="108000" cy="276999"/>
          </a:xfrm>
          <a:prstGeom prst="rect">
            <a:avLst/>
          </a:prstGeom>
          <a:solidFill>
            <a:srgbClr val="EC6B10"/>
          </a:solidFill>
        </p:spPr>
        <p:txBody>
          <a:bodyPr wrap="square" rtlCol="0">
            <a:spAutoFit/>
          </a:bodyPr>
          <a:lstStyle/>
          <a:p>
            <a:endParaRPr lang="en-US" sz="1200" dirty="0">
              <a:latin typeface="Arial" pitchFamily="34" charset="0"/>
              <a:cs typeface="Arial" pitchFamily="34" charset="0"/>
            </a:endParaRPr>
          </a:p>
        </p:txBody>
      </p:sp>
      <p:sp>
        <p:nvSpPr>
          <p:cNvPr id="13" name="TextBox 12"/>
          <p:cNvSpPr txBox="1"/>
          <p:nvPr/>
        </p:nvSpPr>
        <p:spPr>
          <a:xfrm>
            <a:off x="1728322" y="4660828"/>
            <a:ext cx="2368296" cy="246221"/>
          </a:xfrm>
          <a:prstGeom prst="rect">
            <a:avLst/>
          </a:prstGeom>
          <a:noFill/>
        </p:spPr>
        <p:txBody>
          <a:bodyPr wrap="square" rtlCol="0">
            <a:spAutoFit/>
          </a:bodyPr>
          <a:lstStyle/>
          <a:p>
            <a:r>
              <a:rPr lang="en-US" sz="1000" b="0" cap="all" dirty="0" smtClean="0">
                <a:solidFill>
                  <a:prstClr val="black"/>
                </a:solidFill>
                <a:latin typeface="Arial" pitchFamily="34" charset="0"/>
                <a:cs typeface="Arial" pitchFamily="34" charset="0"/>
              </a:rPr>
              <a:t>Employer Reputation &amp; Image</a:t>
            </a:r>
            <a:endParaRPr lang="en-US" sz="1000" b="0" cap="all" dirty="0">
              <a:solidFill>
                <a:prstClr val="black"/>
              </a:solidFill>
              <a:latin typeface="Arial" pitchFamily="34" charset="0"/>
              <a:cs typeface="Arial" pitchFamily="34" charset="0"/>
            </a:endParaRPr>
          </a:p>
        </p:txBody>
      </p:sp>
      <p:sp>
        <p:nvSpPr>
          <p:cNvPr id="14" name="TextBox 13"/>
          <p:cNvSpPr txBox="1"/>
          <p:nvPr/>
        </p:nvSpPr>
        <p:spPr>
          <a:xfrm>
            <a:off x="1673458" y="4995229"/>
            <a:ext cx="108000" cy="276999"/>
          </a:xfrm>
          <a:prstGeom prst="rect">
            <a:avLst/>
          </a:prstGeom>
          <a:solidFill>
            <a:schemeClr val="tx1"/>
          </a:solidFill>
        </p:spPr>
        <p:txBody>
          <a:bodyPr wrap="square" rtlCol="0">
            <a:spAutoFit/>
          </a:bodyPr>
          <a:lstStyle/>
          <a:p>
            <a:endParaRPr lang="en-US" sz="1200" dirty="0">
              <a:latin typeface="Arial" pitchFamily="34" charset="0"/>
              <a:cs typeface="Arial" pitchFamily="34" charset="0"/>
            </a:endParaRPr>
          </a:p>
        </p:txBody>
      </p:sp>
      <p:sp>
        <p:nvSpPr>
          <p:cNvPr id="15" name="TextBox 14"/>
          <p:cNvSpPr txBox="1"/>
          <p:nvPr/>
        </p:nvSpPr>
        <p:spPr>
          <a:xfrm>
            <a:off x="1728322" y="4929782"/>
            <a:ext cx="2368296" cy="246221"/>
          </a:xfrm>
          <a:prstGeom prst="rect">
            <a:avLst/>
          </a:prstGeom>
          <a:noFill/>
        </p:spPr>
        <p:txBody>
          <a:bodyPr wrap="square" rtlCol="0">
            <a:spAutoFit/>
          </a:bodyPr>
          <a:lstStyle/>
          <a:p>
            <a:r>
              <a:rPr lang="en-US" sz="1000" b="0" cap="all" dirty="0" smtClean="0">
                <a:solidFill>
                  <a:prstClr val="black"/>
                </a:solidFill>
                <a:latin typeface="Arial" pitchFamily="34" charset="0"/>
                <a:cs typeface="Arial" pitchFamily="34" charset="0"/>
              </a:rPr>
              <a:t>Job Characteristics</a:t>
            </a:r>
            <a:endParaRPr lang="en-US" sz="1000" b="0" cap="all" dirty="0">
              <a:solidFill>
                <a:prstClr val="black"/>
              </a:solidFill>
              <a:latin typeface="Arial" pitchFamily="34" charset="0"/>
              <a:cs typeface="Arial" pitchFamily="34" charset="0"/>
            </a:endParaRPr>
          </a:p>
        </p:txBody>
      </p:sp>
      <p:sp>
        <p:nvSpPr>
          <p:cNvPr id="16" name="TextBox 15"/>
          <p:cNvSpPr txBox="1"/>
          <p:nvPr/>
        </p:nvSpPr>
        <p:spPr>
          <a:xfrm>
            <a:off x="4142128" y="4717039"/>
            <a:ext cx="108000" cy="276999"/>
          </a:xfrm>
          <a:prstGeom prst="rect">
            <a:avLst/>
          </a:prstGeom>
          <a:solidFill>
            <a:srgbClr val="B6B1AF"/>
          </a:solidFill>
        </p:spPr>
        <p:txBody>
          <a:bodyPr wrap="square" rtlCol="0">
            <a:spAutoFit/>
          </a:bodyPr>
          <a:lstStyle/>
          <a:p>
            <a:endParaRPr lang="en-US" sz="1200" dirty="0">
              <a:latin typeface="Arial" pitchFamily="34" charset="0"/>
              <a:cs typeface="Arial" pitchFamily="34" charset="0"/>
            </a:endParaRPr>
          </a:p>
        </p:txBody>
      </p:sp>
      <p:sp>
        <p:nvSpPr>
          <p:cNvPr id="17" name="TextBox 16"/>
          <p:cNvSpPr txBox="1"/>
          <p:nvPr/>
        </p:nvSpPr>
        <p:spPr>
          <a:xfrm>
            <a:off x="4196992" y="4660828"/>
            <a:ext cx="2368296" cy="246221"/>
          </a:xfrm>
          <a:prstGeom prst="rect">
            <a:avLst/>
          </a:prstGeom>
          <a:noFill/>
        </p:spPr>
        <p:txBody>
          <a:bodyPr wrap="square" rtlCol="0">
            <a:spAutoFit/>
          </a:bodyPr>
          <a:lstStyle/>
          <a:p>
            <a:r>
              <a:rPr lang="en-US" sz="1000" b="0" cap="all" dirty="0" smtClean="0">
                <a:solidFill>
                  <a:prstClr val="black"/>
                </a:solidFill>
                <a:latin typeface="Arial" pitchFamily="34" charset="0"/>
                <a:cs typeface="Arial" pitchFamily="34" charset="0"/>
              </a:rPr>
              <a:t>People &amp; Culture</a:t>
            </a:r>
            <a:endParaRPr lang="en-US" sz="1000" b="0" cap="all" dirty="0">
              <a:solidFill>
                <a:prstClr val="black"/>
              </a:solidFill>
              <a:latin typeface="Arial" pitchFamily="34" charset="0"/>
              <a:cs typeface="Arial" pitchFamily="34" charset="0"/>
            </a:endParaRPr>
          </a:p>
        </p:txBody>
      </p:sp>
      <p:sp>
        <p:nvSpPr>
          <p:cNvPr id="18" name="TextBox 17"/>
          <p:cNvSpPr txBox="1"/>
          <p:nvPr/>
        </p:nvSpPr>
        <p:spPr>
          <a:xfrm>
            <a:off x="4142128" y="4985994"/>
            <a:ext cx="108000" cy="276999"/>
          </a:xfrm>
          <a:prstGeom prst="rect">
            <a:avLst/>
          </a:prstGeom>
          <a:solidFill>
            <a:srgbClr val="6E326E"/>
          </a:solidFill>
        </p:spPr>
        <p:txBody>
          <a:bodyPr wrap="square" rtlCol="0">
            <a:spAutoFit/>
          </a:bodyPr>
          <a:lstStyle/>
          <a:p>
            <a:endParaRPr lang="en-US" sz="1200" dirty="0">
              <a:latin typeface="Arial" pitchFamily="34" charset="0"/>
              <a:cs typeface="Arial" pitchFamily="34" charset="0"/>
            </a:endParaRPr>
          </a:p>
        </p:txBody>
      </p:sp>
      <p:sp>
        <p:nvSpPr>
          <p:cNvPr id="19" name="TextBox 18"/>
          <p:cNvSpPr txBox="1"/>
          <p:nvPr/>
        </p:nvSpPr>
        <p:spPr>
          <a:xfrm>
            <a:off x="4196991" y="4929783"/>
            <a:ext cx="3518153" cy="246221"/>
          </a:xfrm>
          <a:prstGeom prst="rect">
            <a:avLst/>
          </a:prstGeom>
          <a:noFill/>
        </p:spPr>
        <p:txBody>
          <a:bodyPr wrap="square" rtlCol="0">
            <a:spAutoFit/>
          </a:bodyPr>
          <a:lstStyle/>
          <a:p>
            <a:r>
              <a:rPr lang="en-US" sz="1000" b="0" cap="all" dirty="0" smtClean="0">
                <a:solidFill>
                  <a:prstClr val="black"/>
                </a:solidFill>
                <a:latin typeface="Arial" pitchFamily="34" charset="0"/>
                <a:cs typeface="Arial" pitchFamily="34" charset="0"/>
              </a:rPr>
              <a:t>Remuneration &amp; Advancement Opportunities </a:t>
            </a:r>
            <a:endParaRPr lang="en-US" sz="1000" b="0" cap="all" dirty="0">
              <a:solidFill>
                <a:prstClr val="black"/>
              </a:solidFill>
              <a:latin typeface="Arial" pitchFamily="34" charset="0"/>
              <a:cs typeface="Arial" pitchFamily="34" charset="0"/>
            </a:endParaRPr>
          </a:p>
        </p:txBody>
      </p:sp>
      <p:sp>
        <p:nvSpPr>
          <p:cNvPr id="20" name="Rectangle 1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2355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9297" y="1770788"/>
            <a:ext cx="3419475"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9938" y="1770788"/>
            <a:ext cx="3419475"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01062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Employer Reputation &amp; Image</a:t>
            </a:r>
            <a:endParaRPr lang="en-GB" dirty="0"/>
          </a:p>
        </p:txBody>
      </p:sp>
      <p:sp>
        <p:nvSpPr>
          <p:cNvPr id="5" name="Content Placeholder 4"/>
          <p:cNvSpPr>
            <a:spLocks noGrp="1"/>
          </p:cNvSpPr>
          <p:nvPr>
            <p:ph sz="quarter" idx="14"/>
          </p:nvPr>
        </p:nvSpPr>
        <p:spPr/>
        <p:txBody>
          <a:bodyPr/>
          <a:lstStyle/>
          <a:p>
            <a:r>
              <a:rPr lang="en-GB" dirty="0"/>
              <a:t>students’ employer preferences</a:t>
            </a:r>
          </a:p>
        </p:txBody>
      </p:sp>
      <p:sp>
        <p:nvSpPr>
          <p:cNvPr id="6" name="Content Placeholder 5"/>
          <p:cNvSpPr>
            <a:spLocks noGrp="1"/>
          </p:cNvSpPr>
          <p:nvPr>
            <p:ph sz="quarter" idx="15"/>
          </p:nvPr>
        </p:nvSpPr>
        <p:spPr/>
        <p:txBody>
          <a:bodyPr>
            <a:noAutofit/>
          </a:bodyPr>
          <a:lstStyle/>
          <a:p>
            <a:r>
              <a:rPr lang="en-GB" dirty="0" smtClean="0"/>
              <a:t>Which attributes do you perceive as the most attractive? </a:t>
            </a:r>
          </a:p>
          <a:p>
            <a:r>
              <a:rPr lang="en-GB" i="1" dirty="0" smtClean="0"/>
              <a:t>Please select a maximum of three alternatives</a:t>
            </a:r>
          </a:p>
          <a:p>
            <a:endParaRPr lang="en-GB" dirty="0"/>
          </a:p>
        </p:txBody>
      </p:sp>
      <p:sp>
        <p:nvSpPr>
          <p:cNvPr id="41989" name="Text Box 8"/>
          <p:cNvSpPr txBox="1">
            <a:spLocks noChangeArrowheads="1"/>
          </p:cNvSpPr>
          <p:nvPr/>
        </p:nvSpPr>
        <p:spPr bwMode="auto">
          <a:xfrm>
            <a:off x="8604250" y="82550"/>
            <a:ext cx="431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algn="ctr" eaLnBrk="1" hangingPunct="1">
              <a:spcBef>
                <a:spcPct val="50000"/>
              </a:spcBef>
            </a:pPr>
            <a:r>
              <a:rPr lang="en-GB" dirty="0">
                <a:solidFill>
                  <a:prstClr val="white"/>
                </a:solidFill>
              </a:rPr>
              <a:t>5</a:t>
            </a:r>
          </a:p>
        </p:txBody>
      </p:sp>
      <p:sp>
        <p:nvSpPr>
          <p:cNvPr id="18" name="TextBox 72"/>
          <p:cNvSpPr txBox="1">
            <a:spLocks noChangeArrowheads="1"/>
          </p:cNvSpPr>
          <p:nvPr/>
        </p:nvSpPr>
        <p:spPr bwMode="auto">
          <a:xfrm>
            <a:off x="8250745" y="907200"/>
            <a:ext cx="813224" cy="581122"/>
          </a:xfrm>
          <a:prstGeom prst="rect">
            <a:avLst/>
          </a:prstGeom>
          <a:solidFill>
            <a:srgbClr val="EC6B10"/>
          </a:solidFill>
          <a:ln>
            <a:noFill/>
          </a:ln>
          <a:effectLst/>
          <a:extLst/>
        </p:spPr>
        <p:txBody>
          <a:bodyPr anchor="ctr"/>
          <a:lstStyle>
            <a:lvl1pPr marL="88900" indent="-88900"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algn="ctr" eaLnBrk="1" hangingPunct="1"/>
            <a:r>
              <a:rPr lang="en-GB" sz="500" i="0" cap="all" dirty="0" smtClean="0">
                <a:solidFill>
                  <a:prstClr val="white"/>
                </a:solidFill>
              </a:rPr>
              <a:t>Employer</a:t>
            </a:r>
          </a:p>
          <a:p>
            <a:pPr algn="ctr" eaLnBrk="1" hangingPunct="1"/>
            <a:r>
              <a:rPr lang="en-GB" sz="500" i="0" cap="all" dirty="0" smtClean="0">
                <a:solidFill>
                  <a:prstClr val="white"/>
                </a:solidFill>
              </a:rPr>
              <a:t>Reputation</a:t>
            </a:r>
            <a:endParaRPr lang="en-GB" sz="500" i="0" cap="all" dirty="0">
              <a:solidFill>
                <a:prstClr val="white"/>
              </a:solidFill>
            </a:endParaRPr>
          </a:p>
          <a:p>
            <a:pPr algn="ctr" eaLnBrk="1" hangingPunct="1"/>
            <a:r>
              <a:rPr lang="en-GB" sz="500" i="0" cap="all" dirty="0">
                <a:solidFill>
                  <a:prstClr val="white"/>
                </a:solidFill>
              </a:rPr>
              <a:t>&amp; </a:t>
            </a:r>
            <a:r>
              <a:rPr lang="en-GB" sz="500" i="0" cap="all" dirty="0" smtClean="0">
                <a:solidFill>
                  <a:prstClr val="white"/>
                </a:solidFill>
              </a:rPr>
              <a:t>Image</a:t>
            </a:r>
            <a:endParaRPr lang="en-GB" sz="500" i="0" cap="all" dirty="0">
              <a:solidFill>
                <a:prstClr val="white"/>
              </a:solidFill>
            </a:endParaRPr>
          </a:p>
        </p:txBody>
      </p:sp>
      <p:sp>
        <p:nvSpPr>
          <p:cNvPr id="11" name="Slide Number Placeholder 3"/>
          <p:cNvSpPr>
            <a:spLocks noGrp="1"/>
          </p:cNvSpPr>
          <p:nvPr>
            <p:ph type="sldNum" sz="quarter" idx="12"/>
          </p:nvPr>
        </p:nvSpPr>
        <p:spPr>
          <a:xfrm>
            <a:off x="8820149" y="6553200"/>
            <a:ext cx="409575" cy="292100"/>
          </a:xfrm>
        </p:spPr>
        <p:txBody>
          <a:bodyPr/>
          <a:lstStyle/>
          <a:p>
            <a:fld id="{D948DAF1-79BB-854E-817B-9FDD28FCE5F0}" type="slidenum">
              <a:rPr lang="en-GB" smtClean="0">
                <a:solidFill>
                  <a:prstClr val="white"/>
                </a:solidFill>
              </a:rPr>
              <a:pPr/>
              <a:t>39</a:t>
            </a:fld>
            <a:endParaRPr lang="en-GB" dirty="0">
              <a:solidFill>
                <a:prstClr val="white"/>
              </a:solidFill>
            </a:endParaRPr>
          </a:p>
        </p:txBody>
      </p:sp>
      <p:sp>
        <p:nvSpPr>
          <p:cNvPr id="13" name="Rectangle 12"/>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2457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4000" y="907200"/>
            <a:ext cx="7097713" cy="4860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6528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75762" y="2412175"/>
            <a:ext cx="4819650" cy="1477328"/>
          </a:xfrm>
          <a:prstGeom prst="rect">
            <a:avLst/>
          </a:prstGeom>
        </p:spPr>
        <p:txBody>
          <a:bodyPr wrap="square">
            <a:spAutoFit/>
          </a:bodyPr>
          <a:lstStyle/>
          <a:p>
            <a:pPr defTabSz="457200" fontAlgn="auto">
              <a:spcBef>
                <a:spcPts val="0"/>
              </a:spcBef>
              <a:spcAft>
                <a:spcPts val="0"/>
              </a:spcAft>
            </a:pPr>
            <a:r>
              <a:rPr lang="en-GB" sz="1000" b="0" cap="all" dirty="0" smtClean="0">
                <a:solidFill>
                  <a:prstClr val="black"/>
                </a:solidFill>
                <a:latin typeface="Arial"/>
                <a:cs typeface="Arial"/>
              </a:rPr>
              <a:t>2. UNIVERSITY EXPERIENCE</a:t>
            </a:r>
          </a:p>
          <a:p>
            <a:pPr defTabSz="457200" fontAlgn="auto">
              <a:spcBef>
                <a:spcPts val="0"/>
              </a:spcBef>
              <a:spcAft>
                <a:spcPts val="0"/>
              </a:spcAft>
            </a:pPr>
            <a:endParaRPr lang="en-GB" sz="1000" b="0" dirty="0" smtClean="0">
              <a:solidFill>
                <a:prstClr val="black"/>
              </a:solidFill>
              <a:latin typeface="Arial"/>
              <a:cs typeface="Arial"/>
            </a:endParaRPr>
          </a:p>
          <a:p>
            <a:pPr defTabSz="457200" fontAlgn="auto">
              <a:spcBef>
                <a:spcPts val="0"/>
              </a:spcBef>
              <a:spcAft>
                <a:spcPts val="0"/>
              </a:spcAft>
            </a:pPr>
            <a:r>
              <a:rPr lang="en-GB" sz="1000" b="0" dirty="0" smtClean="0">
                <a:solidFill>
                  <a:prstClr val="black"/>
                </a:solidFill>
                <a:latin typeface="Arial"/>
                <a:cs typeface="Arial"/>
              </a:rPr>
              <a:t>3. </a:t>
            </a:r>
            <a:r>
              <a:rPr lang="en-GB" sz="1000" b="0" cap="all" dirty="0" smtClean="0">
                <a:solidFill>
                  <a:prstClr val="black"/>
                </a:solidFill>
                <a:latin typeface="Arial"/>
                <a:cs typeface="Arial"/>
              </a:rPr>
              <a:t>students’ career &amp; communication preferences</a:t>
            </a:r>
          </a:p>
          <a:p>
            <a:pPr defTabSz="457200" fontAlgn="auto">
              <a:spcBef>
                <a:spcPts val="0"/>
              </a:spcBef>
              <a:spcAft>
                <a:spcPts val="0"/>
              </a:spcAft>
            </a:pPr>
            <a:endParaRPr lang="en-GB" sz="1000" b="0" cap="all"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4. Employer rankings </a:t>
            </a:r>
          </a:p>
          <a:p>
            <a:pPr defTabSz="457200" fontAlgn="auto">
              <a:spcBef>
                <a:spcPts val="0"/>
              </a:spcBef>
              <a:spcAft>
                <a:spcPts val="0"/>
              </a:spcAft>
            </a:pPr>
            <a:endParaRPr lang="en-GB" sz="1000" b="0"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5. students’ employer preferences</a:t>
            </a:r>
          </a:p>
          <a:p>
            <a:pPr defTabSz="457200" fontAlgn="auto">
              <a:spcBef>
                <a:spcPts val="0"/>
              </a:spcBef>
              <a:spcAft>
                <a:spcPts val="0"/>
              </a:spcAft>
            </a:pPr>
            <a:endParaRPr lang="en-GB" sz="1000" b="0" cap="all" dirty="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6. appendix</a:t>
            </a:r>
          </a:p>
        </p:txBody>
      </p:sp>
      <p:sp>
        <p:nvSpPr>
          <p:cNvPr id="17" name="Rectangle 16"/>
          <p:cNvSpPr/>
          <p:nvPr/>
        </p:nvSpPr>
        <p:spPr>
          <a:xfrm>
            <a:off x="1975762" y="1688881"/>
            <a:ext cx="6939638" cy="369332"/>
          </a:xfrm>
          <a:prstGeom prst="rect">
            <a:avLst/>
          </a:prstGeom>
          <a:effectLst>
            <a:outerShdw blurRad="50800" dist="38100" dir="2700000" algn="tl" rotWithShape="0">
              <a:prstClr val="black">
                <a:alpha val="40000"/>
              </a:prstClr>
            </a:outerShdw>
          </a:effectLst>
        </p:spPr>
        <p:txBody>
          <a:bodyPr wrap="square">
            <a:spAutoFit/>
          </a:bodyPr>
          <a:lstStyle/>
          <a:p>
            <a:pPr defTabSz="457200" fontAlgn="auto">
              <a:spcBef>
                <a:spcPts val="0"/>
              </a:spcBef>
              <a:spcAft>
                <a:spcPts val="0"/>
              </a:spcAft>
            </a:pPr>
            <a:r>
              <a:rPr lang="en-GB" sz="1800" b="0" cap="all" dirty="0" smtClean="0">
                <a:solidFill>
                  <a:prstClr val="black"/>
                </a:solidFill>
                <a:latin typeface="Arial"/>
                <a:cs typeface="Arial"/>
              </a:rPr>
              <a:t>Methodology &amp; KEY </a:t>
            </a:r>
            <a:r>
              <a:rPr lang="en-GB" sz="1800" b="0" cap="all">
                <a:solidFill>
                  <a:prstClr val="black"/>
                </a:solidFill>
                <a:latin typeface="Arial"/>
                <a:cs typeface="Arial"/>
              </a:rPr>
              <a:t>FINDINGS </a:t>
            </a:r>
            <a:endParaRPr lang="en-GB" sz="1800" b="0" cap="all" dirty="0">
              <a:solidFill>
                <a:prstClr val="black"/>
              </a:solidFill>
              <a:latin typeface="Arial"/>
              <a:cs typeface="Arial"/>
            </a:endParaRPr>
          </a:p>
        </p:txBody>
      </p:sp>
      <p:cxnSp>
        <p:nvCxnSpPr>
          <p:cNvPr id="8" name="Straight Connector 7"/>
          <p:cNvCxnSpPr/>
          <p:nvPr/>
        </p:nvCxnSpPr>
        <p:spPr>
          <a:xfrm>
            <a:off x="1752600" y="1526350"/>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781050" y="1335850"/>
            <a:ext cx="1095375" cy="1095375"/>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prstClr val="black"/>
              </a:solidFill>
            </a:endParaRPr>
          </a:p>
        </p:txBody>
      </p:sp>
      <p:cxnSp>
        <p:nvCxnSpPr>
          <p:cNvPr id="20" name="Straight Connector 19"/>
          <p:cNvCxnSpPr/>
          <p:nvPr/>
        </p:nvCxnSpPr>
        <p:spPr>
          <a:xfrm>
            <a:off x="1752600" y="2240725"/>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37537" y="1292897"/>
            <a:ext cx="1143000"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defTabSz="457200" fontAlgn="auto">
              <a:spcBef>
                <a:spcPts val="0"/>
              </a:spcBef>
              <a:spcAft>
                <a:spcPts val="0"/>
              </a:spcAft>
            </a:pPr>
            <a:r>
              <a:rPr lang="en-GB" sz="6600" b="0" dirty="0" smtClean="0">
                <a:solidFill>
                  <a:prstClr val="black"/>
                </a:solidFill>
                <a:latin typeface="Arial" pitchFamily="34" charset="0"/>
                <a:cs typeface="Arial" pitchFamily="34" charset="0"/>
              </a:rPr>
              <a:t>1.</a:t>
            </a:r>
            <a:endParaRPr lang="en-GB" sz="6600" b="0" dirty="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3327380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4800" y="338400"/>
            <a:ext cx="6856088" cy="309600"/>
          </a:xfrm>
        </p:spPr>
        <p:txBody>
          <a:bodyPr/>
          <a:lstStyle/>
          <a:p>
            <a:r>
              <a:rPr lang="en-GB" dirty="0" smtClean="0"/>
              <a:t>Job Characteristics</a:t>
            </a:r>
            <a:endParaRPr lang="en-GB" dirty="0"/>
          </a:p>
        </p:txBody>
      </p:sp>
      <p:sp>
        <p:nvSpPr>
          <p:cNvPr id="6" name="Content Placeholder 5"/>
          <p:cNvSpPr>
            <a:spLocks noGrp="1"/>
          </p:cNvSpPr>
          <p:nvPr>
            <p:ph sz="quarter" idx="14"/>
          </p:nvPr>
        </p:nvSpPr>
        <p:spPr/>
        <p:txBody>
          <a:bodyPr/>
          <a:lstStyle/>
          <a:p>
            <a:r>
              <a:rPr lang="en-GB" dirty="0"/>
              <a:t>students’ employer preferences</a:t>
            </a:r>
          </a:p>
        </p:txBody>
      </p:sp>
      <p:sp>
        <p:nvSpPr>
          <p:cNvPr id="7" name="Content Placeholder 6"/>
          <p:cNvSpPr>
            <a:spLocks noGrp="1"/>
          </p:cNvSpPr>
          <p:nvPr>
            <p:ph sz="quarter" idx="15"/>
          </p:nvPr>
        </p:nvSpPr>
        <p:spPr/>
        <p:txBody>
          <a:bodyPr>
            <a:noAutofit/>
          </a:bodyPr>
          <a:lstStyle/>
          <a:p>
            <a:r>
              <a:rPr lang="en-GB" dirty="0" smtClean="0"/>
              <a:t>Which attributes do you perceive as the most attractive?  </a:t>
            </a:r>
          </a:p>
          <a:p>
            <a:r>
              <a:rPr lang="en-GB" i="1" dirty="0" smtClean="0"/>
              <a:t>Please select a maximum of three alternatives</a:t>
            </a:r>
          </a:p>
          <a:p>
            <a:endParaRPr lang="en-GB" dirty="0"/>
          </a:p>
        </p:txBody>
      </p:sp>
      <p:sp>
        <p:nvSpPr>
          <p:cNvPr id="18" name="TextBox 72"/>
          <p:cNvSpPr txBox="1">
            <a:spLocks noChangeArrowheads="1"/>
          </p:cNvSpPr>
          <p:nvPr/>
        </p:nvSpPr>
        <p:spPr bwMode="auto">
          <a:xfrm>
            <a:off x="8250745" y="907200"/>
            <a:ext cx="813224" cy="581122"/>
          </a:xfrm>
          <a:prstGeom prst="rect">
            <a:avLst/>
          </a:prstGeom>
          <a:solidFill>
            <a:schemeClr val="tx1"/>
          </a:solidFill>
          <a:ln>
            <a:noFill/>
          </a:ln>
          <a:effectLst/>
          <a:extLst/>
        </p:spPr>
        <p:txBody>
          <a:bodyPr anchor="ctr"/>
          <a:lstStyle>
            <a:lvl1pPr marL="88900" indent="-88900"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algn="ctr" eaLnBrk="1" hangingPunct="1"/>
            <a:endParaRPr lang="en-GB" sz="500" i="0" dirty="0">
              <a:solidFill>
                <a:prstClr val="white"/>
              </a:solidFill>
            </a:endParaRPr>
          </a:p>
          <a:p>
            <a:pPr algn="ctr" eaLnBrk="1" hangingPunct="1"/>
            <a:r>
              <a:rPr lang="en-GB" sz="500" i="0" cap="all" dirty="0" smtClean="0">
                <a:solidFill>
                  <a:prstClr val="white"/>
                </a:solidFill>
              </a:rPr>
              <a:t>Job</a:t>
            </a:r>
          </a:p>
          <a:p>
            <a:pPr algn="ctr" eaLnBrk="1" hangingPunct="1"/>
            <a:r>
              <a:rPr lang="en-GB" sz="500" i="0" cap="all" dirty="0" smtClean="0">
                <a:solidFill>
                  <a:prstClr val="white"/>
                </a:solidFill>
              </a:rPr>
              <a:t>Characteristics</a:t>
            </a:r>
            <a:endParaRPr lang="en-GB" sz="500" i="0" dirty="0">
              <a:solidFill>
                <a:prstClr val="white"/>
              </a:solidFill>
            </a:endParaRPr>
          </a:p>
          <a:p>
            <a:pPr algn="ctr" eaLnBrk="1" hangingPunct="1">
              <a:lnSpc>
                <a:spcPct val="80000"/>
              </a:lnSpc>
              <a:spcBef>
                <a:spcPct val="20000"/>
              </a:spcBef>
              <a:spcAft>
                <a:spcPct val="30000"/>
              </a:spcAft>
            </a:pPr>
            <a:endParaRPr lang="en-GB" sz="500" i="0" dirty="0">
              <a:solidFill>
                <a:prstClr val="white"/>
              </a:solidFill>
            </a:endParaRPr>
          </a:p>
        </p:txBody>
      </p:sp>
      <p:sp>
        <p:nvSpPr>
          <p:cNvPr id="10" name="Slide Number Placeholder 3"/>
          <p:cNvSpPr>
            <a:spLocks noGrp="1"/>
          </p:cNvSpPr>
          <p:nvPr>
            <p:ph type="sldNum" sz="quarter" idx="12"/>
          </p:nvPr>
        </p:nvSpPr>
        <p:spPr>
          <a:xfrm>
            <a:off x="8820149" y="6553200"/>
            <a:ext cx="409575" cy="292100"/>
          </a:xfrm>
        </p:spPr>
        <p:txBody>
          <a:bodyPr/>
          <a:lstStyle/>
          <a:p>
            <a:fld id="{D948DAF1-79BB-854E-817B-9FDD28FCE5F0}" type="slidenum">
              <a:rPr lang="en-GB" smtClean="0">
                <a:solidFill>
                  <a:prstClr val="white"/>
                </a:solidFill>
              </a:rPr>
              <a:pPr/>
              <a:t>40</a:t>
            </a:fld>
            <a:endParaRPr lang="en-GB" dirty="0">
              <a:solidFill>
                <a:prstClr val="white"/>
              </a:solidFill>
            </a:endParaRPr>
          </a:p>
        </p:txBody>
      </p:sp>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2560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4000" y="907200"/>
            <a:ext cx="7097713" cy="4860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140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4800" y="338400"/>
            <a:ext cx="6839394" cy="309600"/>
          </a:xfrm>
        </p:spPr>
        <p:txBody>
          <a:bodyPr/>
          <a:lstStyle/>
          <a:p>
            <a:r>
              <a:rPr lang="en-GB" dirty="0" smtClean="0"/>
              <a:t>People &amp; Culture</a:t>
            </a:r>
            <a:endParaRPr lang="en-GB" dirty="0"/>
          </a:p>
        </p:txBody>
      </p:sp>
      <p:sp>
        <p:nvSpPr>
          <p:cNvPr id="4" name="Content Placeholder 3"/>
          <p:cNvSpPr>
            <a:spLocks noGrp="1"/>
          </p:cNvSpPr>
          <p:nvPr>
            <p:ph sz="quarter" idx="14"/>
          </p:nvPr>
        </p:nvSpPr>
        <p:spPr/>
        <p:txBody>
          <a:bodyPr/>
          <a:lstStyle/>
          <a:p>
            <a:r>
              <a:rPr lang="en-GB" dirty="0"/>
              <a:t>students’ employer preferences</a:t>
            </a:r>
          </a:p>
        </p:txBody>
      </p:sp>
      <p:sp>
        <p:nvSpPr>
          <p:cNvPr id="5" name="Content Placeholder 4"/>
          <p:cNvSpPr>
            <a:spLocks noGrp="1"/>
          </p:cNvSpPr>
          <p:nvPr>
            <p:ph sz="quarter" idx="15"/>
          </p:nvPr>
        </p:nvSpPr>
        <p:spPr/>
        <p:txBody>
          <a:bodyPr>
            <a:noAutofit/>
          </a:bodyPr>
          <a:lstStyle/>
          <a:p>
            <a:r>
              <a:rPr lang="en-GB" dirty="0" smtClean="0"/>
              <a:t>Which attributes do you perceive as the most attractive? </a:t>
            </a:r>
          </a:p>
          <a:p>
            <a:r>
              <a:rPr lang="en-GB" i="1" dirty="0" smtClean="0"/>
              <a:t>Please select a maximum of three alternatives</a:t>
            </a:r>
          </a:p>
          <a:p>
            <a:endParaRPr lang="en-GB" dirty="0"/>
          </a:p>
        </p:txBody>
      </p:sp>
      <p:sp>
        <p:nvSpPr>
          <p:cNvPr id="44036" name="Text Box 8"/>
          <p:cNvSpPr txBox="1">
            <a:spLocks noChangeArrowheads="1"/>
          </p:cNvSpPr>
          <p:nvPr/>
        </p:nvSpPr>
        <p:spPr bwMode="auto">
          <a:xfrm>
            <a:off x="8604250" y="82550"/>
            <a:ext cx="431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algn="ctr" eaLnBrk="1" hangingPunct="1">
              <a:spcBef>
                <a:spcPct val="50000"/>
              </a:spcBef>
            </a:pPr>
            <a:r>
              <a:rPr lang="en-GB" dirty="0">
                <a:solidFill>
                  <a:prstClr val="white"/>
                </a:solidFill>
              </a:rPr>
              <a:t>5</a:t>
            </a:r>
          </a:p>
        </p:txBody>
      </p:sp>
      <p:sp>
        <p:nvSpPr>
          <p:cNvPr id="19" name="TextBox 72"/>
          <p:cNvSpPr txBox="1">
            <a:spLocks noChangeArrowheads="1"/>
          </p:cNvSpPr>
          <p:nvPr/>
        </p:nvSpPr>
        <p:spPr bwMode="auto">
          <a:xfrm>
            <a:off x="8250745" y="907200"/>
            <a:ext cx="813224" cy="581122"/>
          </a:xfrm>
          <a:prstGeom prst="rect">
            <a:avLst/>
          </a:prstGeom>
          <a:solidFill>
            <a:srgbClr val="B6B1AF"/>
          </a:solidFill>
          <a:ln>
            <a:noFill/>
          </a:ln>
          <a:effectLst/>
          <a:extLst/>
        </p:spPr>
        <p:txBody>
          <a:bodyPr anchor="ctr"/>
          <a:lstStyle>
            <a:lvl1pPr marL="88900" indent="-88900"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algn="ctr" eaLnBrk="1" hangingPunct="1"/>
            <a:endParaRPr lang="en-GB" sz="500" i="0" dirty="0">
              <a:solidFill>
                <a:prstClr val="white"/>
              </a:solidFill>
            </a:endParaRPr>
          </a:p>
          <a:p>
            <a:pPr algn="ctr" eaLnBrk="1" hangingPunct="1"/>
            <a:r>
              <a:rPr lang="en-GB" sz="500" i="0" cap="all" dirty="0">
                <a:solidFill>
                  <a:prstClr val="white"/>
                </a:solidFill>
              </a:rPr>
              <a:t>People</a:t>
            </a:r>
          </a:p>
          <a:p>
            <a:pPr algn="ctr" eaLnBrk="1" hangingPunct="1"/>
            <a:r>
              <a:rPr lang="en-GB" sz="500" i="0" cap="all" dirty="0">
                <a:solidFill>
                  <a:prstClr val="white"/>
                </a:solidFill>
              </a:rPr>
              <a:t>&amp; </a:t>
            </a:r>
            <a:r>
              <a:rPr lang="en-GB" sz="500" i="0" cap="all" dirty="0" smtClean="0">
                <a:solidFill>
                  <a:prstClr val="white"/>
                </a:solidFill>
              </a:rPr>
              <a:t>Culture</a:t>
            </a:r>
            <a:endParaRPr lang="en-GB" sz="500" i="0" dirty="0">
              <a:solidFill>
                <a:prstClr val="white"/>
              </a:solidFill>
            </a:endParaRPr>
          </a:p>
          <a:p>
            <a:pPr algn="ctr" eaLnBrk="1" hangingPunct="1">
              <a:lnSpc>
                <a:spcPct val="80000"/>
              </a:lnSpc>
              <a:spcBef>
                <a:spcPct val="20000"/>
              </a:spcBef>
              <a:spcAft>
                <a:spcPct val="30000"/>
              </a:spcAft>
            </a:pPr>
            <a:endParaRPr lang="en-GB" sz="500" i="0" dirty="0">
              <a:solidFill>
                <a:prstClr val="white"/>
              </a:solidFill>
            </a:endParaRPr>
          </a:p>
        </p:txBody>
      </p:sp>
      <p:sp>
        <p:nvSpPr>
          <p:cNvPr id="11" name="Slide Number Placeholder 3"/>
          <p:cNvSpPr>
            <a:spLocks noGrp="1"/>
          </p:cNvSpPr>
          <p:nvPr>
            <p:ph type="sldNum" sz="quarter" idx="12"/>
          </p:nvPr>
        </p:nvSpPr>
        <p:spPr>
          <a:xfrm>
            <a:off x="8820149" y="6553200"/>
            <a:ext cx="409575" cy="292100"/>
          </a:xfrm>
        </p:spPr>
        <p:txBody>
          <a:bodyPr/>
          <a:lstStyle/>
          <a:p>
            <a:fld id="{D948DAF1-79BB-854E-817B-9FDD28FCE5F0}" type="slidenum">
              <a:rPr lang="en-GB" smtClean="0">
                <a:solidFill>
                  <a:prstClr val="white"/>
                </a:solidFill>
              </a:rPr>
              <a:pPr/>
              <a:t>41</a:t>
            </a:fld>
            <a:endParaRPr lang="en-GB" dirty="0">
              <a:solidFill>
                <a:prstClr val="white"/>
              </a:solidFill>
            </a:endParaRPr>
          </a:p>
        </p:txBody>
      </p:sp>
      <p:sp>
        <p:nvSpPr>
          <p:cNvPr id="13" name="Rectangle 12"/>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266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4000" y="907200"/>
            <a:ext cx="7097713" cy="4860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59935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44800" y="338400"/>
            <a:ext cx="6829768" cy="309600"/>
          </a:xfrm>
        </p:spPr>
        <p:txBody>
          <a:bodyPr/>
          <a:lstStyle/>
          <a:p>
            <a:r>
              <a:rPr lang="en-GB" dirty="0" smtClean="0"/>
              <a:t>Remuneration &amp; Advancement Opportunities</a:t>
            </a:r>
            <a:endParaRPr lang="en-GB" dirty="0"/>
          </a:p>
        </p:txBody>
      </p:sp>
      <p:sp>
        <p:nvSpPr>
          <p:cNvPr id="10" name="Content Placeholder 9"/>
          <p:cNvSpPr>
            <a:spLocks noGrp="1"/>
          </p:cNvSpPr>
          <p:nvPr>
            <p:ph sz="quarter" idx="14"/>
          </p:nvPr>
        </p:nvSpPr>
        <p:spPr/>
        <p:txBody>
          <a:bodyPr/>
          <a:lstStyle/>
          <a:p>
            <a:r>
              <a:rPr lang="en-GB" dirty="0">
                <a:solidFill>
                  <a:schemeClr val="tx1"/>
                </a:solidFill>
              </a:rPr>
              <a:t>students’ employer preferences</a:t>
            </a:r>
          </a:p>
        </p:txBody>
      </p:sp>
      <p:sp>
        <p:nvSpPr>
          <p:cNvPr id="11" name="Content Placeholder 10"/>
          <p:cNvSpPr>
            <a:spLocks noGrp="1"/>
          </p:cNvSpPr>
          <p:nvPr>
            <p:ph sz="quarter" idx="15"/>
          </p:nvPr>
        </p:nvSpPr>
        <p:spPr/>
        <p:txBody>
          <a:bodyPr>
            <a:noAutofit/>
          </a:bodyPr>
          <a:lstStyle/>
          <a:p>
            <a:r>
              <a:rPr lang="en-GB" dirty="0" smtClean="0"/>
              <a:t>Which attributes do you perceive as the most attractive?  </a:t>
            </a:r>
          </a:p>
          <a:p>
            <a:r>
              <a:rPr lang="en-GB" i="1" dirty="0" smtClean="0"/>
              <a:t>Please select a maximum of three alternatives</a:t>
            </a:r>
          </a:p>
          <a:p>
            <a:endParaRPr lang="en-GB" dirty="0"/>
          </a:p>
        </p:txBody>
      </p:sp>
      <p:sp>
        <p:nvSpPr>
          <p:cNvPr id="15" name="TextBox 72"/>
          <p:cNvSpPr txBox="1">
            <a:spLocks noChangeArrowheads="1"/>
          </p:cNvSpPr>
          <p:nvPr/>
        </p:nvSpPr>
        <p:spPr bwMode="auto">
          <a:xfrm>
            <a:off x="8250745" y="907200"/>
            <a:ext cx="813224" cy="581122"/>
          </a:xfrm>
          <a:prstGeom prst="rect">
            <a:avLst/>
          </a:prstGeom>
          <a:solidFill>
            <a:srgbClr val="6E326E"/>
          </a:solidFill>
          <a:ln>
            <a:noFill/>
          </a:ln>
          <a:effectLst/>
          <a:extLst/>
        </p:spPr>
        <p:txBody>
          <a:bodyPr anchor="ctr"/>
          <a:lstStyle>
            <a:lvl1pPr marL="88900" indent="-88900" eaLnBrk="0" hangingPunct="0">
              <a:defRPr sz="1200" i="1">
                <a:solidFill>
                  <a:schemeClr val="bg1"/>
                </a:solidFill>
                <a:latin typeface="Arial" charset="0"/>
                <a:cs typeface="Arial" charset="0"/>
              </a:defRPr>
            </a:lvl1pPr>
            <a:lvl2pPr marL="742950" indent="-285750" eaLnBrk="0" hangingPunct="0">
              <a:defRPr sz="1200" i="1">
                <a:solidFill>
                  <a:schemeClr val="bg1"/>
                </a:solidFill>
                <a:latin typeface="Arial" charset="0"/>
                <a:cs typeface="Arial" charset="0"/>
              </a:defRPr>
            </a:lvl2pPr>
            <a:lvl3pPr marL="1143000" indent="-228600" eaLnBrk="0" hangingPunct="0">
              <a:defRPr sz="1200" i="1">
                <a:solidFill>
                  <a:schemeClr val="bg1"/>
                </a:solidFill>
                <a:latin typeface="Arial" charset="0"/>
                <a:cs typeface="Arial" charset="0"/>
              </a:defRPr>
            </a:lvl3pPr>
            <a:lvl4pPr marL="1600200" indent="-228600" eaLnBrk="0" hangingPunct="0">
              <a:defRPr sz="1200" i="1">
                <a:solidFill>
                  <a:schemeClr val="bg1"/>
                </a:solidFill>
                <a:latin typeface="Arial" charset="0"/>
                <a:cs typeface="Arial" charset="0"/>
              </a:defRPr>
            </a:lvl4pPr>
            <a:lvl5pPr marL="2057400" indent="-228600" eaLnBrk="0" hangingPunct="0">
              <a:defRPr sz="1200" i="1">
                <a:solidFill>
                  <a:schemeClr val="bg1"/>
                </a:solidFill>
                <a:latin typeface="Arial" charset="0"/>
                <a:cs typeface="Arial" charset="0"/>
              </a:defRPr>
            </a:lvl5pPr>
            <a:lvl6pPr marL="2514600" indent="-228600" eaLnBrk="0" fontAlgn="base" hangingPunct="0">
              <a:spcBef>
                <a:spcPct val="0"/>
              </a:spcBef>
              <a:spcAft>
                <a:spcPct val="0"/>
              </a:spcAft>
              <a:defRPr sz="1200" i="1">
                <a:solidFill>
                  <a:schemeClr val="bg1"/>
                </a:solidFill>
                <a:latin typeface="Arial" charset="0"/>
                <a:cs typeface="Arial" charset="0"/>
              </a:defRPr>
            </a:lvl6pPr>
            <a:lvl7pPr marL="2971800" indent="-228600" eaLnBrk="0" fontAlgn="base" hangingPunct="0">
              <a:spcBef>
                <a:spcPct val="0"/>
              </a:spcBef>
              <a:spcAft>
                <a:spcPct val="0"/>
              </a:spcAft>
              <a:defRPr sz="1200" i="1">
                <a:solidFill>
                  <a:schemeClr val="bg1"/>
                </a:solidFill>
                <a:latin typeface="Arial" charset="0"/>
                <a:cs typeface="Arial" charset="0"/>
              </a:defRPr>
            </a:lvl7pPr>
            <a:lvl8pPr marL="3429000" indent="-228600" eaLnBrk="0" fontAlgn="base" hangingPunct="0">
              <a:spcBef>
                <a:spcPct val="0"/>
              </a:spcBef>
              <a:spcAft>
                <a:spcPct val="0"/>
              </a:spcAft>
              <a:defRPr sz="1200" i="1">
                <a:solidFill>
                  <a:schemeClr val="bg1"/>
                </a:solidFill>
                <a:latin typeface="Arial" charset="0"/>
                <a:cs typeface="Arial" charset="0"/>
              </a:defRPr>
            </a:lvl8pPr>
            <a:lvl9pPr marL="3886200" indent="-228600" eaLnBrk="0" fontAlgn="base" hangingPunct="0">
              <a:spcBef>
                <a:spcPct val="0"/>
              </a:spcBef>
              <a:spcAft>
                <a:spcPct val="0"/>
              </a:spcAft>
              <a:defRPr sz="1200" i="1">
                <a:solidFill>
                  <a:schemeClr val="bg1"/>
                </a:solidFill>
                <a:latin typeface="Arial" charset="0"/>
                <a:cs typeface="Arial" charset="0"/>
              </a:defRPr>
            </a:lvl9pPr>
          </a:lstStyle>
          <a:p>
            <a:pPr marL="0" indent="0" algn="ctr" eaLnBrk="1" hangingPunct="1"/>
            <a:endParaRPr lang="en-GB" sz="500" i="0" dirty="0">
              <a:solidFill>
                <a:prstClr val="white"/>
              </a:solidFill>
            </a:endParaRPr>
          </a:p>
          <a:p>
            <a:pPr marL="0" indent="0" algn="ctr" eaLnBrk="1" hangingPunct="1"/>
            <a:r>
              <a:rPr lang="en-GB" sz="500" i="0" cap="all" dirty="0">
                <a:solidFill>
                  <a:prstClr val="white"/>
                </a:solidFill>
              </a:rPr>
              <a:t>Remuneration &amp; Advancement Opportunities </a:t>
            </a:r>
            <a:endParaRPr lang="en-GB" sz="500" i="0" dirty="0">
              <a:solidFill>
                <a:prstClr val="white"/>
              </a:solidFill>
            </a:endParaRPr>
          </a:p>
          <a:p>
            <a:pPr algn="ctr" eaLnBrk="1" hangingPunct="1">
              <a:lnSpc>
                <a:spcPct val="80000"/>
              </a:lnSpc>
              <a:spcBef>
                <a:spcPct val="20000"/>
              </a:spcBef>
              <a:spcAft>
                <a:spcPct val="30000"/>
              </a:spcAft>
            </a:pPr>
            <a:endParaRPr lang="en-GB" sz="500" i="0" dirty="0">
              <a:solidFill>
                <a:prstClr val="white"/>
              </a:solidFill>
            </a:endParaRPr>
          </a:p>
        </p:txBody>
      </p:sp>
      <p:sp>
        <p:nvSpPr>
          <p:cNvPr id="12" name="Slide Number Placeholder 3"/>
          <p:cNvSpPr>
            <a:spLocks noGrp="1"/>
          </p:cNvSpPr>
          <p:nvPr>
            <p:ph type="sldNum" sz="quarter" idx="12"/>
          </p:nvPr>
        </p:nvSpPr>
        <p:spPr>
          <a:xfrm>
            <a:off x="8820149" y="6553200"/>
            <a:ext cx="409575" cy="292100"/>
          </a:xfrm>
        </p:spPr>
        <p:txBody>
          <a:bodyPr/>
          <a:lstStyle/>
          <a:p>
            <a:fld id="{D948DAF1-79BB-854E-817B-9FDD28FCE5F0}" type="slidenum">
              <a:rPr lang="en-GB" smtClean="0">
                <a:solidFill>
                  <a:prstClr val="white"/>
                </a:solidFill>
              </a:rPr>
              <a:pPr/>
              <a:t>42</a:t>
            </a:fld>
            <a:endParaRPr lang="en-GB" dirty="0">
              <a:solidFill>
                <a:prstClr val="white"/>
              </a:solidFill>
            </a:endParaRPr>
          </a:p>
        </p:txBody>
      </p:sp>
      <p:sp>
        <p:nvSpPr>
          <p:cNvPr id="16" name="Rectangle 15"/>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276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4000" y="907200"/>
            <a:ext cx="7097713" cy="4860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96381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44799" y="338400"/>
            <a:ext cx="7782669" cy="309600"/>
          </a:xfrm>
        </p:spPr>
        <p:txBody>
          <a:bodyPr>
            <a:noAutofit/>
          </a:bodyPr>
          <a:lstStyle/>
          <a:p>
            <a:r>
              <a:rPr lang="en-GB" dirty="0" smtClean="0"/>
              <a:t>Top findings</a:t>
            </a:r>
          </a:p>
          <a:p>
            <a:r>
              <a:rPr lang="en-GB" dirty="0" smtClean="0">
                <a:solidFill>
                  <a:schemeClr val="tx1"/>
                </a:solidFill>
              </a:rPr>
              <a:t>Overall </a:t>
            </a:r>
            <a:r>
              <a:rPr lang="en-GB" dirty="0">
                <a:solidFill>
                  <a:schemeClr val="tx1"/>
                </a:solidFill>
              </a:rPr>
              <a:t>most attractive </a:t>
            </a:r>
            <a:r>
              <a:rPr lang="en-GB" dirty="0" smtClean="0">
                <a:solidFill>
                  <a:schemeClr val="tx1"/>
                </a:solidFill>
              </a:rPr>
              <a:t>attributes</a:t>
            </a:r>
            <a:r>
              <a:rPr lang="en-GB" i="1" dirty="0" smtClean="0">
                <a:solidFill>
                  <a:schemeClr val="tx1"/>
                </a:solidFill>
              </a:rPr>
              <a:t> </a:t>
            </a:r>
            <a:r>
              <a:rPr lang="en-US" dirty="0"/>
              <a:t>• </a:t>
            </a:r>
            <a:r>
              <a:rPr lang="en-GB" dirty="0" smtClean="0">
                <a:solidFill>
                  <a:schemeClr val="tx1"/>
                </a:solidFill>
              </a:rPr>
              <a:t>Top </a:t>
            </a:r>
            <a:r>
              <a:rPr lang="en-GB" smtClean="0">
                <a:solidFill>
                  <a:schemeClr val="tx1"/>
                </a:solidFill>
              </a:rPr>
              <a:t>5 </a:t>
            </a:r>
            <a:endParaRPr lang="en-GB" dirty="0"/>
          </a:p>
        </p:txBody>
      </p:sp>
      <p:sp>
        <p:nvSpPr>
          <p:cNvPr id="5" name="Content Placeholder 4"/>
          <p:cNvSpPr>
            <a:spLocks noGrp="1"/>
          </p:cNvSpPr>
          <p:nvPr>
            <p:ph sz="quarter" idx="14"/>
          </p:nvPr>
        </p:nvSpPr>
        <p:spPr>
          <a:xfrm>
            <a:off x="244799" y="97200"/>
            <a:ext cx="4194000" cy="230400"/>
          </a:xfrm>
        </p:spPr>
        <p:txBody>
          <a:bodyPr/>
          <a:lstStyle/>
          <a:p>
            <a:r>
              <a:rPr lang="en-GB" dirty="0"/>
              <a:t>students’ employer preferences</a:t>
            </a:r>
          </a:p>
        </p:txBody>
      </p:sp>
      <p:sp>
        <p:nvSpPr>
          <p:cNvPr id="17" name="Rectangle 16"/>
          <p:cNvSpPr/>
          <p:nvPr/>
        </p:nvSpPr>
        <p:spPr>
          <a:xfrm>
            <a:off x="6455232" y="6242995"/>
            <a:ext cx="2364918" cy="592470"/>
          </a:xfrm>
          <a:prstGeom prst="rect">
            <a:avLst/>
          </a:prstGeom>
        </p:spPr>
        <p:txBody>
          <a:bodyPr wrap="square">
            <a:spAutoFit/>
          </a:bodyPr>
          <a:lstStyle/>
          <a:p>
            <a:pPr defTabSz="457200" fontAlgn="auto">
              <a:spcBef>
                <a:spcPts val="0"/>
              </a:spcBef>
              <a:spcAft>
                <a:spcPts val="0"/>
              </a:spcAft>
            </a:pPr>
            <a:r>
              <a:rPr lang="en-GB" sz="650" b="0" cap="all" dirty="0" smtClean="0">
                <a:solidFill>
                  <a:prstClr val="black"/>
                </a:solidFill>
                <a:latin typeface="Arial"/>
                <a:cs typeface="Arial"/>
              </a:rPr>
              <a:t>Please Note:</a:t>
            </a:r>
            <a:r>
              <a:rPr lang="en-GB" sz="650" b="0" dirty="0" smtClean="0">
                <a:solidFill>
                  <a:prstClr val="black"/>
                </a:solidFill>
                <a:latin typeface="Arial"/>
                <a:cs typeface="Arial"/>
              </a:rPr>
              <a:t> These tables show the attractiveness of each of the 40 attributes in relation to how important the students think its driver is. This analysis gives a summarized 360 degree view of what influences employer attractiveness. </a:t>
            </a:r>
            <a:endParaRPr lang="en-GB" sz="650" b="0" dirty="0">
              <a:solidFill>
                <a:prstClr val="black"/>
              </a:solidFill>
              <a:latin typeface="Arial"/>
              <a:cs typeface="Arial"/>
            </a:endParaRPr>
          </a:p>
        </p:txBody>
      </p:sp>
      <p:sp>
        <p:nvSpPr>
          <p:cNvPr id="18" name="Oval 17"/>
          <p:cNvSpPr/>
          <p:nvPr/>
        </p:nvSpPr>
        <p:spPr>
          <a:xfrm>
            <a:off x="6280556"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dirty="0" smtClean="0">
                <a:solidFill>
                  <a:prstClr val="white"/>
                </a:solidFill>
                <a:latin typeface="Arial" pitchFamily="34" charset="0"/>
                <a:cs typeface="Arial" pitchFamily="34" charset="0"/>
              </a:rPr>
              <a:t>!</a:t>
            </a:r>
            <a:endParaRPr lang="en-GB" sz="1400" dirty="0">
              <a:solidFill>
                <a:prstClr val="white"/>
              </a:solidFill>
              <a:latin typeface="Arial" pitchFamily="34" charset="0"/>
              <a:cs typeface="Arial" pitchFamily="34" charset="0"/>
            </a:endParaRPr>
          </a:p>
        </p:txBody>
      </p:sp>
      <p:sp>
        <p:nvSpPr>
          <p:cNvPr id="26" name="Slide Number Placeholder 3"/>
          <p:cNvSpPr>
            <a:spLocks noGrp="1"/>
          </p:cNvSpPr>
          <p:nvPr>
            <p:ph type="sldNum" sz="quarter" idx="12"/>
          </p:nvPr>
        </p:nvSpPr>
        <p:spPr>
          <a:xfrm>
            <a:off x="8820149" y="6553200"/>
            <a:ext cx="409575" cy="292100"/>
          </a:xfrm>
        </p:spPr>
        <p:txBody>
          <a:bodyPr/>
          <a:lstStyle/>
          <a:p>
            <a:fld id="{D948DAF1-79BB-854E-817B-9FDD28FCE5F0}" type="slidenum">
              <a:rPr lang="en-GB" smtClean="0">
                <a:solidFill>
                  <a:prstClr val="white"/>
                </a:solidFill>
              </a:rPr>
              <a:pPr/>
              <a:t>43</a:t>
            </a:fld>
            <a:endParaRPr lang="en-GB" dirty="0">
              <a:solidFill>
                <a:prstClr val="white"/>
              </a:solidFill>
            </a:endParaRPr>
          </a:p>
        </p:txBody>
      </p:sp>
      <p:sp>
        <p:nvSpPr>
          <p:cNvPr id="27" name="TextBox 12"/>
          <p:cNvSpPr txBox="1">
            <a:spLocks noChangeArrowheads="1"/>
          </p:cNvSpPr>
          <p:nvPr/>
        </p:nvSpPr>
        <p:spPr bwMode="auto">
          <a:xfrm>
            <a:off x="244450" y="1469525"/>
            <a:ext cx="26280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eaLnBrk="1" hangingPunct="1"/>
            <a:r>
              <a:rPr lang="en-GB" sz="1200" b="0" cap="all" smtClean="0">
                <a:solidFill>
                  <a:prstClr val="black"/>
                </a:solidFill>
              </a:rPr>
              <a:t>Michigan Technological University </a:t>
            </a:r>
            <a:endParaRPr lang="en-GB" sz="1200" b="0" cap="all" dirty="0">
              <a:solidFill>
                <a:prstClr val="black"/>
              </a:solidFill>
            </a:endParaRPr>
          </a:p>
        </p:txBody>
      </p:sp>
      <p:sp>
        <p:nvSpPr>
          <p:cNvPr id="28" name="TextBox 13"/>
          <p:cNvSpPr txBox="1">
            <a:spLocks noChangeArrowheads="1"/>
          </p:cNvSpPr>
          <p:nvPr/>
        </p:nvSpPr>
        <p:spPr bwMode="auto">
          <a:xfrm>
            <a:off x="4022209" y="1654191"/>
            <a:ext cx="2628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sz="2000" b="1">
                <a:solidFill>
                  <a:srgbClr val="EE7F00"/>
                </a:solidFill>
                <a:latin typeface="Arial" charset="0"/>
                <a:cs typeface="Arial" charset="0"/>
              </a:defRPr>
            </a:lvl1pPr>
            <a:lvl2pPr marL="742950" indent="-285750" eaLnBrk="0" hangingPunct="0">
              <a:defRPr sz="2000" b="1">
                <a:solidFill>
                  <a:srgbClr val="EE7F00"/>
                </a:solidFill>
                <a:latin typeface="Arial" charset="0"/>
                <a:cs typeface="Arial" charset="0"/>
              </a:defRPr>
            </a:lvl2pPr>
            <a:lvl3pPr marL="1143000" indent="-228600" eaLnBrk="0" hangingPunct="0">
              <a:defRPr sz="2000" b="1">
                <a:solidFill>
                  <a:srgbClr val="EE7F00"/>
                </a:solidFill>
                <a:latin typeface="Arial" charset="0"/>
                <a:cs typeface="Arial" charset="0"/>
              </a:defRPr>
            </a:lvl3pPr>
            <a:lvl4pPr marL="1600200" indent="-228600" eaLnBrk="0" hangingPunct="0">
              <a:defRPr sz="2000" b="1">
                <a:solidFill>
                  <a:srgbClr val="EE7F00"/>
                </a:solidFill>
                <a:latin typeface="Arial" charset="0"/>
                <a:cs typeface="Arial" charset="0"/>
              </a:defRPr>
            </a:lvl4pPr>
            <a:lvl5pPr marL="2057400" indent="-228600" eaLnBrk="0" hangingPunct="0">
              <a:defRPr sz="2000" b="1">
                <a:solidFill>
                  <a:srgbClr val="EE7F00"/>
                </a:solidFill>
                <a:latin typeface="Arial" charset="0"/>
                <a:cs typeface="Arial" charset="0"/>
              </a:defRPr>
            </a:lvl5pPr>
            <a:lvl6pPr marL="2514600" indent="-228600" eaLnBrk="0" fontAlgn="base" hangingPunct="0">
              <a:spcBef>
                <a:spcPct val="0"/>
              </a:spcBef>
              <a:spcAft>
                <a:spcPct val="0"/>
              </a:spcAft>
              <a:defRPr sz="2000" b="1">
                <a:solidFill>
                  <a:srgbClr val="EE7F00"/>
                </a:solidFill>
                <a:latin typeface="Arial" charset="0"/>
                <a:cs typeface="Arial" charset="0"/>
              </a:defRPr>
            </a:lvl6pPr>
            <a:lvl7pPr marL="2971800" indent="-228600" eaLnBrk="0" fontAlgn="base" hangingPunct="0">
              <a:spcBef>
                <a:spcPct val="0"/>
              </a:spcBef>
              <a:spcAft>
                <a:spcPct val="0"/>
              </a:spcAft>
              <a:defRPr sz="2000" b="1">
                <a:solidFill>
                  <a:srgbClr val="EE7F00"/>
                </a:solidFill>
                <a:latin typeface="Arial" charset="0"/>
                <a:cs typeface="Arial" charset="0"/>
              </a:defRPr>
            </a:lvl7pPr>
            <a:lvl8pPr marL="3429000" indent="-228600" eaLnBrk="0" fontAlgn="base" hangingPunct="0">
              <a:spcBef>
                <a:spcPct val="0"/>
              </a:spcBef>
              <a:spcAft>
                <a:spcPct val="0"/>
              </a:spcAft>
              <a:defRPr sz="2000" b="1">
                <a:solidFill>
                  <a:srgbClr val="EE7F00"/>
                </a:solidFill>
                <a:latin typeface="Arial" charset="0"/>
                <a:cs typeface="Arial" charset="0"/>
              </a:defRPr>
            </a:lvl8pPr>
            <a:lvl9pPr marL="3886200" indent="-228600" eaLnBrk="0" fontAlgn="base" hangingPunct="0">
              <a:spcBef>
                <a:spcPct val="0"/>
              </a:spcBef>
              <a:spcAft>
                <a:spcPct val="0"/>
              </a:spcAft>
              <a:defRPr sz="2000" b="1">
                <a:solidFill>
                  <a:srgbClr val="EE7F00"/>
                </a:solidFill>
                <a:latin typeface="Arial" charset="0"/>
                <a:cs typeface="Arial" charset="0"/>
              </a:defRPr>
            </a:lvl9pPr>
          </a:lstStyle>
          <a:p>
            <a:pPr eaLnBrk="1" hangingPunct="1"/>
            <a:r>
              <a:rPr lang="en-GB" sz="1200" b="0" cap="all" smtClean="0">
                <a:solidFill>
                  <a:prstClr val="black"/>
                </a:solidFill>
              </a:rPr>
              <a:t>Total</a:t>
            </a:r>
            <a:endParaRPr lang="en-GB" sz="1200" b="0" cap="all" dirty="0">
              <a:solidFill>
                <a:prstClr val="black"/>
              </a:solidFill>
            </a:endParaRPr>
          </a:p>
        </p:txBody>
      </p:sp>
      <p:sp>
        <p:nvSpPr>
          <p:cNvPr id="30" name="AutoShape 9"/>
          <p:cNvSpPr>
            <a:spLocks noChangeArrowheads="1"/>
          </p:cNvSpPr>
          <p:nvPr/>
        </p:nvSpPr>
        <p:spPr bwMode="auto">
          <a:xfrm>
            <a:off x="4027533" y="2003613"/>
            <a:ext cx="2812654" cy="1862048"/>
          </a:xfrm>
          <a:prstGeom prst="rect">
            <a:avLst/>
          </a:prstGeom>
          <a:noFill/>
          <a:ln>
            <a:noFill/>
          </a:ln>
          <a:extLst/>
        </p:spPr>
        <p:txBody>
          <a:bodyPr wrap="square" bIns="45720">
            <a:spAutoFit/>
          </a:bodyPr>
          <a:lstStyle/>
          <a:p>
            <a:pPr marL="182563" indent="-182563">
              <a:spcBef>
                <a:spcPct val="30000"/>
              </a:spcBef>
              <a:spcAft>
                <a:spcPct val="50000"/>
              </a:spcAft>
              <a:buFontTx/>
              <a:buAutoNum type="arabicPeriod"/>
            </a:pPr>
            <a:r>
              <a:rPr lang="en-US" sz="1000" b="0" smtClean="0">
                <a:solidFill>
                  <a:prstClr val="black"/>
                </a:solidFill>
              </a:rPr>
              <a:t>Respect for its people (People &amp; Culture)</a:t>
            </a:r>
          </a:p>
          <a:p>
            <a:pPr marL="182563" indent="-182563">
              <a:spcBef>
                <a:spcPct val="30000"/>
              </a:spcBef>
              <a:spcAft>
                <a:spcPct val="50000"/>
              </a:spcAft>
              <a:buFontTx/>
              <a:buAutoNum type="arabicPeriod"/>
            </a:pPr>
            <a:r>
              <a:rPr lang="en-US" sz="1000" b="0" smtClean="0">
                <a:solidFill>
                  <a:prstClr val="black"/>
                </a:solidFill>
              </a:rPr>
              <a:t>Secure employment (Job Characteristics)</a:t>
            </a:r>
          </a:p>
          <a:p>
            <a:pPr marL="182563" indent="-182563">
              <a:spcBef>
                <a:spcPct val="30000"/>
              </a:spcBef>
              <a:spcAft>
                <a:spcPct val="50000"/>
              </a:spcAft>
              <a:buFontTx/>
              <a:buAutoNum type="arabicPeriod"/>
            </a:pPr>
            <a:r>
              <a:rPr lang="en-US" sz="1000" b="0" smtClean="0">
                <a:solidFill>
                  <a:prstClr val="black"/>
                </a:solidFill>
              </a:rPr>
              <a:t>A friendly work environment (People &amp; Culture)</a:t>
            </a:r>
          </a:p>
          <a:p>
            <a:pPr marL="182563" indent="-182563">
              <a:spcBef>
                <a:spcPct val="30000"/>
              </a:spcBef>
              <a:spcAft>
                <a:spcPct val="50000"/>
              </a:spcAft>
              <a:buFontTx/>
              <a:buAutoNum type="arabicPeriod"/>
            </a:pPr>
            <a:r>
              <a:rPr lang="en-US" sz="1000" b="0" smtClean="0">
                <a:solidFill>
                  <a:prstClr val="black"/>
                </a:solidFill>
              </a:rPr>
              <a:t>A creative and dynamic work environment (People &amp; Culture)</a:t>
            </a:r>
          </a:p>
          <a:p>
            <a:pPr marL="182563" indent="-182563">
              <a:spcBef>
                <a:spcPct val="30000"/>
              </a:spcBef>
              <a:spcAft>
                <a:spcPct val="50000"/>
              </a:spcAft>
              <a:buFontTx/>
              <a:buAutoNum type="arabicPeriod"/>
            </a:pPr>
            <a:r>
              <a:rPr lang="en-US" sz="1000" b="0" smtClean="0">
                <a:solidFill>
                  <a:prstClr val="black"/>
                </a:solidFill>
              </a:rPr>
              <a:t>High future earnings (Remuneration &amp; Advancement Opportunities)</a:t>
            </a:r>
            <a:endParaRPr lang="en-GB" sz="1200" b="0" i="1" dirty="0" smtClean="0">
              <a:solidFill>
                <a:prstClr val="black"/>
              </a:solidFill>
            </a:endParaRPr>
          </a:p>
        </p:txBody>
      </p:sp>
      <p:sp>
        <p:nvSpPr>
          <p:cNvPr id="31" name="AutoShape 9"/>
          <p:cNvSpPr>
            <a:spLocks noChangeArrowheads="1"/>
          </p:cNvSpPr>
          <p:nvPr/>
        </p:nvSpPr>
        <p:spPr bwMode="auto">
          <a:xfrm>
            <a:off x="244801" y="2003613"/>
            <a:ext cx="2817793" cy="2015936"/>
          </a:xfrm>
          <a:prstGeom prst="rect">
            <a:avLst/>
          </a:prstGeom>
          <a:noFill/>
          <a:ln>
            <a:noFill/>
          </a:ln>
          <a:extLst/>
        </p:spPr>
        <p:txBody>
          <a:bodyPr wrap="square" bIns="45720">
            <a:spAutoFit/>
          </a:bodyPr>
          <a:lstStyle/>
          <a:p>
            <a:pPr marL="182563" indent="-182563">
              <a:spcBef>
                <a:spcPct val="30000"/>
              </a:spcBef>
              <a:spcAft>
                <a:spcPct val="50000"/>
              </a:spcAft>
              <a:buFontTx/>
              <a:buAutoNum type="arabicPeriod"/>
            </a:pPr>
            <a:r>
              <a:rPr lang="en-US" sz="1000" b="0" smtClean="0">
                <a:solidFill>
                  <a:prstClr val="black"/>
                </a:solidFill>
              </a:rPr>
              <a:t>A friendly work environment (People &amp; Culture)</a:t>
            </a:r>
          </a:p>
          <a:p>
            <a:pPr marL="182563" indent="-182563">
              <a:spcBef>
                <a:spcPct val="30000"/>
              </a:spcBef>
              <a:spcAft>
                <a:spcPct val="50000"/>
              </a:spcAft>
              <a:buFontTx/>
              <a:buAutoNum type="arabicPeriod"/>
            </a:pPr>
            <a:r>
              <a:rPr lang="en-US" sz="1000" b="0" smtClean="0">
                <a:solidFill>
                  <a:prstClr val="black"/>
                </a:solidFill>
              </a:rPr>
              <a:t>Competitive base salary (Remuneration &amp; Advancement Opportunities)</a:t>
            </a:r>
          </a:p>
          <a:p>
            <a:pPr marL="182563" indent="-182563">
              <a:spcBef>
                <a:spcPct val="30000"/>
              </a:spcBef>
              <a:spcAft>
                <a:spcPct val="50000"/>
              </a:spcAft>
              <a:buFontTx/>
              <a:buAutoNum type="arabicPeriod"/>
            </a:pPr>
            <a:r>
              <a:rPr lang="en-US" sz="1000" b="0" smtClean="0">
                <a:solidFill>
                  <a:prstClr val="black"/>
                </a:solidFill>
              </a:rPr>
              <a:t>Leaders who will support my development (People &amp; Culture)</a:t>
            </a:r>
          </a:p>
          <a:p>
            <a:pPr marL="182563" indent="-182563">
              <a:spcBef>
                <a:spcPct val="30000"/>
              </a:spcBef>
              <a:spcAft>
                <a:spcPct val="50000"/>
              </a:spcAft>
              <a:buFontTx/>
              <a:buAutoNum type="arabicPeriod"/>
            </a:pPr>
            <a:r>
              <a:rPr lang="en-US" sz="1000" b="0" smtClean="0">
                <a:solidFill>
                  <a:prstClr val="black"/>
                </a:solidFill>
              </a:rPr>
              <a:t>Respect for its people (People &amp; Culture)</a:t>
            </a:r>
          </a:p>
          <a:p>
            <a:pPr marL="182563" indent="-182563">
              <a:spcBef>
                <a:spcPct val="30000"/>
              </a:spcBef>
              <a:spcAft>
                <a:spcPct val="50000"/>
              </a:spcAft>
              <a:buFontTx/>
              <a:buAutoNum type="arabicPeriod"/>
            </a:pPr>
            <a:r>
              <a:rPr lang="en-US" sz="1000" b="0" smtClean="0">
                <a:solidFill>
                  <a:prstClr val="black"/>
                </a:solidFill>
              </a:rPr>
              <a:t>High future earnings (Remuneration &amp; Advancement Opportunities)</a:t>
            </a:r>
            <a:endParaRPr lang="en-GB" sz="1200" b="0" i="1" dirty="0" smtClean="0">
              <a:solidFill>
                <a:prstClr val="black"/>
              </a:solidFill>
            </a:endParaRPr>
          </a:p>
        </p:txBody>
      </p:sp>
      <p:cxnSp>
        <p:nvCxnSpPr>
          <p:cNvPr id="33" name="Straight Connector 32"/>
          <p:cNvCxnSpPr/>
          <p:nvPr/>
        </p:nvCxnSpPr>
        <p:spPr>
          <a:xfrm>
            <a:off x="344034" y="1951304"/>
            <a:ext cx="2628000" cy="0"/>
          </a:xfrm>
          <a:prstGeom prst="line">
            <a:avLst/>
          </a:prstGeom>
          <a:ln w="28575">
            <a:solidFill>
              <a:srgbClr val="EC6B1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21792" y="1951304"/>
            <a:ext cx="26280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3148201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75762" y="1734215"/>
            <a:ext cx="7168238" cy="1477328"/>
          </a:xfrm>
          <a:prstGeom prst="rect">
            <a:avLst/>
          </a:prstGeom>
        </p:spPr>
        <p:txBody>
          <a:bodyPr wrap="square">
            <a:spAutoFit/>
          </a:bodyPr>
          <a:lstStyle/>
          <a:p>
            <a:pPr defTabSz="457200" fontAlgn="auto">
              <a:spcBef>
                <a:spcPts val="0"/>
              </a:spcBef>
              <a:spcAft>
                <a:spcPts val="0"/>
              </a:spcAft>
            </a:pPr>
            <a:r>
              <a:rPr lang="en-GB" sz="1000" b="0" cap="all" dirty="0" smtClean="0">
                <a:solidFill>
                  <a:prstClr val="black"/>
                </a:solidFill>
                <a:latin typeface="Arial"/>
                <a:cs typeface="Arial"/>
              </a:rPr>
              <a:t>1. </a:t>
            </a:r>
            <a:r>
              <a:rPr lang="en-GB" sz="1000" b="0" cap="all" dirty="0">
                <a:solidFill>
                  <a:prstClr val="black"/>
                </a:solidFill>
                <a:latin typeface="Arial"/>
                <a:cs typeface="Arial"/>
              </a:rPr>
              <a:t>Methodology &amp; KEY FINDINGS</a:t>
            </a:r>
            <a:endParaRPr lang="en-GB" sz="1000" b="0" cap="all" dirty="0" smtClean="0">
              <a:solidFill>
                <a:prstClr val="black"/>
              </a:solidFill>
              <a:latin typeface="Arial"/>
              <a:cs typeface="Arial"/>
            </a:endParaRPr>
          </a:p>
          <a:p>
            <a:pPr defTabSz="457200" fontAlgn="auto">
              <a:spcBef>
                <a:spcPts val="0"/>
              </a:spcBef>
              <a:spcAft>
                <a:spcPts val="0"/>
              </a:spcAft>
            </a:pPr>
            <a:endParaRPr lang="en-GB" sz="1000" b="0" cap="all"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2. </a:t>
            </a:r>
            <a:r>
              <a:rPr lang="en-GB" sz="1000" b="0" cap="all" dirty="0">
                <a:solidFill>
                  <a:prstClr val="black"/>
                </a:solidFill>
                <a:latin typeface="Arial"/>
                <a:cs typeface="Arial"/>
              </a:rPr>
              <a:t>UNIVERSITY </a:t>
            </a:r>
            <a:r>
              <a:rPr lang="en-GB" sz="1000" b="0" cap="all" dirty="0" smtClean="0">
                <a:solidFill>
                  <a:prstClr val="black"/>
                </a:solidFill>
                <a:latin typeface="Arial"/>
                <a:cs typeface="Arial"/>
              </a:rPr>
              <a:t>EXPERIENCE</a:t>
            </a:r>
          </a:p>
          <a:p>
            <a:endParaRPr lang="en-GB" sz="1000" dirty="0" smtClean="0">
              <a:solidFill>
                <a:prstClr val="black"/>
              </a:solidFill>
              <a:latin typeface="Gotham Light"/>
              <a:cs typeface="Gotham Light"/>
            </a:endParaRPr>
          </a:p>
          <a:p>
            <a:pPr defTabSz="457200" fontAlgn="auto">
              <a:spcBef>
                <a:spcPts val="0"/>
              </a:spcBef>
              <a:spcAft>
                <a:spcPts val="0"/>
              </a:spcAft>
            </a:pPr>
            <a:r>
              <a:rPr lang="en-GB" sz="1000" b="0" dirty="0" smtClean="0">
                <a:solidFill>
                  <a:prstClr val="black"/>
                </a:solidFill>
                <a:latin typeface="Arial"/>
                <a:cs typeface="Arial"/>
              </a:rPr>
              <a:t>3. </a:t>
            </a:r>
            <a:r>
              <a:rPr lang="en-GB" sz="1000" b="0" cap="all" dirty="0">
                <a:solidFill>
                  <a:prstClr val="black"/>
                </a:solidFill>
                <a:latin typeface="Arial"/>
                <a:cs typeface="Arial"/>
              </a:rPr>
              <a:t>students’ career &amp; communication preferences</a:t>
            </a:r>
            <a:endParaRPr lang="en-GB" sz="1000" b="0" cap="all" dirty="0" smtClean="0">
              <a:solidFill>
                <a:prstClr val="black"/>
              </a:solidFill>
              <a:latin typeface="Arial"/>
              <a:cs typeface="Arial"/>
            </a:endParaRPr>
          </a:p>
          <a:p>
            <a:pPr defTabSz="457200" fontAlgn="auto">
              <a:spcBef>
                <a:spcPts val="0"/>
              </a:spcBef>
              <a:spcAft>
                <a:spcPts val="0"/>
              </a:spcAft>
            </a:pPr>
            <a:endParaRPr lang="en-GB" sz="1000" b="0" cap="all" dirty="0" smtClean="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4. </a:t>
            </a:r>
            <a:r>
              <a:rPr lang="en-GB" sz="1000" b="0" cap="all" dirty="0">
                <a:solidFill>
                  <a:prstClr val="black"/>
                </a:solidFill>
                <a:latin typeface="Arial"/>
                <a:cs typeface="Arial"/>
              </a:rPr>
              <a:t>Employer </a:t>
            </a:r>
            <a:r>
              <a:rPr lang="en-GB" sz="1000" b="0" cap="all" dirty="0" smtClean="0">
                <a:solidFill>
                  <a:prstClr val="black"/>
                </a:solidFill>
                <a:latin typeface="Arial"/>
                <a:cs typeface="Arial"/>
              </a:rPr>
              <a:t>rankings</a:t>
            </a:r>
          </a:p>
          <a:p>
            <a:pPr defTabSz="457200" fontAlgn="auto">
              <a:spcBef>
                <a:spcPts val="0"/>
              </a:spcBef>
              <a:spcAft>
                <a:spcPts val="0"/>
              </a:spcAft>
            </a:pPr>
            <a:endParaRPr lang="en-GB" sz="1000" b="0" cap="all" dirty="0">
              <a:solidFill>
                <a:prstClr val="black"/>
              </a:solidFill>
              <a:latin typeface="Arial"/>
              <a:cs typeface="Arial"/>
            </a:endParaRPr>
          </a:p>
          <a:p>
            <a:pPr defTabSz="457200" fontAlgn="auto">
              <a:spcBef>
                <a:spcPts val="0"/>
              </a:spcBef>
              <a:spcAft>
                <a:spcPts val="0"/>
              </a:spcAft>
            </a:pPr>
            <a:r>
              <a:rPr lang="en-GB" sz="1000" b="0" cap="all" dirty="0" smtClean="0">
                <a:solidFill>
                  <a:prstClr val="black"/>
                </a:solidFill>
                <a:latin typeface="Arial"/>
                <a:cs typeface="Arial"/>
              </a:rPr>
              <a:t>5</a:t>
            </a:r>
            <a:r>
              <a:rPr lang="en-GB" sz="1000" b="0" cap="all" dirty="0">
                <a:solidFill>
                  <a:prstClr val="black"/>
                </a:solidFill>
                <a:latin typeface="Arial"/>
                <a:cs typeface="Arial"/>
              </a:rPr>
              <a:t>. students’ employer preferences</a:t>
            </a:r>
          </a:p>
        </p:txBody>
      </p:sp>
      <p:sp>
        <p:nvSpPr>
          <p:cNvPr id="17" name="Rectangle 16"/>
          <p:cNvSpPr/>
          <p:nvPr/>
        </p:nvSpPr>
        <p:spPr>
          <a:xfrm>
            <a:off x="1975762" y="3444947"/>
            <a:ext cx="6939638" cy="369332"/>
          </a:xfrm>
          <a:prstGeom prst="rect">
            <a:avLst/>
          </a:prstGeom>
          <a:effectLst>
            <a:outerShdw blurRad="50800" dist="38100" dir="2700000" algn="tl" rotWithShape="0">
              <a:prstClr val="black">
                <a:alpha val="40000"/>
              </a:prstClr>
            </a:outerShdw>
          </a:effectLst>
        </p:spPr>
        <p:txBody>
          <a:bodyPr wrap="square">
            <a:spAutoFit/>
          </a:bodyPr>
          <a:lstStyle/>
          <a:p>
            <a:r>
              <a:rPr lang="en-GB" sz="1800" b="0" cap="all" smtClean="0">
                <a:solidFill>
                  <a:prstClr val="black"/>
                </a:solidFill>
                <a:latin typeface="Arial"/>
                <a:cs typeface="Arial"/>
              </a:rPr>
              <a:t>appendix  </a:t>
            </a:r>
            <a:endParaRPr lang="en-GB" sz="1800" b="0" cap="all" dirty="0">
              <a:solidFill>
                <a:prstClr val="black"/>
              </a:solidFill>
              <a:latin typeface="Arial"/>
              <a:cs typeface="Arial"/>
            </a:endParaRPr>
          </a:p>
        </p:txBody>
      </p:sp>
      <p:cxnSp>
        <p:nvCxnSpPr>
          <p:cNvPr id="8" name="Straight Connector 7"/>
          <p:cNvCxnSpPr/>
          <p:nvPr/>
        </p:nvCxnSpPr>
        <p:spPr>
          <a:xfrm>
            <a:off x="1752600" y="3282416"/>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781050" y="3091916"/>
            <a:ext cx="1095375" cy="1095375"/>
          </a:xfrm>
          <a:prstGeom prst="ellipse">
            <a:avLst/>
          </a:prstGeom>
          <a:noFill/>
          <a:ln w="381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black"/>
              </a:solidFill>
            </a:endParaRPr>
          </a:p>
        </p:txBody>
      </p:sp>
      <p:cxnSp>
        <p:nvCxnSpPr>
          <p:cNvPr id="20" name="Straight Connector 19"/>
          <p:cNvCxnSpPr/>
          <p:nvPr/>
        </p:nvCxnSpPr>
        <p:spPr>
          <a:xfrm>
            <a:off x="1752600" y="3996791"/>
            <a:ext cx="7391400" cy="0"/>
          </a:xfrm>
          <a:prstGeom prst="line">
            <a:avLst/>
          </a:prstGeom>
          <a:ln w="3810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37537" y="3048963"/>
            <a:ext cx="1143000"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6600" b="0" dirty="0">
                <a:solidFill>
                  <a:prstClr val="black"/>
                </a:solidFill>
                <a:latin typeface="Arial" pitchFamily="34" charset="0"/>
                <a:cs typeface="Arial" pitchFamily="34" charset="0"/>
              </a:rPr>
              <a:t>6</a:t>
            </a:r>
            <a:r>
              <a:rPr lang="en-GB" sz="6600" b="0" dirty="0" smtClean="0">
                <a:solidFill>
                  <a:prstClr val="black"/>
                </a:solidFill>
                <a:latin typeface="Arial" pitchFamily="34" charset="0"/>
                <a:cs typeface="Arial" pitchFamily="34" charset="0"/>
              </a:rPr>
              <a:t>.</a:t>
            </a:r>
            <a:endParaRPr lang="en-GB" sz="6600" b="0" dirty="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2824584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educational institutions</a:t>
            </a:r>
          </a:p>
          <a:p>
            <a:r>
              <a:rPr lang="en-GB" smtClean="0"/>
              <a:t>Total (1/9)</a:t>
            </a:r>
            <a:r>
              <a:rPr lang="en-US" smtClean="0"/>
              <a:t> </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45</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smtClean="0"/>
              <a:t>appendix</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286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8480593" cy="3600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68928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educational institutions</a:t>
            </a:r>
          </a:p>
          <a:p>
            <a:r>
              <a:rPr lang="en-GB" smtClean="0"/>
              <a:t>Total (2/9)</a:t>
            </a:r>
            <a:r>
              <a:rPr lang="en-US" smtClean="0"/>
              <a:t> </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46</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smtClean="0"/>
              <a:t>appendix</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296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8480593" cy="3600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456257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educational institutions</a:t>
            </a:r>
          </a:p>
          <a:p>
            <a:r>
              <a:rPr lang="en-GB" smtClean="0"/>
              <a:t>Total (3/9)</a:t>
            </a:r>
            <a:r>
              <a:rPr lang="en-US" smtClean="0"/>
              <a:t> </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47</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smtClean="0"/>
              <a:t>appendix</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307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8480593" cy="3600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18376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educational institutions</a:t>
            </a:r>
          </a:p>
          <a:p>
            <a:r>
              <a:rPr lang="en-GB" smtClean="0"/>
              <a:t>Total (4/9)</a:t>
            </a:r>
            <a:r>
              <a:rPr lang="en-US" smtClean="0"/>
              <a:t> </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48</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smtClean="0"/>
              <a:t>appendix</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317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8480593" cy="3600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43469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educational institutions</a:t>
            </a:r>
          </a:p>
          <a:p>
            <a:r>
              <a:rPr lang="en-GB" smtClean="0"/>
              <a:t>Total (5/9)</a:t>
            </a:r>
            <a:r>
              <a:rPr lang="en-US" smtClean="0"/>
              <a:t> </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49</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smtClean="0"/>
              <a:t>appendix</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327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8480593" cy="3600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77965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45266" y="339930"/>
            <a:ext cx="5571334" cy="307777"/>
          </a:xfrm>
          <a:prstGeom prst="rect">
            <a:avLst/>
          </a:prstGeom>
        </p:spPr>
        <p:txBody>
          <a:bodyPr wrap="square">
            <a:spAutoFit/>
          </a:bodyPr>
          <a:lstStyle/>
          <a:p>
            <a:r>
              <a:rPr lang="en-US" sz="1400" b="0" cap="all" dirty="0" smtClean="0">
                <a:solidFill>
                  <a:schemeClr val="tx1"/>
                </a:solidFill>
                <a:latin typeface="Arial"/>
                <a:cs typeface="Arial"/>
              </a:rPr>
              <a:t>Methodology </a:t>
            </a:r>
            <a:r>
              <a:rPr lang="en-GB" sz="1400" b="0" cap="all" dirty="0">
                <a:solidFill>
                  <a:prstClr val="black"/>
                </a:solidFill>
                <a:latin typeface="Arial"/>
                <a:cs typeface="Arial"/>
              </a:rPr>
              <a:t>&amp; target </a:t>
            </a:r>
            <a:r>
              <a:rPr lang="en-GB" sz="1400" b="0" cap="all" dirty="0" smtClean="0">
                <a:solidFill>
                  <a:prstClr val="black"/>
                </a:solidFill>
                <a:latin typeface="Arial"/>
                <a:cs typeface="Arial"/>
              </a:rPr>
              <a:t>groups</a:t>
            </a:r>
            <a:endParaRPr lang="en-GB" sz="1400" b="0" cap="all" dirty="0">
              <a:solidFill>
                <a:prstClr val="black"/>
              </a:solidFill>
              <a:latin typeface="Arial"/>
              <a:cs typeface="Arial"/>
            </a:endParaRPr>
          </a:p>
        </p:txBody>
      </p:sp>
      <p:sp>
        <p:nvSpPr>
          <p:cNvPr id="3" name="Slide Number Placeholder 2"/>
          <p:cNvSpPr>
            <a:spLocks noGrp="1"/>
          </p:cNvSpPr>
          <p:nvPr>
            <p:ph type="sldNum" sz="quarter" idx="12"/>
          </p:nvPr>
        </p:nvSpPr>
        <p:spPr/>
        <p:txBody>
          <a:bodyPr/>
          <a:lstStyle/>
          <a:p>
            <a:fld id="{D948DAF1-79BB-854E-817B-9FDD28FCE5F0}" type="slidenum">
              <a:rPr lang="en-US" smtClean="0"/>
              <a:pPr/>
              <a:t>5</a:t>
            </a:fld>
            <a:endParaRPr lang="en-US" dirty="0"/>
          </a:p>
        </p:txBody>
      </p:sp>
      <p:sp>
        <p:nvSpPr>
          <p:cNvPr id="35" name="Rectangle 34"/>
          <p:cNvSpPr/>
          <p:nvPr/>
        </p:nvSpPr>
        <p:spPr>
          <a:xfrm>
            <a:off x="252000" y="98475"/>
            <a:ext cx="4192954" cy="230832"/>
          </a:xfrm>
          <a:prstGeom prst="rect">
            <a:avLst/>
          </a:prstGeom>
        </p:spPr>
        <p:txBody>
          <a:bodyPr wrap="square">
            <a:spAutoFit/>
          </a:bodyPr>
          <a:lstStyle/>
          <a:p>
            <a:pPr defTabSz="457200" fontAlgn="auto">
              <a:spcBef>
                <a:spcPts val="0"/>
              </a:spcBef>
              <a:spcAft>
                <a:spcPts val="0"/>
              </a:spcAft>
            </a:pPr>
            <a:r>
              <a:rPr lang="en-US" sz="900" b="0" cap="all" dirty="0">
                <a:solidFill>
                  <a:schemeClr val="tx1"/>
                </a:solidFill>
                <a:latin typeface="Arial"/>
                <a:cs typeface="Arial"/>
              </a:rPr>
              <a:t>Methodology &amp; KEY FINDINGS</a:t>
            </a:r>
            <a:endParaRPr lang="en-GB" sz="900" b="0" cap="all" dirty="0">
              <a:solidFill>
                <a:prstClr val="black"/>
              </a:solidFill>
              <a:latin typeface="Arial"/>
              <a:cs typeface="Arial"/>
            </a:endParaRPr>
          </a:p>
        </p:txBody>
      </p:sp>
      <p:cxnSp>
        <p:nvCxnSpPr>
          <p:cNvPr id="32" name="Straight Connector 31"/>
          <p:cNvCxnSpPr/>
          <p:nvPr/>
        </p:nvCxnSpPr>
        <p:spPr>
          <a:xfrm>
            <a:off x="4572000" y="1257300"/>
            <a:ext cx="0" cy="5099318"/>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814699" y="1336050"/>
            <a:ext cx="1419782" cy="584775"/>
          </a:xfrm>
          <a:prstGeom prst="rect">
            <a:avLst/>
          </a:prstGeom>
          <a:noFill/>
        </p:spPr>
        <p:txBody>
          <a:bodyPr wrap="square" rtlCol="0">
            <a:spAutoFit/>
          </a:bodyPr>
          <a:lstStyle/>
          <a:p>
            <a:r>
              <a:rPr lang="sv-SE" sz="1600" dirty="0" smtClean="0">
                <a:solidFill>
                  <a:srgbClr val="464646"/>
                </a:solidFill>
              </a:rPr>
              <a:t>Base of the group</a:t>
            </a:r>
            <a:endParaRPr lang="en-US" sz="1600" dirty="0">
              <a:solidFill>
                <a:srgbClr val="464646"/>
              </a:solidFill>
            </a:endParaRPr>
          </a:p>
        </p:txBody>
      </p:sp>
      <p:sp>
        <p:nvSpPr>
          <p:cNvPr id="21" name="TextBox 20"/>
          <p:cNvSpPr txBox="1"/>
          <p:nvPr/>
        </p:nvSpPr>
        <p:spPr>
          <a:xfrm>
            <a:off x="6590711" y="1336050"/>
            <a:ext cx="1739762" cy="584775"/>
          </a:xfrm>
          <a:prstGeom prst="rect">
            <a:avLst/>
          </a:prstGeom>
          <a:noFill/>
        </p:spPr>
        <p:txBody>
          <a:bodyPr wrap="square" rtlCol="0">
            <a:spAutoFit/>
          </a:bodyPr>
          <a:lstStyle/>
          <a:p>
            <a:pPr algn="r"/>
            <a:r>
              <a:rPr lang="sv-SE" sz="1600" dirty="0" smtClean="0">
                <a:solidFill>
                  <a:srgbClr val="464646"/>
                </a:solidFill>
              </a:rPr>
              <a:t>Number of respondents</a:t>
            </a:r>
            <a:endParaRPr lang="en-US" sz="1600" dirty="0">
              <a:solidFill>
                <a:srgbClr val="464646"/>
              </a:solidFill>
            </a:endParaRPr>
          </a:p>
        </p:txBody>
      </p:sp>
      <p:sp>
        <p:nvSpPr>
          <p:cNvPr id="22" name="AutoShape 4"/>
          <p:cNvSpPr>
            <a:spLocks noChangeArrowheads="1"/>
          </p:cNvSpPr>
          <p:nvPr/>
        </p:nvSpPr>
        <p:spPr bwMode="auto">
          <a:xfrm>
            <a:off x="4743449" y="2134228"/>
            <a:ext cx="1016625" cy="338554"/>
          </a:xfrm>
          <a:prstGeom prst="rect">
            <a:avLst/>
          </a:prstGeom>
          <a:noFill/>
          <a:ln>
            <a:noFill/>
          </a:ln>
          <a:effectLst/>
        </p:spPr>
        <p:txBody>
          <a:bodyPr wrap="none" anchor="ctr">
            <a:spAutoFit/>
          </a:bodyPr>
          <a:lstStyle/>
          <a:p>
            <a:pPr marL="88900" lvl="0">
              <a:spcAft>
                <a:spcPts val="600"/>
              </a:spcAft>
            </a:pPr>
            <a:r>
              <a:rPr lang="en-GB" sz="1600" b="0" dirty="0" smtClean="0">
                <a:solidFill>
                  <a:srgbClr val="464646"/>
                </a:solidFill>
                <a:latin typeface="Arial" pitchFamily="34" charset="0"/>
                <a:cs typeface="Arial" pitchFamily="34" charset="0"/>
              </a:rPr>
              <a:t>Group 1</a:t>
            </a:r>
            <a:endParaRPr lang="en-GB" sz="1600" b="0" dirty="0">
              <a:solidFill>
                <a:srgbClr val="464646"/>
              </a:solidFill>
              <a:latin typeface="Arial" pitchFamily="34" charset="0"/>
              <a:cs typeface="Arial" pitchFamily="34" charset="0"/>
            </a:endParaRPr>
          </a:p>
        </p:txBody>
      </p:sp>
      <p:cxnSp>
        <p:nvCxnSpPr>
          <p:cNvPr id="23" name="Straight Connector 22"/>
          <p:cNvCxnSpPr/>
          <p:nvPr/>
        </p:nvCxnSpPr>
        <p:spPr>
          <a:xfrm>
            <a:off x="4923883" y="2506714"/>
            <a:ext cx="908979" cy="0"/>
          </a:xfrm>
          <a:prstGeom prst="line">
            <a:avLst/>
          </a:prstGeom>
          <a:ln w="28575">
            <a:solidFill>
              <a:srgbClr val="EC6B10"/>
            </a:solidFill>
          </a:ln>
          <a:effectLst/>
        </p:spPr>
        <p:style>
          <a:lnRef idx="2">
            <a:schemeClr val="accent1"/>
          </a:lnRef>
          <a:fillRef idx="0">
            <a:schemeClr val="accent1"/>
          </a:fillRef>
          <a:effectRef idx="1">
            <a:schemeClr val="accent1"/>
          </a:effectRef>
          <a:fontRef idx="minor">
            <a:schemeClr val="tx1"/>
          </a:fontRef>
        </p:style>
      </p:cxnSp>
      <p:sp>
        <p:nvSpPr>
          <p:cNvPr id="26" name="AutoShape 4"/>
          <p:cNvSpPr>
            <a:spLocks noChangeArrowheads="1"/>
          </p:cNvSpPr>
          <p:nvPr/>
        </p:nvSpPr>
        <p:spPr bwMode="auto">
          <a:xfrm>
            <a:off x="4743449" y="3645030"/>
            <a:ext cx="1016625" cy="338554"/>
          </a:xfrm>
          <a:prstGeom prst="rect">
            <a:avLst/>
          </a:prstGeom>
          <a:noFill/>
          <a:ln>
            <a:noFill/>
          </a:ln>
          <a:effectLst/>
        </p:spPr>
        <p:txBody>
          <a:bodyPr wrap="none" anchor="ctr">
            <a:spAutoFit/>
          </a:bodyPr>
          <a:lstStyle/>
          <a:p>
            <a:pPr marL="88900" lvl="0">
              <a:spcAft>
                <a:spcPts val="600"/>
              </a:spcAft>
            </a:pPr>
            <a:r>
              <a:rPr lang="en-GB" sz="1600" b="0" dirty="0" smtClean="0">
                <a:solidFill>
                  <a:srgbClr val="464646"/>
                </a:solidFill>
                <a:latin typeface="Arial" pitchFamily="34" charset="0"/>
                <a:cs typeface="Arial" pitchFamily="34" charset="0"/>
              </a:rPr>
              <a:t>Group 2</a:t>
            </a:r>
            <a:endParaRPr lang="en-GB" sz="1600" b="0" dirty="0">
              <a:solidFill>
                <a:srgbClr val="464646"/>
              </a:solidFill>
              <a:latin typeface="Arial" pitchFamily="34" charset="0"/>
              <a:cs typeface="Arial" pitchFamily="34" charset="0"/>
            </a:endParaRPr>
          </a:p>
        </p:txBody>
      </p:sp>
      <p:cxnSp>
        <p:nvCxnSpPr>
          <p:cNvPr id="27" name="Straight Connector 26"/>
          <p:cNvCxnSpPr/>
          <p:nvPr/>
        </p:nvCxnSpPr>
        <p:spPr>
          <a:xfrm>
            <a:off x="4923883" y="4022414"/>
            <a:ext cx="908979" cy="0"/>
          </a:xfrm>
          <a:prstGeom prst="line">
            <a:avLst/>
          </a:prstGeom>
          <a:ln w="28575">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31" name="AutoShape 4"/>
          <p:cNvSpPr>
            <a:spLocks noChangeArrowheads="1"/>
          </p:cNvSpPr>
          <p:nvPr/>
        </p:nvSpPr>
        <p:spPr bwMode="auto">
          <a:xfrm>
            <a:off x="4743449" y="2766371"/>
            <a:ext cx="2538740" cy="584775"/>
          </a:xfrm>
          <a:prstGeom prst="rect">
            <a:avLst/>
          </a:prstGeom>
          <a:noFill/>
          <a:ln>
            <a:noFill/>
          </a:ln>
          <a:effectLst/>
        </p:spPr>
        <p:txBody>
          <a:bodyPr wrap="square" anchor="ctr">
            <a:spAutoFit/>
          </a:bodyPr>
          <a:lstStyle/>
          <a:p>
            <a:pPr marL="88900" lvl="0">
              <a:spcAft>
                <a:spcPts val="600"/>
              </a:spcAft>
            </a:pPr>
            <a:r>
              <a:rPr lang="en-GB" sz="1600" b="0" smtClean="0">
                <a:solidFill>
                  <a:srgbClr val="464646"/>
                </a:solidFill>
                <a:latin typeface="Arial" pitchFamily="34" charset="0"/>
                <a:cs typeface="Arial" pitchFamily="34" charset="0"/>
              </a:rPr>
              <a:t>Michigan Technological University</a:t>
            </a:r>
            <a:endParaRPr lang="en-GB" sz="1600" b="0" dirty="0">
              <a:solidFill>
                <a:srgbClr val="464646"/>
              </a:solidFill>
              <a:latin typeface="Arial" pitchFamily="34" charset="0"/>
              <a:cs typeface="Arial" pitchFamily="34" charset="0"/>
            </a:endParaRPr>
          </a:p>
        </p:txBody>
      </p:sp>
      <p:sp>
        <p:nvSpPr>
          <p:cNvPr id="34" name="AutoShape 4"/>
          <p:cNvSpPr>
            <a:spLocks noChangeArrowheads="1"/>
          </p:cNvSpPr>
          <p:nvPr/>
        </p:nvSpPr>
        <p:spPr bwMode="auto">
          <a:xfrm>
            <a:off x="4743449" y="4285811"/>
            <a:ext cx="2538740" cy="338554"/>
          </a:xfrm>
          <a:prstGeom prst="rect">
            <a:avLst/>
          </a:prstGeom>
          <a:noFill/>
          <a:ln>
            <a:noFill/>
          </a:ln>
          <a:effectLst/>
        </p:spPr>
        <p:txBody>
          <a:bodyPr wrap="square" anchor="ctr">
            <a:spAutoFit/>
          </a:bodyPr>
          <a:lstStyle/>
          <a:p>
            <a:pPr marL="88900" lvl="0"/>
            <a:r>
              <a:rPr lang="en-GB" sz="1600" b="0" smtClean="0">
                <a:solidFill>
                  <a:srgbClr val="464646"/>
                </a:solidFill>
              </a:rPr>
              <a:t>Total</a:t>
            </a:r>
            <a:endParaRPr lang="en-GB" sz="1600" b="0" dirty="0">
              <a:solidFill>
                <a:srgbClr val="464646"/>
              </a:solidFill>
            </a:endParaRPr>
          </a:p>
        </p:txBody>
      </p:sp>
      <p:sp>
        <p:nvSpPr>
          <p:cNvPr id="37" name="AutoShape 4"/>
          <p:cNvSpPr>
            <a:spLocks noChangeArrowheads="1"/>
          </p:cNvSpPr>
          <p:nvPr/>
        </p:nvSpPr>
        <p:spPr bwMode="auto">
          <a:xfrm>
            <a:off x="7600786" y="2766370"/>
            <a:ext cx="729687" cy="584775"/>
          </a:xfrm>
          <a:prstGeom prst="rect">
            <a:avLst/>
          </a:prstGeom>
          <a:noFill/>
          <a:ln>
            <a:noFill/>
          </a:ln>
          <a:effectLst/>
        </p:spPr>
        <p:txBody>
          <a:bodyPr wrap="none" anchor="ctr">
            <a:spAutoFit/>
          </a:bodyPr>
          <a:lstStyle/>
          <a:p>
            <a:pPr marL="88900" lvl="0" algn="r"/>
            <a:r>
              <a:rPr lang="sv-SE" sz="3200" b="0" smtClean="0">
                <a:solidFill>
                  <a:srgbClr val="464646"/>
                </a:solidFill>
                <a:latin typeface="Arial" pitchFamily="34" charset="0"/>
                <a:cs typeface="Arial" pitchFamily="34" charset="0"/>
              </a:rPr>
              <a:t>34</a:t>
            </a:r>
            <a:endParaRPr lang="sv-SE" sz="3200" b="0" dirty="0">
              <a:solidFill>
                <a:srgbClr val="464646"/>
              </a:solidFill>
              <a:latin typeface="Arial" pitchFamily="34" charset="0"/>
              <a:cs typeface="Arial" pitchFamily="34" charset="0"/>
            </a:endParaRPr>
          </a:p>
        </p:txBody>
      </p:sp>
      <p:sp>
        <p:nvSpPr>
          <p:cNvPr id="38" name="AutoShape 4"/>
          <p:cNvSpPr>
            <a:spLocks noChangeArrowheads="1"/>
          </p:cNvSpPr>
          <p:nvPr/>
        </p:nvSpPr>
        <p:spPr bwMode="auto">
          <a:xfrm>
            <a:off x="6804094" y="4108139"/>
            <a:ext cx="1526379" cy="584775"/>
          </a:xfrm>
          <a:prstGeom prst="rect">
            <a:avLst/>
          </a:prstGeom>
          <a:noFill/>
          <a:ln>
            <a:noFill/>
          </a:ln>
          <a:effectLst/>
        </p:spPr>
        <p:txBody>
          <a:bodyPr wrap="none" anchor="ctr">
            <a:spAutoFit/>
          </a:bodyPr>
          <a:lstStyle/>
          <a:p>
            <a:pPr marL="88900" lvl="0" algn="r"/>
            <a:r>
              <a:rPr lang="sv-SE" sz="3200" b="0" smtClean="0">
                <a:solidFill>
                  <a:srgbClr val="464646"/>
                </a:solidFill>
              </a:rPr>
              <a:t>20,269</a:t>
            </a:r>
            <a:endParaRPr lang="sv-SE" sz="3200" b="0" dirty="0">
              <a:solidFill>
                <a:srgbClr val="464646"/>
              </a:solidFill>
            </a:endParaRPr>
          </a:p>
        </p:txBody>
      </p:sp>
      <p:sp>
        <p:nvSpPr>
          <p:cNvPr id="39" name="AutoShape 10"/>
          <p:cNvSpPr>
            <a:spLocks noChangeArrowheads="1"/>
          </p:cNvSpPr>
          <p:nvPr/>
        </p:nvSpPr>
        <p:spPr bwMode="auto">
          <a:xfrm>
            <a:off x="242145" y="1912094"/>
            <a:ext cx="3960000" cy="4424288"/>
          </a:xfrm>
          <a:prstGeom prst="rect">
            <a:avLst/>
          </a:prstGeom>
          <a:noFill/>
          <a:ln w="3175">
            <a:noFill/>
            <a:prstDash val="solid"/>
          </a:ln>
          <a:effectLst/>
        </p:spPr>
        <p:txBody>
          <a:bodyPr wrap="square" bIns="45720">
            <a:spAutoFit/>
          </a:bodyPr>
          <a:lstStyle/>
          <a:p>
            <a:pPr lvl="0"/>
            <a:r>
              <a:rPr lang="en-US" sz="1200" b="1" cap="all" dirty="0" smtClean="0">
                <a:solidFill>
                  <a:srgbClr val="EC6B10"/>
                </a:solidFill>
                <a:latin typeface="Arial"/>
                <a:cs typeface="Arial"/>
              </a:rPr>
              <a:t>The </a:t>
            </a:r>
            <a:r>
              <a:rPr lang="en-US" sz="1200" b="1" cap="all" dirty="0">
                <a:solidFill>
                  <a:srgbClr val="EC6B10"/>
                </a:solidFill>
                <a:latin typeface="Arial"/>
                <a:cs typeface="Arial"/>
              </a:rPr>
              <a:t>Questionnaire</a:t>
            </a:r>
          </a:p>
          <a:p>
            <a:pPr marL="171450" indent="-171450">
              <a:buFont typeface="Wingdings" pitchFamily="2" charset="2"/>
              <a:buChar char="ü"/>
            </a:pPr>
            <a:r>
              <a:rPr lang="en-US" sz="1200" b="0" dirty="0">
                <a:solidFill>
                  <a:schemeClr val="tx1"/>
                </a:solidFill>
                <a:latin typeface="Arial" pitchFamily="34" charset="0"/>
                <a:cs typeface="Arial" pitchFamily="34" charset="0"/>
              </a:rPr>
              <a:t>Created with </a:t>
            </a:r>
            <a:r>
              <a:rPr lang="en-US" sz="1600" dirty="0" smtClean="0">
                <a:solidFill>
                  <a:schemeClr val="tx1"/>
                </a:solidFill>
                <a:latin typeface="Arial" pitchFamily="34" charset="0"/>
                <a:cs typeface="Arial" pitchFamily="34" charset="0"/>
              </a:rPr>
              <a:t>24 </a:t>
            </a:r>
            <a:r>
              <a:rPr lang="en-US" sz="1600" dirty="0">
                <a:solidFill>
                  <a:schemeClr val="tx1"/>
                </a:solidFill>
                <a:latin typeface="Arial" pitchFamily="34" charset="0"/>
                <a:cs typeface="Arial" pitchFamily="34" charset="0"/>
              </a:rPr>
              <a:t>years of experience</a:t>
            </a:r>
            <a:r>
              <a:rPr lang="en-US" sz="1200" b="0" dirty="0">
                <a:solidFill>
                  <a:schemeClr val="tx1"/>
                </a:solidFill>
                <a:latin typeface="Arial" pitchFamily="34" charset="0"/>
                <a:cs typeface="Arial" pitchFamily="34" charset="0"/>
              </a:rPr>
              <a:t>, extensive research within HR, focus groups and communication with both our clients and students.</a:t>
            </a:r>
          </a:p>
          <a:p>
            <a:pPr marL="171450" lvl="0" indent="-171450">
              <a:spcBef>
                <a:spcPct val="25000"/>
              </a:spcBef>
              <a:buFont typeface="Wingdings" pitchFamily="2" charset="2"/>
              <a:buChar char="ü"/>
            </a:pPr>
            <a:r>
              <a:rPr lang="en-US" sz="1200" b="0" dirty="0">
                <a:solidFill>
                  <a:schemeClr val="tx1"/>
                </a:solidFill>
                <a:latin typeface="Arial" pitchFamily="34" charset="0"/>
                <a:cs typeface="Arial" pitchFamily="34" charset="0"/>
              </a:rPr>
              <a:t>Global perspective - local insight.</a:t>
            </a:r>
          </a:p>
          <a:p>
            <a:pPr marL="171450" lvl="0" indent="-171450">
              <a:spcBef>
                <a:spcPct val="25000"/>
              </a:spcBef>
              <a:buFont typeface="Wingdings" pitchFamily="2" charset="2"/>
              <a:buChar char="ü"/>
            </a:pPr>
            <a:r>
              <a:rPr lang="en-US" sz="1200" b="0" dirty="0">
                <a:solidFill>
                  <a:schemeClr val="tx1"/>
                </a:solidFill>
                <a:latin typeface="Arial" pitchFamily="34" charset="0"/>
                <a:cs typeface="Arial" pitchFamily="34" charset="0"/>
              </a:rPr>
              <a:t>Comprised of closed-ended questions with an extensive list of alternatives and an ‘Other’ option</a:t>
            </a:r>
            <a:r>
              <a:rPr lang="en-US" sz="1200" b="0" dirty="0">
                <a:solidFill>
                  <a:schemeClr val="tx1"/>
                </a:solidFill>
                <a:latin typeface="Arial"/>
                <a:cs typeface="Arial"/>
              </a:rPr>
              <a:t>.</a:t>
            </a:r>
          </a:p>
          <a:p>
            <a:pPr marL="85725" lvl="0" indent="-85725">
              <a:spcBef>
                <a:spcPct val="25000"/>
              </a:spcBef>
              <a:buFontTx/>
              <a:buChar char="•"/>
            </a:pPr>
            <a:endParaRPr lang="en-US" sz="1400" dirty="0">
              <a:latin typeface="Arial"/>
              <a:cs typeface="Arial"/>
            </a:endParaRPr>
          </a:p>
          <a:p>
            <a:pPr lvl="0"/>
            <a:r>
              <a:rPr lang="en-US" sz="1200" b="1" cap="all" dirty="0">
                <a:solidFill>
                  <a:srgbClr val="EC6B10"/>
                </a:solidFill>
                <a:latin typeface="Arial"/>
                <a:cs typeface="Arial"/>
              </a:rPr>
              <a:t>Data collection</a:t>
            </a:r>
          </a:p>
          <a:p>
            <a:pPr>
              <a:spcBef>
                <a:spcPct val="0"/>
              </a:spcBef>
              <a:buClrTx/>
            </a:pPr>
            <a:r>
              <a:rPr lang="en-US" sz="1200" b="0" dirty="0" smtClean="0">
                <a:solidFill>
                  <a:schemeClr val="tx1"/>
                </a:solidFill>
                <a:latin typeface="Arial"/>
                <a:cs typeface="Arial"/>
              </a:rPr>
              <a:t>Conducted via an </a:t>
            </a:r>
            <a:r>
              <a:rPr lang="en-US" sz="1600" dirty="0" smtClean="0">
                <a:solidFill>
                  <a:schemeClr val="tx1"/>
                </a:solidFill>
                <a:latin typeface="Arial"/>
                <a:cs typeface="Arial"/>
              </a:rPr>
              <a:t>on-line survey</a:t>
            </a:r>
            <a:r>
              <a:rPr lang="en-US" sz="1200" b="0" dirty="0" smtClean="0">
                <a:solidFill>
                  <a:schemeClr val="tx1"/>
                </a:solidFill>
                <a:latin typeface="Arial"/>
                <a:cs typeface="Arial"/>
              </a:rPr>
              <a:t>. </a:t>
            </a:r>
            <a:r>
              <a:rPr lang="en-US" sz="1200" b="0" dirty="0">
                <a:solidFill>
                  <a:schemeClr val="tx1"/>
                </a:solidFill>
                <a:latin typeface="Arial"/>
                <a:cs typeface="Arial"/>
              </a:rPr>
              <a:t>The online link was distributed primarily via university contacts (career </a:t>
            </a:r>
            <a:r>
              <a:rPr lang="en-US" sz="1200" b="0" dirty="0" smtClean="0">
                <a:solidFill>
                  <a:schemeClr val="tx1"/>
                </a:solidFill>
                <a:latin typeface="Arial"/>
                <a:cs typeface="Arial"/>
              </a:rPr>
              <a:t>centers </a:t>
            </a:r>
            <a:r>
              <a:rPr lang="en-US" sz="1200" b="0" dirty="0">
                <a:solidFill>
                  <a:schemeClr val="tx1"/>
                </a:solidFill>
                <a:latin typeface="Arial"/>
                <a:cs typeface="Arial"/>
              </a:rPr>
              <a:t>and the educational institutions</a:t>
            </a:r>
            <a:r>
              <a:rPr lang="en-US" sz="1200" b="0" dirty="0" smtClean="0">
                <a:solidFill>
                  <a:schemeClr val="tx1"/>
                </a:solidFill>
                <a:latin typeface="Arial"/>
                <a:cs typeface="Arial"/>
              </a:rPr>
              <a:t>).</a:t>
            </a:r>
            <a:endParaRPr lang="en-US" sz="1200" b="0" dirty="0">
              <a:solidFill>
                <a:schemeClr val="tx1"/>
              </a:solidFill>
              <a:latin typeface="Arial"/>
              <a:cs typeface="Arial"/>
            </a:endParaRPr>
          </a:p>
          <a:p>
            <a:pPr>
              <a:spcBef>
                <a:spcPct val="0"/>
              </a:spcBef>
              <a:buClrTx/>
            </a:pPr>
            <a:endParaRPr lang="en-US" sz="1400" dirty="0">
              <a:latin typeface="Arial"/>
              <a:cs typeface="Arial"/>
            </a:endParaRPr>
          </a:p>
          <a:p>
            <a:r>
              <a:rPr lang="en-US" sz="1200" b="1" cap="all" dirty="0">
                <a:solidFill>
                  <a:srgbClr val="EC6B10"/>
                </a:solidFill>
                <a:latin typeface="Arial"/>
                <a:cs typeface="Arial"/>
              </a:rPr>
              <a:t>Weighting: </a:t>
            </a:r>
          </a:p>
          <a:p>
            <a:r>
              <a:rPr lang="en-US" sz="1200" b="0" dirty="0">
                <a:solidFill>
                  <a:schemeClr val="tx1"/>
                </a:solidFill>
                <a:latin typeface="Arial"/>
                <a:cs typeface="Arial"/>
              </a:rPr>
              <a:t>In our data collection we set </a:t>
            </a:r>
            <a:r>
              <a:rPr lang="en-US" sz="1600" dirty="0">
                <a:solidFill>
                  <a:schemeClr val="tx1"/>
                </a:solidFill>
                <a:latin typeface="Arial"/>
                <a:cs typeface="Arial"/>
              </a:rPr>
              <a:t>targets by main field of study</a:t>
            </a:r>
            <a:r>
              <a:rPr lang="en-US" sz="1600" b="0" dirty="0">
                <a:solidFill>
                  <a:schemeClr val="tx1"/>
                </a:solidFill>
                <a:latin typeface="Arial"/>
                <a:cs typeface="Arial"/>
              </a:rPr>
              <a:t> </a:t>
            </a:r>
            <a:r>
              <a:rPr lang="en-US" sz="1200" b="0" dirty="0">
                <a:solidFill>
                  <a:schemeClr val="tx1"/>
                </a:solidFill>
                <a:latin typeface="Arial"/>
                <a:cs typeface="Arial"/>
              </a:rPr>
              <a:t>and educational institution. In order to provide our clients with reliable data in each market and to get the questions distributions as close as possible to the actual population distribution, we use weighting based on population frequencies of the target groups. </a:t>
            </a:r>
          </a:p>
        </p:txBody>
      </p:sp>
      <p:sp>
        <p:nvSpPr>
          <p:cNvPr id="41" name="AutoShape 10"/>
          <p:cNvSpPr>
            <a:spLocks noChangeArrowheads="1"/>
          </p:cNvSpPr>
          <p:nvPr/>
        </p:nvSpPr>
        <p:spPr bwMode="auto">
          <a:xfrm>
            <a:off x="242144" y="918746"/>
            <a:ext cx="4044847" cy="1138773"/>
          </a:xfrm>
          <a:prstGeom prst="rect">
            <a:avLst/>
          </a:prstGeom>
          <a:noFill/>
          <a:ln w="3175">
            <a:noFill/>
            <a:prstDash val="solid"/>
          </a:ln>
          <a:effectLst/>
        </p:spPr>
        <p:txBody>
          <a:bodyPr wrap="square" bIns="45720">
            <a:spAutoFit/>
          </a:bodyPr>
          <a:lstStyle/>
          <a:p>
            <a:r>
              <a:rPr lang="en-US" sz="1200" dirty="0" smtClean="0">
                <a:solidFill>
                  <a:srgbClr val="EC6B10"/>
                </a:solidFill>
                <a:latin typeface="Arial"/>
                <a:cs typeface="Arial"/>
              </a:rPr>
              <a:t>FIELD PERIOD</a:t>
            </a:r>
            <a:r>
              <a:rPr lang="en-US" sz="1200" smtClean="0">
                <a:solidFill>
                  <a:srgbClr val="EC6B10"/>
                </a:solidFill>
                <a:latin typeface="Arial"/>
                <a:cs typeface="Arial"/>
              </a:rPr>
              <a:t>:</a:t>
            </a:r>
            <a:r>
              <a:rPr lang="en-US" sz="1200">
                <a:solidFill>
                  <a:srgbClr val="EC6B10"/>
                </a:solidFill>
                <a:latin typeface="Arial"/>
                <a:cs typeface="Arial"/>
              </a:rPr>
              <a:t> </a:t>
            </a:r>
            <a:r>
              <a:rPr lang="en-US" sz="1400" b="0" smtClean="0">
                <a:solidFill>
                  <a:schemeClr val="tx1"/>
                </a:solidFill>
                <a:latin typeface="Arial"/>
                <a:cs typeface="Arial"/>
              </a:rPr>
              <a:t>November 2011 to March 2012</a:t>
            </a:r>
            <a:endParaRPr lang="en-US" sz="1400" b="0" dirty="0" smtClean="0">
              <a:solidFill>
                <a:schemeClr val="tx1"/>
              </a:solidFill>
              <a:latin typeface="Arial"/>
              <a:cs typeface="Arial"/>
            </a:endParaRPr>
          </a:p>
          <a:p>
            <a:endParaRPr lang="en-US" sz="1200" dirty="0" smtClean="0">
              <a:solidFill>
                <a:srgbClr val="EC6B10"/>
              </a:solidFill>
              <a:latin typeface="Arial"/>
              <a:cs typeface="Arial"/>
            </a:endParaRPr>
          </a:p>
          <a:p>
            <a:r>
              <a:rPr lang="en-US" sz="1200" dirty="0" smtClean="0">
                <a:solidFill>
                  <a:srgbClr val="EC6B10"/>
                </a:solidFill>
                <a:latin typeface="Arial"/>
                <a:cs typeface="Arial"/>
              </a:rPr>
              <a:t>NO. OF EDUCATIONAL INSTITUTIONS INCLUDED</a:t>
            </a:r>
            <a:r>
              <a:rPr lang="en-US" sz="1400" smtClean="0">
                <a:solidFill>
                  <a:srgbClr val="EC6B10"/>
                </a:solidFill>
                <a:latin typeface="Arial"/>
                <a:cs typeface="Arial"/>
              </a:rPr>
              <a:t>: </a:t>
            </a:r>
            <a:r>
              <a:rPr lang="en-US" sz="1400" b="0" smtClean="0">
                <a:solidFill>
                  <a:schemeClr val="tx1"/>
                </a:solidFill>
                <a:latin typeface="Arial"/>
                <a:cs typeface="Arial"/>
              </a:rPr>
              <a:t>320</a:t>
            </a:r>
            <a:endParaRPr lang="en-US" sz="1400" b="0" dirty="0" smtClean="0">
              <a:solidFill>
                <a:schemeClr val="tx1"/>
              </a:solidFill>
              <a:latin typeface="Arial"/>
              <a:cs typeface="Arial"/>
            </a:endParaRPr>
          </a:p>
          <a:p>
            <a:pPr lvl="0"/>
            <a:endParaRPr lang="en-US" sz="1400" b="0" dirty="0">
              <a:solidFill>
                <a:schemeClr val="tx1"/>
              </a:solidFill>
              <a:latin typeface="Arial"/>
              <a:cs typeface="Arial"/>
            </a:endParaRPr>
          </a:p>
        </p:txBody>
      </p:sp>
      <p:sp>
        <p:nvSpPr>
          <p:cNvPr id="19" name="Rectangle 18"/>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986253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educational institutions</a:t>
            </a:r>
          </a:p>
          <a:p>
            <a:r>
              <a:rPr lang="en-GB" smtClean="0"/>
              <a:t>Total (6/9)</a:t>
            </a:r>
            <a:r>
              <a:rPr lang="en-US" smtClean="0"/>
              <a:t> </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50</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smtClean="0"/>
              <a:t>appendix</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337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8480593" cy="3600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157343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educational institutions</a:t>
            </a:r>
          </a:p>
          <a:p>
            <a:r>
              <a:rPr lang="en-GB" smtClean="0"/>
              <a:t>Total (7/9)</a:t>
            </a:r>
            <a:r>
              <a:rPr lang="en-US" smtClean="0"/>
              <a:t> </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51</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smtClean="0"/>
              <a:t>appendix</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348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8480593" cy="3600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927941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educational institutions</a:t>
            </a:r>
          </a:p>
          <a:p>
            <a:r>
              <a:rPr lang="en-GB" smtClean="0"/>
              <a:t>Total (8/9)</a:t>
            </a:r>
            <a:r>
              <a:rPr lang="en-US" smtClean="0"/>
              <a:t> </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52</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smtClean="0"/>
              <a:t>appendix</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358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8480593" cy="3600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51074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
        <p:nvSpPr>
          <p:cNvPr id="3" name="Content Placeholder 2"/>
          <p:cNvSpPr>
            <a:spLocks noGrp="1"/>
          </p:cNvSpPr>
          <p:nvPr>
            <p:ph sz="quarter" idx="13"/>
          </p:nvPr>
        </p:nvSpPr>
        <p:spPr>
          <a:xfrm>
            <a:off x="244800" y="338400"/>
            <a:ext cx="6187898" cy="309600"/>
          </a:xfrm>
        </p:spPr>
        <p:txBody>
          <a:bodyPr>
            <a:noAutofit/>
          </a:bodyPr>
          <a:lstStyle/>
          <a:p>
            <a:r>
              <a:rPr lang="en-US" dirty="0" smtClean="0"/>
              <a:t>educational institutions</a:t>
            </a:r>
          </a:p>
          <a:p>
            <a:r>
              <a:rPr lang="en-GB" smtClean="0"/>
              <a:t>Total (9/9)</a:t>
            </a:r>
            <a:r>
              <a:rPr lang="en-US" smtClean="0"/>
              <a:t> </a:t>
            </a:r>
            <a:endParaRPr lang="en-US" dirty="0"/>
          </a:p>
        </p:txBody>
      </p:sp>
      <p:sp>
        <p:nvSpPr>
          <p:cNvPr id="4" name="Slide Number Placeholder 3"/>
          <p:cNvSpPr>
            <a:spLocks noGrp="1"/>
          </p:cNvSpPr>
          <p:nvPr>
            <p:ph type="sldNum" sz="quarter" idx="12"/>
          </p:nvPr>
        </p:nvSpPr>
        <p:spPr/>
        <p:txBody>
          <a:bodyPr/>
          <a:lstStyle/>
          <a:p>
            <a:fld id="{D948DAF1-79BB-854E-817B-9FDD28FCE5F0}" type="slidenum">
              <a:rPr lang="en-US" smtClean="0">
                <a:solidFill>
                  <a:prstClr val="white"/>
                </a:solidFill>
              </a:rPr>
              <a:pPr/>
              <a:t>53</a:t>
            </a:fld>
            <a:endParaRPr lang="en-US" dirty="0">
              <a:solidFill>
                <a:prstClr val="white"/>
              </a:solidFill>
            </a:endParaRPr>
          </a:p>
        </p:txBody>
      </p:sp>
      <p:sp>
        <p:nvSpPr>
          <p:cNvPr id="5" name="Content Placeholder 4"/>
          <p:cNvSpPr>
            <a:spLocks noGrp="1"/>
          </p:cNvSpPr>
          <p:nvPr>
            <p:ph sz="quarter" idx="14"/>
          </p:nvPr>
        </p:nvSpPr>
        <p:spPr/>
        <p:txBody>
          <a:bodyPr/>
          <a:lstStyle/>
          <a:p>
            <a:r>
              <a:rPr lang="en-GB" dirty="0" smtClean="0"/>
              <a:t>appendix</a:t>
            </a:r>
            <a:endParaRPr lang="sv-SE" dirty="0"/>
          </a:p>
        </p:txBody>
      </p:sp>
      <p:sp>
        <p:nvSpPr>
          <p:cNvPr id="6" name="Content Placeholder 5"/>
          <p:cNvSpPr>
            <a:spLocks noGrp="1"/>
          </p:cNvSpPr>
          <p:nvPr>
            <p:ph sz="quarter" idx="15"/>
          </p:nvPr>
        </p:nvSpPr>
        <p:spPr/>
        <p:txBody>
          <a:bodyPr>
            <a:normAutofit/>
          </a:bodyPr>
          <a:lstStyle/>
          <a:p>
            <a:r>
              <a:rPr lang="en-US" dirty="0"/>
              <a:t>Which educational institution do you attend?</a:t>
            </a:r>
          </a:p>
        </p:txBody>
      </p:sp>
      <p:sp>
        <p:nvSpPr>
          <p:cNvPr id="14" name="Rectangle 13"/>
          <p:cNvSpPr/>
          <p:nvPr/>
        </p:nvSpPr>
        <p:spPr>
          <a:xfrm>
            <a:off x="6934200" y="6242995"/>
            <a:ext cx="1771649" cy="492443"/>
          </a:xfrm>
          <a:prstGeom prst="rect">
            <a:avLst/>
          </a:prstGeom>
        </p:spPr>
        <p:txBody>
          <a:bodyPr wrap="square">
            <a:spAutoFit/>
          </a:bodyPr>
          <a:lstStyle/>
          <a:p>
            <a:r>
              <a:rPr lang="en-US" sz="650" b="0" cap="all" dirty="0" smtClean="0">
                <a:solidFill>
                  <a:prstClr val="black"/>
                </a:solidFill>
                <a:latin typeface="Arial"/>
                <a:cs typeface="Arial"/>
              </a:rPr>
              <a:t>PLEASE NOTE: </a:t>
            </a:r>
            <a:r>
              <a:rPr lang="en-US" sz="650" b="0" dirty="0">
                <a:solidFill>
                  <a:prstClr val="black"/>
                </a:solidFill>
                <a:latin typeface="Arial"/>
                <a:cs typeface="Arial"/>
              </a:rPr>
              <a:t>This is the distribution after the results have been weighted, reflecting the true population at these educational institutions</a:t>
            </a:r>
          </a:p>
        </p:txBody>
      </p:sp>
      <p:sp>
        <p:nvSpPr>
          <p:cNvPr id="16" name="Oval 15"/>
          <p:cNvSpPr/>
          <p:nvPr/>
        </p:nvSpPr>
        <p:spPr>
          <a:xfrm>
            <a:off x="6766331" y="6274438"/>
            <a:ext cx="216000" cy="216000"/>
          </a:xfrm>
          <a:prstGeom prst="ellipse">
            <a:avLst/>
          </a:prstGeom>
          <a:solidFill>
            <a:srgbClr val="EC6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latin typeface="Arial" pitchFamily="34" charset="0"/>
                <a:cs typeface="Arial" pitchFamily="34" charset="0"/>
              </a:rPr>
              <a:t>!</a:t>
            </a:r>
            <a:endParaRPr lang="en-US" sz="1400" dirty="0">
              <a:solidFill>
                <a:prstClr val="white"/>
              </a:solidFill>
              <a:latin typeface="Arial" pitchFamily="34" charset="0"/>
              <a:cs typeface="Arial" pitchFamily="34" charset="0"/>
            </a:endParaRPr>
          </a:p>
        </p:txBody>
      </p:sp>
      <p:pic>
        <p:nvPicPr>
          <p:cNvPr id="368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098000"/>
            <a:ext cx="8480593" cy="3600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90113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48DAF1-79BB-854E-817B-9FDD28FCE5F0}" type="slidenum">
              <a:rPr lang="en-US" smtClean="0">
                <a:solidFill>
                  <a:prstClr val="white"/>
                </a:solidFill>
              </a:rPr>
              <a:pPr/>
              <a:t>6</a:t>
            </a:fld>
            <a:endParaRPr lang="en-US" dirty="0">
              <a:solidFill>
                <a:prstClr val="white"/>
              </a:solidFill>
            </a:endParaRPr>
          </a:p>
        </p:txBody>
      </p:sp>
      <p:sp>
        <p:nvSpPr>
          <p:cNvPr id="4" name="Content Placeholder 3"/>
          <p:cNvSpPr>
            <a:spLocks noGrp="1"/>
          </p:cNvSpPr>
          <p:nvPr>
            <p:ph sz="quarter" idx="13"/>
          </p:nvPr>
        </p:nvSpPr>
        <p:spPr/>
        <p:txBody>
          <a:bodyPr>
            <a:noAutofit/>
          </a:bodyPr>
          <a:lstStyle/>
          <a:p>
            <a:r>
              <a:rPr lang="en-US" dirty="0"/>
              <a:t>Key findings </a:t>
            </a:r>
            <a:r>
              <a:rPr lang="en-US"/>
              <a:t>• </a:t>
            </a:r>
            <a:r>
              <a:rPr lang="en-US" smtClean="0"/>
              <a:t>Michigan Technological University    </a:t>
            </a:r>
            <a:endParaRPr lang="en-US" dirty="0"/>
          </a:p>
        </p:txBody>
      </p:sp>
      <p:sp>
        <p:nvSpPr>
          <p:cNvPr id="5" name="Content Placeholder 4"/>
          <p:cNvSpPr>
            <a:spLocks noGrp="1"/>
          </p:cNvSpPr>
          <p:nvPr>
            <p:ph sz="quarter" idx="14"/>
          </p:nvPr>
        </p:nvSpPr>
        <p:spPr/>
        <p:txBody>
          <a:bodyPr/>
          <a:lstStyle/>
          <a:p>
            <a:r>
              <a:rPr lang="en-US" dirty="0">
                <a:solidFill>
                  <a:srgbClr val="000000"/>
                </a:solidFill>
              </a:rPr>
              <a:t>Methodology &amp; KEY FINDINGS</a:t>
            </a:r>
          </a:p>
        </p:txBody>
      </p:sp>
      <p:sp>
        <p:nvSpPr>
          <p:cNvPr id="20" name="TextBox 19"/>
          <p:cNvSpPr txBox="1"/>
          <p:nvPr/>
        </p:nvSpPr>
        <p:spPr>
          <a:xfrm>
            <a:off x="245266" y="1489325"/>
            <a:ext cx="3960000" cy="430887"/>
          </a:xfrm>
          <a:prstGeom prst="rect">
            <a:avLst/>
          </a:prstGeom>
          <a:noFill/>
        </p:spPr>
        <p:txBody>
          <a:bodyPr wrap="square" rtlCol="0" anchor="t" anchorCtr="0">
            <a:spAutoFit/>
          </a:bodyPr>
          <a:lstStyle/>
          <a:p>
            <a:pPr defTabSz="457200" fontAlgn="auto">
              <a:spcBef>
                <a:spcPct val="25000"/>
              </a:spcBef>
              <a:spcAft>
                <a:spcPts val="0"/>
              </a:spcAft>
              <a:buClr>
                <a:srgbClr val="800080"/>
              </a:buClr>
            </a:pPr>
            <a:r>
              <a:rPr lang="en-US" sz="2200" b="0" smtClean="0">
                <a:solidFill>
                  <a:prstClr val="black"/>
                </a:solidFill>
                <a:latin typeface="Arial" pitchFamily="34" charset="0"/>
                <a:cs typeface="Arial" pitchFamily="34" charset="0"/>
              </a:rPr>
              <a:t>56% </a:t>
            </a:r>
            <a:r>
              <a:rPr lang="en-US" sz="1200" b="0" dirty="0" smtClean="0">
                <a:solidFill>
                  <a:prstClr val="black"/>
                </a:solidFill>
                <a:latin typeface="Arial" pitchFamily="34" charset="0"/>
                <a:cs typeface="Arial" pitchFamily="34" charset="0"/>
              </a:rPr>
              <a:t>women </a:t>
            </a:r>
            <a:r>
              <a:rPr lang="en-US" sz="1200" b="0" smtClean="0">
                <a:solidFill>
                  <a:prstClr val="black"/>
                </a:solidFill>
                <a:latin typeface="Arial" pitchFamily="34" charset="0"/>
                <a:cs typeface="Arial" pitchFamily="34" charset="0"/>
              </a:rPr>
              <a:t>and </a:t>
            </a:r>
            <a:r>
              <a:rPr lang="en-US" sz="2200" b="0" smtClean="0">
                <a:solidFill>
                  <a:prstClr val="black"/>
                </a:solidFill>
                <a:latin typeface="Arial" pitchFamily="34" charset="0"/>
                <a:cs typeface="Arial" pitchFamily="34" charset="0"/>
              </a:rPr>
              <a:t>44% </a:t>
            </a:r>
            <a:r>
              <a:rPr lang="en-US" sz="1200" b="0" dirty="0" smtClean="0">
                <a:solidFill>
                  <a:prstClr val="black"/>
                </a:solidFill>
                <a:latin typeface="Arial" pitchFamily="34" charset="0"/>
                <a:cs typeface="Arial" pitchFamily="34" charset="0"/>
              </a:rPr>
              <a:t>men </a:t>
            </a:r>
            <a:endParaRPr lang="en-US" sz="1200" b="0" dirty="0">
              <a:solidFill>
                <a:prstClr val="black"/>
              </a:solidFill>
              <a:latin typeface="Calibri"/>
            </a:endParaRPr>
          </a:p>
        </p:txBody>
      </p:sp>
      <p:sp>
        <p:nvSpPr>
          <p:cNvPr id="23" name="Rectangle 22"/>
          <p:cNvSpPr/>
          <p:nvPr/>
        </p:nvSpPr>
        <p:spPr>
          <a:xfrm>
            <a:off x="4843199" y="1489325"/>
            <a:ext cx="3960000" cy="54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defTabSz="457200" fontAlgn="auto">
              <a:spcBef>
                <a:spcPts val="0"/>
              </a:spcBef>
              <a:spcAft>
                <a:spcPts val="0"/>
              </a:spcAft>
            </a:pPr>
            <a:r>
              <a:rPr lang="en-US" sz="1200" b="0" dirty="0">
                <a:solidFill>
                  <a:prstClr val="black"/>
                </a:solidFill>
                <a:latin typeface="Arial" pitchFamily="34" charset="0"/>
                <a:cs typeface="Arial" pitchFamily="34" charset="0"/>
              </a:rPr>
              <a:t>Average </a:t>
            </a:r>
            <a:r>
              <a:rPr lang="en-US" sz="1200" b="0" dirty="0" smtClean="0">
                <a:solidFill>
                  <a:prstClr val="black"/>
                </a:solidFill>
                <a:latin typeface="Arial" pitchFamily="34" charset="0"/>
                <a:cs typeface="Arial" pitchFamily="34" charset="0"/>
              </a:rPr>
              <a:t>age:</a:t>
            </a:r>
            <a:endParaRPr lang="en-US" sz="1200" b="0" dirty="0">
              <a:solidFill>
                <a:prstClr val="black"/>
              </a:solidFill>
              <a:latin typeface="Arial" pitchFamily="34" charset="0"/>
              <a:cs typeface="Arial" pitchFamily="34" charset="0"/>
            </a:endParaRPr>
          </a:p>
          <a:p>
            <a:pPr defTabSz="457200" fontAlgn="auto">
              <a:spcBef>
                <a:spcPts val="0"/>
              </a:spcBef>
              <a:spcAft>
                <a:spcPts val="0"/>
              </a:spcAft>
            </a:pPr>
            <a:r>
              <a:rPr lang="en-US" sz="2200" b="0" smtClean="0">
                <a:solidFill>
                  <a:prstClr val="black"/>
                </a:solidFill>
                <a:latin typeface="Arial" pitchFamily="34" charset="0"/>
                <a:cs typeface="Arial" pitchFamily="34" charset="0"/>
              </a:rPr>
              <a:t>21.4</a:t>
            </a:r>
            <a:r>
              <a:rPr lang="en-US" sz="1200" b="0" smtClean="0">
                <a:solidFill>
                  <a:prstClr val="black"/>
                </a:solidFill>
                <a:latin typeface="Arial" pitchFamily="34" charset="0"/>
                <a:cs typeface="Arial" pitchFamily="34" charset="0"/>
              </a:rPr>
              <a:t> </a:t>
            </a:r>
            <a:r>
              <a:rPr lang="en-US" sz="1200" b="0" dirty="0">
                <a:solidFill>
                  <a:prstClr val="black"/>
                </a:solidFill>
                <a:latin typeface="Arial" pitchFamily="34" charset="0"/>
                <a:cs typeface="Arial" pitchFamily="34" charset="0"/>
              </a:rPr>
              <a:t>years</a:t>
            </a:r>
          </a:p>
        </p:txBody>
      </p:sp>
      <p:sp>
        <p:nvSpPr>
          <p:cNvPr id="24" name="AutoShape 3"/>
          <p:cNvSpPr>
            <a:spLocks noChangeArrowheads="1"/>
          </p:cNvSpPr>
          <p:nvPr/>
        </p:nvSpPr>
        <p:spPr bwMode="auto">
          <a:xfrm>
            <a:off x="245266" y="2445372"/>
            <a:ext cx="3960000" cy="700192"/>
          </a:xfrm>
          <a:prstGeom prst="rect">
            <a:avLst/>
          </a:prstGeom>
          <a:noFill/>
          <a:ln w="38100">
            <a:noFill/>
          </a:ln>
          <a:effectLst/>
        </p:spPr>
        <p:txBody>
          <a:bodyPr wrap="square" anchor="t" anchorCtr="0">
            <a:spAutoFit/>
          </a:bodyPr>
          <a:lstStyle/>
          <a:p>
            <a:pPr defTabSz="457200" fontAlgn="auto">
              <a:spcBef>
                <a:spcPct val="25000"/>
              </a:spcBef>
              <a:spcAft>
                <a:spcPts val="0"/>
              </a:spcAft>
              <a:buClr>
                <a:srgbClr val="800080"/>
              </a:buClr>
            </a:pPr>
            <a:r>
              <a:rPr lang="en-US" sz="1200" b="0" dirty="0">
                <a:solidFill>
                  <a:prstClr val="black"/>
                </a:solidFill>
                <a:latin typeface="Arial" pitchFamily="34" charset="0"/>
                <a:cs typeface="Arial" pitchFamily="34" charset="0"/>
              </a:rPr>
              <a:t>Average perceived </a:t>
            </a:r>
            <a:r>
              <a:rPr lang="en-US" sz="1200" b="0" dirty="0" smtClean="0">
                <a:solidFill>
                  <a:prstClr val="black"/>
                </a:solidFill>
                <a:latin typeface="Arial" pitchFamily="34" charset="0"/>
                <a:cs typeface="Arial" pitchFamily="34" charset="0"/>
              </a:rPr>
              <a:t>GPA:</a:t>
            </a:r>
          </a:p>
          <a:p>
            <a:pPr defTabSz="457200" fontAlgn="auto">
              <a:spcBef>
                <a:spcPct val="25000"/>
              </a:spcBef>
              <a:spcAft>
                <a:spcPts val="0"/>
              </a:spcAft>
              <a:buClr>
                <a:srgbClr val="800080"/>
              </a:buClr>
            </a:pPr>
            <a:r>
              <a:rPr lang="en-US" sz="2200" b="0" smtClean="0">
                <a:solidFill>
                  <a:prstClr val="black"/>
                </a:solidFill>
                <a:latin typeface="Arial" pitchFamily="34" charset="0"/>
                <a:cs typeface="Arial" pitchFamily="34" charset="0"/>
              </a:rPr>
              <a:t>3.2</a:t>
            </a:r>
            <a:endParaRPr lang="en-US" sz="1200" b="0" dirty="0">
              <a:solidFill>
                <a:prstClr val="black"/>
              </a:solidFill>
              <a:latin typeface="Arial" pitchFamily="34" charset="0"/>
              <a:cs typeface="Arial" pitchFamily="34" charset="0"/>
            </a:endParaRPr>
          </a:p>
        </p:txBody>
      </p:sp>
      <p:sp>
        <p:nvSpPr>
          <p:cNvPr id="25" name="TextBox 24"/>
          <p:cNvSpPr txBox="1"/>
          <p:nvPr/>
        </p:nvSpPr>
        <p:spPr>
          <a:xfrm>
            <a:off x="4843199" y="2445372"/>
            <a:ext cx="3960000" cy="700192"/>
          </a:xfrm>
          <a:prstGeom prst="rect">
            <a:avLst/>
          </a:prstGeom>
          <a:noFill/>
        </p:spPr>
        <p:txBody>
          <a:bodyPr wrap="square" rtlCol="0" anchor="t" anchorCtr="0">
            <a:spAutoFit/>
          </a:bodyPr>
          <a:lstStyle/>
          <a:p>
            <a:pPr defTabSz="457200" fontAlgn="auto">
              <a:spcBef>
                <a:spcPct val="25000"/>
              </a:spcBef>
              <a:spcAft>
                <a:spcPts val="0"/>
              </a:spcAft>
              <a:buClr>
                <a:srgbClr val="800080"/>
              </a:buClr>
            </a:pPr>
            <a:r>
              <a:rPr lang="en-US" sz="1200" b="0" dirty="0">
                <a:solidFill>
                  <a:prstClr val="black"/>
                </a:solidFill>
                <a:latin typeface="Arial" pitchFamily="34" charset="0"/>
                <a:cs typeface="Arial" pitchFamily="34" charset="0"/>
              </a:rPr>
              <a:t>Average </a:t>
            </a:r>
            <a:r>
              <a:rPr lang="en-US" sz="1200" b="0" dirty="0" smtClean="0">
                <a:solidFill>
                  <a:prstClr val="black"/>
                </a:solidFill>
                <a:latin typeface="Arial" pitchFamily="34" charset="0"/>
                <a:cs typeface="Arial" pitchFamily="34" charset="0"/>
              </a:rPr>
              <a:t>expected </a:t>
            </a:r>
            <a:r>
              <a:rPr lang="en-US" sz="1200" b="0" dirty="0">
                <a:solidFill>
                  <a:prstClr val="black"/>
                </a:solidFill>
                <a:latin typeface="Arial" pitchFamily="34" charset="0"/>
                <a:cs typeface="Arial" pitchFamily="34" charset="0"/>
              </a:rPr>
              <a:t>annual </a:t>
            </a:r>
            <a:r>
              <a:rPr lang="en-US" sz="1200" b="0" dirty="0" smtClean="0">
                <a:solidFill>
                  <a:prstClr val="black"/>
                </a:solidFill>
                <a:latin typeface="Arial" pitchFamily="34" charset="0"/>
                <a:cs typeface="Arial" pitchFamily="34" charset="0"/>
              </a:rPr>
              <a:t>salary:</a:t>
            </a:r>
          </a:p>
          <a:p>
            <a:pPr defTabSz="457200" fontAlgn="auto">
              <a:spcBef>
                <a:spcPct val="25000"/>
              </a:spcBef>
              <a:spcAft>
                <a:spcPts val="0"/>
              </a:spcAft>
              <a:buClr>
                <a:srgbClr val="800080"/>
              </a:buClr>
            </a:pPr>
            <a:r>
              <a:rPr lang="en-US" sz="2200" b="0" smtClean="0">
                <a:solidFill>
                  <a:prstClr val="black"/>
                </a:solidFill>
                <a:latin typeface="Arial" pitchFamily="34" charset="0"/>
                <a:cs typeface="Arial" pitchFamily="34" charset="0"/>
              </a:rPr>
              <a:t>41,902 </a:t>
            </a:r>
            <a:r>
              <a:rPr lang="en-US" sz="1200" b="0" cap="all" smtClean="0">
                <a:solidFill>
                  <a:prstClr val="black"/>
                </a:solidFill>
                <a:latin typeface="Arial" pitchFamily="34" charset="0"/>
                <a:cs typeface="Arial" pitchFamily="34" charset="0"/>
              </a:rPr>
              <a:t>USD</a:t>
            </a:r>
            <a:endParaRPr lang="en-US" sz="1200" b="0" cap="all" dirty="0">
              <a:solidFill>
                <a:prstClr val="black"/>
              </a:solidFill>
              <a:latin typeface="Arial" pitchFamily="34" charset="0"/>
              <a:cs typeface="Arial" pitchFamily="34" charset="0"/>
            </a:endParaRPr>
          </a:p>
        </p:txBody>
      </p:sp>
      <p:sp>
        <p:nvSpPr>
          <p:cNvPr id="27" name="AutoShape 12"/>
          <p:cNvSpPr>
            <a:spLocks noChangeArrowheads="1"/>
          </p:cNvSpPr>
          <p:nvPr/>
        </p:nvSpPr>
        <p:spPr bwMode="auto">
          <a:xfrm>
            <a:off x="4843199" y="3782033"/>
            <a:ext cx="3960000" cy="1031051"/>
          </a:xfrm>
          <a:prstGeom prst="rect">
            <a:avLst/>
          </a:prstGeom>
          <a:noFill/>
          <a:ln w="3175">
            <a:noFill/>
            <a:prstDash val="solid"/>
          </a:ln>
          <a:effectLst/>
        </p:spPr>
        <p:txBody>
          <a:bodyPr wrap="square" bIns="45720">
            <a:spAutoFit/>
          </a:bodyPr>
          <a:lstStyle/>
          <a:p>
            <a:pPr marL="180975" indent="-180975" defTabSz="457200" fontAlgn="auto">
              <a:spcBef>
                <a:spcPts val="0"/>
              </a:spcBef>
              <a:spcAft>
                <a:spcPts val="0"/>
              </a:spcAft>
            </a:pPr>
            <a:r>
              <a:rPr lang="en-US" sz="1200" b="0" dirty="0">
                <a:solidFill>
                  <a:prstClr val="black"/>
                </a:solidFill>
                <a:latin typeface="Arial" pitchFamily="34" charset="0"/>
                <a:cs typeface="Arial" pitchFamily="34" charset="0"/>
              </a:rPr>
              <a:t>Top </a:t>
            </a:r>
            <a:r>
              <a:rPr lang="en-US" sz="1600" b="0" dirty="0">
                <a:solidFill>
                  <a:prstClr val="black"/>
                </a:solidFill>
                <a:latin typeface="Arial" pitchFamily="34" charset="0"/>
                <a:cs typeface="Arial" pitchFamily="34" charset="0"/>
              </a:rPr>
              <a:t>career goals</a:t>
            </a:r>
            <a:r>
              <a:rPr lang="en-US" sz="1200" b="0" dirty="0">
                <a:solidFill>
                  <a:prstClr val="black"/>
                </a:solidFill>
                <a:latin typeface="Arial" pitchFamily="34" charset="0"/>
                <a:cs typeface="Arial" pitchFamily="34" charset="0"/>
              </a:rPr>
              <a:t>: </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To be secure or stable in my job</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To have work/life balance</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To be a leader or manager of people</a:t>
            </a:r>
            <a:endParaRPr lang="en-US" sz="1200" b="0" dirty="0">
              <a:solidFill>
                <a:prstClr val="black"/>
              </a:solidFill>
              <a:latin typeface="Arial" pitchFamily="34" charset="0"/>
              <a:cs typeface="Arial" pitchFamily="34" charset="0"/>
            </a:endParaRPr>
          </a:p>
        </p:txBody>
      </p:sp>
      <p:cxnSp>
        <p:nvCxnSpPr>
          <p:cNvPr id="19" name="Straight Connector 18"/>
          <p:cNvCxnSpPr/>
          <p:nvPr/>
        </p:nvCxnSpPr>
        <p:spPr>
          <a:xfrm flipH="1">
            <a:off x="245267" y="3429000"/>
            <a:ext cx="8593932" cy="0"/>
          </a:xfrm>
          <a:prstGeom prst="line">
            <a:avLst/>
          </a:prstGeom>
          <a:ln w="12700">
            <a:solidFill>
              <a:srgbClr val="EC6B10"/>
            </a:solidFill>
          </a:ln>
          <a:effectLst/>
        </p:spPr>
        <p:style>
          <a:lnRef idx="2">
            <a:schemeClr val="accent1"/>
          </a:lnRef>
          <a:fillRef idx="0">
            <a:schemeClr val="accent1"/>
          </a:fillRef>
          <a:effectRef idx="1">
            <a:schemeClr val="accent1"/>
          </a:effectRef>
          <a:fontRef idx="minor">
            <a:schemeClr val="tx1"/>
          </a:fontRef>
        </p:style>
      </p:cxnSp>
      <p:pic>
        <p:nvPicPr>
          <p:cNvPr id="94211" name="Picture 3" descr="S:\Share between MSR and Research\For Samuel\PPT_figurer\boy_girl\girl_boy_3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80000" y="2998800"/>
            <a:ext cx="886968" cy="1213104"/>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AutoShape 10"/>
          <p:cNvSpPr>
            <a:spLocks noChangeArrowheads="1"/>
          </p:cNvSpPr>
          <p:nvPr/>
        </p:nvSpPr>
        <p:spPr bwMode="auto">
          <a:xfrm>
            <a:off x="245266" y="3782033"/>
            <a:ext cx="3960000" cy="1031051"/>
          </a:xfrm>
          <a:prstGeom prst="rect">
            <a:avLst/>
          </a:prstGeom>
          <a:noFill/>
          <a:ln w="3175">
            <a:noFill/>
            <a:prstDash val="solid"/>
          </a:ln>
          <a:effectLst/>
        </p:spPr>
        <p:txBody>
          <a:bodyPr wrap="square" bIns="45720">
            <a:spAutoFit/>
          </a:bodyPr>
          <a:lstStyle/>
          <a:p>
            <a:pPr defTabSz="457200" fontAlgn="auto">
              <a:spcBef>
                <a:spcPct val="25000"/>
              </a:spcBef>
              <a:spcAft>
                <a:spcPts val="0"/>
              </a:spcAft>
              <a:buClr>
                <a:srgbClr val="EC6B10"/>
              </a:buClr>
            </a:pPr>
            <a:r>
              <a:rPr lang="en-US" sz="1200" b="0" dirty="0">
                <a:solidFill>
                  <a:prstClr val="black"/>
                </a:solidFill>
                <a:latin typeface="Arial" pitchFamily="34" charset="0"/>
                <a:cs typeface="Arial" pitchFamily="34" charset="0"/>
              </a:rPr>
              <a:t>Top </a:t>
            </a:r>
            <a:r>
              <a:rPr lang="en-US" sz="1200" b="0" dirty="0" smtClean="0">
                <a:solidFill>
                  <a:prstClr val="black"/>
                </a:solidFill>
                <a:latin typeface="Arial" pitchFamily="34" charset="0"/>
                <a:cs typeface="Arial" pitchFamily="34" charset="0"/>
              </a:rPr>
              <a:t>actual </a:t>
            </a:r>
            <a:r>
              <a:rPr lang="en-US" sz="1600" b="0" dirty="0" smtClean="0">
                <a:solidFill>
                  <a:prstClr val="black"/>
                </a:solidFill>
                <a:latin typeface="Arial" pitchFamily="34" charset="0"/>
                <a:cs typeface="Arial" pitchFamily="34" charset="0"/>
              </a:rPr>
              <a:t>communication channels</a:t>
            </a:r>
            <a:r>
              <a:rPr lang="en-US" sz="1200" b="0" dirty="0" smtClean="0">
                <a:solidFill>
                  <a:prstClr val="black"/>
                </a:solidFill>
                <a:latin typeface="Arial" pitchFamily="34" charset="0"/>
                <a:cs typeface="Arial" pitchFamily="34" charset="0"/>
              </a:rPr>
              <a:t>: </a:t>
            </a:r>
            <a:endParaRPr lang="en-US" sz="1200" b="0" dirty="0">
              <a:solidFill>
                <a:prstClr val="black"/>
              </a:solidFill>
              <a:latin typeface="Arial" pitchFamily="34" charset="0"/>
              <a:cs typeface="Arial" pitchFamily="34" charset="0"/>
            </a:endParaRP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Social networks/communities</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Employer websites</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TV advertisements</a:t>
            </a:r>
            <a:endParaRPr lang="en-US" sz="1200" b="0" dirty="0">
              <a:solidFill>
                <a:prstClr val="black"/>
              </a:solidFill>
              <a:latin typeface="Arial" pitchFamily="34" charset="0"/>
              <a:cs typeface="Arial" pitchFamily="34" charset="0"/>
            </a:endParaRPr>
          </a:p>
        </p:txBody>
      </p:sp>
      <p:sp>
        <p:nvSpPr>
          <p:cNvPr id="18" name="AutoShape 5"/>
          <p:cNvSpPr>
            <a:spLocks noChangeArrowheads="1"/>
          </p:cNvSpPr>
          <p:nvPr/>
        </p:nvSpPr>
        <p:spPr bwMode="auto">
          <a:xfrm>
            <a:off x="245266" y="5300105"/>
            <a:ext cx="3960000" cy="1031051"/>
          </a:xfrm>
          <a:prstGeom prst="rect">
            <a:avLst/>
          </a:prstGeom>
          <a:noFill/>
          <a:ln w="3175">
            <a:noFill/>
            <a:prstDash val="solid"/>
          </a:ln>
          <a:effectLst/>
        </p:spPr>
        <p:txBody>
          <a:bodyPr wrap="square" bIns="45720">
            <a:spAutoFit/>
          </a:bodyPr>
          <a:lstStyle/>
          <a:p>
            <a:pPr defTabSz="457200" fontAlgn="auto">
              <a:spcBef>
                <a:spcPct val="25000"/>
              </a:spcBef>
              <a:spcAft>
                <a:spcPts val="0"/>
              </a:spcAft>
              <a:buClr>
                <a:srgbClr val="EC6B10"/>
              </a:buClr>
            </a:pPr>
            <a:r>
              <a:rPr lang="en-US" sz="1200" b="0" dirty="0">
                <a:solidFill>
                  <a:prstClr val="black"/>
                </a:solidFill>
                <a:latin typeface="Arial" pitchFamily="34" charset="0"/>
                <a:cs typeface="Arial" pitchFamily="34" charset="0"/>
              </a:rPr>
              <a:t>Most preferred </a:t>
            </a:r>
            <a:r>
              <a:rPr lang="en-US" sz="1600" b="0" dirty="0" smtClean="0">
                <a:solidFill>
                  <a:prstClr val="black"/>
                </a:solidFill>
                <a:latin typeface="Arial" pitchFamily="34" charset="0"/>
                <a:cs typeface="Arial" pitchFamily="34" charset="0"/>
              </a:rPr>
              <a:t>industries</a:t>
            </a:r>
            <a:r>
              <a:rPr lang="en-US" sz="1200" b="0" dirty="0" smtClean="0">
                <a:solidFill>
                  <a:prstClr val="black"/>
                </a:solidFill>
                <a:latin typeface="Arial" pitchFamily="34" charset="0"/>
                <a:cs typeface="Arial" pitchFamily="34" charset="0"/>
              </a:rPr>
              <a:t>: </a:t>
            </a:r>
            <a:endParaRPr lang="en-US" sz="1200" b="0" dirty="0">
              <a:solidFill>
                <a:prstClr val="black"/>
              </a:solidFill>
              <a:latin typeface="Arial" pitchFamily="34" charset="0"/>
              <a:cs typeface="Arial" pitchFamily="34" charset="0"/>
            </a:endParaRP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Financial Services</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Auditing and Accounting</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Management consulting</a:t>
            </a:r>
            <a:endParaRPr lang="en-US" sz="1200" b="0" dirty="0">
              <a:solidFill>
                <a:prstClr val="black"/>
              </a:solidFill>
              <a:latin typeface="Arial" pitchFamily="34" charset="0"/>
              <a:cs typeface="Arial" pitchFamily="34" charset="0"/>
            </a:endParaRPr>
          </a:p>
        </p:txBody>
      </p:sp>
      <p:sp>
        <p:nvSpPr>
          <p:cNvPr id="22" name="Rectangle 21"/>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2065854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48DAF1-79BB-854E-817B-9FDD28FCE5F0}" type="slidenum">
              <a:rPr lang="en-US" smtClean="0">
                <a:solidFill>
                  <a:prstClr val="white"/>
                </a:solidFill>
              </a:rPr>
              <a:pPr/>
              <a:t>7</a:t>
            </a:fld>
            <a:endParaRPr lang="en-US" dirty="0">
              <a:solidFill>
                <a:prstClr val="white"/>
              </a:solidFill>
            </a:endParaRPr>
          </a:p>
        </p:txBody>
      </p:sp>
      <p:sp>
        <p:nvSpPr>
          <p:cNvPr id="4" name="Content Placeholder 3"/>
          <p:cNvSpPr>
            <a:spLocks noGrp="1"/>
          </p:cNvSpPr>
          <p:nvPr>
            <p:ph sz="quarter" idx="13"/>
          </p:nvPr>
        </p:nvSpPr>
        <p:spPr/>
        <p:txBody>
          <a:bodyPr>
            <a:noAutofit/>
          </a:bodyPr>
          <a:lstStyle/>
          <a:p>
            <a:r>
              <a:rPr lang="en-US" dirty="0"/>
              <a:t>Key findings </a:t>
            </a:r>
            <a:r>
              <a:rPr lang="en-US"/>
              <a:t>• </a:t>
            </a:r>
            <a:r>
              <a:rPr lang="en-GB" smtClean="0"/>
              <a:t>Total </a:t>
            </a:r>
            <a:r>
              <a:rPr lang="en-US" smtClean="0"/>
              <a:t>   </a:t>
            </a:r>
            <a:endParaRPr lang="en-US" dirty="0"/>
          </a:p>
        </p:txBody>
      </p:sp>
      <p:sp>
        <p:nvSpPr>
          <p:cNvPr id="5" name="Content Placeholder 4"/>
          <p:cNvSpPr>
            <a:spLocks noGrp="1"/>
          </p:cNvSpPr>
          <p:nvPr>
            <p:ph sz="quarter" idx="14"/>
          </p:nvPr>
        </p:nvSpPr>
        <p:spPr/>
        <p:txBody>
          <a:bodyPr/>
          <a:lstStyle/>
          <a:p>
            <a:r>
              <a:rPr lang="en-US" dirty="0">
                <a:solidFill>
                  <a:srgbClr val="000000"/>
                </a:solidFill>
              </a:rPr>
              <a:t>Methodology &amp; KEY FINDINGS</a:t>
            </a:r>
          </a:p>
        </p:txBody>
      </p:sp>
      <p:sp>
        <p:nvSpPr>
          <p:cNvPr id="20" name="TextBox 19"/>
          <p:cNvSpPr txBox="1"/>
          <p:nvPr/>
        </p:nvSpPr>
        <p:spPr>
          <a:xfrm>
            <a:off x="245266" y="1489325"/>
            <a:ext cx="3960000" cy="430887"/>
          </a:xfrm>
          <a:prstGeom prst="rect">
            <a:avLst/>
          </a:prstGeom>
          <a:noFill/>
        </p:spPr>
        <p:txBody>
          <a:bodyPr wrap="square" rtlCol="0" anchor="t" anchorCtr="0">
            <a:spAutoFit/>
          </a:bodyPr>
          <a:lstStyle/>
          <a:p>
            <a:pPr defTabSz="457200" fontAlgn="auto">
              <a:spcBef>
                <a:spcPct val="25000"/>
              </a:spcBef>
              <a:spcAft>
                <a:spcPts val="0"/>
              </a:spcAft>
              <a:buClr>
                <a:srgbClr val="800080"/>
              </a:buClr>
            </a:pPr>
            <a:r>
              <a:rPr lang="en-US" sz="2200" b="0" smtClean="0">
                <a:solidFill>
                  <a:prstClr val="black"/>
                </a:solidFill>
                <a:latin typeface="Arial" pitchFamily="34" charset="0"/>
                <a:cs typeface="Arial" pitchFamily="34" charset="0"/>
              </a:rPr>
              <a:t>64% </a:t>
            </a:r>
            <a:r>
              <a:rPr lang="en-US" sz="1200" b="0" dirty="0" smtClean="0">
                <a:solidFill>
                  <a:prstClr val="black"/>
                </a:solidFill>
                <a:latin typeface="Arial" pitchFamily="34" charset="0"/>
                <a:cs typeface="Arial" pitchFamily="34" charset="0"/>
              </a:rPr>
              <a:t>women </a:t>
            </a:r>
            <a:r>
              <a:rPr lang="en-US" sz="1200" b="0" smtClean="0">
                <a:solidFill>
                  <a:prstClr val="black"/>
                </a:solidFill>
                <a:latin typeface="Arial" pitchFamily="34" charset="0"/>
                <a:cs typeface="Arial" pitchFamily="34" charset="0"/>
              </a:rPr>
              <a:t>and </a:t>
            </a:r>
            <a:r>
              <a:rPr lang="en-US" sz="2200" b="0" smtClean="0">
                <a:solidFill>
                  <a:prstClr val="black"/>
                </a:solidFill>
                <a:latin typeface="Arial" pitchFamily="34" charset="0"/>
                <a:cs typeface="Arial" pitchFamily="34" charset="0"/>
              </a:rPr>
              <a:t>36% </a:t>
            </a:r>
            <a:r>
              <a:rPr lang="en-US" sz="1200" b="0" dirty="0" smtClean="0">
                <a:solidFill>
                  <a:prstClr val="black"/>
                </a:solidFill>
                <a:latin typeface="Arial" pitchFamily="34" charset="0"/>
                <a:cs typeface="Arial" pitchFamily="34" charset="0"/>
              </a:rPr>
              <a:t>men </a:t>
            </a:r>
            <a:endParaRPr lang="en-US" sz="1200" b="0" dirty="0">
              <a:solidFill>
                <a:prstClr val="black"/>
              </a:solidFill>
              <a:latin typeface="Calibri"/>
            </a:endParaRPr>
          </a:p>
        </p:txBody>
      </p:sp>
      <p:sp>
        <p:nvSpPr>
          <p:cNvPr id="23" name="Rectangle 22"/>
          <p:cNvSpPr/>
          <p:nvPr/>
        </p:nvSpPr>
        <p:spPr>
          <a:xfrm>
            <a:off x="4843199" y="1489325"/>
            <a:ext cx="3960000" cy="54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defTabSz="457200" fontAlgn="auto">
              <a:spcBef>
                <a:spcPts val="0"/>
              </a:spcBef>
              <a:spcAft>
                <a:spcPts val="0"/>
              </a:spcAft>
            </a:pPr>
            <a:r>
              <a:rPr lang="en-US" sz="1200" b="0" dirty="0">
                <a:solidFill>
                  <a:prstClr val="black"/>
                </a:solidFill>
                <a:latin typeface="Arial" pitchFamily="34" charset="0"/>
                <a:cs typeface="Arial" pitchFamily="34" charset="0"/>
              </a:rPr>
              <a:t>Average </a:t>
            </a:r>
            <a:r>
              <a:rPr lang="en-US" sz="1200" b="0" dirty="0" smtClean="0">
                <a:solidFill>
                  <a:prstClr val="black"/>
                </a:solidFill>
                <a:latin typeface="Arial" pitchFamily="34" charset="0"/>
                <a:cs typeface="Arial" pitchFamily="34" charset="0"/>
              </a:rPr>
              <a:t>age:</a:t>
            </a:r>
            <a:endParaRPr lang="en-US" sz="1200" b="0" dirty="0">
              <a:solidFill>
                <a:prstClr val="black"/>
              </a:solidFill>
              <a:latin typeface="Arial" pitchFamily="34" charset="0"/>
              <a:cs typeface="Arial" pitchFamily="34" charset="0"/>
            </a:endParaRPr>
          </a:p>
          <a:p>
            <a:pPr defTabSz="457200" fontAlgn="auto">
              <a:spcBef>
                <a:spcPts val="0"/>
              </a:spcBef>
              <a:spcAft>
                <a:spcPts val="0"/>
              </a:spcAft>
            </a:pPr>
            <a:r>
              <a:rPr lang="en-US" sz="2200" b="0" smtClean="0">
                <a:solidFill>
                  <a:prstClr val="black"/>
                </a:solidFill>
                <a:latin typeface="Arial" pitchFamily="34" charset="0"/>
                <a:cs typeface="Arial" pitchFamily="34" charset="0"/>
              </a:rPr>
              <a:t>21.6</a:t>
            </a:r>
            <a:r>
              <a:rPr lang="en-US" sz="1200" b="0" smtClean="0">
                <a:solidFill>
                  <a:prstClr val="black"/>
                </a:solidFill>
                <a:latin typeface="Arial" pitchFamily="34" charset="0"/>
                <a:cs typeface="Arial" pitchFamily="34" charset="0"/>
              </a:rPr>
              <a:t> </a:t>
            </a:r>
            <a:r>
              <a:rPr lang="en-US" sz="1200" b="0" dirty="0">
                <a:solidFill>
                  <a:prstClr val="black"/>
                </a:solidFill>
                <a:latin typeface="Arial" pitchFamily="34" charset="0"/>
                <a:cs typeface="Arial" pitchFamily="34" charset="0"/>
              </a:rPr>
              <a:t>years</a:t>
            </a:r>
          </a:p>
        </p:txBody>
      </p:sp>
      <p:sp>
        <p:nvSpPr>
          <p:cNvPr id="24" name="AutoShape 3"/>
          <p:cNvSpPr>
            <a:spLocks noChangeArrowheads="1"/>
          </p:cNvSpPr>
          <p:nvPr/>
        </p:nvSpPr>
        <p:spPr bwMode="auto">
          <a:xfrm>
            <a:off x="245266" y="2445372"/>
            <a:ext cx="3960000" cy="700192"/>
          </a:xfrm>
          <a:prstGeom prst="rect">
            <a:avLst/>
          </a:prstGeom>
          <a:noFill/>
          <a:ln w="38100">
            <a:noFill/>
          </a:ln>
          <a:effectLst/>
        </p:spPr>
        <p:txBody>
          <a:bodyPr wrap="square" anchor="t" anchorCtr="0">
            <a:spAutoFit/>
          </a:bodyPr>
          <a:lstStyle/>
          <a:p>
            <a:pPr defTabSz="457200" fontAlgn="auto">
              <a:spcBef>
                <a:spcPct val="25000"/>
              </a:spcBef>
              <a:spcAft>
                <a:spcPts val="0"/>
              </a:spcAft>
              <a:buClr>
                <a:srgbClr val="800080"/>
              </a:buClr>
            </a:pPr>
            <a:r>
              <a:rPr lang="en-US" sz="1200" b="0" dirty="0">
                <a:solidFill>
                  <a:prstClr val="black"/>
                </a:solidFill>
                <a:latin typeface="Arial" pitchFamily="34" charset="0"/>
                <a:cs typeface="Arial" pitchFamily="34" charset="0"/>
              </a:rPr>
              <a:t>Average perceived </a:t>
            </a:r>
            <a:r>
              <a:rPr lang="en-US" sz="1200" b="0" dirty="0" smtClean="0">
                <a:solidFill>
                  <a:prstClr val="black"/>
                </a:solidFill>
                <a:latin typeface="Arial" pitchFamily="34" charset="0"/>
                <a:cs typeface="Arial" pitchFamily="34" charset="0"/>
              </a:rPr>
              <a:t>GPA:</a:t>
            </a:r>
          </a:p>
          <a:p>
            <a:pPr defTabSz="457200" fontAlgn="auto">
              <a:spcBef>
                <a:spcPct val="25000"/>
              </a:spcBef>
              <a:spcAft>
                <a:spcPts val="0"/>
              </a:spcAft>
              <a:buClr>
                <a:srgbClr val="800080"/>
              </a:buClr>
            </a:pPr>
            <a:r>
              <a:rPr lang="en-US" sz="2200" b="0" smtClean="0">
                <a:solidFill>
                  <a:prstClr val="black"/>
                </a:solidFill>
                <a:latin typeface="Arial" pitchFamily="34" charset="0"/>
                <a:cs typeface="Arial" pitchFamily="34" charset="0"/>
              </a:rPr>
              <a:t>3.5</a:t>
            </a:r>
            <a:endParaRPr lang="en-US" sz="1200" b="0" dirty="0">
              <a:solidFill>
                <a:prstClr val="black"/>
              </a:solidFill>
              <a:latin typeface="Arial" pitchFamily="34" charset="0"/>
              <a:cs typeface="Arial" pitchFamily="34" charset="0"/>
            </a:endParaRPr>
          </a:p>
        </p:txBody>
      </p:sp>
      <p:sp>
        <p:nvSpPr>
          <p:cNvPr id="25" name="TextBox 24"/>
          <p:cNvSpPr txBox="1"/>
          <p:nvPr/>
        </p:nvSpPr>
        <p:spPr>
          <a:xfrm>
            <a:off x="4843199" y="2445372"/>
            <a:ext cx="3960000" cy="700192"/>
          </a:xfrm>
          <a:prstGeom prst="rect">
            <a:avLst/>
          </a:prstGeom>
          <a:noFill/>
        </p:spPr>
        <p:txBody>
          <a:bodyPr wrap="square" rtlCol="0" anchor="t" anchorCtr="0">
            <a:spAutoFit/>
          </a:bodyPr>
          <a:lstStyle/>
          <a:p>
            <a:pPr defTabSz="457200" fontAlgn="auto">
              <a:spcBef>
                <a:spcPct val="25000"/>
              </a:spcBef>
              <a:spcAft>
                <a:spcPts val="0"/>
              </a:spcAft>
              <a:buClr>
                <a:srgbClr val="800080"/>
              </a:buClr>
            </a:pPr>
            <a:r>
              <a:rPr lang="en-US" sz="1200" b="0" dirty="0">
                <a:solidFill>
                  <a:prstClr val="black"/>
                </a:solidFill>
                <a:latin typeface="Arial" pitchFamily="34" charset="0"/>
                <a:cs typeface="Arial" pitchFamily="34" charset="0"/>
              </a:rPr>
              <a:t>Average </a:t>
            </a:r>
            <a:r>
              <a:rPr lang="en-US" sz="1200" b="0" dirty="0" smtClean="0">
                <a:solidFill>
                  <a:prstClr val="black"/>
                </a:solidFill>
                <a:latin typeface="Arial" pitchFamily="34" charset="0"/>
                <a:cs typeface="Arial" pitchFamily="34" charset="0"/>
              </a:rPr>
              <a:t>expected </a:t>
            </a:r>
            <a:r>
              <a:rPr lang="en-US" sz="1200" b="0" dirty="0">
                <a:solidFill>
                  <a:prstClr val="black"/>
                </a:solidFill>
                <a:latin typeface="Arial" pitchFamily="34" charset="0"/>
                <a:cs typeface="Arial" pitchFamily="34" charset="0"/>
              </a:rPr>
              <a:t>annual </a:t>
            </a:r>
            <a:r>
              <a:rPr lang="en-US" sz="1200" b="0" dirty="0" smtClean="0">
                <a:solidFill>
                  <a:prstClr val="black"/>
                </a:solidFill>
                <a:latin typeface="Arial" pitchFamily="34" charset="0"/>
                <a:cs typeface="Arial" pitchFamily="34" charset="0"/>
              </a:rPr>
              <a:t>salary:</a:t>
            </a:r>
          </a:p>
          <a:p>
            <a:pPr defTabSz="457200" fontAlgn="auto">
              <a:spcBef>
                <a:spcPct val="25000"/>
              </a:spcBef>
              <a:spcAft>
                <a:spcPts val="0"/>
              </a:spcAft>
              <a:buClr>
                <a:srgbClr val="800080"/>
              </a:buClr>
            </a:pPr>
            <a:r>
              <a:rPr lang="en-US" sz="2200" b="0" smtClean="0">
                <a:solidFill>
                  <a:prstClr val="black"/>
                </a:solidFill>
                <a:latin typeface="Arial" pitchFamily="34" charset="0"/>
                <a:cs typeface="Arial" pitchFamily="34" charset="0"/>
              </a:rPr>
              <a:t>51,052 </a:t>
            </a:r>
            <a:r>
              <a:rPr lang="en-US" sz="1200" b="0" cap="all" smtClean="0">
                <a:solidFill>
                  <a:prstClr val="black"/>
                </a:solidFill>
                <a:latin typeface="Arial" pitchFamily="34" charset="0"/>
                <a:cs typeface="Arial" pitchFamily="34" charset="0"/>
              </a:rPr>
              <a:t>USD</a:t>
            </a:r>
            <a:endParaRPr lang="en-US" sz="1200" b="0" cap="all" dirty="0">
              <a:solidFill>
                <a:prstClr val="black"/>
              </a:solidFill>
              <a:latin typeface="Arial" pitchFamily="34" charset="0"/>
              <a:cs typeface="Arial" pitchFamily="34" charset="0"/>
            </a:endParaRPr>
          </a:p>
        </p:txBody>
      </p:sp>
      <p:sp>
        <p:nvSpPr>
          <p:cNvPr id="26" name="AutoShape 5"/>
          <p:cNvSpPr>
            <a:spLocks noChangeArrowheads="1"/>
          </p:cNvSpPr>
          <p:nvPr/>
        </p:nvSpPr>
        <p:spPr bwMode="auto">
          <a:xfrm>
            <a:off x="245266" y="5300105"/>
            <a:ext cx="3960000" cy="1031051"/>
          </a:xfrm>
          <a:prstGeom prst="rect">
            <a:avLst/>
          </a:prstGeom>
          <a:noFill/>
          <a:ln w="3175">
            <a:noFill/>
            <a:prstDash val="solid"/>
          </a:ln>
          <a:effectLst/>
        </p:spPr>
        <p:txBody>
          <a:bodyPr wrap="square" bIns="45720">
            <a:spAutoFit/>
          </a:bodyPr>
          <a:lstStyle/>
          <a:p>
            <a:pPr defTabSz="457200" fontAlgn="auto">
              <a:spcBef>
                <a:spcPct val="25000"/>
              </a:spcBef>
              <a:spcAft>
                <a:spcPts val="0"/>
              </a:spcAft>
              <a:buClr>
                <a:srgbClr val="EC6B10"/>
              </a:buClr>
            </a:pPr>
            <a:r>
              <a:rPr lang="en-US" sz="1200" b="0" dirty="0">
                <a:solidFill>
                  <a:prstClr val="black"/>
                </a:solidFill>
                <a:latin typeface="Arial" pitchFamily="34" charset="0"/>
                <a:cs typeface="Arial" pitchFamily="34" charset="0"/>
              </a:rPr>
              <a:t>Most preferred </a:t>
            </a:r>
            <a:r>
              <a:rPr lang="en-US" sz="1600" b="0" dirty="0" smtClean="0">
                <a:solidFill>
                  <a:prstClr val="black"/>
                </a:solidFill>
                <a:latin typeface="Arial" pitchFamily="34" charset="0"/>
                <a:cs typeface="Arial" pitchFamily="34" charset="0"/>
              </a:rPr>
              <a:t>industries</a:t>
            </a:r>
            <a:r>
              <a:rPr lang="en-US" sz="1200" b="0" dirty="0" smtClean="0">
                <a:solidFill>
                  <a:prstClr val="black"/>
                </a:solidFill>
                <a:latin typeface="Arial" pitchFamily="34" charset="0"/>
                <a:cs typeface="Arial" pitchFamily="34" charset="0"/>
              </a:rPr>
              <a:t>: </a:t>
            </a:r>
            <a:endParaRPr lang="en-US" sz="1200" b="0" dirty="0">
              <a:solidFill>
                <a:prstClr val="black"/>
              </a:solidFill>
              <a:latin typeface="Arial" pitchFamily="34" charset="0"/>
              <a:cs typeface="Arial" pitchFamily="34" charset="0"/>
            </a:endParaRP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Auditing and Accounting</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Financial Services</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Business services and operational consulting</a:t>
            </a:r>
            <a:endParaRPr lang="en-US" sz="1200" b="0" dirty="0">
              <a:solidFill>
                <a:prstClr val="black"/>
              </a:solidFill>
              <a:latin typeface="Arial" pitchFamily="34" charset="0"/>
              <a:cs typeface="Arial" pitchFamily="34" charset="0"/>
            </a:endParaRPr>
          </a:p>
        </p:txBody>
      </p:sp>
      <p:sp>
        <p:nvSpPr>
          <p:cNvPr id="27" name="AutoShape 12"/>
          <p:cNvSpPr>
            <a:spLocks noChangeArrowheads="1"/>
          </p:cNvSpPr>
          <p:nvPr/>
        </p:nvSpPr>
        <p:spPr bwMode="auto">
          <a:xfrm>
            <a:off x="4843199" y="3782033"/>
            <a:ext cx="3960000" cy="1031051"/>
          </a:xfrm>
          <a:prstGeom prst="rect">
            <a:avLst/>
          </a:prstGeom>
          <a:noFill/>
          <a:ln w="3175">
            <a:noFill/>
            <a:prstDash val="solid"/>
          </a:ln>
          <a:effectLst/>
        </p:spPr>
        <p:txBody>
          <a:bodyPr wrap="square" bIns="45720">
            <a:spAutoFit/>
          </a:bodyPr>
          <a:lstStyle/>
          <a:p>
            <a:pPr marL="180975" indent="-180975" defTabSz="457200" fontAlgn="auto">
              <a:spcBef>
                <a:spcPts val="0"/>
              </a:spcBef>
              <a:spcAft>
                <a:spcPts val="0"/>
              </a:spcAft>
            </a:pPr>
            <a:r>
              <a:rPr lang="en-US" sz="1200" b="0" dirty="0">
                <a:solidFill>
                  <a:prstClr val="black"/>
                </a:solidFill>
                <a:latin typeface="Arial" pitchFamily="34" charset="0"/>
                <a:cs typeface="Arial" pitchFamily="34" charset="0"/>
              </a:rPr>
              <a:t>Top </a:t>
            </a:r>
            <a:r>
              <a:rPr lang="en-US" sz="1600" b="0" dirty="0">
                <a:solidFill>
                  <a:prstClr val="black"/>
                </a:solidFill>
                <a:latin typeface="Arial" pitchFamily="34" charset="0"/>
                <a:cs typeface="Arial" pitchFamily="34" charset="0"/>
              </a:rPr>
              <a:t>career goals</a:t>
            </a:r>
            <a:r>
              <a:rPr lang="en-US" sz="1200" b="0" dirty="0">
                <a:solidFill>
                  <a:prstClr val="black"/>
                </a:solidFill>
                <a:latin typeface="Arial" pitchFamily="34" charset="0"/>
                <a:cs typeface="Arial" pitchFamily="34" charset="0"/>
              </a:rPr>
              <a:t>: </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To have work/life balance</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To be secure or stable in my job</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To be a leader or manager of people</a:t>
            </a:r>
            <a:endParaRPr lang="en-US" sz="1200" b="0" dirty="0">
              <a:solidFill>
                <a:prstClr val="black"/>
              </a:solidFill>
              <a:latin typeface="Arial" pitchFamily="34" charset="0"/>
              <a:cs typeface="Arial" pitchFamily="34" charset="0"/>
            </a:endParaRPr>
          </a:p>
        </p:txBody>
      </p:sp>
      <p:sp>
        <p:nvSpPr>
          <p:cNvPr id="28" name="AutoShape 10"/>
          <p:cNvSpPr>
            <a:spLocks noChangeArrowheads="1"/>
          </p:cNvSpPr>
          <p:nvPr/>
        </p:nvSpPr>
        <p:spPr bwMode="auto">
          <a:xfrm>
            <a:off x="245266" y="3782033"/>
            <a:ext cx="3960000" cy="1031051"/>
          </a:xfrm>
          <a:prstGeom prst="rect">
            <a:avLst/>
          </a:prstGeom>
          <a:noFill/>
          <a:ln w="3175">
            <a:noFill/>
            <a:prstDash val="solid"/>
          </a:ln>
          <a:effectLst/>
        </p:spPr>
        <p:txBody>
          <a:bodyPr wrap="square" bIns="45720">
            <a:spAutoFit/>
          </a:bodyPr>
          <a:lstStyle/>
          <a:p>
            <a:pPr defTabSz="457200" fontAlgn="auto">
              <a:spcBef>
                <a:spcPct val="25000"/>
              </a:spcBef>
              <a:spcAft>
                <a:spcPts val="0"/>
              </a:spcAft>
              <a:buClr>
                <a:srgbClr val="EC6B10"/>
              </a:buClr>
            </a:pPr>
            <a:r>
              <a:rPr lang="en-US" sz="1200" b="0" dirty="0">
                <a:solidFill>
                  <a:prstClr val="black"/>
                </a:solidFill>
                <a:latin typeface="Arial" pitchFamily="34" charset="0"/>
                <a:cs typeface="Arial" pitchFamily="34" charset="0"/>
              </a:rPr>
              <a:t>Top </a:t>
            </a:r>
            <a:r>
              <a:rPr lang="en-US" sz="1200" b="0" dirty="0" smtClean="0">
                <a:solidFill>
                  <a:prstClr val="black"/>
                </a:solidFill>
                <a:latin typeface="Arial" pitchFamily="34" charset="0"/>
                <a:cs typeface="Arial" pitchFamily="34" charset="0"/>
              </a:rPr>
              <a:t>actual </a:t>
            </a:r>
            <a:r>
              <a:rPr lang="en-US" sz="1600" b="0" dirty="0" smtClean="0">
                <a:solidFill>
                  <a:prstClr val="black"/>
                </a:solidFill>
                <a:latin typeface="Arial" pitchFamily="34" charset="0"/>
                <a:cs typeface="Arial" pitchFamily="34" charset="0"/>
              </a:rPr>
              <a:t>communication channels</a:t>
            </a:r>
            <a:r>
              <a:rPr lang="en-US" sz="1200" b="0" dirty="0" smtClean="0">
                <a:solidFill>
                  <a:prstClr val="black"/>
                </a:solidFill>
                <a:latin typeface="Arial" pitchFamily="34" charset="0"/>
                <a:cs typeface="Arial" pitchFamily="34" charset="0"/>
              </a:rPr>
              <a:t>: </a:t>
            </a:r>
            <a:endParaRPr lang="en-US" sz="1200" b="0" dirty="0">
              <a:solidFill>
                <a:prstClr val="black"/>
              </a:solidFill>
              <a:latin typeface="Arial" pitchFamily="34" charset="0"/>
              <a:cs typeface="Arial" pitchFamily="34" charset="0"/>
            </a:endParaRP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Employer websites</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Social networks/communities</a:t>
            </a:r>
          </a:p>
          <a:p>
            <a:pPr marL="92075" indent="-92075" defTabSz="457200" fontAlgn="auto">
              <a:spcBef>
                <a:spcPct val="25000"/>
              </a:spcBef>
              <a:spcAft>
                <a:spcPts val="0"/>
              </a:spcAft>
              <a:buClr>
                <a:srgbClr val="EC6B10"/>
              </a:buClr>
              <a:buFont typeface="Arial" pitchFamily="34" charset="0"/>
              <a:buChar char="•"/>
            </a:pPr>
            <a:r>
              <a:rPr lang="en-US" sz="1200" b="0" smtClean="0">
                <a:solidFill>
                  <a:prstClr val="black"/>
                </a:solidFill>
                <a:latin typeface="Arial" pitchFamily="34" charset="0"/>
                <a:cs typeface="Arial" pitchFamily="34" charset="0"/>
              </a:rPr>
              <a:t>TV advertisements</a:t>
            </a:r>
            <a:endParaRPr lang="en-US" sz="1200" b="0" dirty="0">
              <a:solidFill>
                <a:prstClr val="black"/>
              </a:solidFill>
              <a:latin typeface="Arial" pitchFamily="34" charset="0"/>
              <a:cs typeface="Arial" pitchFamily="34" charset="0"/>
            </a:endParaRPr>
          </a:p>
        </p:txBody>
      </p:sp>
      <p:cxnSp>
        <p:nvCxnSpPr>
          <p:cNvPr id="19" name="Straight Connector 18"/>
          <p:cNvCxnSpPr/>
          <p:nvPr/>
        </p:nvCxnSpPr>
        <p:spPr>
          <a:xfrm flipH="1">
            <a:off x="245267" y="3429000"/>
            <a:ext cx="8593932" cy="0"/>
          </a:xfrm>
          <a:prstGeom prst="line">
            <a:avLst/>
          </a:prstGeom>
          <a:ln w="12700">
            <a:solidFill>
              <a:srgbClr val="EC6B10"/>
            </a:solidFill>
          </a:ln>
          <a:effectLst/>
        </p:spPr>
        <p:style>
          <a:lnRef idx="2">
            <a:schemeClr val="accent1"/>
          </a:lnRef>
          <a:fillRef idx="0">
            <a:schemeClr val="accent1"/>
          </a:fillRef>
          <a:effectRef idx="1">
            <a:schemeClr val="accent1"/>
          </a:effectRef>
          <a:fontRef idx="minor">
            <a:schemeClr val="tx1"/>
          </a:fontRef>
        </p:style>
      </p:cxnSp>
      <p:pic>
        <p:nvPicPr>
          <p:cNvPr id="94211" name="Picture 3" descr="S:\Share between MSR and Research\For Samuel\PPT_figurer\boy_girl\girl_boy_3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80000" y="2998800"/>
            <a:ext cx="886968" cy="1213104"/>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5"/>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spTree>
    <p:extLst>
      <p:ext uri="{BB962C8B-B14F-4D97-AF65-F5344CB8AC3E}">
        <p14:creationId xmlns="" xmlns:p14="http://schemas.microsoft.com/office/powerpoint/2010/main" val="3452392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8</a:t>
            </a:fld>
            <a:endParaRPr lang="en-US" dirty="0">
              <a:solidFill>
                <a:prstClr val="white"/>
              </a:solidFill>
            </a:endParaRPr>
          </a:p>
        </p:txBody>
      </p:sp>
      <p:sp>
        <p:nvSpPr>
          <p:cNvPr id="3" name="Content Placeholder 2"/>
          <p:cNvSpPr>
            <a:spLocks noGrp="1"/>
          </p:cNvSpPr>
          <p:nvPr>
            <p:ph sz="quarter" idx="13"/>
          </p:nvPr>
        </p:nvSpPr>
        <p:spPr/>
        <p:txBody>
          <a:bodyPr/>
          <a:lstStyle/>
          <a:p>
            <a:r>
              <a:rPr lang="sv-SE" dirty="0" smtClean="0"/>
              <a:t>Age</a:t>
            </a:r>
            <a:r>
              <a:rPr lang="sv-SE" dirty="0"/>
              <a:t> </a:t>
            </a:r>
            <a:r>
              <a:rPr lang="sv-SE" dirty="0" smtClean="0"/>
              <a:t>&amp; gender</a:t>
            </a:r>
            <a:endParaRPr lang="sv-SE" dirty="0"/>
          </a:p>
        </p:txBody>
      </p:sp>
      <p:sp>
        <p:nvSpPr>
          <p:cNvPr id="4" name="Content Placeholder 3"/>
          <p:cNvSpPr>
            <a:spLocks noGrp="1"/>
          </p:cNvSpPr>
          <p:nvPr>
            <p:ph sz="quarter" idx="14"/>
          </p:nvPr>
        </p:nvSpPr>
        <p:spPr/>
        <p:txBody>
          <a:bodyPr/>
          <a:lstStyle/>
          <a:p>
            <a:r>
              <a:rPr lang="sv-SE" dirty="0"/>
              <a:t>Methodology &amp; KEY FINDINGS</a:t>
            </a:r>
          </a:p>
        </p:txBody>
      </p:sp>
      <p:sp>
        <p:nvSpPr>
          <p:cNvPr id="8" name="Content Placeholder 3"/>
          <p:cNvSpPr txBox="1">
            <a:spLocks/>
          </p:cNvSpPr>
          <p:nvPr/>
        </p:nvSpPr>
        <p:spPr>
          <a:xfrm>
            <a:off x="219205" y="1169339"/>
            <a:ext cx="1346649" cy="2304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lang="en-GB" sz="9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1200" dirty="0" smtClean="0"/>
              <a:t>Average Age</a:t>
            </a:r>
            <a:endParaRPr lang="sv-SE" sz="1200" dirty="0"/>
          </a:p>
        </p:txBody>
      </p:sp>
      <p:sp>
        <p:nvSpPr>
          <p:cNvPr id="9" name="Content Placeholder 3"/>
          <p:cNvSpPr txBox="1">
            <a:spLocks/>
          </p:cNvSpPr>
          <p:nvPr/>
        </p:nvSpPr>
        <p:spPr>
          <a:xfrm>
            <a:off x="4378063" y="1169339"/>
            <a:ext cx="1058862" cy="2304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lang="en-GB" sz="900" b="0" kern="1200" cap="all" dirty="0">
                <a:solidFill>
                  <a:prstClr val="black"/>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1200" dirty="0" smtClean="0"/>
              <a:t>gender</a:t>
            </a:r>
            <a:endParaRPr lang="sv-SE" sz="1200" dirty="0"/>
          </a:p>
        </p:txBody>
      </p:sp>
      <p:sp>
        <p:nvSpPr>
          <p:cNvPr id="13" name="Content Placeholder 7"/>
          <p:cNvSpPr>
            <a:spLocks noGrp="1"/>
          </p:cNvSpPr>
          <p:nvPr>
            <p:ph sz="quarter" idx="15"/>
          </p:nvPr>
        </p:nvSpPr>
        <p:spPr>
          <a:xfrm>
            <a:off x="251999" y="6271200"/>
            <a:ext cx="3664907" cy="586800"/>
          </a:xfrm>
        </p:spPr>
        <p:txBody>
          <a:bodyPr>
            <a:noAutofit/>
          </a:bodyPr>
          <a:lstStyle/>
          <a:p>
            <a:pPr marL="95250" indent="-95250">
              <a:buFont typeface="Arial" pitchFamily="34" charset="0"/>
              <a:buChar char="•"/>
            </a:pPr>
            <a:r>
              <a:rPr lang="en-US" dirty="0" smtClean="0"/>
              <a:t>What is your year of birth?</a:t>
            </a:r>
            <a:endParaRPr lang="en-US" dirty="0"/>
          </a:p>
          <a:p>
            <a:pPr marL="95250" indent="-95250">
              <a:buFont typeface="Arial" pitchFamily="34" charset="0"/>
              <a:buChar char="•"/>
            </a:pPr>
            <a:r>
              <a:rPr lang="en-US" dirty="0" smtClean="0"/>
              <a:t>What is your gender</a:t>
            </a:r>
            <a:endParaRPr lang="en-US" dirty="0"/>
          </a:p>
        </p:txBody>
      </p:sp>
      <p:sp>
        <p:nvSpPr>
          <p:cNvPr id="19" name="TextBox 18"/>
          <p:cNvSpPr txBox="1"/>
          <p:nvPr/>
        </p:nvSpPr>
        <p:spPr>
          <a:xfrm>
            <a:off x="219205" y="2204665"/>
            <a:ext cx="4501062" cy="1015663"/>
          </a:xfrm>
          <a:prstGeom prst="rect">
            <a:avLst/>
          </a:prstGeom>
          <a:noFill/>
        </p:spPr>
        <p:txBody>
          <a:bodyPr wrap="square" rtlCol="0" anchor="ctr" anchorCtr="0">
            <a:spAutoFit/>
          </a:bodyPr>
          <a:lstStyle/>
          <a:p>
            <a:pPr defTabSz="914400" fontAlgn="base">
              <a:spcBef>
                <a:spcPct val="0"/>
              </a:spcBef>
              <a:spcAft>
                <a:spcPct val="0"/>
              </a:spcAft>
            </a:pPr>
            <a:r>
              <a:rPr lang="en-US" sz="6000" b="0" smtClean="0">
                <a:solidFill>
                  <a:srgbClr val="464646"/>
                </a:solidFill>
                <a:latin typeface="Arial" charset="0"/>
              </a:rPr>
              <a:t>21.4</a:t>
            </a:r>
            <a:r>
              <a:rPr lang="en-US" sz="3200" b="0" smtClean="0">
                <a:solidFill>
                  <a:srgbClr val="464646"/>
                </a:solidFill>
                <a:latin typeface="Arial" charset="0"/>
              </a:rPr>
              <a:t> </a:t>
            </a:r>
            <a:r>
              <a:rPr lang="en-US" sz="3200" b="0" dirty="0" smtClean="0">
                <a:solidFill>
                  <a:srgbClr val="464646"/>
                </a:solidFill>
                <a:latin typeface="Arial" charset="0"/>
              </a:rPr>
              <a:t>years</a:t>
            </a:r>
            <a:endParaRPr lang="en-US" sz="3200" b="0" dirty="0">
              <a:solidFill>
                <a:srgbClr val="464646"/>
              </a:solidFill>
              <a:latin typeface="Arial" charset="0"/>
            </a:endParaRPr>
          </a:p>
        </p:txBody>
      </p:sp>
      <p:sp>
        <p:nvSpPr>
          <p:cNvPr id="20" name="TextBox 19"/>
          <p:cNvSpPr txBox="1"/>
          <p:nvPr/>
        </p:nvSpPr>
        <p:spPr>
          <a:xfrm>
            <a:off x="219205" y="4173987"/>
            <a:ext cx="4501062" cy="1015663"/>
          </a:xfrm>
          <a:prstGeom prst="rect">
            <a:avLst/>
          </a:prstGeom>
          <a:noFill/>
        </p:spPr>
        <p:txBody>
          <a:bodyPr wrap="square" rtlCol="0" anchor="ctr" anchorCtr="0">
            <a:spAutoFit/>
          </a:bodyPr>
          <a:lstStyle/>
          <a:p>
            <a:r>
              <a:rPr lang="en-US" sz="6000" b="0" smtClean="0">
                <a:solidFill>
                  <a:srgbClr val="464646"/>
                </a:solidFill>
                <a:latin typeface="Arial" charset="0"/>
              </a:rPr>
              <a:t>21.6</a:t>
            </a:r>
            <a:r>
              <a:rPr lang="en-US" sz="3200" b="0" smtClean="0">
                <a:solidFill>
                  <a:srgbClr val="464646"/>
                </a:solidFill>
                <a:latin typeface="Arial" charset="0"/>
              </a:rPr>
              <a:t> </a:t>
            </a:r>
            <a:r>
              <a:rPr lang="en-US" sz="3200" b="0" dirty="0">
                <a:solidFill>
                  <a:srgbClr val="464646"/>
                </a:solidFill>
              </a:rPr>
              <a:t>years</a:t>
            </a:r>
            <a:endParaRPr lang="en-US" sz="6000" b="0" dirty="0">
              <a:solidFill>
                <a:srgbClr val="464646"/>
              </a:solidFill>
              <a:latin typeface="Arial" charset="0"/>
            </a:endParaRPr>
          </a:p>
        </p:txBody>
      </p:sp>
      <p:sp>
        <p:nvSpPr>
          <p:cNvPr id="21" name="Text Box 16"/>
          <p:cNvSpPr txBox="1">
            <a:spLocks noChangeArrowheads="1"/>
          </p:cNvSpPr>
          <p:nvPr/>
        </p:nvSpPr>
        <p:spPr bwMode="auto">
          <a:xfrm>
            <a:off x="219205" y="1961957"/>
            <a:ext cx="3877782" cy="369332"/>
          </a:xfrm>
          <a:prstGeom prst="rect">
            <a:avLst/>
          </a:prstGeom>
          <a:noFill/>
          <a:ln>
            <a:noFill/>
          </a:ln>
          <a:effectLst/>
          <a:extLst>
            <a:ext uri="{909E8E84-426E-40DD-AFC4-6F175D3DCCD1}">
              <a14:hiddenFill xmlns="" xmlns:a14="http://schemas.microsoft.com/office/drawing/2010/main">
                <a:solidFill>
                  <a:srgbClr val="5D7098"/>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nchorCtr="0">
            <a:spAutoFit/>
          </a:bodyPr>
          <a:lstStyle/>
          <a:p>
            <a:pPr fontAlgn="auto">
              <a:spcBef>
                <a:spcPts val="0"/>
              </a:spcBef>
              <a:spcAft>
                <a:spcPts val="0"/>
              </a:spcAft>
              <a:defRPr/>
            </a:pPr>
            <a:r>
              <a:rPr lang="sv-SE" sz="1800" b="0" kern="0" smtClean="0">
                <a:solidFill>
                  <a:srgbClr val="464646"/>
                </a:solidFill>
              </a:rPr>
              <a:t>Michigan Technological University</a:t>
            </a:r>
            <a:endParaRPr lang="sv-SE" sz="1800" b="0" kern="0" dirty="0">
              <a:solidFill>
                <a:srgbClr val="464646"/>
              </a:solidFill>
            </a:endParaRPr>
          </a:p>
        </p:txBody>
      </p:sp>
      <p:sp>
        <p:nvSpPr>
          <p:cNvPr id="22" name="Text Box 19"/>
          <p:cNvSpPr txBox="1">
            <a:spLocks noChangeArrowheads="1"/>
          </p:cNvSpPr>
          <p:nvPr/>
        </p:nvSpPr>
        <p:spPr bwMode="auto">
          <a:xfrm>
            <a:off x="219205" y="3921856"/>
            <a:ext cx="3877779" cy="369332"/>
          </a:xfrm>
          <a:prstGeom prst="rect">
            <a:avLst/>
          </a:prstGeom>
          <a:noFill/>
          <a:ln>
            <a:noFill/>
          </a:ln>
          <a:effectLst/>
          <a:extLst>
            <a:ext uri="{909E8E84-426E-40DD-AFC4-6F175D3DCCD1}">
              <a14:hiddenFill xmlns="" xmlns:a14="http://schemas.microsoft.com/office/drawing/2010/main">
                <a:solidFill>
                  <a:srgbClr val="5D7098"/>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nchorCtr="0">
            <a:spAutoFit/>
          </a:bodyPr>
          <a:lstStyle/>
          <a:p>
            <a:pPr fontAlgn="auto">
              <a:spcBef>
                <a:spcPts val="0"/>
              </a:spcBef>
              <a:spcAft>
                <a:spcPts val="0"/>
              </a:spcAft>
              <a:defRPr/>
            </a:pPr>
            <a:r>
              <a:rPr lang="sv-SE" sz="1800" b="0" kern="0" smtClean="0">
                <a:solidFill>
                  <a:srgbClr val="464646"/>
                </a:solidFill>
              </a:rPr>
              <a:t>Total</a:t>
            </a:r>
            <a:endParaRPr lang="sv-SE" sz="1800" b="0" kern="0" dirty="0">
              <a:solidFill>
                <a:srgbClr val="464646"/>
              </a:solidFill>
            </a:endParaRPr>
          </a:p>
        </p:txBody>
      </p:sp>
      <p:cxnSp>
        <p:nvCxnSpPr>
          <p:cNvPr id="25" name="Straight Connector 24"/>
          <p:cNvCxnSpPr/>
          <p:nvPr/>
        </p:nvCxnSpPr>
        <p:spPr>
          <a:xfrm>
            <a:off x="318451" y="2353387"/>
            <a:ext cx="540000" cy="0"/>
          </a:xfrm>
          <a:prstGeom prst="line">
            <a:avLst/>
          </a:prstGeom>
          <a:ln w="38100">
            <a:solidFill>
              <a:srgbClr val="EC6B1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18451" y="4326813"/>
            <a:ext cx="5400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191991" y="1003088"/>
            <a:ext cx="23751" cy="4860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81996" y="1562625"/>
            <a:ext cx="4503737" cy="3930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6408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8DAF1-79BB-854E-817B-9FDD28FCE5F0}" type="slidenum">
              <a:rPr lang="en-US" smtClean="0">
                <a:solidFill>
                  <a:prstClr val="white"/>
                </a:solidFill>
              </a:rPr>
              <a:pPr/>
              <a:t>9</a:t>
            </a:fld>
            <a:endParaRPr lang="en-US" dirty="0">
              <a:solidFill>
                <a:prstClr val="white"/>
              </a:solidFill>
            </a:endParaRPr>
          </a:p>
        </p:txBody>
      </p:sp>
      <p:sp>
        <p:nvSpPr>
          <p:cNvPr id="3" name="Content Placeholder 2"/>
          <p:cNvSpPr>
            <a:spLocks noGrp="1"/>
          </p:cNvSpPr>
          <p:nvPr>
            <p:ph sz="quarter" idx="13"/>
          </p:nvPr>
        </p:nvSpPr>
        <p:spPr/>
        <p:txBody>
          <a:bodyPr/>
          <a:lstStyle/>
          <a:p>
            <a:r>
              <a:rPr lang="sv-SE" dirty="0" smtClean="0"/>
              <a:t>ethnicity</a:t>
            </a:r>
            <a:endParaRPr lang="sv-SE" dirty="0"/>
          </a:p>
        </p:txBody>
      </p:sp>
      <p:sp>
        <p:nvSpPr>
          <p:cNvPr id="4" name="Content Placeholder 3"/>
          <p:cNvSpPr>
            <a:spLocks noGrp="1"/>
          </p:cNvSpPr>
          <p:nvPr>
            <p:ph sz="quarter" idx="14"/>
          </p:nvPr>
        </p:nvSpPr>
        <p:spPr/>
        <p:txBody>
          <a:bodyPr/>
          <a:lstStyle/>
          <a:p>
            <a:r>
              <a:rPr lang="sv-SE" dirty="0"/>
              <a:t>Methodology &amp; KEY FINDINGS</a:t>
            </a:r>
          </a:p>
        </p:txBody>
      </p:sp>
      <p:sp>
        <p:nvSpPr>
          <p:cNvPr id="9" name="Content Placeholder 8"/>
          <p:cNvSpPr>
            <a:spLocks noGrp="1"/>
          </p:cNvSpPr>
          <p:nvPr>
            <p:ph sz="quarter" idx="15"/>
          </p:nvPr>
        </p:nvSpPr>
        <p:spPr/>
        <p:txBody>
          <a:bodyPr/>
          <a:lstStyle/>
          <a:p>
            <a:r>
              <a:rPr lang="en-US" dirty="0"/>
              <a:t>How would you classify your ethnic background?</a:t>
            </a:r>
          </a:p>
        </p:txBody>
      </p:sp>
      <p:sp>
        <p:nvSpPr>
          <p:cNvPr id="10" name="Rectangle 9"/>
          <p:cNvSpPr/>
          <p:nvPr/>
        </p:nvSpPr>
        <p:spPr>
          <a:xfrm>
            <a:off x="6515101" y="101783"/>
            <a:ext cx="2628900" cy="707886"/>
          </a:xfrm>
          <a:prstGeom prst="rect">
            <a:avLst/>
          </a:prstGeom>
        </p:spPr>
        <p:txBody>
          <a:bodyPr wrap="square">
            <a:spAutoFit/>
          </a:bodyPr>
          <a:lstStyle/>
          <a:p>
            <a:pPr algn="r" defTabSz="457200" fontAlgn="auto">
              <a:spcBef>
                <a:spcPts val="0"/>
              </a:spcBef>
              <a:spcAft>
                <a:spcPts val="0"/>
              </a:spcAft>
            </a:pPr>
            <a:r>
              <a:rPr lang="en-US" sz="800" b="0" dirty="0">
                <a:solidFill>
                  <a:prstClr val="white">
                    <a:lumMod val="65000"/>
                  </a:prstClr>
                </a:solidFill>
                <a:latin typeface="Arial"/>
                <a:cs typeface="Arial"/>
              </a:rPr>
              <a:t>Universum Student Survey 2012</a:t>
            </a:r>
            <a:endParaRPr lang="en-GB" sz="800" b="0" dirty="0">
              <a:solidFill>
                <a:prstClr val="white">
                  <a:lumMod val="65000"/>
                </a:prstClr>
              </a:solidFill>
              <a:latin typeface="Arial"/>
              <a:cs typeface="Arial"/>
            </a:endParaRPr>
          </a:p>
          <a:p>
            <a:pPr algn="r" defTabSz="457200" fontAlgn="auto">
              <a:spcBef>
                <a:spcPts val="0"/>
              </a:spcBef>
              <a:spcAft>
                <a:spcPts val="0"/>
              </a:spcAft>
            </a:pPr>
            <a:r>
              <a:rPr lang="en-US" sz="800" b="0" dirty="0" smtClean="0">
                <a:solidFill>
                  <a:prstClr val="white">
                    <a:lumMod val="65000"/>
                  </a:prstClr>
                </a:solidFill>
                <a:latin typeface="Arial"/>
                <a:cs typeface="Arial"/>
              </a:rPr>
              <a:t>University Report</a:t>
            </a:r>
          </a:p>
          <a:p>
            <a:pPr algn="r" defTabSz="457200" fontAlgn="auto">
              <a:spcBef>
                <a:spcPts val="0"/>
              </a:spcBef>
              <a:spcAft>
                <a:spcPts val="0"/>
              </a:spcAft>
            </a:pPr>
            <a:r>
              <a:rPr lang="en-GB" sz="800" b="0" smtClean="0">
                <a:solidFill>
                  <a:prstClr val="white">
                    <a:lumMod val="65000"/>
                  </a:prstClr>
                </a:solidFill>
                <a:latin typeface="Arial"/>
                <a:cs typeface="Arial"/>
              </a:rPr>
              <a:t>US Undergraduate Edition</a:t>
            </a:r>
            <a:r>
              <a:rPr lang="en-US" sz="800" b="0" smtClean="0">
                <a:solidFill>
                  <a:prstClr val="white">
                    <a:lumMod val="65000"/>
                  </a:prstClr>
                </a:solidFill>
                <a:latin typeface="Arial"/>
                <a:cs typeface="Arial"/>
              </a:rPr>
              <a:t>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Business </a:t>
            </a:r>
            <a:endParaRPr lang="en-US" sz="800" b="0" dirty="0" smtClean="0">
              <a:solidFill>
                <a:prstClr val="white">
                  <a:lumMod val="65000"/>
                </a:prstClr>
              </a:solidFill>
              <a:latin typeface="Arial"/>
              <a:cs typeface="Arial"/>
            </a:endParaRPr>
          </a:p>
          <a:p>
            <a:pPr algn="r" defTabSz="457200" fontAlgn="auto">
              <a:spcBef>
                <a:spcPts val="0"/>
              </a:spcBef>
              <a:spcAft>
                <a:spcPts val="0"/>
              </a:spcAft>
            </a:pPr>
            <a:r>
              <a:rPr lang="en-US" sz="800" b="0" smtClean="0">
                <a:solidFill>
                  <a:prstClr val="white">
                    <a:lumMod val="65000"/>
                  </a:prstClr>
                </a:solidFill>
                <a:latin typeface="Arial"/>
                <a:cs typeface="Arial"/>
              </a:rPr>
              <a:t>Michigan Technological University</a:t>
            </a:r>
            <a:endParaRPr lang="en-US" sz="800" b="0" dirty="0">
              <a:solidFill>
                <a:prstClr val="white">
                  <a:lumMod val="65000"/>
                </a:prstClr>
              </a:solidFill>
              <a:latin typeface="Arial"/>
              <a:cs typeface="Aria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000" y="1260000"/>
            <a:ext cx="6611937" cy="4049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06044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Template PS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8555</TotalTime>
  <Words>2983</Words>
  <Application>Microsoft Office PowerPoint</Application>
  <PresentationFormat>On-screen Show (4:3)</PresentationFormat>
  <Paragraphs>748</Paragraphs>
  <Slides>53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Arial Black</vt:lpstr>
      <vt:lpstr>Gotham Bold</vt:lpstr>
      <vt:lpstr>Wingdings</vt:lpstr>
      <vt:lpstr>Gotham Light</vt:lpstr>
      <vt:lpstr>宋体</vt:lpstr>
      <vt:lpstr>Arial Unicode MS</vt:lpstr>
      <vt:lpstr>Master Template PS 2011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Universum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Niels Boman</dc:creator>
  <cp:lastModifiedBy>jaturnqu</cp:lastModifiedBy>
  <cp:revision>1300</cp:revision>
  <cp:lastPrinted>2011-09-02T14:25:53Z</cp:lastPrinted>
  <dcterms:created xsi:type="dcterms:W3CDTF">2011-02-02T14:56:41Z</dcterms:created>
  <dcterms:modified xsi:type="dcterms:W3CDTF">2012-07-25T14:29:32Z</dcterms:modified>
</cp:coreProperties>
</file>