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58" r:id="rId5"/>
    <p:sldId id="259" r:id="rId6"/>
    <p:sldId id="262" r:id="rId7"/>
    <p:sldId id="260" r:id="rId8"/>
    <p:sldId id="261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172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921D5-EA0C-43B1-AFF8-195494C4B0C8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7A84-15E1-4C23-AF4B-4B55796E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758CC-12F8-4FEA-A5BA-E5B06B10CD83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7250-6C9D-44F6-8587-046163DF0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71FF-80AD-415C-8999-250B2AC52CD2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18F3-DFE0-41D9-A25A-C1BF513D2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8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33A5-1F6B-4473-9261-FCCA2F413CC7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1A29-DC9D-4838-BB75-A68B42058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58D7-6FB7-42FF-9791-998A52FC174C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B208-80FA-4C6C-A37D-72B59BBB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6CE4-E186-48A1-86F6-FCAE9106581A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E510-016E-4C15-8F8E-9472917D6637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CBFD-D625-4216-BD1F-72257F58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AFEA-71F5-420D-8AD6-4BB35C2F91B9}" type="datetime1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2E3A-35C0-49F7-A17A-59B6BED44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A08F-17E7-4007-B34A-5B3E65D6FC05}" type="datetime1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B500-8BC3-481F-AF2E-34756E8F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82EB-DCDE-44A9-8310-8C7CC9A007C7}" type="datetime1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4E548-51C6-48C0-9C19-AF5B49C40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BAFC-3B57-4792-9E37-CDB527DD680E}" type="datetime1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9036-76D3-48FC-AD9D-AD1160F52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5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97F6-B235-4FB4-812E-CD9A048A2696}" type="datetime1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0F54-A371-4CE2-A81A-042E2D2E0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A21B-3EA8-45CA-B57F-D8D577BE80B3}" type="datetime1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588E-D4FB-4705-95CF-18005B1AE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617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E63F6F-8A7D-44B7-94B0-24674D9F5F0C}" type="datetime1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FE85B0-172C-4A45-95E0-15425719B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agraman@mtu.edu" TargetMode="External"/><Relationship Id="rId2" Type="http://schemas.openxmlformats.org/officeDocument/2006/relationships/hyperlink" Target="mailto:dana@mt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in Supply Chain and Operations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School of Business and Economics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Michigan Technological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Presented by: Dana M. Johnson, Ph.D., CQE, CQA, </a:t>
            </a:r>
            <a:r>
              <a:rPr lang="en-US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CQMgr</a:t>
            </a: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CSSGB, CPA, CMA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Co-Author: Gregory A. </a:t>
            </a:r>
            <a:r>
              <a:rPr lang="en-US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Graman</a:t>
            </a: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Ph.D., CPIM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June 26,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Internship and Career Opportunities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Business process analyst</a:t>
            </a:r>
          </a:p>
          <a:p>
            <a:r>
              <a:rPr lang="en-US" sz="2400" dirty="0" smtClean="0"/>
              <a:t>Project manager or analyst</a:t>
            </a:r>
          </a:p>
          <a:p>
            <a:r>
              <a:rPr lang="en-US" sz="2400" dirty="0" smtClean="0"/>
              <a:t>Material planning</a:t>
            </a:r>
          </a:p>
          <a:p>
            <a:r>
              <a:rPr lang="en-US" sz="2400" dirty="0" smtClean="0"/>
              <a:t>Production scheduling</a:t>
            </a:r>
          </a:p>
          <a:p>
            <a:r>
              <a:rPr lang="en-US" sz="2400" dirty="0" smtClean="0"/>
              <a:t>Supply chain analyst</a:t>
            </a:r>
          </a:p>
          <a:p>
            <a:r>
              <a:rPr lang="en-US" sz="2400" dirty="0" smtClean="0"/>
              <a:t>Buyer or purchasing agent</a:t>
            </a:r>
          </a:p>
          <a:p>
            <a:r>
              <a:rPr lang="en-US" sz="2400" dirty="0" smtClean="0"/>
              <a:t>Transportation manager</a:t>
            </a:r>
          </a:p>
          <a:p>
            <a:r>
              <a:rPr lang="en-US" sz="2400" dirty="0"/>
              <a:t>Inventory management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Forecasting and planning</a:t>
            </a:r>
          </a:p>
          <a:p>
            <a:r>
              <a:rPr lang="en-US" sz="2400" dirty="0" smtClean="0"/>
              <a:t>Distribution systems analyst</a:t>
            </a:r>
          </a:p>
          <a:p>
            <a:r>
              <a:rPr lang="en-US" sz="2400" dirty="0" smtClean="0"/>
              <a:t>Consulting</a:t>
            </a:r>
          </a:p>
          <a:p>
            <a:r>
              <a:rPr lang="en-US" sz="2400" dirty="0" smtClean="0"/>
              <a:t>Supplier development and management</a:t>
            </a:r>
          </a:p>
          <a:p>
            <a:r>
              <a:rPr lang="en-US" sz="2400" dirty="0" smtClean="0"/>
              <a:t>Supplier relations specialist</a:t>
            </a:r>
          </a:p>
          <a:p>
            <a:r>
              <a:rPr lang="en-US" sz="2400" dirty="0" smtClean="0"/>
              <a:t>Quality analyst</a:t>
            </a:r>
          </a:p>
          <a:p>
            <a:r>
              <a:rPr lang="en-US" sz="2400" dirty="0" smtClean="0"/>
              <a:t>Quality auditor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0B500-8BC3-481F-AF2E-34756E8FC7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</a:p>
          <a:p>
            <a:r>
              <a:rPr lang="en-US" dirty="0" smtClean="0"/>
              <a:t>Shaping the curriculum</a:t>
            </a:r>
          </a:p>
          <a:p>
            <a:r>
              <a:rPr lang="en-US" dirty="0" smtClean="0"/>
              <a:t>Proposed industrial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D2E3A-35C0-49F7-A17A-59B6BED444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0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144963"/>
          </a:xfrm>
        </p:spPr>
        <p:txBody>
          <a:bodyPr/>
          <a:lstStyle/>
          <a:p>
            <a:r>
              <a:rPr lang="en-US" dirty="0" smtClean="0"/>
              <a:t>If you think of anything after you leave today, please feel free to contact </a:t>
            </a:r>
          </a:p>
          <a:p>
            <a:pPr lvl="1"/>
            <a:r>
              <a:rPr lang="en-US" dirty="0" smtClean="0"/>
              <a:t>Dana at </a:t>
            </a:r>
            <a:r>
              <a:rPr lang="en-US" dirty="0" smtClean="0">
                <a:hlinkClick r:id="rId2"/>
              </a:rPr>
              <a:t>dana@mtu.edu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Greg at </a:t>
            </a:r>
            <a:r>
              <a:rPr lang="en-US" dirty="0" smtClean="0">
                <a:hlinkClick r:id="rId3"/>
              </a:rPr>
              <a:t>gagraman@mtu.edu</a:t>
            </a:r>
            <a:endParaRPr lang="en-US" dirty="0" smtClean="0"/>
          </a:p>
          <a:p>
            <a:r>
              <a:rPr lang="en-US" dirty="0" smtClean="0"/>
              <a:t>We are interested in your input.</a:t>
            </a:r>
          </a:p>
          <a:p>
            <a:r>
              <a:rPr lang="en-US" dirty="0" smtClean="0"/>
              <a:t>Thanks for your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8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Primary Program Faculty</a:t>
            </a:r>
          </a:p>
          <a:p>
            <a:r>
              <a:rPr lang="en-US" sz="2800" dirty="0" smtClean="0"/>
              <a:t>Purpose of Modification</a:t>
            </a:r>
          </a:p>
          <a:p>
            <a:r>
              <a:rPr lang="en-US" sz="2800" dirty="0" smtClean="0"/>
              <a:t>Proposed Curriculum</a:t>
            </a:r>
          </a:p>
          <a:p>
            <a:r>
              <a:rPr lang="en-US" sz="2800" dirty="0" smtClean="0"/>
              <a:t>Recruitment and Growth of Program</a:t>
            </a:r>
          </a:p>
          <a:p>
            <a:r>
              <a:rPr lang="en-US" sz="2800" dirty="0" smtClean="0"/>
              <a:t>Anticipated Career Opportunities</a:t>
            </a:r>
          </a:p>
          <a:p>
            <a:r>
              <a:rPr lang="en-US" sz="2800" dirty="0"/>
              <a:t>Industry Support and Proposed Advisory </a:t>
            </a:r>
            <a:r>
              <a:rPr lang="en-US" sz="2800" dirty="0" smtClean="0"/>
              <a:t>Board</a:t>
            </a:r>
          </a:p>
          <a:p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1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Dana M. Johnson, Ph.D.</a:t>
            </a:r>
          </a:p>
          <a:p>
            <a:pPr lvl="1"/>
            <a:r>
              <a:rPr lang="en-US" sz="2400" dirty="0" smtClean="0"/>
              <a:t>Fifteen years of industry, consulting, and manufacturing</a:t>
            </a:r>
          </a:p>
          <a:p>
            <a:pPr lvl="1"/>
            <a:r>
              <a:rPr lang="en-US" sz="2400" dirty="0" smtClean="0"/>
              <a:t>Sixteen years academia and scholarly research</a:t>
            </a:r>
          </a:p>
          <a:p>
            <a:pPr lvl="1"/>
            <a:r>
              <a:rPr lang="en-US" sz="2400" dirty="0" smtClean="0"/>
              <a:t>Six professional certifications</a:t>
            </a:r>
          </a:p>
          <a:p>
            <a:r>
              <a:rPr lang="en-US" sz="2800" dirty="0" smtClean="0"/>
              <a:t>Gregory A. </a:t>
            </a:r>
            <a:r>
              <a:rPr lang="en-US" sz="2800" dirty="0" err="1" smtClean="0"/>
              <a:t>Graman</a:t>
            </a:r>
            <a:r>
              <a:rPr lang="en-US" sz="2800" dirty="0" smtClean="0"/>
              <a:t>, Ph.D.</a:t>
            </a:r>
          </a:p>
          <a:p>
            <a:pPr lvl="1"/>
            <a:r>
              <a:rPr lang="en-US" sz="2400" dirty="0" smtClean="0"/>
              <a:t>Twenty four years of industry and manufacturing experience</a:t>
            </a:r>
          </a:p>
          <a:p>
            <a:pPr lvl="1"/>
            <a:r>
              <a:rPr lang="en-US" sz="2400" dirty="0" smtClean="0"/>
              <a:t>Fifteen years in academia and scholarly research</a:t>
            </a:r>
          </a:p>
          <a:p>
            <a:pPr lvl="1"/>
            <a:r>
              <a:rPr lang="en-US" sz="2400" dirty="0" smtClean="0"/>
              <a:t>Professional certification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Differentiation</a:t>
            </a:r>
          </a:p>
          <a:p>
            <a:pPr lvl="1"/>
            <a:r>
              <a:rPr lang="en-US" sz="2400" dirty="0" smtClean="0"/>
              <a:t>Operations and Systems Management (OSM) vs. Management Information Systems (MIS) – students unclear and confusing</a:t>
            </a:r>
          </a:p>
          <a:p>
            <a:pPr lvl="1"/>
            <a:r>
              <a:rPr lang="en-US" sz="2400" dirty="0" smtClean="0"/>
              <a:t>Supply Chain and Operations Management (SCOM) better differentiates programs</a:t>
            </a:r>
          </a:p>
          <a:p>
            <a:r>
              <a:rPr lang="en-US" sz="2800" dirty="0" smtClean="0"/>
              <a:t>Contemporary</a:t>
            </a:r>
          </a:p>
          <a:p>
            <a:r>
              <a:rPr lang="en-US" sz="2800" dirty="0" smtClean="0"/>
              <a:t>Curriculum Updates</a:t>
            </a:r>
          </a:p>
          <a:p>
            <a:r>
              <a:rPr lang="en-US" sz="2800" dirty="0" smtClean="0"/>
              <a:t>Links to Strategic Plan and STEM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Chain Management (reviewed top 10)</a:t>
            </a:r>
          </a:p>
          <a:p>
            <a:r>
              <a:rPr lang="en-US" dirty="0" smtClean="0"/>
              <a:t>Integrated Supply Management (interdisciplinary)</a:t>
            </a:r>
          </a:p>
          <a:p>
            <a:r>
              <a:rPr lang="en-US" dirty="0" smtClean="0"/>
              <a:t>Operations and Supply Management</a:t>
            </a:r>
          </a:p>
          <a:p>
            <a:r>
              <a:rPr lang="en-US" dirty="0" smtClean="0"/>
              <a:t>Global Supply Chain Management</a:t>
            </a:r>
          </a:p>
          <a:p>
            <a:r>
              <a:rPr lang="en-US" dirty="0" smtClean="0"/>
              <a:t>Logistics Management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skills</a:t>
            </a:r>
          </a:p>
          <a:p>
            <a:r>
              <a:rPr lang="en-US" dirty="0" smtClean="0"/>
              <a:t>High level quantitative aptitude</a:t>
            </a:r>
          </a:p>
          <a:p>
            <a:r>
              <a:rPr lang="en-US" dirty="0" smtClean="0"/>
              <a:t>Ability to solve problems and make decisions</a:t>
            </a:r>
          </a:p>
          <a:p>
            <a:r>
              <a:rPr lang="en-US" dirty="0" smtClean="0"/>
              <a:t>Computer skills (MS Project, MS Excel, MS Access)</a:t>
            </a:r>
          </a:p>
          <a:p>
            <a:r>
              <a:rPr lang="en-US" dirty="0" smtClean="0"/>
              <a:t>Strong interpersonal skills</a:t>
            </a:r>
          </a:p>
          <a:p>
            <a:r>
              <a:rPr lang="en-US" dirty="0" smtClean="0"/>
              <a:t>Ability to work individually or in teams</a:t>
            </a:r>
          </a:p>
          <a:p>
            <a:r>
              <a:rPr lang="en-US" dirty="0" smtClean="0"/>
              <a:t>Strategic and global thinker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Business Courses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068763"/>
          </a:xfrm>
        </p:spPr>
        <p:txBody>
          <a:bodyPr/>
          <a:lstStyle/>
          <a:p>
            <a:r>
              <a:rPr lang="en-US" sz="2600" dirty="0" smtClean="0"/>
              <a:t>General Education (Calculus, Science, Humanities, etc.)</a:t>
            </a:r>
          </a:p>
          <a:p>
            <a:r>
              <a:rPr lang="en-US" sz="2600" dirty="0" smtClean="0"/>
              <a:t>Introduction to Business</a:t>
            </a:r>
          </a:p>
          <a:p>
            <a:r>
              <a:rPr lang="en-US" sz="2600" dirty="0" smtClean="0"/>
              <a:t>Principles and Industrial Organization Economics</a:t>
            </a:r>
          </a:p>
          <a:p>
            <a:r>
              <a:rPr lang="en-US" sz="2600" dirty="0" smtClean="0"/>
              <a:t>Quantitative Problem Solving</a:t>
            </a:r>
          </a:p>
          <a:p>
            <a:r>
              <a:rPr lang="en-US" sz="2600" dirty="0" smtClean="0"/>
              <a:t>IS/IT Management</a:t>
            </a:r>
          </a:p>
          <a:p>
            <a:r>
              <a:rPr lang="en-US" sz="2600" dirty="0" smtClean="0"/>
              <a:t>Accounting I and II</a:t>
            </a:r>
          </a:p>
          <a:p>
            <a:r>
              <a:rPr lang="en-US" sz="2600" dirty="0" smtClean="0"/>
              <a:t>Business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068763"/>
          </a:xfrm>
        </p:spPr>
        <p:txBody>
          <a:bodyPr/>
          <a:lstStyle/>
          <a:p>
            <a:r>
              <a:rPr lang="en-US" sz="2600" dirty="0"/>
              <a:t>Team Dynamics and Decision Making</a:t>
            </a:r>
          </a:p>
          <a:p>
            <a:r>
              <a:rPr lang="en-US" sz="2600" dirty="0" smtClean="0"/>
              <a:t>Principles </a:t>
            </a:r>
            <a:r>
              <a:rPr lang="en-US" sz="2600" dirty="0"/>
              <a:t>of Marketing</a:t>
            </a:r>
          </a:p>
          <a:p>
            <a:r>
              <a:rPr lang="en-US" sz="2600" dirty="0" smtClean="0"/>
              <a:t>Principles of Finance</a:t>
            </a:r>
          </a:p>
          <a:p>
            <a:r>
              <a:rPr lang="en-US" sz="2600" dirty="0" smtClean="0"/>
              <a:t>Operations and Supply Chain Management</a:t>
            </a:r>
          </a:p>
          <a:p>
            <a:r>
              <a:rPr lang="en-US" sz="2600" dirty="0" smtClean="0"/>
              <a:t>Organizational Behavior</a:t>
            </a:r>
          </a:p>
          <a:p>
            <a:r>
              <a:rPr lang="en-US" sz="2600" dirty="0" smtClean="0"/>
              <a:t>Strategic Management</a:t>
            </a:r>
          </a:p>
          <a:p>
            <a:r>
              <a:rPr lang="en-US" sz="2600" dirty="0" smtClean="0"/>
              <a:t>Business Development I and II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9990-29A0-4EC6-A82E-42D0A7B20B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172200" cy="762000"/>
          </a:xfrm>
        </p:spPr>
        <p:txBody>
          <a:bodyPr/>
          <a:lstStyle/>
          <a:p>
            <a:r>
              <a:rPr lang="en-US" dirty="0" smtClean="0"/>
              <a:t>Major Courses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/>
          <a:lstStyle/>
          <a:p>
            <a:r>
              <a:rPr lang="en-US" dirty="0" smtClean="0"/>
              <a:t>Required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306763"/>
          </a:xfrm>
        </p:spPr>
        <p:txBody>
          <a:bodyPr/>
          <a:lstStyle/>
          <a:p>
            <a:r>
              <a:rPr lang="en-US" sz="2200" dirty="0" smtClean="0"/>
              <a:t>Supply Chain Management</a:t>
            </a:r>
          </a:p>
          <a:p>
            <a:r>
              <a:rPr lang="en-US" sz="2200" dirty="0" smtClean="0"/>
              <a:t>Logistics and Transportation Management</a:t>
            </a:r>
          </a:p>
          <a:p>
            <a:r>
              <a:rPr lang="en-US" sz="2200" dirty="0" smtClean="0"/>
              <a:t>Procurement and Supply Management</a:t>
            </a:r>
          </a:p>
          <a:p>
            <a:r>
              <a:rPr lang="en-US" sz="2200" dirty="0" smtClean="0"/>
              <a:t>Business Analytics</a:t>
            </a:r>
          </a:p>
          <a:p>
            <a:r>
              <a:rPr lang="en-US" sz="2200" dirty="0" smtClean="0"/>
              <a:t>Supply Chain Modeling and Analysis</a:t>
            </a:r>
          </a:p>
          <a:p>
            <a:r>
              <a:rPr lang="en-US" sz="2200" dirty="0" smtClean="0"/>
              <a:t>Operations Strategy</a:t>
            </a:r>
          </a:p>
          <a:p>
            <a:r>
              <a:rPr lang="en-US" sz="2200" dirty="0" smtClean="0"/>
              <a:t>Project Management</a:t>
            </a:r>
          </a:p>
          <a:p>
            <a:r>
              <a:rPr lang="en-US" sz="2200" dirty="0" smtClean="0"/>
              <a:t>Quality Engineering</a:t>
            </a:r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/>
          <a:lstStyle/>
          <a:p>
            <a:r>
              <a:rPr lang="en-US" dirty="0" smtClean="0"/>
              <a:t>Elective (2 courses)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3306763"/>
          </a:xfrm>
        </p:spPr>
        <p:txBody>
          <a:bodyPr/>
          <a:lstStyle/>
          <a:p>
            <a:r>
              <a:rPr lang="en-US" sz="2100" dirty="0" smtClean="0"/>
              <a:t>Cost Accounting</a:t>
            </a:r>
          </a:p>
          <a:p>
            <a:r>
              <a:rPr lang="en-US" sz="2100" dirty="0" smtClean="0"/>
              <a:t>Business Database Management</a:t>
            </a:r>
          </a:p>
          <a:p>
            <a:r>
              <a:rPr lang="en-US" sz="2100" dirty="0" smtClean="0"/>
              <a:t>Advanced Project Management – PMI Competition</a:t>
            </a:r>
          </a:p>
          <a:p>
            <a:r>
              <a:rPr lang="en-US" sz="2100" dirty="0" smtClean="0"/>
              <a:t>Service System Operations</a:t>
            </a:r>
          </a:p>
          <a:p>
            <a:r>
              <a:rPr lang="en-US" sz="2100" dirty="0" smtClean="0"/>
              <a:t>Optimization Methods &amp; Applications</a:t>
            </a:r>
          </a:p>
          <a:p>
            <a:r>
              <a:rPr lang="en-US" sz="2100" dirty="0" smtClean="0"/>
              <a:t>Introduction to GIS</a:t>
            </a:r>
          </a:p>
          <a:p>
            <a:r>
              <a:rPr lang="en-US" sz="2100" dirty="0" smtClean="0"/>
              <a:t>Introduction to Lean</a:t>
            </a:r>
          </a:p>
          <a:p>
            <a:r>
              <a:rPr lang="en-US" sz="2100" dirty="0" smtClean="0"/>
              <a:t>Management of Tech &amp; Innovation</a:t>
            </a:r>
          </a:p>
          <a:p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D2E3A-35C0-49F7-A17A-59B6BED444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5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sz="2800" dirty="0" smtClean="0"/>
              <a:t>Project Management Institute Competition</a:t>
            </a:r>
          </a:p>
          <a:p>
            <a:pPr lvl="1"/>
            <a:r>
              <a:rPr lang="en-US" sz="2400" dirty="0" smtClean="0"/>
              <a:t>Sponsored by the Western Michigan Chapter of the Project Management Institute</a:t>
            </a:r>
          </a:p>
          <a:p>
            <a:r>
              <a:rPr lang="en-US" sz="2800" dirty="0" smtClean="0"/>
              <a:t>Project Management Certification</a:t>
            </a:r>
          </a:p>
          <a:p>
            <a:pPr lvl="1"/>
            <a:r>
              <a:rPr lang="en-US" sz="2400" dirty="0" smtClean="0"/>
              <a:t>Certified Associate in Project Management (CAPM)</a:t>
            </a:r>
          </a:p>
          <a:p>
            <a:pPr lvl="2"/>
            <a:r>
              <a:rPr lang="en-US" sz="2000" dirty="0" smtClean="0"/>
              <a:t>23 hours of project management training</a:t>
            </a:r>
          </a:p>
          <a:p>
            <a:r>
              <a:rPr lang="en-US" sz="2800" dirty="0" smtClean="0"/>
              <a:t>APICS Certifications</a:t>
            </a:r>
          </a:p>
          <a:p>
            <a:pPr lvl="1"/>
            <a:r>
              <a:rPr lang="en-US" sz="2400" dirty="0" smtClean="0"/>
              <a:t>Certified Production and Inventory </a:t>
            </a:r>
            <a:r>
              <a:rPr lang="en-US" sz="2400" dirty="0" err="1" smtClean="0"/>
              <a:t>Mgmt</a:t>
            </a:r>
            <a:r>
              <a:rPr lang="en-US" sz="2400" dirty="0" smtClean="0"/>
              <a:t> (CPIM)</a:t>
            </a:r>
          </a:p>
          <a:p>
            <a:pPr lvl="1"/>
            <a:r>
              <a:rPr lang="en-US" sz="2400" dirty="0" smtClean="0"/>
              <a:t>Certified Supply Chain Professional (CSCP)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0B500-8BC3-481F-AF2E-34756E8FC7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of Business and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9905"/>
      </p:ext>
    </p:extLst>
  </p:cSld>
  <p:clrMapOvr>
    <a:masterClrMapping/>
  </p:clrMapOvr>
</p:sld>
</file>

<file path=ppt/theme/theme1.xml><?xml version="1.0" encoding="utf-8"?>
<a:theme xmlns:a="http://schemas.openxmlformats.org/drawingml/2006/main" name="Tech-Bu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Tech-Bub</Template>
  <TotalTime>88</TotalTime>
  <Words>560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Tech-Bub</vt:lpstr>
      <vt:lpstr>Program in Supply Chain and Operations Management</vt:lpstr>
      <vt:lpstr>Agenda</vt:lpstr>
      <vt:lpstr>Primary Faculty</vt:lpstr>
      <vt:lpstr>Rationale</vt:lpstr>
      <vt:lpstr>Related Programs</vt:lpstr>
      <vt:lpstr>Fundamental Skills</vt:lpstr>
      <vt:lpstr>Core Business Courses</vt:lpstr>
      <vt:lpstr>Major Courses</vt:lpstr>
      <vt:lpstr>Recruitment</vt:lpstr>
      <vt:lpstr>Internship and Career Opportunities</vt:lpstr>
      <vt:lpstr>Your Input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Dana</cp:lastModifiedBy>
  <cp:revision>18</cp:revision>
  <cp:lastPrinted>2012-06-25T19:45:50Z</cp:lastPrinted>
  <dcterms:created xsi:type="dcterms:W3CDTF">2012-06-11T17:15:07Z</dcterms:created>
  <dcterms:modified xsi:type="dcterms:W3CDTF">2012-06-25T19:45:53Z</dcterms:modified>
</cp:coreProperties>
</file>